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57" r:id="rId2"/>
    <p:sldId id="258" r:id="rId3"/>
    <p:sldId id="274" r:id="rId4"/>
    <p:sldId id="275" r:id="rId5"/>
    <p:sldId id="276" r:id="rId6"/>
    <p:sldId id="264" r:id="rId7"/>
    <p:sldId id="270" r:id="rId8"/>
    <p:sldId id="272" r:id="rId9"/>
    <p:sldId id="273" r:id="rId1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25880" y="497840"/>
            <a:ext cx="6483985" cy="1367041"/>
          </a:xfrm>
          <a:prstGeom prst="rect">
            <a:avLst/>
          </a:prstGeom>
        </p:spPr>
        <p:txBody>
          <a:bodyPr vert="horz" wrap="square" lIns="0" tIns="12700" rIns="0" bIns="0" rtlCol="0">
            <a:spAutoFit/>
          </a:bodyPr>
          <a:lstStyle/>
          <a:p>
            <a:pPr marL="12700">
              <a:lnSpc>
                <a:spcPct val="100000"/>
              </a:lnSpc>
              <a:spcBef>
                <a:spcPts val="100"/>
              </a:spcBef>
            </a:pPr>
            <a:r>
              <a:rPr lang="en-US" sz="4400" b="0" spc="-5" dirty="0" smtClean="0">
                <a:latin typeface="Calibri"/>
                <a:cs typeface="Calibri"/>
              </a:rPr>
              <a:t>Common payment system </a:t>
            </a:r>
            <a:r>
              <a:rPr lang="en-US" sz="4400" b="0" spc="-50" dirty="0" smtClean="0">
                <a:latin typeface="Calibri"/>
                <a:cs typeface="Calibri"/>
              </a:rPr>
              <a:t> in international trade</a:t>
            </a:r>
            <a:endParaRPr lang="en-US" sz="4400" dirty="0">
              <a:latin typeface="Calibri"/>
              <a:cs typeface="Calibri"/>
            </a:endParaRPr>
          </a:p>
        </p:txBody>
      </p:sp>
      <p:sp>
        <p:nvSpPr>
          <p:cNvPr id="3" name="object 3"/>
          <p:cNvSpPr txBox="1"/>
          <p:nvPr/>
        </p:nvSpPr>
        <p:spPr>
          <a:xfrm>
            <a:off x="535940" y="2438400"/>
            <a:ext cx="5721985" cy="2392963"/>
          </a:xfrm>
          <a:prstGeom prst="rect">
            <a:avLst/>
          </a:prstGeom>
        </p:spPr>
        <p:txBody>
          <a:bodyPr vert="horz" wrap="square" lIns="0" tIns="114300" rIns="0" bIns="0" rtlCol="0">
            <a:spAutoFit/>
          </a:bodyPr>
          <a:lstStyle/>
          <a:p>
            <a:pPr marL="355600" indent="-342900">
              <a:lnSpc>
                <a:spcPct val="100000"/>
              </a:lnSpc>
              <a:spcBef>
                <a:spcPts val="900"/>
              </a:spcBef>
              <a:tabLst>
                <a:tab pos="354965" algn="l"/>
                <a:tab pos="355600" algn="l"/>
              </a:tabLst>
            </a:pPr>
            <a:r>
              <a:rPr lang="en-US" sz="3200" spc="-5" dirty="0" smtClean="0">
                <a:latin typeface="Calibri"/>
                <a:cs typeface="Calibri"/>
              </a:rPr>
              <a:t>1. </a:t>
            </a:r>
            <a:r>
              <a:rPr sz="3200" spc="-5" smtClean="0">
                <a:latin typeface="Calibri"/>
                <a:cs typeface="Calibri"/>
              </a:rPr>
              <a:t>Cash </a:t>
            </a:r>
            <a:r>
              <a:rPr sz="3200" spc="-5" dirty="0">
                <a:latin typeface="Calibri"/>
                <a:cs typeface="Calibri"/>
              </a:rPr>
              <a:t>in</a:t>
            </a:r>
            <a:r>
              <a:rPr sz="3200" spc="-20" dirty="0">
                <a:latin typeface="Calibri"/>
                <a:cs typeface="Calibri"/>
              </a:rPr>
              <a:t> </a:t>
            </a:r>
            <a:r>
              <a:rPr sz="3200" spc="-5" dirty="0">
                <a:latin typeface="Calibri"/>
                <a:cs typeface="Calibri"/>
              </a:rPr>
              <a:t>Advance</a:t>
            </a:r>
            <a:endParaRPr sz="3200">
              <a:latin typeface="Calibri"/>
              <a:cs typeface="Calibri"/>
            </a:endParaRPr>
          </a:p>
          <a:p>
            <a:pPr marL="355600" indent="-342900">
              <a:lnSpc>
                <a:spcPct val="100000"/>
              </a:lnSpc>
              <a:spcBef>
                <a:spcPts val="800"/>
              </a:spcBef>
              <a:tabLst>
                <a:tab pos="354965" algn="l"/>
                <a:tab pos="355600" algn="l"/>
              </a:tabLst>
            </a:pPr>
            <a:r>
              <a:rPr lang="en-US" sz="3200" spc="-5" dirty="0" smtClean="0">
                <a:latin typeface="Calibri"/>
                <a:cs typeface="Calibri"/>
              </a:rPr>
              <a:t>2. </a:t>
            </a:r>
            <a:r>
              <a:rPr sz="3200" spc="-5" smtClean="0">
                <a:latin typeface="Calibri"/>
                <a:cs typeface="Calibri"/>
              </a:rPr>
              <a:t>Documents </a:t>
            </a:r>
            <a:r>
              <a:rPr sz="3200" spc="-5" dirty="0">
                <a:latin typeface="Calibri"/>
                <a:cs typeface="Calibri"/>
              </a:rPr>
              <a:t>against</a:t>
            </a:r>
            <a:r>
              <a:rPr sz="3200" spc="-75" dirty="0">
                <a:latin typeface="Calibri"/>
                <a:cs typeface="Calibri"/>
              </a:rPr>
              <a:t> </a:t>
            </a:r>
            <a:r>
              <a:rPr sz="3200" spc="-5" dirty="0">
                <a:latin typeface="Calibri"/>
                <a:cs typeface="Calibri"/>
              </a:rPr>
              <a:t>Payment/DA</a:t>
            </a:r>
            <a:endParaRPr sz="3200">
              <a:latin typeface="Calibri"/>
              <a:cs typeface="Calibri"/>
            </a:endParaRPr>
          </a:p>
          <a:p>
            <a:pPr marL="355600" indent="-342900">
              <a:lnSpc>
                <a:spcPct val="100000"/>
              </a:lnSpc>
              <a:spcBef>
                <a:spcPts val="800"/>
              </a:spcBef>
              <a:tabLst>
                <a:tab pos="354965" algn="l"/>
                <a:tab pos="355600" algn="l"/>
              </a:tabLst>
            </a:pPr>
            <a:r>
              <a:rPr lang="en-US" sz="3200" spc="-5" dirty="0" smtClean="0">
                <a:latin typeface="Calibri"/>
                <a:cs typeface="Calibri"/>
              </a:rPr>
              <a:t>3. </a:t>
            </a:r>
            <a:r>
              <a:rPr sz="3200" spc="-5" smtClean="0">
                <a:latin typeface="Calibri"/>
                <a:cs typeface="Calibri"/>
              </a:rPr>
              <a:t>Open</a:t>
            </a:r>
            <a:r>
              <a:rPr sz="3200" spc="-15" smtClean="0">
                <a:latin typeface="Calibri"/>
                <a:cs typeface="Calibri"/>
              </a:rPr>
              <a:t> </a:t>
            </a:r>
            <a:r>
              <a:rPr sz="3200" spc="-5" dirty="0">
                <a:latin typeface="Calibri"/>
                <a:cs typeface="Calibri"/>
              </a:rPr>
              <a:t>Account</a:t>
            </a:r>
            <a:endParaRPr sz="3200">
              <a:latin typeface="Calibri"/>
              <a:cs typeface="Calibri"/>
            </a:endParaRPr>
          </a:p>
          <a:p>
            <a:pPr marL="355600" indent="-342900">
              <a:lnSpc>
                <a:spcPct val="100000"/>
              </a:lnSpc>
              <a:spcBef>
                <a:spcPts val="790"/>
              </a:spcBef>
              <a:tabLst>
                <a:tab pos="354965" algn="l"/>
                <a:tab pos="355600" algn="l"/>
              </a:tabLst>
            </a:pPr>
            <a:r>
              <a:rPr lang="en-US" sz="3200" spc="-5" dirty="0" smtClean="0">
                <a:latin typeface="Calibri"/>
                <a:cs typeface="Calibri"/>
              </a:rPr>
              <a:t>4. </a:t>
            </a:r>
            <a:r>
              <a:rPr sz="3200" spc="-5" smtClean="0">
                <a:latin typeface="Calibri"/>
                <a:cs typeface="Calibri"/>
              </a:rPr>
              <a:t>Letter </a:t>
            </a:r>
            <a:r>
              <a:rPr sz="3200" spc="-5" dirty="0">
                <a:latin typeface="Calibri"/>
                <a:cs typeface="Calibri"/>
              </a:rPr>
              <a:t>of</a:t>
            </a:r>
            <a:r>
              <a:rPr sz="3200" spc="-20" dirty="0">
                <a:latin typeface="Calibri"/>
                <a:cs typeface="Calibri"/>
              </a:rPr>
              <a:t> </a:t>
            </a:r>
            <a:r>
              <a:rPr sz="3200" spc="-5" dirty="0">
                <a:latin typeface="Calibri"/>
                <a:cs typeface="Calibri"/>
              </a:rPr>
              <a:t>Credit</a:t>
            </a:r>
            <a:endParaRPr sz="32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35940" y="609600"/>
            <a:ext cx="8064500" cy="5532284"/>
          </a:xfrm>
          <a:prstGeom prst="rect">
            <a:avLst/>
          </a:prstGeom>
        </p:spPr>
        <p:txBody>
          <a:bodyPr vert="horz" wrap="square" lIns="0" tIns="114300" rIns="0" bIns="0" rtlCol="0">
            <a:spAutoFit/>
          </a:bodyPr>
          <a:lstStyle/>
          <a:p>
            <a:pPr marL="355600" indent="-342900">
              <a:lnSpc>
                <a:spcPct val="100000"/>
              </a:lnSpc>
              <a:spcBef>
                <a:spcPts val="900"/>
              </a:spcBef>
              <a:tabLst>
                <a:tab pos="354965" algn="l"/>
                <a:tab pos="355600" algn="l"/>
              </a:tabLst>
            </a:pPr>
            <a:r>
              <a:rPr lang="en-US" sz="3200" b="1" dirty="0" smtClean="0"/>
              <a:t>1. Cash-in-Advance</a:t>
            </a:r>
            <a:r>
              <a:rPr lang="en-US" sz="3200" dirty="0" smtClean="0"/>
              <a:t/>
            </a:r>
            <a:br>
              <a:rPr lang="en-US" sz="3200" dirty="0" smtClean="0"/>
            </a:br>
            <a:r>
              <a:rPr lang="en-US" sz="3200" dirty="0"/>
              <a:t>With cash-in-advance payment terms, an exporter can avoid credit risk because payment is received before the ownership of the goods is transferred. For international sales, wire transfers and credit cards are the most commonly used cash-in-advance options available to exporters. With the advancement of the Internet, escrow services are becoming another cash-in-advance option for small export transactions.</a:t>
            </a:r>
            <a:endParaRPr sz="32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609600"/>
            <a:ext cx="8305800" cy="6555641"/>
          </a:xfrm>
          <a:prstGeom prst="rect">
            <a:avLst/>
          </a:prstGeom>
        </p:spPr>
        <p:txBody>
          <a:bodyPr wrap="square">
            <a:spAutoFit/>
          </a:bodyPr>
          <a:lstStyle/>
          <a:p>
            <a:pPr algn="just"/>
            <a:r>
              <a:rPr lang="en-US" sz="2800" b="1" dirty="0" smtClean="0"/>
              <a:t>2. Letters </a:t>
            </a:r>
            <a:r>
              <a:rPr lang="en-US" sz="2800" b="1" dirty="0"/>
              <a:t>of </a:t>
            </a:r>
            <a:r>
              <a:rPr lang="en-US" sz="2800" b="1" dirty="0" smtClean="0"/>
              <a:t>Credit</a:t>
            </a:r>
          </a:p>
          <a:p>
            <a:pPr algn="just"/>
            <a:r>
              <a:rPr lang="en-US" sz="2800" dirty="0" smtClean="0"/>
              <a:t>Letters </a:t>
            </a:r>
            <a:r>
              <a:rPr lang="en-US" sz="2800" dirty="0"/>
              <a:t>of credit (LCs) are one of the most secure instruments available to international traders. An LC is a commitment by a bank on behalf of the buyer that payment will be made to the exporter, provided that the terms and conditions stated in the LC have been met, as verified through the presentation of all required documents. The buyer establishes credit and pays his or her bank to render this service. </a:t>
            </a:r>
            <a:endParaRPr lang="en-US" sz="2800" dirty="0" smtClean="0"/>
          </a:p>
          <a:p>
            <a:pPr algn="just"/>
            <a:r>
              <a:rPr lang="en-US" sz="2800" dirty="0" smtClean="0"/>
              <a:t>An </a:t>
            </a:r>
            <a:r>
              <a:rPr lang="en-US" sz="2800" dirty="0"/>
              <a:t>LC is useful when reliable credit information about a foreign buyer is difficult to obtain, but the exporter is satisfied with the creditworthiness of the buyer’s foreign bank. An LC also protects the buyer since no payment obligation arises until the goods have been shipped as promised.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81001"/>
            <a:ext cx="8229600" cy="6124754"/>
          </a:xfrm>
          <a:prstGeom prst="rect">
            <a:avLst/>
          </a:prstGeom>
        </p:spPr>
        <p:txBody>
          <a:bodyPr wrap="square">
            <a:spAutoFit/>
          </a:bodyPr>
          <a:lstStyle/>
          <a:p>
            <a:r>
              <a:rPr lang="en-US" sz="2800" b="1" dirty="0" smtClean="0"/>
              <a:t>3.Documentary </a:t>
            </a:r>
            <a:r>
              <a:rPr lang="en-US" sz="2800" b="1" dirty="0"/>
              <a:t>Collections</a:t>
            </a:r>
            <a:r>
              <a:rPr lang="en-US" sz="2800" dirty="0" smtClean="0"/>
              <a:t/>
            </a:r>
            <a:br>
              <a:rPr lang="en-US" sz="2800" dirty="0" smtClean="0"/>
            </a:br>
            <a:r>
              <a:rPr lang="en-US" sz="2800" dirty="0"/>
              <a:t>A documentary collection (D/C) is a transaction whereby the exporter entrusts the collection of the payment for a sale to its bank (remitting bank), which sends the documents that its buyer needs to the importer’s bank (collecting bank), with instructions to release the documents to the buyer for payment. Funds are received from the importer and remitted to the exporter through the banks involved in the collection in exchange for those documents. </a:t>
            </a:r>
            <a:endParaRPr lang="en-US" sz="2800" dirty="0" smtClean="0"/>
          </a:p>
          <a:p>
            <a:r>
              <a:rPr lang="en-US" sz="2800" dirty="0" smtClean="0"/>
              <a:t>D/Cs </a:t>
            </a:r>
            <a:r>
              <a:rPr lang="en-US" sz="2800" dirty="0"/>
              <a:t>involve using a draft that requires the importer to pay the face amount either at sight (document against payment) or on a specified date (document against acceptance).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533400"/>
            <a:ext cx="7924800" cy="6124754"/>
          </a:xfrm>
          <a:prstGeom prst="rect">
            <a:avLst/>
          </a:prstGeom>
        </p:spPr>
        <p:txBody>
          <a:bodyPr wrap="square">
            <a:spAutoFit/>
          </a:bodyPr>
          <a:lstStyle/>
          <a:p>
            <a:r>
              <a:rPr lang="en-US" sz="2800" b="1" dirty="0" smtClean="0"/>
              <a:t>4. Open </a:t>
            </a:r>
            <a:r>
              <a:rPr lang="en-US" sz="2800" b="1" dirty="0"/>
              <a:t>Account</a:t>
            </a:r>
            <a:r>
              <a:rPr lang="en-US" sz="2800" dirty="0" smtClean="0"/>
              <a:t/>
            </a:r>
            <a:br>
              <a:rPr lang="en-US" sz="2800" dirty="0" smtClean="0"/>
            </a:br>
            <a:r>
              <a:rPr lang="en-US" sz="2800" dirty="0"/>
              <a:t>An open account transaction is a sale where the goods are shipped and delivered before payment is due, which in international sales is typically in 30, 60 or 90 days. Obviously, this is one of the most advantageous options to the importer in terms of cash flow and cost, but it is consequently one of the highest risk options for an exporter. Because of intense competition in export markets, foreign buyers often press exporters for open account terms since the extension of credit by the seller to the buyer is more common abroad. Therefore, exporters who are reluctant to extend credit may lose a sale to their competitors.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57200" y="609600"/>
            <a:ext cx="8229600" cy="5364480"/>
          </a:xfrm>
          <a:custGeom>
            <a:avLst/>
            <a:gdLst/>
            <a:ahLst/>
            <a:cxnLst/>
            <a:rect l="l" t="t" r="r" b="b"/>
            <a:pathLst>
              <a:path w="8229600" h="4526280">
                <a:moveTo>
                  <a:pt x="8229600" y="0"/>
                </a:moveTo>
                <a:lnTo>
                  <a:pt x="0" y="0"/>
                </a:lnTo>
                <a:lnTo>
                  <a:pt x="0" y="4526280"/>
                </a:lnTo>
                <a:lnTo>
                  <a:pt x="8229600" y="4526280"/>
                </a:lnTo>
                <a:lnTo>
                  <a:pt x="8229600" y="0"/>
                </a:lnTo>
                <a:close/>
              </a:path>
            </a:pathLst>
          </a:custGeom>
          <a:solidFill>
            <a:srgbClr val="DCDCDC"/>
          </a:solidFill>
        </p:spPr>
        <p:txBody>
          <a:bodyPr wrap="square" lIns="0" tIns="0" rIns="0" bIns="0" rtlCol="0"/>
          <a:lstStyle/>
          <a:p>
            <a:endParaRPr/>
          </a:p>
        </p:txBody>
      </p:sp>
      <p:sp>
        <p:nvSpPr>
          <p:cNvPr id="3" name="object 3"/>
          <p:cNvSpPr/>
          <p:nvPr/>
        </p:nvSpPr>
        <p:spPr>
          <a:xfrm>
            <a:off x="3836670" y="2553970"/>
            <a:ext cx="1501140" cy="274320"/>
          </a:xfrm>
          <a:custGeom>
            <a:avLst/>
            <a:gdLst/>
            <a:ahLst/>
            <a:cxnLst/>
            <a:rect l="l" t="t" r="r" b="b"/>
            <a:pathLst>
              <a:path w="1501139" h="274319">
                <a:moveTo>
                  <a:pt x="0" y="0"/>
                </a:moveTo>
                <a:lnTo>
                  <a:pt x="1501139" y="0"/>
                </a:lnTo>
                <a:lnTo>
                  <a:pt x="1501139" y="274319"/>
                </a:lnTo>
                <a:lnTo>
                  <a:pt x="0" y="274319"/>
                </a:lnTo>
                <a:lnTo>
                  <a:pt x="0" y="0"/>
                </a:lnTo>
                <a:close/>
              </a:path>
            </a:pathLst>
          </a:custGeom>
          <a:solidFill>
            <a:srgbClr val="DCDCDC"/>
          </a:solidFill>
        </p:spPr>
        <p:txBody>
          <a:bodyPr wrap="square" lIns="0" tIns="0" rIns="0" bIns="0" rtlCol="0"/>
          <a:lstStyle/>
          <a:p>
            <a:endParaRPr/>
          </a:p>
        </p:txBody>
      </p:sp>
      <p:sp>
        <p:nvSpPr>
          <p:cNvPr id="4" name="object 4"/>
          <p:cNvSpPr/>
          <p:nvPr/>
        </p:nvSpPr>
        <p:spPr>
          <a:xfrm>
            <a:off x="3815079" y="2941320"/>
            <a:ext cx="1428750" cy="209550"/>
          </a:xfrm>
          <a:custGeom>
            <a:avLst/>
            <a:gdLst/>
            <a:ahLst/>
            <a:cxnLst/>
            <a:rect l="l" t="t" r="r" b="b"/>
            <a:pathLst>
              <a:path w="1428750" h="209550">
                <a:moveTo>
                  <a:pt x="0" y="0"/>
                </a:moveTo>
                <a:lnTo>
                  <a:pt x="1428750" y="0"/>
                </a:lnTo>
                <a:lnTo>
                  <a:pt x="1428750" y="209550"/>
                </a:lnTo>
                <a:lnTo>
                  <a:pt x="0" y="209550"/>
                </a:lnTo>
                <a:lnTo>
                  <a:pt x="0" y="0"/>
                </a:lnTo>
                <a:close/>
              </a:path>
            </a:pathLst>
          </a:custGeom>
          <a:solidFill>
            <a:srgbClr val="DCDCDC"/>
          </a:solidFill>
        </p:spPr>
        <p:txBody>
          <a:bodyPr wrap="square" lIns="0" tIns="0" rIns="0" bIns="0" rtlCol="0"/>
          <a:lstStyle/>
          <a:p>
            <a:endParaRPr/>
          </a:p>
        </p:txBody>
      </p:sp>
      <p:sp>
        <p:nvSpPr>
          <p:cNvPr id="5" name="object 5"/>
          <p:cNvSpPr txBox="1"/>
          <p:nvPr/>
        </p:nvSpPr>
        <p:spPr>
          <a:xfrm>
            <a:off x="3417570" y="2567940"/>
            <a:ext cx="2089150" cy="193040"/>
          </a:xfrm>
          <a:prstGeom prst="rect">
            <a:avLst/>
          </a:prstGeom>
        </p:spPr>
        <p:txBody>
          <a:bodyPr vert="horz" wrap="square" lIns="0" tIns="12700" rIns="0" bIns="0" rtlCol="0">
            <a:spAutoFit/>
          </a:bodyPr>
          <a:lstStyle/>
          <a:p>
            <a:pPr marL="12700">
              <a:lnSpc>
                <a:spcPct val="100000"/>
              </a:lnSpc>
              <a:spcBef>
                <a:spcPts val="100"/>
              </a:spcBef>
              <a:tabLst>
                <a:tab pos="474345" algn="l"/>
                <a:tab pos="2075814" algn="l"/>
              </a:tabLst>
            </a:pPr>
            <a:r>
              <a:rPr sz="1100" u="heavy" dirty="0">
                <a:uFill>
                  <a:solidFill>
                    <a:srgbClr val="000000"/>
                  </a:solidFill>
                </a:uFill>
                <a:latin typeface="Times New Roman"/>
                <a:cs typeface="Times New Roman"/>
              </a:rPr>
              <a:t> 	</a:t>
            </a:r>
            <a:r>
              <a:rPr sz="1100" u="heavy" spc="-5" dirty="0">
                <a:uFill>
                  <a:solidFill>
                    <a:srgbClr val="000000"/>
                  </a:solidFill>
                </a:uFill>
                <a:latin typeface="Arial"/>
                <a:cs typeface="Arial"/>
              </a:rPr>
              <a:t>(1)</a:t>
            </a:r>
            <a:r>
              <a:rPr sz="1100" u="heavy" spc="-50" dirty="0">
                <a:uFill>
                  <a:solidFill>
                    <a:srgbClr val="000000"/>
                  </a:solidFill>
                </a:uFill>
                <a:latin typeface="Arial"/>
                <a:cs typeface="Arial"/>
              </a:rPr>
              <a:t> </a:t>
            </a:r>
            <a:r>
              <a:rPr sz="1100" u="heavy" spc="-5" dirty="0">
                <a:uFill>
                  <a:solidFill>
                    <a:srgbClr val="000000"/>
                  </a:solidFill>
                </a:uFill>
                <a:latin typeface="Arial"/>
                <a:cs typeface="Arial"/>
              </a:rPr>
              <a:t>Contract	</a:t>
            </a:r>
            <a:endParaRPr sz="1100">
              <a:latin typeface="Arial"/>
              <a:cs typeface="Arial"/>
            </a:endParaRPr>
          </a:p>
        </p:txBody>
      </p:sp>
      <p:sp>
        <p:nvSpPr>
          <p:cNvPr id="6" name="object 6"/>
          <p:cNvSpPr txBox="1"/>
          <p:nvPr/>
        </p:nvSpPr>
        <p:spPr>
          <a:xfrm>
            <a:off x="3346450" y="2956559"/>
            <a:ext cx="2160270" cy="193040"/>
          </a:xfrm>
          <a:prstGeom prst="rect">
            <a:avLst/>
          </a:prstGeom>
        </p:spPr>
        <p:txBody>
          <a:bodyPr vert="horz" wrap="square" lIns="0" tIns="12700" rIns="0" bIns="0" rtlCol="0">
            <a:spAutoFit/>
          </a:bodyPr>
          <a:lstStyle/>
          <a:p>
            <a:pPr marL="12700">
              <a:lnSpc>
                <a:spcPct val="100000"/>
              </a:lnSpc>
              <a:spcBef>
                <a:spcPts val="100"/>
              </a:spcBef>
              <a:tabLst>
                <a:tab pos="522605" algn="l"/>
                <a:tab pos="2146935" algn="l"/>
              </a:tabLst>
            </a:pPr>
            <a:r>
              <a:rPr sz="1100" u="heavy" dirty="0">
                <a:solidFill>
                  <a:srgbClr val="FB0027"/>
                </a:solidFill>
                <a:uFill>
                  <a:solidFill>
                    <a:srgbClr val="FB0027"/>
                  </a:solidFill>
                </a:uFill>
                <a:latin typeface="Times New Roman"/>
                <a:cs typeface="Times New Roman"/>
              </a:rPr>
              <a:t> 	</a:t>
            </a:r>
            <a:r>
              <a:rPr sz="1100" u="heavy" spc="-5" dirty="0">
                <a:solidFill>
                  <a:srgbClr val="FB0027"/>
                </a:solidFill>
                <a:uFill>
                  <a:solidFill>
                    <a:srgbClr val="FB0027"/>
                  </a:solidFill>
                </a:uFill>
                <a:latin typeface="Arial"/>
                <a:cs typeface="Arial"/>
              </a:rPr>
              <a:t>(5)</a:t>
            </a:r>
            <a:r>
              <a:rPr sz="1100" u="heavy" spc="-55" dirty="0">
                <a:solidFill>
                  <a:srgbClr val="FB0027"/>
                </a:solidFill>
                <a:uFill>
                  <a:solidFill>
                    <a:srgbClr val="FB0027"/>
                  </a:solidFill>
                </a:uFill>
                <a:latin typeface="Arial"/>
                <a:cs typeface="Arial"/>
              </a:rPr>
              <a:t> </a:t>
            </a:r>
            <a:r>
              <a:rPr sz="1100" u="heavy" spc="-5" dirty="0">
                <a:solidFill>
                  <a:srgbClr val="FB0027"/>
                </a:solidFill>
                <a:uFill>
                  <a:solidFill>
                    <a:srgbClr val="FB0027"/>
                  </a:solidFill>
                </a:uFill>
                <a:latin typeface="Arial"/>
                <a:cs typeface="Arial"/>
              </a:rPr>
              <a:t>Shipment	</a:t>
            </a:r>
            <a:endParaRPr sz="1100">
              <a:latin typeface="Arial"/>
              <a:cs typeface="Arial"/>
            </a:endParaRPr>
          </a:p>
        </p:txBody>
      </p:sp>
      <p:sp>
        <p:nvSpPr>
          <p:cNvPr id="7" name="object 7"/>
          <p:cNvSpPr/>
          <p:nvPr/>
        </p:nvSpPr>
        <p:spPr>
          <a:xfrm>
            <a:off x="1169669" y="3279140"/>
            <a:ext cx="2057400" cy="12700"/>
          </a:xfrm>
          <a:custGeom>
            <a:avLst/>
            <a:gdLst/>
            <a:ahLst/>
            <a:cxnLst/>
            <a:rect l="l" t="t" r="r" b="b"/>
            <a:pathLst>
              <a:path w="2057400" h="12700">
                <a:moveTo>
                  <a:pt x="0" y="12700"/>
                </a:moveTo>
                <a:lnTo>
                  <a:pt x="2057400" y="12700"/>
                </a:lnTo>
                <a:lnTo>
                  <a:pt x="2057400" y="0"/>
                </a:lnTo>
                <a:lnTo>
                  <a:pt x="0" y="0"/>
                </a:lnTo>
                <a:lnTo>
                  <a:pt x="0" y="12700"/>
                </a:lnTo>
                <a:close/>
              </a:path>
            </a:pathLst>
          </a:custGeom>
          <a:solidFill>
            <a:srgbClr val="909090"/>
          </a:solidFill>
        </p:spPr>
        <p:txBody>
          <a:bodyPr wrap="square" lIns="0" tIns="0" rIns="0" bIns="0" rtlCol="0"/>
          <a:lstStyle/>
          <a:p>
            <a:endParaRPr/>
          </a:p>
        </p:txBody>
      </p:sp>
      <p:sp>
        <p:nvSpPr>
          <p:cNvPr id="8" name="object 8"/>
          <p:cNvSpPr/>
          <p:nvPr/>
        </p:nvSpPr>
        <p:spPr>
          <a:xfrm>
            <a:off x="1169669" y="2504439"/>
            <a:ext cx="2057400" cy="787400"/>
          </a:xfrm>
          <a:custGeom>
            <a:avLst/>
            <a:gdLst/>
            <a:ahLst/>
            <a:cxnLst/>
            <a:rect l="l" t="t" r="r" b="b"/>
            <a:pathLst>
              <a:path w="2057400" h="787400">
                <a:moveTo>
                  <a:pt x="1028700" y="787400"/>
                </a:moveTo>
                <a:lnTo>
                  <a:pt x="0" y="787400"/>
                </a:lnTo>
                <a:lnTo>
                  <a:pt x="0" y="0"/>
                </a:lnTo>
                <a:lnTo>
                  <a:pt x="2057400" y="0"/>
                </a:lnTo>
                <a:lnTo>
                  <a:pt x="2057400" y="787400"/>
                </a:lnTo>
                <a:lnTo>
                  <a:pt x="1028700" y="787400"/>
                </a:lnTo>
                <a:close/>
              </a:path>
            </a:pathLst>
          </a:custGeom>
          <a:ln w="9344">
            <a:solidFill>
              <a:srgbClr val="909090"/>
            </a:solidFill>
          </a:ln>
        </p:spPr>
        <p:txBody>
          <a:bodyPr wrap="square" lIns="0" tIns="0" rIns="0" bIns="0" rtlCol="0"/>
          <a:lstStyle/>
          <a:p>
            <a:endParaRPr/>
          </a:p>
        </p:txBody>
      </p:sp>
      <p:sp>
        <p:nvSpPr>
          <p:cNvPr id="9" name="object 9"/>
          <p:cNvSpPr/>
          <p:nvPr/>
        </p:nvSpPr>
        <p:spPr>
          <a:xfrm>
            <a:off x="1156969" y="2491739"/>
            <a:ext cx="2057400" cy="787400"/>
          </a:xfrm>
          <a:custGeom>
            <a:avLst/>
            <a:gdLst/>
            <a:ahLst/>
            <a:cxnLst/>
            <a:rect l="l" t="t" r="r" b="b"/>
            <a:pathLst>
              <a:path w="2057400" h="787400">
                <a:moveTo>
                  <a:pt x="2057400" y="0"/>
                </a:moveTo>
                <a:lnTo>
                  <a:pt x="0" y="0"/>
                </a:lnTo>
                <a:lnTo>
                  <a:pt x="0" y="787400"/>
                </a:lnTo>
                <a:lnTo>
                  <a:pt x="2057400" y="787400"/>
                </a:lnTo>
                <a:lnTo>
                  <a:pt x="2057400" y="0"/>
                </a:lnTo>
                <a:close/>
              </a:path>
            </a:pathLst>
          </a:custGeom>
          <a:solidFill>
            <a:srgbClr val="DCDCDC"/>
          </a:solidFill>
        </p:spPr>
        <p:txBody>
          <a:bodyPr wrap="square" lIns="0" tIns="0" rIns="0" bIns="0" rtlCol="0"/>
          <a:lstStyle/>
          <a:p>
            <a:endParaRPr/>
          </a:p>
        </p:txBody>
      </p:sp>
      <p:sp>
        <p:nvSpPr>
          <p:cNvPr id="10" name="object 10"/>
          <p:cNvSpPr/>
          <p:nvPr/>
        </p:nvSpPr>
        <p:spPr>
          <a:xfrm>
            <a:off x="1156969" y="2491739"/>
            <a:ext cx="2057400" cy="787400"/>
          </a:xfrm>
          <a:custGeom>
            <a:avLst/>
            <a:gdLst/>
            <a:ahLst/>
            <a:cxnLst/>
            <a:rect l="l" t="t" r="r" b="b"/>
            <a:pathLst>
              <a:path w="2057400" h="787400">
                <a:moveTo>
                  <a:pt x="1028700" y="787400"/>
                </a:moveTo>
                <a:lnTo>
                  <a:pt x="0" y="787400"/>
                </a:lnTo>
                <a:lnTo>
                  <a:pt x="0" y="0"/>
                </a:lnTo>
                <a:lnTo>
                  <a:pt x="2057400" y="0"/>
                </a:lnTo>
                <a:lnTo>
                  <a:pt x="2057400" y="787400"/>
                </a:lnTo>
                <a:lnTo>
                  <a:pt x="1028700" y="787400"/>
                </a:lnTo>
                <a:close/>
              </a:path>
            </a:pathLst>
          </a:custGeom>
          <a:ln w="9344">
            <a:solidFill>
              <a:srgbClr val="000000"/>
            </a:solidFill>
          </a:ln>
        </p:spPr>
        <p:txBody>
          <a:bodyPr wrap="square" lIns="0" tIns="0" rIns="0" bIns="0" rtlCol="0"/>
          <a:lstStyle/>
          <a:p>
            <a:endParaRPr/>
          </a:p>
        </p:txBody>
      </p:sp>
      <p:sp>
        <p:nvSpPr>
          <p:cNvPr id="11" name="object 11"/>
          <p:cNvSpPr txBox="1"/>
          <p:nvPr/>
        </p:nvSpPr>
        <p:spPr>
          <a:xfrm>
            <a:off x="1167992" y="2646679"/>
            <a:ext cx="2048510" cy="452120"/>
          </a:xfrm>
          <a:prstGeom prst="rect">
            <a:avLst/>
          </a:prstGeom>
        </p:spPr>
        <p:txBody>
          <a:bodyPr vert="horz" wrap="square" lIns="0" tIns="12700" rIns="0" bIns="0" rtlCol="0">
            <a:spAutoFit/>
          </a:bodyPr>
          <a:lstStyle/>
          <a:p>
            <a:pPr marL="43180" marR="129539" indent="77470">
              <a:lnSpc>
                <a:spcPct val="100000"/>
              </a:lnSpc>
              <a:spcBef>
                <a:spcPts val="100"/>
              </a:spcBef>
            </a:pPr>
            <a:r>
              <a:rPr sz="1400" b="1" spc="-5" dirty="0">
                <a:latin typeface="Arial"/>
                <a:cs typeface="Arial"/>
              </a:rPr>
              <a:t>EXPORTER- SELLER  </a:t>
            </a:r>
            <a:r>
              <a:rPr sz="1400" b="1" spc="-5" dirty="0">
                <a:solidFill>
                  <a:srgbClr val="0000FF"/>
                </a:solidFill>
                <a:latin typeface="Arial"/>
                <a:cs typeface="Arial"/>
              </a:rPr>
              <a:t>(BENEFICIARY)</a:t>
            </a:r>
            <a:endParaRPr sz="1400">
              <a:latin typeface="Arial"/>
              <a:cs typeface="Arial"/>
            </a:endParaRPr>
          </a:p>
        </p:txBody>
      </p:sp>
      <p:sp>
        <p:nvSpPr>
          <p:cNvPr id="12" name="object 12"/>
          <p:cNvSpPr/>
          <p:nvPr/>
        </p:nvSpPr>
        <p:spPr>
          <a:xfrm>
            <a:off x="5741670" y="3268979"/>
            <a:ext cx="2042160" cy="11430"/>
          </a:xfrm>
          <a:custGeom>
            <a:avLst/>
            <a:gdLst/>
            <a:ahLst/>
            <a:cxnLst/>
            <a:rect l="l" t="t" r="r" b="b"/>
            <a:pathLst>
              <a:path w="2042159" h="11429">
                <a:moveTo>
                  <a:pt x="0" y="11430"/>
                </a:moveTo>
                <a:lnTo>
                  <a:pt x="2042159" y="11430"/>
                </a:lnTo>
                <a:lnTo>
                  <a:pt x="2042159" y="0"/>
                </a:lnTo>
                <a:lnTo>
                  <a:pt x="0" y="0"/>
                </a:lnTo>
                <a:lnTo>
                  <a:pt x="0" y="11430"/>
                </a:lnTo>
                <a:close/>
              </a:path>
            </a:pathLst>
          </a:custGeom>
          <a:solidFill>
            <a:srgbClr val="909090"/>
          </a:solidFill>
        </p:spPr>
        <p:txBody>
          <a:bodyPr wrap="square" lIns="0" tIns="0" rIns="0" bIns="0" rtlCol="0"/>
          <a:lstStyle/>
          <a:p>
            <a:endParaRPr/>
          </a:p>
        </p:txBody>
      </p:sp>
      <p:sp>
        <p:nvSpPr>
          <p:cNvPr id="13" name="object 13"/>
          <p:cNvSpPr/>
          <p:nvPr/>
        </p:nvSpPr>
        <p:spPr>
          <a:xfrm>
            <a:off x="5741670" y="2504439"/>
            <a:ext cx="2042160" cy="775970"/>
          </a:xfrm>
          <a:custGeom>
            <a:avLst/>
            <a:gdLst/>
            <a:ahLst/>
            <a:cxnLst/>
            <a:rect l="l" t="t" r="r" b="b"/>
            <a:pathLst>
              <a:path w="2042159" h="775970">
                <a:moveTo>
                  <a:pt x="1021079" y="775970"/>
                </a:moveTo>
                <a:lnTo>
                  <a:pt x="0" y="775970"/>
                </a:lnTo>
                <a:lnTo>
                  <a:pt x="0" y="0"/>
                </a:lnTo>
                <a:lnTo>
                  <a:pt x="2042159" y="0"/>
                </a:lnTo>
                <a:lnTo>
                  <a:pt x="2042159" y="775970"/>
                </a:lnTo>
                <a:lnTo>
                  <a:pt x="1021079" y="775970"/>
                </a:lnTo>
                <a:close/>
              </a:path>
            </a:pathLst>
          </a:custGeom>
          <a:ln w="9344">
            <a:solidFill>
              <a:srgbClr val="909090"/>
            </a:solidFill>
          </a:ln>
        </p:spPr>
        <p:txBody>
          <a:bodyPr wrap="square" lIns="0" tIns="0" rIns="0" bIns="0" rtlCol="0"/>
          <a:lstStyle/>
          <a:p>
            <a:endParaRPr/>
          </a:p>
        </p:txBody>
      </p:sp>
      <p:sp>
        <p:nvSpPr>
          <p:cNvPr id="14" name="object 14"/>
          <p:cNvSpPr/>
          <p:nvPr/>
        </p:nvSpPr>
        <p:spPr>
          <a:xfrm>
            <a:off x="5728970" y="2491739"/>
            <a:ext cx="2042160" cy="777240"/>
          </a:xfrm>
          <a:custGeom>
            <a:avLst/>
            <a:gdLst/>
            <a:ahLst/>
            <a:cxnLst/>
            <a:rect l="l" t="t" r="r" b="b"/>
            <a:pathLst>
              <a:path w="2042159" h="777239">
                <a:moveTo>
                  <a:pt x="2042159" y="0"/>
                </a:moveTo>
                <a:lnTo>
                  <a:pt x="0" y="0"/>
                </a:lnTo>
                <a:lnTo>
                  <a:pt x="0" y="777239"/>
                </a:lnTo>
                <a:lnTo>
                  <a:pt x="2042159" y="777239"/>
                </a:lnTo>
                <a:lnTo>
                  <a:pt x="2042159" y="0"/>
                </a:lnTo>
                <a:close/>
              </a:path>
            </a:pathLst>
          </a:custGeom>
          <a:solidFill>
            <a:srgbClr val="DCDCDC"/>
          </a:solidFill>
        </p:spPr>
        <p:txBody>
          <a:bodyPr wrap="square" lIns="0" tIns="0" rIns="0" bIns="0" rtlCol="0"/>
          <a:lstStyle/>
          <a:p>
            <a:endParaRPr/>
          </a:p>
        </p:txBody>
      </p:sp>
      <p:sp>
        <p:nvSpPr>
          <p:cNvPr id="15" name="object 15"/>
          <p:cNvSpPr/>
          <p:nvPr/>
        </p:nvSpPr>
        <p:spPr>
          <a:xfrm>
            <a:off x="5728970" y="2491739"/>
            <a:ext cx="2042160" cy="777240"/>
          </a:xfrm>
          <a:custGeom>
            <a:avLst/>
            <a:gdLst/>
            <a:ahLst/>
            <a:cxnLst/>
            <a:rect l="l" t="t" r="r" b="b"/>
            <a:pathLst>
              <a:path w="2042159" h="777239">
                <a:moveTo>
                  <a:pt x="1021079" y="777239"/>
                </a:moveTo>
                <a:lnTo>
                  <a:pt x="0" y="777239"/>
                </a:lnTo>
                <a:lnTo>
                  <a:pt x="0" y="0"/>
                </a:lnTo>
                <a:lnTo>
                  <a:pt x="2042159" y="0"/>
                </a:lnTo>
                <a:lnTo>
                  <a:pt x="2042159" y="777239"/>
                </a:lnTo>
                <a:lnTo>
                  <a:pt x="1021079" y="777239"/>
                </a:lnTo>
                <a:close/>
              </a:path>
            </a:pathLst>
          </a:custGeom>
          <a:ln w="9344">
            <a:solidFill>
              <a:srgbClr val="000000"/>
            </a:solidFill>
          </a:ln>
        </p:spPr>
        <p:txBody>
          <a:bodyPr wrap="square" lIns="0" tIns="0" rIns="0" bIns="0" rtlCol="0"/>
          <a:lstStyle/>
          <a:p>
            <a:endParaRPr/>
          </a:p>
        </p:txBody>
      </p:sp>
      <p:sp>
        <p:nvSpPr>
          <p:cNvPr id="16" name="object 16"/>
          <p:cNvSpPr txBox="1"/>
          <p:nvPr/>
        </p:nvSpPr>
        <p:spPr>
          <a:xfrm>
            <a:off x="5739992" y="2640329"/>
            <a:ext cx="2033270" cy="452120"/>
          </a:xfrm>
          <a:prstGeom prst="rect">
            <a:avLst/>
          </a:prstGeom>
        </p:spPr>
        <p:txBody>
          <a:bodyPr vert="horz" wrap="square" lIns="0" tIns="12700" rIns="0" bIns="0" rtlCol="0">
            <a:spAutoFit/>
          </a:bodyPr>
          <a:lstStyle/>
          <a:p>
            <a:pPr marL="43180" marR="151765" indent="101600">
              <a:lnSpc>
                <a:spcPct val="100000"/>
              </a:lnSpc>
              <a:spcBef>
                <a:spcPts val="100"/>
              </a:spcBef>
            </a:pPr>
            <a:r>
              <a:rPr sz="1400" b="1" dirty="0">
                <a:latin typeface="Arial"/>
                <a:cs typeface="Arial"/>
              </a:rPr>
              <a:t>IMPORTER -</a:t>
            </a:r>
            <a:r>
              <a:rPr sz="1400" b="1" spc="-65" dirty="0">
                <a:latin typeface="Arial"/>
                <a:cs typeface="Arial"/>
              </a:rPr>
              <a:t> </a:t>
            </a:r>
            <a:r>
              <a:rPr sz="1400" b="1" dirty="0">
                <a:latin typeface="Arial"/>
                <a:cs typeface="Arial"/>
              </a:rPr>
              <a:t>BUYER  </a:t>
            </a:r>
            <a:r>
              <a:rPr sz="1400" b="1" spc="-10" dirty="0">
                <a:solidFill>
                  <a:srgbClr val="0000FF"/>
                </a:solidFill>
                <a:latin typeface="Arial"/>
                <a:cs typeface="Arial"/>
              </a:rPr>
              <a:t>(APPLICANT)</a:t>
            </a:r>
            <a:endParaRPr sz="1400">
              <a:latin typeface="Arial"/>
              <a:cs typeface="Arial"/>
            </a:endParaRPr>
          </a:p>
        </p:txBody>
      </p:sp>
      <p:sp>
        <p:nvSpPr>
          <p:cNvPr id="17" name="object 17"/>
          <p:cNvSpPr/>
          <p:nvPr/>
        </p:nvSpPr>
        <p:spPr>
          <a:xfrm>
            <a:off x="858519" y="5703570"/>
            <a:ext cx="2368550" cy="12700"/>
          </a:xfrm>
          <a:custGeom>
            <a:avLst/>
            <a:gdLst/>
            <a:ahLst/>
            <a:cxnLst/>
            <a:rect l="l" t="t" r="r" b="b"/>
            <a:pathLst>
              <a:path w="2368550" h="12700">
                <a:moveTo>
                  <a:pt x="0" y="12699"/>
                </a:moveTo>
                <a:lnTo>
                  <a:pt x="2368550" y="12699"/>
                </a:lnTo>
                <a:lnTo>
                  <a:pt x="2368550" y="0"/>
                </a:lnTo>
                <a:lnTo>
                  <a:pt x="0" y="0"/>
                </a:lnTo>
                <a:lnTo>
                  <a:pt x="0" y="12699"/>
                </a:lnTo>
                <a:close/>
              </a:path>
            </a:pathLst>
          </a:custGeom>
          <a:solidFill>
            <a:srgbClr val="909090"/>
          </a:solidFill>
        </p:spPr>
        <p:txBody>
          <a:bodyPr wrap="square" lIns="0" tIns="0" rIns="0" bIns="0" rtlCol="0"/>
          <a:lstStyle/>
          <a:p>
            <a:endParaRPr/>
          </a:p>
        </p:txBody>
      </p:sp>
      <p:sp>
        <p:nvSpPr>
          <p:cNvPr id="18" name="object 18"/>
          <p:cNvSpPr/>
          <p:nvPr/>
        </p:nvSpPr>
        <p:spPr>
          <a:xfrm>
            <a:off x="858519" y="4892040"/>
            <a:ext cx="2368550" cy="824230"/>
          </a:xfrm>
          <a:custGeom>
            <a:avLst/>
            <a:gdLst/>
            <a:ahLst/>
            <a:cxnLst/>
            <a:rect l="l" t="t" r="r" b="b"/>
            <a:pathLst>
              <a:path w="2368550" h="824229">
                <a:moveTo>
                  <a:pt x="1183640" y="824230"/>
                </a:moveTo>
                <a:lnTo>
                  <a:pt x="0" y="824230"/>
                </a:lnTo>
                <a:lnTo>
                  <a:pt x="0" y="0"/>
                </a:lnTo>
                <a:lnTo>
                  <a:pt x="2368550" y="0"/>
                </a:lnTo>
                <a:lnTo>
                  <a:pt x="2368550" y="824230"/>
                </a:lnTo>
                <a:lnTo>
                  <a:pt x="1183640" y="824230"/>
                </a:lnTo>
                <a:close/>
              </a:path>
            </a:pathLst>
          </a:custGeom>
          <a:ln w="9344">
            <a:solidFill>
              <a:srgbClr val="909090"/>
            </a:solidFill>
          </a:ln>
        </p:spPr>
        <p:txBody>
          <a:bodyPr wrap="square" lIns="0" tIns="0" rIns="0" bIns="0" rtlCol="0"/>
          <a:lstStyle/>
          <a:p>
            <a:endParaRPr/>
          </a:p>
        </p:txBody>
      </p:sp>
      <p:sp>
        <p:nvSpPr>
          <p:cNvPr id="19" name="object 19"/>
          <p:cNvSpPr/>
          <p:nvPr/>
        </p:nvSpPr>
        <p:spPr>
          <a:xfrm>
            <a:off x="845819" y="4879340"/>
            <a:ext cx="2368550" cy="824230"/>
          </a:xfrm>
          <a:custGeom>
            <a:avLst/>
            <a:gdLst/>
            <a:ahLst/>
            <a:cxnLst/>
            <a:rect l="l" t="t" r="r" b="b"/>
            <a:pathLst>
              <a:path w="2368550" h="824229">
                <a:moveTo>
                  <a:pt x="2368550" y="0"/>
                </a:moveTo>
                <a:lnTo>
                  <a:pt x="0" y="0"/>
                </a:lnTo>
                <a:lnTo>
                  <a:pt x="0" y="824230"/>
                </a:lnTo>
                <a:lnTo>
                  <a:pt x="2368550" y="824230"/>
                </a:lnTo>
                <a:lnTo>
                  <a:pt x="2368550" y="0"/>
                </a:lnTo>
                <a:close/>
              </a:path>
            </a:pathLst>
          </a:custGeom>
          <a:solidFill>
            <a:srgbClr val="DCDCDC"/>
          </a:solidFill>
        </p:spPr>
        <p:txBody>
          <a:bodyPr wrap="square" lIns="0" tIns="0" rIns="0" bIns="0" rtlCol="0"/>
          <a:lstStyle/>
          <a:p>
            <a:endParaRPr/>
          </a:p>
        </p:txBody>
      </p:sp>
      <p:sp>
        <p:nvSpPr>
          <p:cNvPr id="20" name="object 20"/>
          <p:cNvSpPr/>
          <p:nvPr/>
        </p:nvSpPr>
        <p:spPr>
          <a:xfrm>
            <a:off x="845819" y="4879340"/>
            <a:ext cx="2368550" cy="824230"/>
          </a:xfrm>
          <a:custGeom>
            <a:avLst/>
            <a:gdLst/>
            <a:ahLst/>
            <a:cxnLst/>
            <a:rect l="l" t="t" r="r" b="b"/>
            <a:pathLst>
              <a:path w="2368550" h="824229">
                <a:moveTo>
                  <a:pt x="1183640" y="824230"/>
                </a:moveTo>
                <a:lnTo>
                  <a:pt x="0" y="824230"/>
                </a:lnTo>
                <a:lnTo>
                  <a:pt x="0" y="0"/>
                </a:lnTo>
                <a:lnTo>
                  <a:pt x="2368550" y="0"/>
                </a:lnTo>
                <a:lnTo>
                  <a:pt x="2368550" y="824230"/>
                </a:lnTo>
                <a:lnTo>
                  <a:pt x="1183640" y="824230"/>
                </a:lnTo>
                <a:close/>
              </a:path>
            </a:pathLst>
          </a:custGeom>
          <a:ln w="9344">
            <a:solidFill>
              <a:srgbClr val="000000"/>
            </a:solidFill>
          </a:ln>
        </p:spPr>
        <p:txBody>
          <a:bodyPr wrap="square" lIns="0" tIns="0" rIns="0" bIns="0" rtlCol="0"/>
          <a:lstStyle/>
          <a:p>
            <a:endParaRPr/>
          </a:p>
        </p:txBody>
      </p:sp>
      <p:sp>
        <p:nvSpPr>
          <p:cNvPr id="21" name="object 21"/>
          <p:cNvSpPr txBox="1"/>
          <p:nvPr/>
        </p:nvSpPr>
        <p:spPr>
          <a:xfrm>
            <a:off x="856842" y="4945379"/>
            <a:ext cx="2359660" cy="665480"/>
          </a:xfrm>
          <a:prstGeom prst="rect">
            <a:avLst/>
          </a:prstGeom>
        </p:spPr>
        <p:txBody>
          <a:bodyPr vert="horz" wrap="square" lIns="0" tIns="12700" rIns="0" bIns="0" rtlCol="0">
            <a:spAutoFit/>
          </a:bodyPr>
          <a:lstStyle/>
          <a:p>
            <a:pPr marL="500380" marR="325120" indent="-184150">
              <a:lnSpc>
                <a:spcPct val="100000"/>
              </a:lnSpc>
              <a:spcBef>
                <a:spcPts val="100"/>
              </a:spcBef>
            </a:pPr>
            <a:r>
              <a:rPr sz="1400" b="1" dirty="0">
                <a:latin typeface="Arial"/>
                <a:cs typeface="Arial"/>
              </a:rPr>
              <a:t>EXPORTER’S</a:t>
            </a:r>
            <a:r>
              <a:rPr sz="1400" b="1" spc="-80" dirty="0">
                <a:latin typeface="Arial"/>
                <a:cs typeface="Arial"/>
              </a:rPr>
              <a:t> </a:t>
            </a:r>
            <a:r>
              <a:rPr sz="1400" b="1" spc="-10" dirty="0">
                <a:latin typeface="Arial"/>
                <a:cs typeface="Arial"/>
              </a:rPr>
              <a:t>BANK  </a:t>
            </a:r>
            <a:r>
              <a:rPr sz="1400" b="1" spc="-5" dirty="0">
                <a:solidFill>
                  <a:srgbClr val="0000FF"/>
                </a:solidFill>
                <a:latin typeface="Arial"/>
                <a:cs typeface="Arial"/>
              </a:rPr>
              <a:t>(NEGOTIATING/</a:t>
            </a:r>
            <a:endParaRPr sz="1400">
              <a:latin typeface="Arial"/>
              <a:cs typeface="Arial"/>
            </a:endParaRPr>
          </a:p>
          <a:p>
            <a:pPr marL="43180">
              <a:lnSpc>
                <a:spcPct val="100000"/>
              </a:lnSpc>
            </a:pPr>
            <a:r>
              <a:rPr sz="1400" b="1" dirty="0">
                <a:solidFill>
                  <a:srgbClr val="0000FF"/>
                </a:solidFill>
                <a:latin typeface="Arial"/>
                <a:cs typeface="Arial"/>
              </a:rPr>
              <a:t>CONFIRMING</a:t>
            </a:r>
            <a:r>
              <a:rPr sz="1400" b="1" spc="5" dirty="0">
                <a:solidFill>
                  <a:srgbClr val="0000FF"/>
                </a:solidFill>
                <a:latin typeface="Arial"/>
                <a:cs typeface="Arial"/>
              </a:rPr>
              <a:t> </a:t>
            </a:r>
            <a:r>
              <a:rPr sz="1400" b="1" spc="-10" dirty="0">
                <a:solidFill>
                  <a:srgbClr val="0000FF"/>
                </a:solidFill>
                <a:latin typeface="Arial"/>
                <a:cs typeface="Arial"/>
              </a:rPr>
              <a:t>BANK)</a:t>
            </a:r>
            <a:endParaRPr sz="1400">
              <a:latin typeface="Arial"/>
              <a:cs typeface="Arial"/>
            </a:endParaRPr>
          </a:p>
        </p:txBody>
      </p:sp>
      <p:sp>
        <p:nvSpPr>
          <p:cNvPr id="22" name="object 22"/>
          <p:cNvSpPr/>
          <p:nvPr/>
        </p:nvSpPr>
        <p:spPr>
          <a:xfrm>
            <a:off x="5741670" y="5801359"/>
            <a:ext cx="2635250" cy="12700"/>
          </a:xfrm>
          <a:custGeom>
            <a:avLst/>
            <a:gdLst/>
            <a:ahLst/>
            <a:cxnLst/>
            <a:rect l="l" t="t" r="r" b="b"/>
            <a:pathLst>
              <a:path w="2635250" h="12700">
                <a:moveTo>
                  <a:pt x="0" y="12699"/>
                </a:moveTo>
                <a:lnTo>
                  <a:pt x="2635250" y="12699"/>
                </a:lnTo>
                <a:lnTo>
                  <a:pt x="2635250" y="0"/>
                </a:lnTo>
                <a:lnTo>
                  <a:pt x="0" y="0"/>
                </a:lnTo>
                <a:lnTo>
                  <a:pt x="0" y="12699"/>
                </a:lnTo>
                <a:close/>
              </a:path>
            </a:pathLst>
          </a:custGeom>
          <a:solidFill>
            <a:srgbClr val="909090"/>
          </a:solidFill>
        </p:spPr>
        <p:txBody>
          <a:bodyPr wrap="square" lIns="0" tIns="0" rIns="0" bIns="0" rtlCol="0"/>
          <a:lstStyle/>
          <a:p>
            <a:endParaRPr/>
          </a:p>
        </p:txBody>
      </p:sp>
      <p:sp>
        <p:nvSpPr>
          <p:cNvPr id="23" name="object 23"/>
          <p:cNvSpPr/>
          <p:nvPr/>
        </p:nvSpPr>
        <p:spPr>
          <a:xfrm>
            <a:off x="5741670" y="4892040"/>
            <a:ext cx="2635250" cy="922019"/>
          </a:xfrm>
          <a:custGeom>
            <a:avLst/>
            <a:gdLst/>
            <a:ahLst/>
            <a:cxnLst/>
            <a:rect l="l" t="t" r="r" b="b"/>
            <a:pathLst>
              <a:path w="2635250" h="922020">
                <a:moveTo>
                  <a:pt x="1316989" y="922020"/>
                </a:moveTo>
                <a:lnTo>
                  <a:pt x="0" y="922020"/>
                </a:lnTo>
                <a:lnTo>
                  <a:pt x="0" y="0"/>
                </a:lnTo>
                <a:lnTo>
                  <a:pt x="2635250" y="0"/>
                </a:lnTo>
                <a:lnTo>
                  <a:pt x="2635250" y="922020"/>
                </a:lnTo>
                <a:lnTo>
                  <a:pt x="1316989" y="922020"/>
                </a:lnTo>
                <a:close/>
              </a:path>
            </a:pathLst>
          </a:custGeom>
          <a:ln w="9344">
            <a:solidFill>
              <a:srgbClr val="909090"/>
            </a:solidFill>
          </a:ln>
        </p:spPr>
        <p:txBody>
          <a:bodyPr wrap="square" lIns="0" tIns="0" rIns="0" bIns="0" rtlCol="0"/>
          <a:lstStyle/>
          <a:p>
            <a:endParaRPr/>
          </a:p>
        </p:txBody>
      </p:sp>
      <p:sp>
        <p:nvSpPr>
          <p:cNvPr id="24" name="object 24"/>
          <p:cNvSpPr/>
          <p:nvPr/>
        </p:nvSpPr>
        <p:spPr>
          <a:xfrm>
            <a:off x="5728970" y="4879340"/>
            <a:ext cx="2635250" cy="922019"/>
          </a:xfrm>
          <a:custGeom>
            <a:avLst/>
            <a:gdLst/>
            <a:ahLst/>
            <a:cxnLst/>
            <a:rect l="l" t="t" r="r" b="b"/>
            <a:pathLst>
              <a:path w="2635250" h="922020">
                <a:moveTo>
                  <a:pt x="2635250" y="0"/>
                </a:moveTo>
                <a:lnTo>
                  <a:pt x="0" y="0"/>
                </a:lnTo>
                <a:lnTo>
                  <a:pt x="0" y="922020"/>
                </a:lnTo>
                <a:lnTo>
                  <a:pt x="2635250" y="922020"/>
                </a:lnTo>
                <a:lnTo>
                  <a:pt x="2635250" y="0"/>
                </a:lnTo>
                <a:close/>
              </a:path>
            </a:pathLst>
          </a:custGeom>
          <a:solidFill>
            <a:srgbClr val="DCDCDC"/>
          </a:solidFill>
        </p:spPr>
        <p:txBody>
          <a:bodyPr wrap="square" lIns="0" tIns="0" rIns="0" bIns="0" rtlCol="0"/>
          <a:lstStyle/>
          <a:p>
            <a:endParaRPr/>
          </a:p>
        </p:txBody>
      </p:sp>
      <p:sp>
        <p:nvSpPr>
          <p:cNvPr id="25" name="object 25"/>
          <p:cNvSpPr/>
          <p:nvPr/>
        </p:nvSpPr>
        <p:spPr>
          <a:xfrm>
            <a:off x="5728970" y="4879340"/>
            <a:ext cx="2635250" cy="922019"/>
          </a:xfrm>
          <a:custGeom>
            <a:avLst/>
            <a:gdLst/>
            <a:ahLst/>
            <a:cxnLst/>
            <a:rect l="l" t="t" r="r" b="b"/>
            <a:pathLst>
              <a:path w="2635250" h="922020">
                <a:moveTo>
                  <a:pt x="1318259" y="922020"/>
                </a:moveTo>
                <a:lnTo>
                  <a:pt x="0" y="922020"/>
                </a:lnTo>
                <a:lnTo>
                  <a:pt x="0" y="0"/>
                </a:lnTo>
                <a:lnTo>
                  <a:pt x="2635250" y="0"/>
                </a:lnTo>
                <a:lnTo>
                  <a:pt x="2635250" y="922020"/>
                </a:lnTo>
                <a:lnTo>
                  <a:pt x="1318259" y="922020"/>
                </a:lnTo>
                <a:close/>
              </a:path>
            </a:pathLst>
          </a:custGeom>
          <a:ln w="9344">
            <a:solidFill>
              <a:srgbClr val="000000"/>
            </a:solidFill>
          </a:ln>
        </p:spPr>
        <p:txBody>
          <a:bodyPr wrap="square" lIns="0" tIns="0" rIns="0" bIns="0" rtlCol="0"/>
          <a:lstStyle/>
          <a:p>
            <a:endParaRPr/>
          </a:p>
        </p:txBody>
      </p:sp>
      <p:sp>
        <p:nvSpPr>
          <p:cNvPr id="26" name="object 26"/>
          <p:cNvSpPr txBox="1"/>
          <p:nvPr/>
        </p:nvSpPr>
        <p:spPr>
          <a:xfrm>
            <a:off x="5739992" y="5101590"/>
            <a:ext cx="2626360" cy="450850"/>
          </a:xfrm>
          <a:prstGeom prst="rect">
            <a:avLst/>
          </a:prstGeom>
        </p:spPr>
        <p:txBody>
          <a:bodyPr vert="horz" wrap="square" lIns="0" tIns="12700" rIns="0" bIns="0" rtlCol="0">
            <a:spAutoFit/>
          </a:bodyPr>
          <a:lstStyle/>
          <a:p>
            <a:pPr marL="478790" marR="384810" indent="-11430">
              <a:lnSpc>
                <a:spcPct val="100000"/>
              </a:lnSpc>
              <a:spcBef>
                <a:spcPts val="100"/>
              </a:spcBef>
            </a:pPr>
            <a:r>
              <a:rPr sz="1400" b="1" dirty="0">
                <a:latin typeface="Arial"/>
                <a:cs typeface="Arial"/>
              </a:rPr>
              <a:t>IMPORTER’S </a:t>
            </a:r>
            <a:r>
              <a:rPr sz="1400" b="1" spc="-10" dirty="0">
                <a:latin typeface="Arial"/>
                <a:cs typeface="Arial"/>
              </a:rPr>
              <a:t>BANK  </a:t>
            </a:r>
            <a:r>
              <a:rPr sz="1400" b="1" spc="-5" dirty="0">
                <a:solidFill>
                  <a:srgbClr val="0000FF"/>
                </a:solidFill>
                <a:latin typeface="Arial"/>
                <a:cs typeface="Arial"/>
              </a:rPr>
              <a:t>(L/C </a:t>
            </a:r>
            <a:r>
              <a:rPr sz="1400" b="1" dirty="0">
                <a:solidFill>
                  <a:srgbClr val="0000FF"/>
                </a:solidFill>
                <a:latin typeface="Arial"/>
                <a:cs typeface="Arial"/>
              </a:rPr>
              <a:t>ISSUING</a:t>
            </a:r>
            <a:r>
              <a:rPr sz="1400" b="1" spc="-40" dirty="0">
                <a:solidFill>
                  <a:srgbClr val="0000FF"/>
                </a:solidFill>
                <a:latin typeface="Arial"/>
                <a:cs typeface="Arial"/>
              </a:rPr>
              <a:t> </a:t>
            </a:r>
            <a:r>
              <a:rPr sz="1400" b="1" spc="-5" dirty="0">
                <a:solidFill>
                  <a:srgbClr val="0000FF"/>
                </a:solidFill>
                <a:latin typeface="Arial"/>
                <a:cs typeface="Arial"/>
              </a:rPr>
              <a:t>BANK)</a:t>
            </a:r>
            <a:endParaRPr sz="1400">
              <a:latin typeface="Arial"/>
              <a:cs typeface="Arial"/>
            </a:endParaRPr>
          </a:p>
        </p:txBody>
      </p:sp>
      <p:sp>
        <p:nvSpPr>
          <p:cNvPr id="27" name="object 27"/>
          <p:cNvSpPr/>
          <p:nvPr/>
        </p:nvSpPr>
        <p:spPr>
          <a:xfrm>
            <a:off x="1972310" y="3472179"/>
            <a:ext cx="1270" cy="1295400"/>
          </a:xfrm>
          <a:custGeom>
            <a:avLst/>
            <a:gdLst/>
            <a:ahLst/>
            <a:cxnLst/>
            <a:rect l="l" t="t" r="r" b="b"/>
            <a:pathLst>
              <a:path w="1269" h="1295400">
                <a:moveTo>
                  <a:pt x="0" y="1295400"/>
                </a:moveTo>
                <a:lnTo>
                  <a:pt x="1269" y="0"/>
                </a:lnTo>
              </a:path>
            </a:pathLst>
          </a:custGeom>
          <a:ln w="25400">
            <a:solidFill>
              <a:srgbClr val="000000"/>
            </a:solidFill>
          </a:ln>
        </p:spPr>
        <p:txBody>
          <a:bodyPr wrap="square" lIns="0" tIns="0" rIns="0" bIns="0" rtlCol="0"/>
          <a:lstStyle/>
          <a:p>
            <a:endParaRPr/>
          </a:p>
        </p:txBody>
      </p:sp>
      <p:sp>
        <p:nvSpPr>
          <p:cNvPr id="28" name="object 28"/>
          <p:cNvSpPr/>
          <p:nvPr/>
        </p:nvSpPr>
        <p:spPr>
          <a:xfrm>
            <a:off x="1935479" y="3401059"/>
            <a:ext cx="76200" cy="76200"/>
          </a:xfrm>
          <a:custGeom>
            <a:avLst/>
            <a:gdLst/>
            <a:ahLst/>
            <a:cxnLst/>
            <a:rect l="l" t="t" r="r" b="b"/>
            <a:pathLst>
              <a:path w="76200" h="76200">
                <a:moveTo>
                  <a:pt x="38100" y="0"/>
                </a:moveTo>
                <a:lnTo>
                  <a:pt x="0" y="76200"/>
                </a:lnTo>
                <a:lnTo>
                  <a:pt x="76200" y="76200"/>
                </a:lnTo>
                <a:lnTo>
                  <a:pt x="38100" y="0"/>
                </a:lnTo>
                <a:close/>
              </a:path>
            </a:pathLst>
          </a:custGeom>
          <a:solidFill>
            <a:srgbClr val="000000"/>
          </a:solidFill>
        </p:spPr>
        <p:txBody>
          <a:bodyPr wrap="square" lIns="0" tIns="0" rIns="0" bIns="0" rtlCol="0"/>
          <a:lstStyle/>
          <a:p>
            <a:endParaRPr/>
          </a:p>
        </p:txBody>
      </p:sp>
      <p:sp>
        <p:nvSpPr>
          <p:cNvPr id="29" name="object 29"/>
          <p:cNvSpPr/>
          <p:nvPr/>
        </p:nvSpPr>
        <p:spPr>
          <a:xfrm>
            <a:off x="2562225" y="3388359"/>
            <a:ext cx="0" cy="405130"/>
          </a:xfrm>
          <a:custGeom>
            <a:avLst/>
            <a:gdLst/>
            <a:ahLst/>
            <a:cxnLst/>
            <a:rect l="l" t="t" r="r" b="b"/>
            <a:pathLst>
              <a:path h="405129">
                <a:moveTo>
                  <a:pt x="0" y="0"/>
                </a:moveTo>
                <a:lnTo>
                  <a:pt x="0" y="405129"/>
                </a:lnTo>
              </a:path>
            </a:pathLst>
          </a:custGeom>
          <a:ln w="26670">
            <a:solidFill>
              <a:srgbClr val="FB0027"/>
            </a:solidFill>
          </a:ln>
        </p:spPr>
        <p:txBody>
          <a:bodyPr wrap="square" lIns="0" tIns="0" rIns="0" bIns="0" rtlCol="0"/>
          <a:lstStyle/>
          <a:p>
            <a:endParaRPr/>
          </a:p>
        </p:txBody>
      </p:sp>
      <p:sp>
        <p:nvSpPr>
          <p:cNvPr id="30" name="object 30"/>
          <p:cNvSpPr/>
          <p:nvPr/>
        </p:nvSpPr>
        <p:spPr>
          <a:xfrm>
            <a:off x="2562225" y="4354829"/>
            <a:ext cx="0" cy="354330"/>
          </a:xfrm>
          <a:custGeom>
            <a:avLst/>
            <a:gdLst/>
            <a:ahLst/>
            <a:cxnLst/>
            <a:rect l="l" t="t" r="r" b="b"/>
            <a:pathLst>
              <a:path h="354329">
                <a:moveTo>
                  <a:pt x="0" y="0"/>
                </a:moveTo>
                <a:lnTo>
                  <a:pt x="0" y="354330"/>
                </a:lnTo>
              </a:path>
            </a:pathLst>
          </a:custGeom>
          <a:ln w="26670">
            <a:solidFill>
              <a:srgbClr val="FB0027"/>
            </a:solidFill>
          </a:ln>
        </p:spPr>
        <p:txBody>
          <a:bodyPr wrap="square" lIns="0" tIns="0" rIns="0" bIns="0" rtlCol="0"/>
          <a:lstStyle/>
          <a:p>
            <a:endParaRPr/>
          </a:p>
        </p:txBody>
      </p:sp>
      <p:sp>
        <p:nvSpPr>
          <p:cNvPr id="31" name="object 31"/>
          <p:cNvSpPr/>
          <p:nvPr/>
        </p:nvSpPr>
        <p:spPr>
          <a:xfrm>
            <a:off x="2523489" y="4691379"/>
            <a:ext cx="77470" cy="76200"/>
          </a:xfrm>
          <a:custGeom>
            <a:avLst/>
            <a:gdLst/>
            <a:ahLst/>
            <a:cxnLst/>
            <a:rect l="l" t="t" r="r" b="b"/>
            <a:pathLst>
              <a:path w="77469" h="76200">
                <a:moveTo>
                  <a:pt x="77470" y="0"/>
                </a:moveTo>
                <a:lnTo>
                  <a:pt x="0" y="0"/>
                </a:lnTo>
                <a:lnTo>
                  <a:pt x="39370" y="76200"/>
                </a:lnTo>
                <a:lnTo>
                  <a:pt x="77470" y="0"/>
                </a:lnTo>
                <a:close/>
              </a:path>
            </a:pathLst>
          </a:custGeom>
          <a:solidFill>
            <a:srgbClr val="FB0027"/>
          </a:solidFill>
        </p:spPr>
        <p:txBody>
          <a:bodyPr wrap="square" lIns="0" tIns="0" rIns="0" bIns="0" rtlCol="0"/>
          <a:lstStyle/>
          <a:p>
            <a:endParaRPr/>
          </a:p>
        </p:txBody>
      </p:sp>
      <p:sp>
        <p:nvSpPr>
          <p:cNvPr id="32" name="object 32"/>
          <p:cNvSpPr/>
          <p:nvPr/>
        </p:nvSpPr>
        <p:spPr>
          <a:xfrm>
            <a:off x="3371850" y="2720339"/>
            <a:ext cx="76200" cy="77470"/>
          </a:xfrm>
          <a:custGeom>
            <a:avLst/>
            <a:gdLst/>
            <a:ahLst/>
            <a:cxnLst/>
            <a:rect l="l" t="t" r="r" b="b"/>
            <a:pathLst>
              <a:path w="76200" h="77469">
                <a:moveTo>
                  <a:pt x="76200" y="0"/>
                </a:moveTo>
                <a:lnTo>
                  <a:pt x="0" y="38100"/>
                </a:lnTo>
                <a:lnTo>
                  <a:pt x="76200" y="77470"/>
                </a:lnTo>
                <a:lnTo>
                  <a:pt x="76200" y="0"/>
                </a:lnTo>
                <a:close/>
              </a:path>
            </a:pathLst>
          </a:custGeom>
          <a:solidFill>
            <a:srgbClr val="000000"/>
          </a:solidFill>
        </p:spPr>
        <p:txBody>
          <a:bodyPr wrap="square" lIns="0" tIns="0" rIns="0" bIns="0" rtlCol="0"/>
          <a:lstStyle/>
          <a:p>
            <a:endParaRPr/>
          </a:p>
        </p:txBody>
      </p:sp>
      <p:sp>
        <p:nvSpPr>
          <p:cNvPr id="33" name="object 33"/>
          <p:cNvSpPr/>
          <p:nvPr/>
        </p:nvSpPr>
        <p:spPr>
          <a:xfrm>
            <a:off x="5476240" y="2721610"/>
            <a:ext cx="77470" cy="77470"/>
          </a:xfrm>
          <a:custGeom>
            <a:avLst/>
            <a:gdLst/>
            <a:ahLst/>
            <a:cxnLst/>
            <a:rect l="l" t="t" r="r" b="b"/>
            <a:pathLst>
              <a:path w="77470" h="77469">
                <a:moveTo>
                  <a:pt x="0" y="0"/>
                </a:moveTo>
                <a:lnTo>
                  <a:pt x="0" y="77469"/>
                </a:lnTo>
                <a:lnTo>
                  <a:pt x="77470" y="39369"/>
                </a:lnTo>
                <a:lnTo>
                  <a:pt x="0" y="0"/>
                </a:lnTo>
                <a:close/>
              </a:path>
            </a:pathLst>
          </a:custGeom>
          <a:solidFill>
            <a:srgbClr val="000000"/>
          </a:solidFill>
        </p:spPr>
        <p:txBody>
          <a:bodyPr wrap="square" lIns="0" tIns="0" rIns="0" bIns="0" rtlCol="0"/>
          <a:lstStyle/>
          <a:p>
            <a:endParaRPr/>
          </a:p>
        </p:txBody>
      </p:sp>
      <p:sp>
        <p:nvSpPr>
          <p:cNvPr id="34" name="object 34"/>
          <p:cNvSpPr/>
          <p:nvPr/>
        </p:nvSpPr>
        <p:spPr>
          <a:xfrm>
            <a:off x="5476240" y="3114039"/>
            <a:ext cx="77470" cy="76200"/>
          </a:xfrm>
          <a:custGeom>
            <a:avLst/>
            <a:gdLst/>
            <a:ahLst/>
            <a:cxnLst/>
            <a:rect l="l" t="t" r="r" b="b"/>
            <a:pathLst>
              <a:path w="77470" h="76200">
                <a:moveTo>
                  <a:pt x="0" y="0"/>
                </a:moveTo>
                <a:lnTo>
                  <a:pt x="0" y="76200"/>
                </a:lnTo>
                <a:lnTo>
                  <a:pt x="77470" y="38100"/>
                </a:lnTo>
                <a:lnTo>
                  <a:pt x="0" y="0"/>
                </a:lnTo>
                <a:close/>
              </a:path>
            </a:pathLst>
          </a:custGeom>
          <a:solidFill>
            <a:srgbClr val="FB0027"/>
          </a:solidFill>
        </p:spPr>
        <p:txBody>
          <a:bodyPr wrap="square" lIns="0" tIns="0" rIns="0" bIns="0" rtlCol="0"/>
          <a:lstStyle/>
          <a:p>
            <a:endParaRPr/>
          </a:p>
        </p:txBody>
      </p:sp>
      <p:sp>
        <p:nvSpPr>
          <p:cNvPr id="35" name="object 35"/>
          <p:cNvSpPr/>
          <p:nvPr/>
        </p:nvSpPr>
        <p:spPr>
          <a:xfrm>
            <a:off x="7129780" y="3401059"/>
            <a:ext cx="0" cy="450850"/>
          </a:xfrm>
          <a:custGeom>
            <a:avLst/>
            <a:gdLst/>
            <a:ahLst/>
            <a:cxnLst/>
            <a:rect l="l" t="t" r="r" b="b"/>
            <a:pathLst>
              <a:path h="450850">
                <a:moveTo>
                  <a:pt x="0" y="0"/>
                </a:moveTo>
                <a:lnTo>
                  <a:pt x="0" y="450850"/>
                </a:lnTo>
              </a:path>
            </a:pathLst>
          </a:custGeom>
          <a:ln w="25400">
            <a:solidFill>
              <a:srgbClr val="000000"/>
            </a:solidFill>
          </a:ln>
        </p:spPr>
        <p:txBody>
          <a:bodyPr wrap="square" lIns="0" tIns="0" rIns="0" bIns="0" rtlCol="0"/>
          <a:lstStyle/>
          <a:p>
            <a:endParaRPr/>
          </a:p>
        </p:txBody>
      </p:sp>
      <p:sp>
        <p:nvSpPr>
          <p:cNvPr id="36" name="object 36"/>
          <p:cNvSpPr/>
          <p:nvPr/>
        </p:nvSpPr>
        <p:spPr>
          <a:xfrm>
            <a:off x="7129780" y="4320540"/>
            <a:ext cx="0" cy="375920"/>
          </a:xfrm>
          <a:custGeom>
            <a:avLst/>
            <a:gdLst/>
            <a:ahLst/>
            <a:cxnLst/>
            <a:rect l="l" t="t" r="r" b="b"/>
            <a:pathLst>
              <a:path h="375920">
                <a:moveTo>
                  <a:pt x="0" y="0"/>
                </a:moveTo>
                <a:lnTo>
                  <a:pt x="0" y="375920"/>
                </a:lnTo>
              </a:path>
            </a:pathLst>
          </a:custGeom>
          <a:ln w="25400">
            <a:solidFill>
              <a:srgbClr val="000000"/>
            </a:solidFill>
          </a:ln>
        </p:spPr>
        <p:txBody>
          <a:bodyPr wrap="square" lIns="0" tIns="0" rIns="0" bIns="0" rtlCol="0"/>
          <a:lstStyle/>
          <a:p>
            <a:endParaRPr/>
          </a:p>
        </p:txBody>
      </p:sp>
      <p:sp>
        <p:nvSpPr>
          <p:cNvPr id="37" name="object 37"/>
          <p:cNvSpPr/>
          <p:nvPr/>
        </p:nvSpPr>
        <p:spPr>
          <a:xfrm>
            <a:off x="7091680" y="4691379"/>
            <a:ext cx="77470" cy="76200"/>
          </a:xfrm>
          <a:custGeom>
            <a:avLst/>
            <a:gdLst/>
            <a:ahLst/>
            <a:cxnLst/>
            <a:rect l="l" t="t" r="r" b="b"/>
            <a:pathLst>
              <a:path w="77470" h="76200">
                <a:moveTo>
                  <a:pt x="77470" y="0"/>
                </a:moveTo>
                <a:lnTo>
                  <a:pt x="0" y="0"/>
                </a:lnTo>
                <a:lnTo>
                  <a:pt x="38100" y="76200"/>
                </a:lnTo>
                <a:lnTo>
                  <a:pt x="77470" y="0"/>
                </a:lnTo>
                <a:close/>
              </a:path>
            </a:pathLst>
          </a:custGeom>
          <a:solidFill>
            <a:srgbClr val="000000"/>
          </a:solidFill>
        </p:spPr>
        <p:txBody>
          <a:bodyPr wrap="square" lIns="0" tIns="0" rIns="0" bIns="0" rtlCol="0"/>
          <a:lstStyle/>
          <a:p>
            <a:endParaRPr/>
          </a:p>
        </p:txBody>
      </p:sp>
      <p:sp>
        <p:nvSpPr>
          <p:cNvPr id="38" name="object 38"/>
          <p:cNvSpPr/>
          <p:nvPr/>
        </p:nvSpPr>
        <p:spPr>
          <a:xfrm>
            <a:off x="6614159" y="3472179"/>
            <a:ext cx="0" cy="1295400"/>
          </a:xfrm>
          <a:custGeom>
            <a:avLst/>
            <a:gdLst/>
            <a:ahLst/>
            <a:cxnLst/>
            <a:rect l="l" t="t" r="r" b="b"/>
            <a:pathLst>
              <a:path h="1295400">
                <a:moveTo>
                  <a:pt x="0" y="1295400"/>
                </a:moveTo>
                <a:lnTo>
                  <a:pt x="0" y="0"/>
                </a:lnTo>
              </a:path>
            </a:pathLst>
          </a:custGeom>
          <a:ln w="25400">
            <a:solidFill>
              <a:srgbClr val="FB0027"/>
            </a:solidFill>
          </a:ln>
        </p:spPr>
        <p:txBody>
          <a:bodyPr wrap="square" lIns="0" tIns="0" rIns="0" bIns="0" rtlCol="0"/>
          <a:lstStyle/>
          <a:p>
            <a:endParaRPr/>
          </a:p>
        </p:txBody>
      </p:sp>
      <p:sp>
        <p:nvSpPr>
          <p:cNvPr id="39" name="object 39"/>
          <p:cNvSpPr/>
          <p:nvPr/>
        </p:nvSpPr>
        <p:spPr>
          <a:xfrm>
            <a:off x="6576059" y="3401059"/>
            <a:ext cx="76200" cy="76200"/>
          </a:xfrm>
          <a:custGeom>
            <a:avLst/>
            <a:gdLst/>
            <a:ahLst/>
            <a:cxnLst/>
            <a:rect l="l" t="t" r="r" b="b"/>
            <a:pathLst>
              <a:path w="76200" h="76200">
                <a:moveTo>
                  <a:pt x="38100" y="0"/>
                </a:moveTo>
                <a:lnTo>
                  <a:pt x="0" y="76200"/>
                </a:lnTo>
                <a:lnTo>
                  <a:pt x="76200" y="76200"/>
                </a:lnTo>
                <a:lnTo>
                  <a:pt x="38100" y="0"/>
                </a:lnTo>
                <a:close/>
              </a:path>
            </a:pathLst>
          </a:custGeom>
          <a:solidFill>
            <a:srgbClr val="FB0027"/>
          </a:solidFill>
        </p:spPr>
        <p:txBody>
          <a:bodyPr wrap="square" lIns="0" tIns="0" rIns="0" bIns="0" rtlCol="0"/>
          <a:lstStyle/>
          <a:p>
            <a:endParaRPr/>
          </a:p>
        </p:txBody>
      </p:sp>
      <p:sp>
        <p:nvSpPr>
          <p:cNvPr id="40" name="object 40"/>
          <p:cNvSpPr/>
          <p:nvPr/>
        </p:nvSpPr>
        <p:spPr>
          <a:xfrm>
            <a:off x="3371850" y="5440679"/>
            <a:ext cx="2109470" cy="0"/>
          </a:xfrm>
          <a:custGeom>
            <a:avLst/>
            <a:gdLst/>
            <a:ahLst/>
            <a:cxnLst/>
            <a:rect l="l" t="t" r="r" b="b"/>
            <a:pathLst>
              <a:path w="2109470">
                <a:moveTo>
                  <a:pt x="0" y="0"/>
                </a:moveTo>
                <a:lnTo>
                  <a:pt x="2109470" y="0"/>
                </a:lnTo>
              </a:path>
            </a:pathLst>
          </a:custGeom>
          <a:ln w="25400">
            <a:solidFill>
              <a:srgbClr val="FB0027"/>
            </a:solidFill>
          </a:ln>
        </p:spPr>
        <p:txBody>
          <a:bodyPr wrap="square" lIns="0" tIns="0" rIns="0" bIns="0" rtlCol="0"/>
          <a:lstStyle/>
          <a:p>
            <a:endParaRPr/>
          </a:p>
        </p:txBody>
      </p:sp>
      <p:sp>
        <p:nvSpPr>
          <p:cNvPr id="41" name="object 41"/>
          <p:cNvSpPr/>
          <p:nvPr/>
        </p:nvSpPr>
        <p:spPr>
          <a:xfrm>
            <a:off x="5476240" y="5402579"/>
            <a:ext cx="77470" cy="76200"/>
          </a:xfrm>
          <a:custGeom>
            <a:avLst/>
            <a:gdLst/>
            <a:ahLst/>
            <a:cxnLst/>
            <a:rect l="l" t="t" r="r" b="b"/>
            <a:pathLst>
              <a:path w="77470" h="76200">
                <a:moveTo>
                  <a:pt x="0" y="0"/>
                </a:moveTo>
                <a:lnTo>
                  <a:pt x="0" y="76200"/>
                </a:lnTo>
                <a:lnTo>
                  <a:pt x="77470" y="38100"/>
                </a:lnTo>
                <a:lnTo>
                  <a:pt x="0" y="0"/>
                </a:lnTo>
                <a:close/>
              </a:path>
            </a:pathLst>
          </a:custGeom>
          <a:solidFill>
            <a:srgbClr val="FB0027"/>
          </a:solidFill>
        </p:spPr>
        <p:txBody>
          <a:bodyPr wrap="square" lIns="0" tIns="0" rIns="0" bIns="0" rtlCol="0"/>
          <a:lstStyle/>
          <a:p>
            <a:endParaRPr/>
          </a:p>
        </p:txBody>
      </p:sp>
      <p:sp>
        <p:nvSpPr>
          <p:cNvPr id="42" name="object 42"/>
          <p:cNvSpPr/>
          <p:nvPr/>
        </p:nvSpPr>
        <p:spPr>
          <a:xfrm>
            <a:off x="3442970" y="4989829"/>
            <a:ext cx="2109470" cy="1270"/>
          </a:xfrm>
          <a:custGeom>
            <a:avLst/>
            <a:gdLst/>
            <a:ahLst/>
            <a:cxnLst/>
            <a:rect l="l" t="t" r="r" b="b"/>
            <a:pathLst>
              <a:path w="2109470" h="1270">
                <a:moveTo>
                  <a:pt x="2109469" y="0"/>
                </a:moveTo>
                <a:lnTo>
                  <a:pt x="0" y="1270"/>
                </a:lnTo>
              </a:path>
            </a:pathLst>
          </a:custGeom>
          <a:ln w="25400">
            <a:solidFill>
              <a:srgbClr val="00AD00"/>
            </a:solidFill>
          </a:ln>
        </p:spPr>
        <p:txBody>
          <a:bodyPr wrap="square" lIns="0" tIns="0" rIns="0" bIns="0" rtlCol="0"/>
          <a:lstStyle/>
          <a:p>
            <a:endParaRPr/>
          </a:p>
        </p:txBody>
      </p:sp>
      <p:sp>
        <p:nvSpPr>
          <p:cNvPr id="43" name="object 43"/>
          <p:cNvSpPr/>
          <p:nvPr/>
        </p:nvSpPr>
        <p:spPr>
          <a:xfrm>
            <a:off x="3370579" y="4953000"/>
            <a:ext cx="77470" cy="76200"/>
          </a:xfrm>
          <a:custGeom>
            <a:avLst/>
            <a:gdLst/>
            <a:ahLst/>
            <a:cxnLst/>
            <a:rect l="l" t="t" r="r" b="b"/>
            <a:pathLst>
              <a:path w="77470" h="76200">
                <a:moveTo>
                  <a:pt x="77470" y="0"/>
                </a:moveTo>
                <a:lnTo>
                  <a:pt x="0" y="38100"/>
                </a:lnTo>
                <a:lnTo>
                  <a:pt x="77470" y="76200"/>
                </a:lnTo>
                <a:lnTo>
                  <a:pt x="77470" y="0"/>
                </a:lnTo>
                <a:close/>
              </a:path>
            </a:pathLst>
          </a:custGeom>
          <a:solidFill>
            <a:srgbClr val="00AD00"/>
          </a:solidFill>
        </p:spPr>
        <p:txBody>
          <a:bodyPr wrap="square" lIns="0" tIns="0" rIns="0" bIns="0" rtlCol="0"/>
          <a:lstStyle/>
          <a:p>
            <a:endParaRPr/>
          </a:p>
        </p:txBody>
      </p:sp>
      <p:sp>
        <p:nvSpPr>
          <p:cNvPr id="44" name="object 44"/>
          <p:cNvSpPr/>
          <p:nvPr/>
        </p:nvSpPr>
        <p:spPr>
          <a:xfrm>
            <a:off x="3442970" y="5166359"/>
            <a:ext cx="2109470" cy="1270"/>
          </a:xfrm>
          <a:custGeom>
            <a:avLst/>
            <a:gdLst/>
            <a:ahLst/>
            <a:cxnLst/>
            <a:rect l="l" t="t" r="r" b="b"/>
            <a:pathLst>
              <a:path w="2109470" h="1270">
                <a:moveTo>
                  <a:pt x="2109469" y="0"/>
                </a:moveTo>
                <a:lnTo>
                  <a:pt x="0" y="1269"/>
                </a:lnTo>
              </a:path>
            </a:pathLst>
          </a:custGeom>
          <a:ln w="25400">
            <a:solidFill>
              <a:srgbClr val="000000"/>
            </a:solidFill>
          </a:ln>
        </p:spPr>
        <p:txBody>
          <a:bodyPr wrap="square" lIns="0" tIns="0" rIns="0" bIns="0" rtlCol="0"/>
          <a:lstStyle/>
          <a:p>
            <a:endParaRPr/>
          </a:p>
        </p:txBody>
      </p:sp>
      <p:sp>
        <p:nvSpPr>
          <p:cNvPr id="45" name="object 45"/>
          <p:cNvSpPr/>
          <p:nvPr/>
        </p:nvSpPr>
        <p:spPr>
          <a:xfrm>
            <a:off x="3370579" y="5128259"/>
            <a:ext cx="77470" cy="77470"/>
          </a:xfrm>
          <a:custGeom>
            <a:avLst/>
            <a:gdLst/>
            <a:ahLst/>
            <a:cxnLst/>
            <a:rect l="l" t="t" r="r" b="b"/>
            <a:pathLst>
              <a:path w="77470" h="77470">
                <a:moveTo>
                  <a:pt x="77470" y="0"/>
                </a:moveTo>
                <a:lnTo>
                  <a:pt x="0" y="39369"/>
                </a:lnTo>
                <a:lnTo>
                  <a:pt x="77470" y="77469"/>
                </a:lnTo>
                <a:lnTo>
                  <a:pt x="77470" y="0"/>
                </a:lnTo>
                <a:close/>
              </a:path>
            </a:pathLst>
          </a:custGeom>
          <a:solidFill>
            <a:srgbClr val="000000"/>
          </a:solidFill>
        </p:spPr>
        <p:txBody>
          <a:bodyPr wrap="square" lIns="0" tIns="0" rIns="0" bIns="0" rtlCol="0"/>
          <a:lstStyle/>
          <a:p>
            <a:endParaRPr/>
          </a:p>
        </p:txBody>
      </p:sp>
      <p:sp>
        <p:nvSpPr>
          <p:cNvPr id="46" name="object 46"/>
          <p:cNvSpPr/>
          <p:nvPr/>
        </p:nvSpPr>
        <p:spPr>
          <a:xfrm>
            <a:off x="6771640" y="3851909"/>
            <a:ext cx="1915160" cy="468630"/>
          </a:xfrm>
          <a:custGeom>
            <a:avLst/>
            <a:gdLst/>
            <a:ahLst/>
            <a:cxnLst/>
            <a:rect l="l" t="t" r="r" b="b"/>
            <a:pathLst>
              <a:path w="1915159" h="468629">
                <a:moveTo>
                  <a:pt x="0" y="0"/>
                </a:moveTo>
                <a:lnTo>
                  <a:pt x="1915159" y="0"/>
                </a:lnTo>
                <a:lnTo>
                  <a:pt x="1915159" y="468629"/>
                </a:lnTo>
                <a:lnTo>
                  <a:pt x="0" y="468629"/>
                </a:lnTo>
                <a:lnTo>
                  <a:pt x="0" y="0"/>
                </a:lnTo>
                <a:close/>
              </a:path>
            </a:pathLst>
          </a:custGeom>
          <a:solidFill>
            <a:srgbClr val="DCDCDC"/>
          </a:solidFill>
        </p:spPr>
        <p:txBody>
          <a:bodyPr wrap="square" lIns="0" tIns="0" rIns="0" bIns="0" rtlCol="0"/>
          <a:lstStyle/>
          <a:p>
            <a:endParaRPr/>
          </a:p>
        </p:txBody>
      </p:sp>
      <p:sp>
        <p:nvSpPr>
          <p:cNvPr id="47" name="object 47"/>
          <p:cNvSpPr txBox="1"/>
          <p:nvPr/>
        </p:nvSpPr>
        <p:spPr>
          <a:xfrm>
            <a:off x="6813550" y="3865879"/>
            <a:ext cx="959485" cy="193040"/>
          </a:xfrm>
          <a:prstGeom prst="rect">
            <a:avLst/>
          </a:prstGeom>
        </p:spPr>
        <p:txBody>
          <a:bodyPr vert="horz" wrap="square" lIns="0" tIns="12700" rIns="0" bIns="0" rtlCol="0">
            <a:spAutoFit/>
          </a:bodyPr>
          <a:lstStyle/>
          <a:p>
            <a:pPr marL="12700">
              <a:lnSpc>
                <a:spcPct val="100000"/>
              </a:lnSpc>
              <a:spcBef>
                <a:spcPts val="100"/>
              </a:spcBef>
            </a:pPr>
            <a:r>
              <a:rPr sz="1100" dirty="0">
                <a:latin typeface="Arial"/>
                <a:cs typeface="Arial"/>
              </a:rPr>
              <a:t>(2)</a:t>
            </a:r>
            <a:r>
              <a:rPr sz="1100" spc="260" dirty="0">
                <a:latin typeface="Arial"/>
                <a:cs typeface="Arial"/>
              </a:rPr>
              <a:t> </a:t>
            </a:r>
            <a:r>
              <a:rPr sz="1100" spc="-5" dirty="0">
                <a:latin typeface="Arial"/>
                <a:cs typeface="Arial"/>
              </a:rPr>
              <a:t>Application</a:t>
            </a:r>
            <a:endParaRPr sz="1100">
              <a:latin typeface="Arial"/>
              <a:cs typeface="Arial"/>
            </a:endParaRPr>
          </a:p>
        </p:txBody>
      </p:sp>
      <p:sp>
        <p:nvSpPr>
          <p:cNvPr id="48" name="object 48"/>
          <p:cNvSpPr/>
          <p:nvPr/>
        </p:nvSpPr>
        <p:spPr>
          <a:xfrm>
            <a:off x="3512820" y="5215890"/>
            <a:ext cx="1501140" cy="199390"/>
          </a:xfrm>
          <a:custGeom>
            <a:avLst/>
            <a:gdLst/>
            <a:ahLst/>
            <a:cxnLst/>
            <a:rect l="l" t="t" r="r" b="b"/>
            <a:pathLst>
              <a:path w="1501139" h="199389">
                <a:moveTo>
                  <a:pt x="0" y="0"/>
                </a:moveTo>
                <a:lnTo>
                  <a:pt x="1501139" y="0"/>
                </a:lnTo>
                <a:lnTo>
                  <a:pt x="1501139" y="199390"/>
                </a:lnTo>
                <a:lnTo>
                  <a:pt x="0" y="199390"/>
                </a:lnTo>
                <a:lnTo>
                  <a:pt x="0" y="0"/>
                </a:lnTo>
                <a:close/>
              </a:path>
            </a:pathLst>
          </a:custGeom>
          <a:solidFill>
            <a:srgbClr val="DCDCDC"/>
          </a:solidFill>
        </p:spPr>
        <p:txBody>
          <a:bodyPr wrap="square" lIns="0" tIns="0" rIns="0" bIns="0" rtlCol="0"/>
          <a:lstStyle/>
          <a:p>
            <a:endParaRPr/>
          </a:p>
        </p:txBody>
      </p:sp>
      <p:sp>
        <p:nvSpPr>
          <p:cNvPr id="49" name="object 49"/>
          <p:cNvSpPr txBox="1"/>
          <p:nvPr/>
        </p:nvSpPr>
        <p:spPr>
          <a:xfrm>
            <a:off x="3554729" y="5229859"/>
            <a:ext cx="456565" cy="193040"/>
          </a:xfrm>
          <a:prstGeom prst="rect">
            <a:avLst/>
          </a:prstGeom>
        </p:spPr>
        <p:txBody>
          <a:bodyPr vert="horz" wrap="square" lIns="0" tIns="12700" rIns="0" bIns="0" rtlCol="0">
            <a:spAutoFit/>
          </a:bodyPr>
          <a:lstStyle/>
          <a:p>
            <a:pPr marL="12700">
              <a:lnSpc>
                <a:spcPct val="100000"/>
              </a:lnSpc>
              <a:spcBef>
                <a:spcPts val="100"/>
              </a:spcBef>
            </a:pPr>
            <a:r>
              <a:rPr sz="1100" dirty="0">
                <a:latin typeface="Arial"/>
                <a:cs typeface="Arial"/>
              </a:rPr>
              <a:t>(3)</a:t>
            </a:r>
            <a:r>
              <a:rPr sz="1100" spc="-65" dirty="0">
                <a:latin typeface="Arial"/>
                <a:cs typeface="Arial"/>
              </a:rPr>
              <a:t> </a:t>
            </a:r>
            <a:r>
              <a:rPr sz="1100" dirty="0">
                <a:latin typeface="Arial"/>
                <a:cs typeface="Arial"/>
              </a:rPr>
              <a:t>L/C</a:t>
            </a:r>
            <a:endParaRPr sz="1100">
              <a:latin typeface="Arial"/>
              <a:cs typeface="Arial"/>
            </a:endParaRPr>
          </a:p>
        </p:txBody>
      </p:sp>
      <p:sp>
        <p:nvSpPr>
          <p:cNvPr id="50" name="object 50"/>
          <p:cNvSpPr/>
          <p:nvPr/>
        </p:nvSpPr>
        <p:spPr>
          <a:xfrm>
            <a:off x="727709" y="3851909"/>
            <a:ext cx="1229360" cy="365760"/>
          </a:xfrm>
          <a:custGeom>
            <a:avLst/>
            <a:gdLst/>
            <a:ahLst/>
            <a:cxnLst/>
            <a:rect l="l" t="t" r="r" b="b"/>
            <a:pathLst>
              <a:path w="1229360" h="365760">
                <a:moveTo>
                  <a:pt x="0" y="0"/>
                </a:moveTo>
                <a:lnTo>
                  <a:pt x="1229360" y="0"/>
                </a:lnTo>
                <a:lnTo>
                  <a:pt x="1229360" y="365759"/>
                </a:lnTo>
                <a:lnTo>
                  <a:pt x="0" y="365759"/>
                </a:lnTo>
                <a:lnTo>
                  <a:pt x="0" y="0"/>
                </a:lnTo>
                <a:close/>
              </a:path>
            </a:pathLst>
          </a:custGeom>
          <a:solidFill>
            <a:srgbClr val="DCDCDC"/>
          </a:solidFill>
        </p:spPr>
        <p:txBody>
          <a:bodyPr wrap="square" lIns="0" tIns="0" rIns="0" bIns="0" rtlCol="0"/>
          <a:lstStyle/>
          <a:p>
            <a:endParaRPr/>
          </a:p>
        </p:txBody>
      </p:sp>
      <p:sp>
        <p:nvSpPr>
          <p:cNvPr id="51" name="object 51"/>
          <p:cNvSpPr txBox="1"/>
          <p:nvPr/>
        </p:nvSpPr>
        <p:spPr>
          <a:xfrm>
            <a:off x="769619" y="3865879"/>
            <a:ext cx="763270" cy="193040"/>
          </a:xfrm>
          <a:prstGeom prst="rect">
            <a:avLst/>
          </a:prstGeom>
        </p:spPr>
        <p:txBody>
          <a:bodyPr vert="horz" wrap="square" lIns="0" tIns="12700" rIns="0" bIns="0" rtlCol="0">
            <a:spAutoFit/>
          </a:bodyPr>
          <a:lstStyle/>
          <a:p>
            <a:pPr marL="12700">
              <a:lnSpc>
                <a:spcPct val="100000"/>
              </a:lnSpc>
              <a:spcBef>
                <a:spcPts val="100"/>
              </a:spcBef>
            </a:pPr>
            <a:r>
              <a:rPr sz="1100" dirty="0">
                <a:latin typeface="Arial"/>
                <a:cs typeface="Arial"/>
              </a:rPr>
              <a:t>(4)</a:t>
            </a:r>
            <a:r>
              <a:rPr sz="1100" spc="-60" dirty="0">
                <a:latin typeface="Arial"/>
                <a:cs typeface="Arial"/>
              </a:rPr>
              <a:t> </a:t>
            </a:r>
            <a:r>
              <a:rPr sz="1100" spc="-5" dirty="0">
                <a:latin typeface="Arial"/>
                <a:cs typeface="Arial"/>
              </a:rPr>
              <a:t>Advising</a:t>
            </a:r>
            <a:endParaRPr sz="1100">
              <a:latin typeface="Arial"/>
              <a:cs typeface="Arial"/>
            </a:endParaRPr>
          </a:p>
        </p:txBody>
      </p:sp>
      <p:sp>
        <p:nvSpPr>
          <p:cNvPr id="52" name="object 52"/>
          <p:cNvSpPr/>
          <p:nvPr/>
        </p:nvSpPr>
        <p:spPr>
          <a:xfrm>
            <a:off x="2414270" y="3793490"/>
            <a:ext cx="2157730" cy="561340"/>
          </a:xfrm>
          <a:custGeom>
            <a:avLst/>
            <a:gdLst/>
            <a:ahLst/>
            <a:cxnLst/>
            <a:rect l="l" t="t" r="r" b="b"/>
            <a:pathLst>
              <a:path w="2157729" h="561339">
                <a:moveTo>
                  <a:pt x="0" y="0"/>
                </a:moveTo>
                <a:lnTo>
                  <a:pt x="2157730" y="0"/>
                </a:lnTo>
                <a:lnTo>
                  <a:pt x="2157730" y="561340"/>
                </a:lnTo>
                <a:lnTo>
                  <a:pt x="0" y="561340"/>
                </a:lnTo>
                <a:lnTo>
                  <a:pt x="0" y="0"/>
                </a:lnTo>
                <a:close/>
              </a:path>
            </a:pathLst>
          </a:custGeom>
          <a:solidFill>
            <a:srgbClr val="DCDCDC"/>
          </a:solidFill>
        </p:spPr>
        <p:txBody>
          <a:bodyPr wrap="square" lIns="0" tIns="0" rIns="0" bIns="0" rtlCol="0"/>
          <a:lstStyle/>
          <a:p>
            <a:endParaRPr/>
          </a:p>
        </p:txBody>
      </p:sp>
      <p:sp>
        <p:nvSpPr>
          <p:cNvPr id="53" name="object 53"/>
          <p:cNvSpPr txBox="1"/>
          <p:nvPr/>
        </p:nvSpPr>
        <p:spPr>
          <a:xfrm>
            <a:off x="2456179" y="3808729"/>
            <a:ext cx="944244" cy="360680"/>
          </a:xfrm>
          <a:prstGeom prst="rect">
            <a:avLst/>
          </a:prstGeom>
        </p:spPr>
        <p:txBody>
          <a:bodyPr vert="horz" wrap="square" lIns="0" tIns="12700" rIns="0" bIns="0" rtlCol="0">
            <a:spAutoFit/>
          </a:bodyPr>
          <a:lstStyle/>
          <a:p>
            <a:pPr marL="12700" marR="5080">
              <a:lnSpc>
                <a:spcPct val="100000"/>
              </a:lnSpc>
              <a:spcBef>
                <a:spcPts val="100"/>
              </a:spcBef>
            </a:pPr>
            <a:r>
              <a:rPr sz="1100" spc="-5" dirty="0">
                <a:solidFill>
                  <a:srgbClr val="FB0027"/>
                </a:solidFill>
                <a:latin typeface="Arial"/>
                <a:cs typeface="Arial"/>
              </a:rPr>
              <a:t>(6)</a:t>
            </a:r>
            <a:r>
              <a:rPr sz="1100" spc="-45" dirty="0">
                <a:solidFill>
                  <a:srgbClr val="FB0027"/>
                </a:solidFill>
                <a:latin typeface="Arial"/>
                <a:cs typeface="Arial"/>
              </a:rPr>
              <a:t> </a:t>
            </a:r>
            <a:r>
              <a:rPr sz="1100" spc="-5" dirty="0">
                <a:solidFill>
                  <a:srgbClr val="FB0027"/>
                </a:solidFill>
                <a:latin typeface="Arial"/>
                <a:cs typeface="Arial"/>
              </a:rPr>
              <a:t>Documents  </a:t>
            </a:r>
            <a:r>
              <a:rPr sz="1100" dirty="0">
                <a:solidFill>
                  <a:srgbClr val="FB0027"/>
                </a:solidFill>
                <a:latin typeface="Arial"/>
                <a:cs typeface="Arial"/>
              </a:rPr>
              <a:t>for</a:t>
            </a:r>
            <a:r>
              <a:rPr sz="1100" spc="-15" dirty="0">
                <a:solidFill>
                  <a:srgbClr val="FB0027"/>
                </a:solidFill>
                <a:latin typeface="Arial"/>
                <a:cs typeface="Arial"/>
              </a:rPr>
              <a:t> </a:t>
            </a:r>
            <a:r>
              <a:rPr sz="1100" spc="-5" dirty="0">
                <a:solidFill>
                  <a:srgbClr val="FB0027"/>
                </a:solidFill>
                <a:latin typeface="Arial"/>
                <a:cs typeface="Arial"/>
              </a:rPr>
              <a:t>negotiation</a:t>
            </a:r>
            <a:endParaRPr sz="1100">
              <a:latin typeface="Arial"/>
              <a:cs typeface="Arial"/>
            </a:endParaRPr>
          </a:p>
        </p:txBody>
      </p:sp>
      <p:sp>
        <p:nvSpPr>
          <p:cNvPr id="54" name="object 54"/>
          <p:cNvSpPr/>
          <p:nvPr/>
        </p:nvSpPr>
        <p:spPr>
          <a:xfrm>
            <a:off x="3514090" y="5490209"/>
            <a:ext cx="2114550" cy="377190"/>
          </a:xfrm>
          <a:custGeom>
            <a:avLst/>
            <a:gdLst/>
            <a:ahLst/>
            <a:cxnLst/>
            <a:rect l="l" t="t" r="r" b="b"/>
            <a:pathLst>
              <a:path w="2114550" h="377189">
                <a:moveTo>
                  <a:pt x="0" y="0"/>
                </a:moveTo>
                <a:lnTo>
                  <a:pt x="2114550" y="0"/>
                </a:lnTo>
                <a:lnTo>
                  <a:pt x="2114550" y="377189"/>
                </a:lnTo>
                <a:lnTo>
                  <a:pt x="0" y="377189"/>
                </a:lnTo>
                <a:lnTo>
                  <a:pt x="0" y="0"/>
                </a:lnTo>
                <a:close/>
              </a:path>
            </a:pathLst>
          </a:custGeom>
          <a:solidFill>
            <a:srgbClr val="DCDCDC"/>
          </a:solidFill>
        </p:spPr>
        <p:txBody>
          <a:bodyPr wrap="square" lIns="0" tIns="0" rIns="0" bIns="0" rtlCol="0"/>
          <a:lstStyle/>
          <a:p>
            <a:endParaRPr/>
          </a:p>
        </p:txBody>
      </p:sp>
      <p:sp>
        <p:nvSpPr>
          <p:cNvPr id="55" name="object 55"/>
          <p:cNvSpPr txBox="1"/>
          <p:nvPr/>
        </p:nvSpPr>
        <p:spPr>
          <a:xfrm>
            <a:off x="3556000" y="5504179"/>
            <a:ext cx="1772285" cy="360680"/>
          </a:xfrm>
          <a:prstGeom prst="rect">
            <a:avLst/>
          </a:prstGeom>
        </p:spPr>
        <p:txBody>
          <a:bodyPr vert="horz" wrap="square" lIns="0" tIns="12700" rIns="0" bIns="0" rtlCol="0">
            <a:spAutoFit/>
          </a:bodyPr>
          <a:lstStyle/>
          <a:p>
            <a:pPr marL="12700" marR="5080">
              <a:lnSpc>
                <a:spcPct val="100000"/>
              </a:lnSpc>
              <a:spcBef>
                <a:spcPts val="100"/>
              </a:spcBef>
            </a:pPr>
            <a:r>
              <a:rPr sz="1100" spc="-5" dirty="0">
                <a:solidFill>
                  <a:srgbClr val="FB0027"/>
                </a:solidFill>
                <a:latin typeface="Arial"/>
                <a:cs typeface="Arial"/>
              </a:rPr>
              <a:t>(7) Dispatch of Documents </a:t>
            </a:r>
            <a:r>
              <a:rPr sz="1100" dirty="0">
                <a:solidFill>
                  <a:srgbClr val="FB0027"/>
                </a:solidFill>
                <a:latin typeface="Arial"/>
                <a:cs typeface="Arial"/>
              </a:rPr>
              <a:t>-  </a:t>
            </a:r>
            <a:r>
              <a:rPr sz="1100" spc="-5" dirty="0">
                <a:solidFill>
                  <a:srgbClr val="FB0027"/>
                </a:solidFill>
                <a:latin typeface="Arial"/>
                <a:cs typeface="Arial"/>
              </a:rPr>
              <a:t>Claim</a:t>
            </a:r>
            <a:r>
              <a:rPr sz="1100" spc="10" dirty="0">
                <a:solidFill>
                  <a:srgbClr val="FB0027"/>
                </a:solidFill>
                <a:latin typeface="Arial"/>
                <a:cs typeface="Arial"/>
              </a:rPr>
              <a:t> </a:t>
            </a:r>
            <a:r>
              <a:rPr sz="1100" spc="-5" dirty="0">
                <a:solidFill>
                  <a:srgbClr val="FB0027"/>
                </a:solidFill>
                <a:latin typeface="Arial"/>
                <a:cs typeface="Arial"/>
              </a:rPr>
              <a:t>Reimbursement</a:t>
            </a:r>
            <a:endParaRPr sz="1100">
              <a:latin typeface="Arial"/>
              <a:cs typeface="Arial"/>
            </a:endParaRPr>
          </a:p>
        </p:txBody>
      </p:sp>
      <p:sp>
        <p:nvSpPr>
          <p:cNvPr id="56" name="object 56"/>
          <p:cNvSpPr/>
          <p:nvPr/>
        </p:nvSpPr>
        <p:spPr>
          <a:xfrm>
            <a:off x="3514090" y="4724400"/>
            <a:ext cx="1781810" cy="172720"/>
          </a:xfrm>
          <a:custGeom>
            <a:avLst/>
            <a:gdLst/>
            <a:ahLst/>
            <a:cxnLst/>
            <a:rect l="l" t="t" r="r" b="b"/>
            <a:pathLst>
              <a:path w="1781810" h="172720">
                <a:moveTo>
                  <a:pt x="0" y="0"/>
                </a:moveTo>
                <a:lnTo>
                  <a:pt x="1781810" y="0"/>
                </a:lnTo>
                <a:lnTo>
                  <a:pt x="1781810" y="172719"/>
                </a:lnTo>
                <a:lnTo>
                  <a:pt x="0" y="172719"/>
                </a:lnTo>
                <a:lnTo>
                  <a:pt x="0" y="0"/>
                </a:lnTo>
                <a:close/>
              </a:path>
            </a:pathLst>
          </a:custGeom>
          <a:solidFill>
            <a:srgbClr val="DCDCDC"/>
          </a:solidFill>
        </p:spPr>
        <p:txBody>
          <a:bodyPr wrap="square" lIns="0" tIns="0" rIns="0" bIns="0" rtlCol="0"/>
          <a:lstStyle/>
          <a:p>
            <a:endParaRPr/>
          </a:p>
        </p:txBody>
      </p:sp>
      <p:sp>
        <p:nvSpPr>
          <p:cNvPr id="57" name="object 57"/>
          <p:cNvSpPr txBox="1"/>
          <p:nvPr/>
        </p:nvSpPr>
        <p:spPr>
          <a:xfrm>
            <a:off x="3556000" y="4738370"/>
            <a:ext cx="1487805" cy="193040"/>
          </a:xfrm>
          <a:prstGeom prst="rect">
            <a:avLst/>
          </a:prstGeom>
        </p:spPr>
        <p:txBody>
          <a:bodyPr vert="horz" wrap="square" lIns="0" tIns="12700" rIns="0" bIns="0" rtlCol="0">
            <a:spAutoFit/>
          </a:bodyPr>
          <a:lstStyle/>
          <a:p>
            <a:pPr marL="12700">
              <a:lnSpc>
                <a:spcPct val="100000"/>
              </a:lnSpc>
              <a:spcBef>
                <a:spcPts val="100"/>
              </a:spcBef>
            </a:pPr>
            <a:r>
              <a:rPr sz="1100" b="1" spc="-5" dirty="0">
                <a:solidFill>
                  <a:srgbClr val="00AD00"/>
                </a:solidFill>
                <a:latin typeface="Arial"/>
                <a:cs typeface="Arial"/>
              </a:rPr>
              <a:t>(9) </a:t>
            </a:r>
            <a:r>
              <a:rPr sz="1100" b="1" dirty="0">
                <a:solidFill>
                  <a:srgbClr val="00AD00"/>
                </a:solidFill>
                <a:latin typeface="Arial"/>
                <a:cs typeface="Arial"/>
              </a:rPr>
              <a:t>Remit </a:t>
            </a:r>
            <a:r>
              <a:rPr sz="1100" b="1" spc="-5" dirty="0">
                <a:solidFill>
                  <a:srgbClr val="00AD00"/>
                </a:solidFill>
                <a:latin typeface="Arial"/>
                <a:cs typeface="Arial"/>
              </a:rPr>
              <a:t>the</a:t>
            </a:r>
            <a:r>
              <a:rPr sz="1100" b="1" spc="-40" dirty="0">
                <a:solidFill>
                  <a:srgbClr val="00AD00"/>
                </a:solidFill>
                <a:latin typeface="Arial"/>
                <a:cs typeface="Arial"/>
              </a:rPr>
              <a:t> </a:t>
            </a:r>
            <a:r>
              <a:rPr sz="1100" b="1" spc="-5" dirty="0">
                <a:solidFill>
                  <a:srgbClr val="00AD00"/>
                </a:solidFill>
                <a:latin typeface="Arial"/>
                <a:cs typeface="Arial"/>
              </a:rPr>
              <a:t>payment</a:t>
            </a:r>
            <a:endParaRPr sz="1100">
              <a:latin typeface="Arial"/>
              <a:cs typeface="Arial"/>
            </a:endParaRPr>
          </a:p>
        </p:txBody>
      </p:sp>
      <p:sp>
        <p:nvSpPr>
          <p:cNvPr id="58" name="object 58"/>
          <p:cNvSpPr/>
          <p:nvPr/>
        </p:nvSpPr>
        <p:spPr>
          <a:xfrm>
            <a:off x="5300979" y="4011929"/>
            <a:ext cx="1156970" cy="365760"/>
          </a:xfrm>
          <a:custGeom>
            <a:avLst/>
            <a:gdLst/>
            <a:ahLst/>
            <a:cxnLst/>
            <a:rect l="l" t="t" r="r" b="b"/>
            <a:pathLst>
              <a:path w="1156970" h="365760">
                <a:moveTo>
                  <a:pt x="0" y="0"/>
                </a:moveTo>
                <a:lnTo>
                  <a:pt x="1156970" y="0"/>
                </a:lnTo>
                <a:lnTo>
                  <a:pt x="1156970" y="365760"/>
                </a:lnTo>
                <a:lnTo>
                  <a:pt x="0" y="365760"/>
                </a:lnTo>
                <a:lnTo>
                  <a:pt x="0" y="0"/>
                </a:lnTo>
                <a:close/>
              </a:path>
            </a:pathLst>
          </a:custGeom>
          <a:solidFill>
            <a:srgbClr val="DCDCDC"/>
          </a:solidFill>
        </p:spPr>
        <p:txBody>
          <a:bodyPr wrap="square" lIns="0" tIns="0" rIns="0" bIns="0" rtlCol="0"/>
          <a:lstStyle/>
          <a:p>
            <a:endParaRPr/>
          </a:p>
        </p:txBody>
      </p:sp>
      <p:sp>
        <p:nvSpPr>
          <p:cNvPr id="59" name="object 59"/>
          <p:cNvSpPr txBox="1"/>
          <p:nvPr/>
        </p:nvSpPr>
        <p:spPr>
          <a:xfrm>
            <a:off x="5342890" y="4025900"/>
            <a:ext cx="920750" cy="193040"/>
          </a:xfrm>
          <a:prstGeom prst="rect">
            <a:avLst/>
          </a:prstGeom>
        </p:spPr>
        <p:txBody>
          <a:bodyPr vert="horz" wrap="square" lIns="0" tIns="12700" rIns="0" bIns="0" rtlCol="0">
            <a:spAutoFit/>
          </a:bodyPr>
          <a:lstStyle/>
          <a:p>
            <a:pPr marL="12700">
              <a:lnSpc>
                <a:spcPct val="100000"/>
              </a:lnSpc>
              <a:spcBef>
                <a:spcPts val="100"/>
              </a:spcBef>
            </a:pPr>
            <a:r>
              <a:rPr sz="1100" spc="-5" dirty="0">
                <a:solidFill>
                  <a:srgbClr val="FB0027"/>
                </a:solidFill>
                <a:latin typeface="Arial"/>
                <a:cs typeface="Arial"/>
              </a:rPr>
              <a:t>(8)</a:t>
            </a:r>
            <a:r>
              <a:rPr sz="1100" spc="-35" dirty="0">
                <a:solidFill>
                  <a:srgbClr val="FB0027"/>
                </a:solidFill>
                <a:latin typeface="Arial"/>
                <a:cs typeface="Arial"/>
              </a:rPr>
              <a:t> </a:t>
            </a:r>
            <a:r>
              <a:rPr sz="1100" spc="-5" dirty="0">
                <a:solidFill>
                  <a:srgbClr val="FB0027"/>
                </a:solidFill>
                <a:latin typeface="Arial"/>
                <a:cs typeface="Arial"/>
              </a:rPr>
              <a:t>Retirement</a:t>
            </a:r>
            <a:endParaRPr sz="1100">
              <a:latin typeface="Arial"/>
              <a:cs typeface="Arial"/>
            </a:endParaRPr>
          </a:p>
        </p:txBody>
      </p:sp>
      <p:sp>
        <p:nvSpPr>
          <p:cNvPr id="60" name="object 60"/>
          <p:cNvSpPr/>
          <p:nvPr/>
        </p:nvSpPr>
        <p:spPr>
          <a:xfrm>
            <a:off x="971550" y="1737360"/>
            <a:ext cx="7029450" cy="548640"/>
          </a:xfrm>
          <a:custGeom>
            <a:avLst/>
            <a:gdLst/>
            <a:ahLst/>
            <a:cxnLst/>
            <a:rect l="l" t="t" r="r" b="b"/>
            <a:pathLst>
              <a:path w="7029450" h="548639">
                <a:moveTo>
                  <a:pt x="0" y="0"/>
                </a:moveTo>
                <a:lnTo>
                  <a:pt x="7029450" y="0"/>
                </a:lnTo>
                <a:lnTo>
                  <a:pt x="7029450" y="548639"/>
                </a:lnTo>
                <a:lnTo>
                  <a:pt x="0" y="548639"/>
                </a:lnTo>
                <a:lnTo>
                  <a:pt x="0" y="0"/>
                </a:lnTo>
                <a:close/>
              </a:path>
            </a:pathLst>
          </a:custGeom>
          <a:solidFill>
            <a:srgbClr val="DCDCDC"/>
          </a:solidFill>
        </p:spPr>
        <p:txBody>
          <a:bodyPr wrap="square" lIns="0" tIns="0" rIns="0" bIns="0" rtlCol="0"/>
          <a:lstStyle/>
          <a:p>
            <a:endParaRPr/>
          </a:p>
        </p:txBody>
      </p:sp>
      <p:sp>
        <p:nvSpPr>
          <p:cNvPr id="61" name="object 61"/>
          <p:cNvSpPr txBox="1">
            <a:spLocks noGrp="1"/>
          </p:cNvSpPr>
          <p:nvPr>
            <p:ph type="title"/>
          </p:nvPr>
        </p:nvSpPr>
        <p:spPr>
          <a:xfrm>
            <a:off x="1049019" y="1771650"/>
            <a:ext cx="2441575" cy="299720"/>
          </a:xfrm>
          <a:prstGeom prst="rect">
            <a:avLst/>
          </a:prstGeom>
        </p:spPr>
        <p:txBody>
          <a:bodyPr vert="horz" wrap="square" lIns="0" tIns="12700" rIns="0" bIns="0" rtlCol="0">
            <a:spAutoFit/>
          </a:bodyPr>
          <a:lstStyle/>
          <a:p>
            <a:pPr marL="12700">
              <a:lnSpc>
                <a:spcPct val="100000"/>
              </a:lnSpc>
              <a:spcBef>
                <a:spcPts val="100"/>
              </a:spcBef>
            </a:pPr>
            <a:r>
              <a:rPr sz="1800" b="0" spc="-5" dirty="0">
                <a:solidFill>
                  <a:srgbClr val="FF0066"/>
                </a:solidFill>
                <a:latin typeface="Calibri"/>
                <a:cs typeface="Calibri"/>
              </a:rPr>
              <a:t>Documentary Credit</a:t>
            </a:r>
            <a:r>
              <a:rPr sz="1800" b="0" spc="-65" dirty="0">
                <a:solidFill>
                  <a:srgbClr val="FF0066"/>
                </a:solidFill>
                <a:latin typeface="Calibri"/>
                <a:cs typeface="Calibri"/>
              </a:rPr>
              <a:t> </a:t>
            </a:r>
            <a:r>
              <a:rPr sz="1800" b="0" spc="-5" dirty="0">
                <a:solidFill>
                  <a:srgbClr val="FF0066"/>
                </a:solidFill>
                <a:latin typeface="Calibri"/>
                <a:cs typeface="Calibri"/>
              </a:rPr>
              <a:t>Cycle</a:t>
            </a:r>
            <a:endParaRPr sz="18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83079" y="497840"/>
            <a:ext cx="5565775" cy="695960"/>
          </a:xfrm>
          <a:prstGeom prst="rect">
            <a:avLst/>
          </a:prstGeom>
        </p:spPr>
        <p:txBody>
          <a:bodyPr vert="horz" wrap="square" lIns="0" tIns="12700" rIns="0" bIns="0" rtlCol="0">
            <a:spAutoFit/>
          </a:bodyPr>
          <a:lstStyle/>
          <a:p>
            <a:pPr marL="12700">
              <a:lnSpc>
                <a:spcPct val="100000"/>
              </a:lnSpc>
              <a:spcBef>
                <a:spcPts val="100"/>
              </a:spcBef>
            </a:pPr>
            <a:r>
              <a:rPr sz="4400" b="0" spc="-5" dirty="0">
                <a:latin typeface="Calibri"/>
                <a:cs typeface="Calibri"/>
              </a:rPr>
              <a:t>Types of letters of</a:t>
            </a:r>
            <a:r>
              <a:rPr sz="4400" b="0" spc="-35" dirty="0">
                <a:latin typeface="Calibri"/>
                <a:cs typeface="Calibri"/>
              </a:rPr>
              <a:t> </a:t>
            </a:r>
            <a:r>
              <a:rPr sz="4400" b="0" spc="-5" dirty="0">
                <a:latin typeface="Calibri"/>
                <a:cs typeface="Calibri"/>
              </a:rPr>
              <a:t>credit</a:t>
            </a:r>
            <a:endParaRPr sz="4400">
              <a:latin typeface="Calibri"/>
              <a:cs typeface="Calibri"/>
            </a:endParaRPr>
          </a:p>
        </p:txBody>
      </p:sp>
      <p:sp>
        <p:nvSpPr>
          <p:cNvPr id="3" name="object 3"/>
          <p:cNvSpPr txBox="1"/>
          <p:nvPr/>
        </p:nvSpPr>
        <p:spPr>
          <a:xfrm>
            <a:off x="231140" y="1534160"/>
            <a:ext cx="141605" cy="2656840"/>
          </a:xfrm>
          <a:prstGeom prst="rect">
            <a:avLst/>
          </a:prstGeom>
        </p:spPr>
        <p:txBody>
          <a:bodyPr vert="horz" wrap="square" lIns="0" tIns="54610" rIns="0" bIns="0" rtlCol="0">
            <a:spAutoFit/>
          </a:bodyPr>
          <a:lstStyle/>
          <a:p>
            <a:pPr marL="12700">
              <a:lnSpc>
                <a:spcPct val="100000"/>
              </a:lnSpc>
              <a:spcBef>
                <a:spcPts val="430"/>
              </a:spcBef>
            </a:pPr>
            <a:r>
              <a:rPr sz="2600" dirty="0">
                <a:latin typeface="Arial"/>
                <a:cs typeface="Arial"/>
              </a:rPr>
              <a:t>•</a:t>
            </a:r>
            <a:endParaRPr sz="2600">
              <a:latin typeface="Arial"/>
              <a:cs typeface="Arial"/>
            </a:endParaRPr>
          </a:p>
          <a:p>
            <a:pPr marL="12700">
              <a:lnSpc>
                <a:spcPct val="100000"/>
              </a:lnSpc>
              <a:spcBef>
                <a:spcPts val="330"/>
              </a:spcBef>
            </a:pPr>
            <a:r>
              <a:rPr sz="2600" dirty="0">
                <a:latin typeface="Arial"/>
                <a:cs typeface="Arial"/>
              </a:rPr>
              <a:t>•</a:t>
            </a:r>
            <a:endParaRPr sz="2600">
              <a:latin typeface="Arial"/>
              <a:cs typeface="Arial"/>
            </a:endParaRPr>
          </a:p>
          <a:p>
            <a:pPr marL="12700">
              <a:lnSpc>
                <a:spcPct val="100000"/>
              </a:lnSpc>
              <a:spcBef>
                <a:spcPts val="340"/>
              </a:spcBef>
            </a:pPr>
            <a:r>
              <a:rPr sz="2600" dirty="0">
                <a:latin typeface="Arial"/>
                <a:cs typeface="Arial"/>
              </a:rPr>
              <a:t>•</a:t>
            </a:r>
            <a:endParaRPr sz="2600">
              <a:latin typeface="Arial"/>
              <a:cs typeface="Arial"/>
            </a:endParaRPr>
          </a:p>
          <a:p>
            <a:pPr marL="12700">
              <a:lnSpc>
                <a:spcPct val="100000"/>
              </a:lnSpc>
              <a:spcBef>
                <a:spcPts val="330"/>
              </a:spcBef>
            </a:pPr>
            <a:r>
              <a:rPr sz="2600" dirty="0">
                <a:latin typeface="Arial"/>
                <a:cs typeface="Arial"/>
              </a:rPr>
              <a:t>•</a:t>
            </a:r>
            <a:endParaRPr sz="2600">
              <a:latin typeface="Arial"/>
              <a:cs typeface="Arial"/>
            </a:endParaRPr>
          </a:p>
          <a:p>
            <a:pPr marL="12700">
              <a:lnSpc>
                <a:spcPct val="100000"/>
              </a:lnSpc>
              <a:spcBef>
                <a:spcPts val="340"/>
              </a:spcBef>
            </a:pPr>
            <a:r>
              <a:rPr sz="2600" dirty="0">
                <a:latin typeface="Arial"/>
                <a:cs typeface="Arial"/>
              </a:rPr>
              <a:t>•</a:t>
            </a:r>
            <a:endParaRPr sz="2600">
              <a:latin typeface="Arial"/>
              <a:cs typeface="Arial"/>
            </a:endParaRPr>
          </a:p>
          <a:p>
            <a:pPr marL="12700">
              <a:lnSpc>
                <a:spcPct val="100000"/>
              </a:lnSpc>
              <a:spcBef>
                <a:spcPts val="330"/>
              </a:spcBef>
            </a:pPr>
            <a:r>
              <a:rPr sz="2600" dirty="0">
                <a:latin typeface="Arial"/>
                <a:cs typeface="Arial"/>
              </a:rPr>
              <a:t>•</a:t>
            </a:r>
            <a:endParaRPr sz="2600">
              <a:latin typeface="Arial"/>
              <a:cs typeface="Arial"/>
            </a:endParaRPr>
          </a:p>
        </p:txBody>
      </p:sp>
      <p:sp>
        <p:nvSpPr>
          <p:cNvPr id="4" name="object 4"/>
          <p:cNvSpPr txBox="1"/>
          <p:nvPr/>
        </p:nvSpPr>
        <p:spPr>
          <a:xfrm>
            <a:off x="231140" y="4564379"/>
            <a:ext cx="141605" cy="421640"/>
          </a:xfrm>
          <a:prstGeom prst="rect">
            <a:avLst/>
          </a:prstGeom>
        </p:spPr>
        <p:txBody>
          <a:bodyPr vert="horz" wrap="square" lIns="0" tIns="12700" rIns="0" bIns="0" rtlCol="0">
            <a:spAutoFit/>
          </a:bodyPr>
          <a:lstStyle/>
          <a:p>
            <a:pPr marL="12700">
              <a:lnSpc>
                <a:spcPct val="100000"/>
              </a:lnSpc>
              <a:spcBef>
                <a:spcPts val="100"/>
              </a:spcBef>
            </a:pPr>
            <a:r>
              <a:rPr sz="2600" dirty="0">
                <a:latin typeface="Arial"/>
                <a:cs typeface="Arial"/>
              </a:rPr>
              <a:t>•</a:t>
            </a:r>
            <a:endParaRPr sz="2600">
              <a:latin typeface="Arial"/>
              <a:cs typeface="Arial"/>
            </a:endParaRPr>
          </a:p>
        </p:txBody>
      </p:sp>
      <p:sp>
        <p:nvSpPr>
          <p:cNvPr id="5" name="object 5"/>
          <p:cNvSpPr txBox="1"/>
          <p:nvPr/>
        </p:nvSpPr>
        <p:spPr>
          <a:xfrm>
            <a:off x="231140" y="5360670"/>
            <a:ext cx="141605" cy="421640"/>
          </a:xfrm>
          <a:prstGeom prst="rect">
            <a:avLst/>
          </a:prstGeom>
        </p:spPr>
        <p:txBody>
          <a:bodyPr vert="horz" wrap="square" lIns="0" tIns="12700" rIns="0" bIns="0" rtlCol="0">
            <a:spAutoFit/>
          </a:bodyPr>
          <a:lstStyle/>
          <a:p>
            <a:pPr marL="12700">
              <a:lnSpc>
                <a:spcPct val="100000"/>
              </a:lnSpc>
              <a:spcBef>
                <a:spcPts val="100"/>
              </a:spcBef>
            </a:pPr>
            <a:r>
              <a:rPr sz="2600" dirty="0">
                <a:latin typeface="Arial"/>
                <a:cs typeface="Arial"/>
              </a:rPr>
              <a:t>•</a:t>
            </a:r>
            <a:endParaRPr sz="2600">
              <a:latin typeface="Arial"/>
              <a:cs typeface="Arial"/>
            </a:endParaRPr>
          </a:p>
        </p:txBody>
      </p:sp>
      <p:sp>
        <p:nvSpPr>
          <p:cNvPr id="6" name="object 6"/>
          <p:cNvSpPr txBox="1"/>
          <p:nvPr/>
        </p:nvSpPr>
        <p:spPr>
          <a:xfrm>
            <a:off x="572769" y="1551939"/>
            <a:ext cx="3540760" cy="4248150"/>
          </a:xfrm>
          <a:prstGeom prst="rect">
            <a:avLst/>
          </a:prstGeom>
        </p:spPr>
        <p:txBody>
          <a:bodyPr vert="horz" wrap="square" lIns="0" tIns="12065" rIns="0" bIns="0" rtlCol="0">
            <a:spAutoFit/>
          </a:bodyPr>
          <a:lstStyle/>
          <a:p>
            <a:pPr marL="12700" marR="1488440">
              <a:lnSpc>
                <a:spcPct val="110700"/>
              </a:lnSpc>
              <a:spcBef>
                <a:spcPts val="95"/>
              </a:spcBef>
            </a:pPr>
            <a:r>
              <a:rPr sz="2600" dirty="0">
                <a:latin typeface="Calibri"/>
                <a:cs typeface="Calibri"/>
              </a:rPr>
              <a:t>Sight </a:t>
            </a:r>
            <a:r>
              <a:rPr sz="2600" spc="-5" dirty="0">
                <a:latin typeface="Calibri"/>
                <a:cs typeface="Calibri"/>
              </a:rPr>
              <a:t>L/C  Usance L/C  Revocable L/C  Irrevocable</a:t>
            </a:r>
            <a:r>
              <a:rPr sz="2600" spc="-45" dirty="0">
                <a:latin typeface="Calibri"/>
                <a:cs typeface="Calibri"/>
              </a:rPr>
              <a:t> </a:t>
            </a:r>
            <a:r>
              <a:rPr sz="2600" spc="-5" dirty="0">
                <a:latin typeface="Calibri"/>
                <a:cs typeface="Calibri"/>
              </a:rPr>
              <a:t>L/C</a:t>
            </a:r>
            <a:endParaRPr sz="2600">
              <a:latin typeface="Calibri"/>
              <a:cs typeface="Calibri"/>
            </a:endParaRPr>
          </a:p>
          <a:p>
            <a:pPr marL="12700">
              <a:lnSpc>
                <a:spcPct val="100000"/>
              </a:lnSpc>
              <a:spcBef>
                <a:spcPts val="340"/>
              </a:spcBef>
            </a:pPr>
            <a:r>
              <a:rPr sz="2600" spc="-5" dirty="0">
                <a:latin typeface="Calibri"/>
                <a:cs typeface="Calibri"/>
              </a:rPr>
              <a:t>Confirmed irrevocable</a:t>
            </a:r>
            <a:r>
              <a:rPr sz="2600" spc="-25" dirty="0">
                <a:latin typeface="Calibri"/>
                <a:cs typeface="Calibri"/>
              </a:rPr>
              <a:t> </a:t>
            </a:r>
            <a:r>
              <a:rPr sz="2600" spc="-5" dirty="0">
                <a:latin typeface="Calibri"/>
                <a:cs typeface="Calibri"/>
              </a:rPr>
              <a:t>L/C</a:t>
            </a:r>
            <a:endParaRPr sz="2600">
              <a:latin typeface="Calibri"/>
              <a:cs typeface="Calibri"/>
            </a:endParaRPr>
          </a:p>
          <a:p>
            <a:pPr marL="12700" marR="172720">
              <a:lnSpc>
                <a:spcPts val="2810"/>
              </a:lnSpc>
              <a:spcBef>
                <a:spcPts val="680"/>
              </a:spcBef>
            </a:pPr>
            <a:r>
              <a:rPr sz="2600" spc="-5" dirty="0">
                <a:latin typeface="Calibri"/>
                <a:cs typeface="Calibri"/>
              </a:rPr>
              <a:t>Unconfirmed irrevocable  </a:t>
            </a:r>
            <a:r>
              <a:rPr sz="2600" dirty="0">
                <a:latin typeface="Calibri"/>
                <a:cs typeface="Calibri"/>
              </a:rPr>
              <a:t>L/C</a:t>
            </a:r>
            <a:endParaRPr sz="2600">
              <a:latin typeface="Calibri"/>
              <a:cs typeface="Calibri"/>
            </a:endParaRPr>
          </a:p>
          <a:p>
            <a:pPr marL="12700" marR="187325">
              <a:lnSpc>
                <a:spcPts val="2800"/>
              </a:lnSpc>
              <a:spcBef>
                <a:spcPts val="660"/>
              </a:spcBef>
            </a:pPr>
            <a:r>
              <a:rPr sz="2600" dirty="0">
                <a:latin typeface="Calibri"/>
                <a:cs typeface="Calibri"/>
              </a:rPr>
              <a:t>With &amp; </a:t>
            </a:r>
            <a:r>
              <a:rPr sz="2600" spc="-5" dirty="0">
                <a:latin typeface="Calibri"/>
                <a:cs typeface="Calibri"/>
              </a:rPr>
              <a:t>without</a:t>
            </a:r>
            <a:r>
              <a:rPr sz="2600" spc="-75" dirty="0">
                <a:latin typeface="Calibri"/>
                <a:cs typeface="Calibri"/>
              </a:rPr>
              <a:t> </a:t>
            </a:r>
            <a:r>
              <a:rPr sz="2600" spc="-5" dirty="0">
                <a:latin typeface="Calibri"/>
                <a:cs typeface="Calibri"/>
              </a:rPr>
              <a:t>recourse  </a:t>
            </a:r>
            <a:r>
              <a:rPr sz="2600" dirty="0">
                <a:latin typeface="Calibri"/>
                <a:cs typeface="Calibri"/>
              </a:rPr>
              <a:t>L/C</a:t>
            </a:r>
            <a:endParaRPr sz="2600">
              <a:latin typeface="Calibri"/>
              <a:cs typeface="Calibri"/>
            </a:endParaRPr>
          </a:p>
          <a:p>
            <a:pPr marL="12700">
              <a:lnSpc>
                <a:spcPct val="100000"/>
              </a:lnSpc>
              <a:spcBef>
                <a:spcPts val="300"/>
              </a:spcBef>
            </a:pPr>
            <a:r>
              <a:rPr sz="2600" spc="-5" dirty="0">
                <a:latin typeface="Calibri"/>
                <a:cs typeface="Calibri"/>
              </a:rPr>
              <a:t>Back </a:t>
            </a:r>
            <a:r>
              <a:rPr sz="2600" dirty="0">
                <a:latin typeface="Calibri"/>
                <a:cs typeface="Calibri"/>
              </a:rPr>
              <a:t>to </a:t>
            </a:r>
            <a:r>
              <a:rPr sz="2600" spc="-5" dirty="0">
                <a:latin typeface="Calibri"/>
                <a:cs typeface="Calibri"/>
              </a:rPr>
              <a:t>back</a:t>
            </a:r>
            <a:r>
              <a:rPr sz="2600" spc="-10" dirty="0">
                <a:latin typeface="Calibri"/>
                <a:cs typeface="Calibri"/>
              </a:rPr>
              <a:t> </a:t>
            </a:r>
            <a:r>
              <a:rPr sz="2600" spc="-5" dirty="0">
                <a:latin typeface="Calibri"/>
                <a:cs typeface="Calibri"/>
              </a:rPr>
              <a:t>L/C</a:t>
            </a:r>
            <a:endParaRPr sz="2600">
              <a:latin typeface="Calibri"/>
              <a:cs typeface="Calibri"/>
            </a:endParaRPr>
          </a:p>
        </p:txBody>
      </p:sp>
      <p:sp>
        <p:nvSpPr>
          <p:cNvPr id="7" name="object 7"/>
          <p:cNvSpPr txBox="1"/>
          <p:nvPr/>
        </p:nvSpPr>
        <p:spPr>
          <a:xfrm>
            <a:off x="4726940" y="1534160"/>
            <a:ext cx="141605" cy="901700"/>
          </a:xfrm>
          <a:prstGeom prst="rect">
            <a:avLst/>
          </a:prstGeom>
        </p:spPr>
        <p:txBody>
          <a:bodyPr vert="horz" wrap="square" lIns="0" tIns="54610" rIns="0" bIns="0" rtlCol="0">
            <a:spAutoFit/>
          </a:bodyPr>
          <a:lstStyle/>
          <a:p>
            <a:pPr marL="12700">
              <a:lnSpc>
                <a:spcPct val="100000"/>
              </a:lnSpc>
              <a:spcBef>
                <a:spcPts val="430"/>
              </a:spcBef>
            </a:pPr>
            <a:r>
              <a:rPr sz="2600" dirty="0">
                <a:latin typeface="Arial"/>
                <a:cs typeface="Arial"/>
              </a:rPr>
              <a:t>•</a:t>
            </a:r>
            <a:endParaRPr sz="2600">
              <a:latin typeface="Arial"/>
              <a:cs typeface="Arial"/>
            </a:endParaRPr>
          </a:p>
          <a:p>
            <a:pPr marL="12700">
              <a:lnSpc>
                <a:spcPct val="100000"/>
              </a:lnSpc>
              <a:spcBef>
                <a:spcPts val="330"/>
              </a:spcBef>
            </a:pPr>
            <a:r>
              <a:rPr sz="2600" dirty="0">
                <a:latin typeface="Arial"/>
                <a:cs typeface="Arial"/>
              </a:rPr>
              <a:t>•</a:t>
            </a:r>
            <a:endParaRPr sz="2600">
              <a:latin typeface="Arial"/>
              <a:cs typeface="Arial"/>
            </a:endParaRPr>
          </a:p>
        </p:txBody>
      </p:sp>
      <p:sp>
        <p:nvSpPr>
          <p:cNvPr id="8" name="object 8"/>
          <p:cNvSpPr txBox="1"/>
          <p:nvPr/>
        </p:nvSpPr>
        <p:spPr>
          <a:xfrm>
            <a:off x="4726940" y="2766060"/>
            <a:ext cx="141605" cy="1781810"/>
          </a:xfrm>
          <a:prstGeom prst="rect">
            <a:avLst/>
          </a:prstGeom>
        </p:spPr>
        <p:txBody>
          <a:bodyPr vert="horz" wrap="square" lIns="0" tIns="55879" rIns="0" bIns="0" rtlCol="0">
            <a:spAutoFit/>
          </a:bodyPr>
          <a:lstStyle/>
          <a:p>
            <a:pPr marL="12700">
              <a:lnSpc>
                <a:spcPct val="100000"/>
              </a:lnSpc>
              <a:spcBef>
                <a:spcPts val="439"/>
              </a:spcBef>
            </a:pPr>
            <a:r>
              <a:rPr sz="2600" dirty="0">
                <a:latin typeface="Arial"/>
                <a:cs typeface="Arial"/>
              </a:rPr>
              <a:t>•</a:t>
            </a:r>
            <a:endParaRPr sz="2600">
              <a:latin typeface="Arial"/>
              <a:cs typeface="Arial"/>
            </a:endParaRPr>
          </a:p>
          <a:p>
            <a:pPr marL="12700">
              <a:lnSpc>
                <a:spcPct val="100000"/>
              </a:lnSpc>
              <a:spcBef>
                <a:spcPts val="340"/>
              </a:spcBef>
            </a:pPr>
            <a:r>
              <a:rPr sz="2600" dirty="0">
                <a:latin typeface="Arial"/>
                <a:cs typeface="Arial"/>
              </a:rPr>
              <a:t>•</a:t>
            </a:r>
            <a:endParaRPr sz="2600">
              <a:latin typeface="Arial"/>
              <a:cs typeface="Arial"/>
            </a:endParaRPr>
          </a:p>
          <a:p>
            <a:pPr marL="12700">
              <a:lnSpc>
                <a:spcPct val="100000"/>
              </a:lnSpc>
              <a:spcBef>
                <a:spcPts val="330"/>
              </a:spcBef>
            </a:pPr>
            <a:r>
              <a:rPr sz="2600" dirty="0">
                <a:latin typeface="Arial"/>
                <a:cs typeface="Arial"/>
              </a:rPr>
              <a:t>•</a:t>
            </a:r>
            <a:endParaRPr sz="2600">
              <a:latin typeface="Arial"/>
              <a:cs typeface="Arial"/>
            </a:endParaRPr>
          </a:p>
          <a:p>
            <a:pPr marL="12700">
              <a:lnSpc>
                <a:spcPct val="100000"/>
              </a:lnSpc>
              <a:spcBef>
                <a:spcPts val="340"/>
              </a:spcBef>
            </a:pPr>
            <a:r>
              <a:rPr sz="2600" dirty="0">
                <a:latin typeface="Arial"/>
                <a:cs typeface="Arial"/>
              </a:rPr>
              <a:t>•</a:t>
            </a:r>
            <a:endParaRPr sz="2600">
              <a:latin typeface="Arial"/>
              <a:cs typeface="Arial"/>
            </a:endParaRPr>
          </a:p>
        </p:txBody>
      </p:sp>
      <p:sp>
        <p:nvSpPr>
          <p:cNvPr id="9" name="object 9"/>
          <p:cNvSpPr txBox="1"/>
          <p:nvPr/>
        </p:nvSpPr>
        <p:spPr>
          <a:xfrm>
            <a:off x="4726940" y="4921250"/>
            <a:ext cx="141605" cy="421640"/>
          </a:xfrm>
          <a:prstGeom prst="rect">
            <a:avLst/>
          </a:prstGeom>
        </p:spPr>
        <p:txBody>
          <a:bodyPr vert="horz" wrap="square" lIns="0" tIns="12700" rIns="0" bIns="0" rtlCol="0">
            <a:spAutoFit/>
          </a:bodyPr>
          <a:lstStyle/>
          <a:p>
            <a:pPr marL="12700">
              <a:lnSpc>
                <a:spcPct val="100000"/>
              </a:lnSpc>
              <a:spcBef>
                <a:spcPts val="100"/>
              </a:spcBef>
            </a:pPr>
            <a:r>
              <a:rPr sz="2600" dirty="0">
                <a:latin typeface="Arial"/>
                <a:cs typeface="Arial"/>
              </a:rPr>
              <a:t>•</a:t>
            </a:r>
            <a:endParaRPr sz="2600">
              <a:latin typeface="Arial"/>
              <a:cs typeface="Arial"/>
            </a:endParaRPr>
          </a:p>
        </p:txBody>
      </p:sp>
      <p:sp>
        <p:nvSpPr>
          <p:cNvPr id="10" name="object 10"/>
          <p:cNvSpPr txBox="1"/>
          <p:nvPr/>
        </p:nvSpPr>
        <p:spPr>
          <a:xfrm>
            <a:off x="5069840" y="1551939"/>
            <a:ext cx="3410585" cy="3808729"/>
          </a:xfrm>
          <a:prstGeom prst="rect">
            <a:avLst/>
          </a:prstGeom>
        </p:spPr>
        <p:txBody>
          <a:bodyPr vert="horz" wrap="square" lIns="0" tIns="54610" rIns="0" bIns="0" rtlCol="0">
            <a:spAutoFit/>
          </a:bodyPr>
          <a:lstStyle/>
          <a:p>
            <a:pPr marL="12700">
              <a:lnSpc>
                <a:spcPct val="100000"/>
              </a:lnSpc>
              <a:spcBef>
                <a:spcPts val="430"/>
              </a:spcBef>
            </a:pPr>
            <a:r>
              <a:rPr sz="2600" spc="-5" dirty="0">
                <a:latin typeface="Calibri"/>
                <a:cs typeface="Calibri"/>
              </a:rPr>
              <a:t>Transferable</a:t>
            </a:r>
            <a:r>
              <a:rPr sz="2600" spc="-10" dirty="0">
                <a:latin typeface="Calibri"/>
                <a:cs typeface="Calibri"/>
              </a:rPr>
              <a:t> </a:t>
            </a:r>
            <a:r>
              <a:rPr sz="2600" spc="-5" dirty="0">
                <a:latin typeface="Calibri"/>
                <a:cs typeface="Calibri"/>
              </a:rPr>
              <a:t>L/C</a:t>
            </a:r>
            <a:endParaRPr sz="2600">
              <a:latin typeface="Calibri"/>
              <a:cs typeface="Calibri"/>
            </a:endParaRPr>
          </a:p>
          <a:p>
            <a:pPr marL="12700" marR="457200">
              <a:lnSpc>
                <a:spcPts val="2810"/>
              </a:lnSpc>
              <a:spcBef>
                <a:spcPts val="680"/>
              </a:spcBef>
            </a:pPr>
            <a:r>
              <a:rPr sz="2600" spc="-5" dirty="0">
                <a:latin typeface="Calibri"/>
                <a:cs typeface="Calibri"/>
              </a:rPr>
              <a:t>Anticipatory L/C </a:t>
            </a:r>
            <a:r>
              <a:rPr sz="2600" dirty="0">
                <a:latin typeface="Calibri"/>
                <a:cs typeface="Calibri"/>
              </a:rPr>
              <a:t>– red  </a:t>
            </a:r>
            <a:r>
              <a:rPr sz="2600" spc="-5" dirty="0">
                <a:latin typeface="Calibri"/>
                <a:cs typeface="Calibri"/>
              </a:rPr>
              <a:t>clause, green</a:t>
            </a:r>
            <a:r>
              <a:rPr sz="2600" spc="-20" dirty="0">
                <a:latin typeface="Calibri"/>
                <a:cs typeface="Calibri"/>
              </a:rPr>
              <a:t> </a:t>
            </a:r>
            <a:r>
              <a:rPr sz="2600" spc="-5" dirty="0">
                <a:latin typeface="Calibri"/>
                <a:cs typeface="Calibri"/>
              </a:rPr>
              <a:t>clause</a:t>
            </a:r>
            <a:endParaRPr sz="2600">
              <a:latin typeface="Calibri"/>
              <a:cs typeface="Calibri"/>
            </a:endParaRPr>
          </a:p>
          <a:p>
            <a:pPr marL="12700" marR="403860">
              <a:lnSpc>
                <a:spcPts val="3460"/>
              </a:lnSpc>
              <a:spcBef>
                <a:spcPts val="120"/>
              </a:spcBef>
            </a:pPr>
            <a:r>
              <a:rPr sz="2600" spc="-5" dirty="0">
                <a:latin typeface="Calibri"/>
                <a:cs typeface="Calibri"/>
              </a:rPr>
              <a:t>Revolving L/C  </a:t>
            </a:r>
            <a:r>
              <a:rPr sz="2600" dirty="0">
                <a:latin typeface="Calibri"/>
                <a:cs typeface="Calibri"/>
              </a:rPr>
              <a:t>Deferred </a:t>
            </a:r>
            <a:r>
              <a:rPr sz="2600" spc="-5" dirty="0">
                <a:latin typeface="Calibri"/>
                <a:cs typeface="Calibri"/>
              </a:rPr>
              <a:t>payment</a:t>
            </a:r>
            <a:r>
              <a:rPr sz="2600" spc="-75" dirty="0">
                <a:latin typeface="Calibri"/>
                <a:cs typeface="Calibri"/>
              </a:rPr>
              <a:t> </a:t>
            </a:r>
            <a:r>
              <a:rPr sz="2600" spc="-5" dirty="0">
                <a:latin typeface="Calibri"/>
                <a:cs typeface="Calibri"/>
              </a:rPr>
              <a:t>L/C  Transit</a:t>
            </a:r>
            <a:r>
              <a:rPr sz="2600" spc="-10" dirty="0">
                <a:latin typeface="Calibri"/>
                <a:cs typeface="Calibri"/>
              </a:rPr>
              <a:t> </a:t>
            </a:r>
            <a:r>
              <a:rPr sz="2600" spc="-5" dirty="0">
                <a:latin typeface="Calibri"/>
                <a:cs typeface="Calibri"/>
              </a:rPr>
              <a:t>L/C</a:t>
            </a:r>
            <a:endParaRPr sz="2600">
              <a:latin typeface="Calibri"/>
              <a:cs typeface="Calibri"/>
            </a:endParaRPr>
          </a:p>
          <a:p>
            <a:pPr marL="12700" marR="5080">
              <a:lnSpc>
                <a:spcPts val="2810"/>
              </a:lnSpc>
              <a:spcBef>
                <a:spcPts val="509"/>
              </a:spcBef>
            </a:pPr>
            <a:r>
              <a:rPr sz="2600" dirty="0">
                <a:latin typeface="Calibri"/>
                <a:cs typeface="Calibri"/>
              </a:rPr>
              <a:t>Restricted &amp;</a:t>
            </a:r>
            <a:r>
              <a:rPr sz="2600" spc="-65" dirty="0">
                <a:latin typeface="Calibri"/>
                <a:cs typeface="Calibri"/>
              </a:rPr>
              <a:t> </a:t>
            </a:r>
            <a:r>
              <a:rPr sz="2600" spc="-5" dirty="0">
                <a:latin typeface="Calibri"/>
                <a:cs typeface="Calibri"/>
              </a:rPr>
              <a:t>unrestricted  L/C</a:t>
            </a:r>
            <a:endParaRPr sz="2600">
              <a:latin typeface="Calibri"/>
              <a:cs typeface="Calibri"/>
            </a:endParaRPr>
          </a:p>
          <a:p>
            <a:pPr marL="12700">
              <a:lnSpc>
                <a:spcPct val="100000"/>
              </a:lnSpc>
              <a:spcBef>
                <a:spcPts val="290"/>
              </a:spcBef>
            </a:pPr>
            <a:r>
              <a:rPr sz="2600" spc="-5" dirty="0">
                <a:latin typeface="Calibri"/>
                <a:cs typeface="Calibri"/>
              </a:rPr>
              <a:t>Negotiable</a:t>
            </a:r>
            <a:r>
              <a:rPr sz="2600" spc="-10" dirty="0">
                <a:latin typeface="Calibri"/>
                <a:cs typeface="Calibri"/>
              </a:rPr>
              <a:t> </a:t>
            </a:r>
            <a:r>
              <a:rPr sz="2600" spc="-5" dirty="0">
                <a:latin typeface="Calibri"/>
                <a:cs typeface="Calibri"/>
              </a:rPr>
              <a:t>L/C</a:t>
            </a:r>
            <a:endParaRPr sz="26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3659" rIns="0" bIns="0" rtlCol="0">
            <a:spAutoFit/>
          </a:bodyPr>
          <a:lstStyle/>
          <a:p>
            <a:pPr marL="2841625" marR="5080" indent="-2467610">
              <a:lnSpc>
                <a:spcPct val="100000"/>
              </a:lnSpc>
              <a:spcBef>
                <a:spcPts val="100"/>
              </a:spcBef>
            </a:pPr>
            <a:r>
              <a:rPr sz="3600" spc="-5" dirty="0"/>
              <a:t>Comparison of Various Methods of  Payment</a:t>
            </a:r>
            <a:endParaRPr sz="3600"/>
          </a:p>
        </p:txBody>
      </p:sp>
      <p:sp>
        <p:nvSpPr>
          <p:cNvPr id="3" name="object 3"/>
          <p:cNvSpPr/>
          <p:nvPr/>
        </p:nvSpPr>
        <p:spPr>
          <a:xfrm>
            <a:off x="8763000" y="3559809"/>
            <a:ext cx="0" cy="21590"/>
          </a:xfrm>
          <a:custGeom>
            <a:avLst/>
            <a:gdLst/>
            <a:ahLst/>
            <a:cxnLst/>
            <a:rect l="l" t="t" r="r" b="b"/>
            <a:pathLst>
              <a:path h="21589">
                <a:moveTo>
                  <a:pt x="0" y="0"/>
                </a:moveTo>
                <a:lnTo>
                  <a:pt x="0" y="21589"/>
                </a:lnTo>
                <a:lnTo>
                  <a:pt x="0" y="0"/>
                </a:lnTo>
                <a:close/>
              </a:path>
            </a:pathLst>
          </a:custGeom>
          <a:solidFill>
            <a:srgbClr val="BFBFBF"/>
          </a:solidFill>
        </p:spPr>
        <p:txBody>
          <a:bodyPr wrap="square" lIns="0" tIns="0" rIns="0" bIns="0" rtlCol="0"/>
          <a:lstStyle/>
          <a:p>
            <a:endParaRPr/>
          </a:p>
        </p:txBody>
      </p:sp>
      <p:sp>
        <p:nvSpPr>
          <p:cNvPr id="4" name="object 4"/>
          <p:cNvSpPr/>
          <p:nvPr/>
        </p:nvSpPr>
        <p:spPr>
          <a:xfrm>
            <a:off x="8763000" y="3945890"/>
            <a:ext cx="0" cy="21590"/>
          </a:xfrm>
          <a:custGeom>
            <a:avLst/>
            <a:gdLst/>
            <a:ahLst/>
            <a:cxnLst/>
            <a:rect l="l" t="t" r="r" b="b"/>
            <a:pathLst>
              <a:path h="21589">
                <a:moveTo>
                  <a:pt x="0" y="0"/>
                </a:moveTo>
                <a:lnTo>
                  <a:pt x="0" y="21589"/>
                </a:lnTo>
                <a:lnTo>
                  <a:pt x="0" y="0"/>
                </a:lnTo>
                <a:close/>
              </a:path>
            </a:pathLst>
          </a:custGeom>
          <a:solidFill>
            <a:srgbClr val="BFBFBF"/>
          </a:solidFill>
        </p:spPr>
        <p:txBody>
          <a:bodyPr wrap="square" lIns="0" tIns="0" rIns="0" bIns="0" rtlCol="0"/>
          <a:lstStyle/>
          <a:p>
            <a:endParaRPr/>
          </a:p>
        </p:txBody>
      </p:sp>
      <p:graphicFrame>
        <p:nvGraphicFramePr>
          <p:cNvPr id="5" name="object 5"/>
          <p:cNvGraphicFramePr>
            <a:graphicFrameLocks noGrp="1"/>
          </p:cNvGraphicFramePr>
          <p:nvPr/>
        </p:nvGraphicFramePr>
        <p:xfrm>
          <a:off x="456565" y="1421764"/>
          <a:ext cx="8281670" cy="4732018"/>
        </p:xfrm>
        <a:graphic>
          <a:graphicData uri="http://schemas.openxmlformats.org/drawingml/2006/table">
            <a:tbl>
              <a:tblPr firstRow="1" bandRow="1">
                <a:tableStyleId>{2D5ABB26-0587-4C30-8999-92F81FD0307C}</a:tableStyleId>
              </a:tblPr>
              <a:tblGrid>
                <a:gridCol w="1606550"/>
                <a:gridCol w="1413510"/>
                <a:gridCol w="1591310"/>
                <a:gridCol w="1670050"/>
                <a:gridCol w="2000250"/>
              </a:tblGrid>
              <a:tr h="694055">
                <a:tc>
                  <a:txBody>
                    <a:bodyPr/>
                    <a:lstStyle/>
                    <a:p>
                      <a:pPr>
                        <a:lnSpc>
                          <a:spcPct val="100000"/>
                        </a:lnSpc>
                        <a:spcBef>
                          <a:spcPts val="40"/>
                        </a:spcBef>
                      </a:pPr>
                      <a:endParaRPr sz="1500">
                        <a:latin typeface="Times New Roman"/>
                        <a:cs typeface="Times New Roman"/>
                      </a:endParaRPr>
                    </a:p>
                    <a:p>
                      <a:pPr marR="348615" algn="r">
                        <a:lnSpc>
                          <a:spcPct val="100000"/>
                        </a:lnSpc>
                      </a:pPr>
                      <a:r>
                        <a:rPr sz="1400" b="1" spc="-45" dirty="0">
                          <a:latin typeface="Arial"/>
                          <a:cs typeface="Arial"/>
                        </a:rPr>
                        <a:t>M</a:t>
                      </a:r>
                      <a:r>
                        <a:rPr sz="1400" b="1" spc="20" dirty="0">
                          <a:latin typeface="Arial"/>
                          <a:cs typeface="Arial"/>
                        </a:rPr>
                        <a:t>e</a:t>
                      </a:r>
                      <a:r>
                        <a:rPr sz="1400" b="1" spc="-50" dirty="0">
                          <a:latin typeface="Arial"/>
                          <a:cs typeface="Arial"/>
                        </a:rPr>
                        <a:t>t</a:t>
                      </a:r>
                      <a:r>
                        <a:rPr sz="1400" b="1" spc="25" dirty="0">
                          <a:latin typeface="Arial"/>
                          <a:cs typeface="Arial"/>
                        </a:rPr>
                        <a:t>ho</a:t>
                      </a:r>
                      <a:r>
                        <a:rPr sz="1400" b="1" dirty="0">
                          <a:latin typeface="Arial"/>
                          <a:cs typeface="Arial"/>
                        </a:rPr>
                        <a:t>d</a:t>
                      </a:r>
                      <a:endParaRPr sz="1400">
                        <a:latin typeface="Arial"/>
                        <a:cs typeface="Arial"/>
                      </a:endParaRPr>
                    </a:p>
                  </a:txBody>
                  <a:tcPr marL="0" marR="0" marT="508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BFBFBF"/>
                    </a:solidFill>
                  </a:tcPr>
                </a:tc>
                <a:tc>
                  <a:txBody>
                    <a:bodyPr/>
                    <a:lstStyle/>
                    <a:p>
                      <a:pPr marR="8890" algn="ctr">
                        <a:lnSpc>
                          <a:spcPts val="1625"/>
                        </a:lnSpc>
                      </a:pPr>
                      <a:r>
                        <a:rPr sz="1400" b="1" spc="395" dirty="0">
                          <a:latin typeface="Arial"/>
                          <a:cs typeface="Arial"/>
                        </a:rPr>
                        <a:t>Goods</a:t>
                      </a:r>
                      <a:endParaRPr sz="1400">
                        <a:latin typeface="Arial"/>
                        <a:cs typeface="Arial"/>
                      </a:endParaRPr>
                    </a:p>
                    <a:p>
                      <a:pPr marL="145415" marR="155575" algn="ctr">
                        <a:lnSpc>
                          <a:spcPts val="1830"/>
                        </a:lnSpc>
                        <a:spcBef>
                          <a:spcPts val="75"/>
                        </a:spcBef>
                      </a:pPr>
                      <a:r>
                        <a:rPr sz="1400" b="1" spc="-65" dirty="0">
                          <a:latin typeface="Arial"/>
                          <a:cs typeface="Arial"/>
                        </a:rPr>
                        <a:t>A</a:t>
                      </a:r>
                      <a:r>
                        <a:rPr sz="1400" b="1" spc="5" dirty="0">
                          <a:latin typeface="Arial"/>
                          <a:cs typeface="Arial"/>
                        </a:rPr>
                        <a:t>va</a:t>
                      </a:r>
                      <a:r>
                        <a:rPr sz="1400" b="1" spc="-55" dirty="0">
                          <a:latin typeface="Arial"/>
                          <a:cs typeface="Arial"/>
                        </a:rPr>
                        <a:t>i</a:t>
                      </a:r>
                      <a:r>
                        <a:rPr sz="1400" b="1" spc="-70" dirty="0">
                          <a:latin typeface="Arial"/>
                          <a:cs typeface="Arial"/>
                        </a:rPr>
                        <a:t>l</a:t>
                      </a:r>
                      <a:r>
                        <a:rPr sz="1400" b="1" spc="20" dirty="0">
                          <a:latin typeface="Arial"/>
                          <a:cs typeface="Arial"/>
                        </a:rPr>
                        <a:t>a</a:t>
                      </a:r>
                      <a:r>
                        <a:rPr sz="1400" b="1" spc="25" dirty="0">
                          <a:latin typeface="Arial"/>
                          <a:cs typeface="Arial"/>
                        </a:rPr>
                        <a:t>b</a:t>
                      </a:r>
                      <a:r>
                        <a:rPr sz="1400" b="1" spc="-70" dirty="0">
                          <a:latin typeface="Arial"/>
                          <a:cs typeface="Arial"/>
                        </a:rPr>
                        <a:t>l</a:t>
                      </a:r>
                      <a:r>
                        <a:rPr sz="1400" b="1" dirty="0">
                          <a:latin typeface="Arial"/>
                          <a:cs typeface="Arial"/>
                        </a:rPr>
                        <a:t>e  </a:t>
                      </a:r>
                      <a:r>
                        <a:rPr sz="1400" b="1" spc="265" dirty="0">
                          <a:latin typeface="Arial"/>
                          <a:cs typeface="Arial"/>
                        </a:rPr>
                        <a:t>to</a:t>
                      </a:r>
                      <a:r>
                        <a:rPr sz="1400" b="1" spc="85" dirty="0">
                          <a:latin typeface="Arial"/>
                          <a:cs typeface="Arial"/>
                        </a:rPr>
                        <a:t> </a:t>
                      </a:r>
                      <a:r>
                        <a:rPr sz="1400" b="1" spc="370" dirty="0">
                          <a:latin typeface="Arial"/>
                          <a:cs typeface="Arial"/>
                        </a:rPr>
                        <a:t>Buyer</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BFBFBF"/>
                    </a:solidFill>
                  </a:tcPr>
                </a:tc>
                <a:tc>
                  <a:txBody>
                    <a:bodyPr/>
                    <a:lstStyle/>
                    <a:p>
                      <a:pPr marL="97155" marR="101600" indent="15240">
                        <a:lnSpc>
                          <a:spcPct val="108300"/>
                        </a:lnSpc>
                        <a:spcBef>
                          <a:spcPts val="675"/>
                        </a:spcBef>
                      </a:pPr>
                      <a:r>
                        <a:rPr sz="1400" b="1" spc="355" dirty="0">
                          <a:latin typeface="Arial"/>
                          <a:cs typeface="Arial"/>
                        </a:rPr>
                        <a:t>Usual</a:t>
                      </a:r>
                      <a:r>
                        <a:rPr sz="1400" b="1" spc="-20" dirty="0">
                          <a:latin typeface="Arial"/>
                          <a:cs typeface="Arial"/>
                        </a:rPr>
                        <a:t> </a:t>
                      </a:r>
                      <a:r>
                        <a:rPr sz="1400" b="1" spc="350" dirty="0">
                          <a:latin typeface="Arial"/>
                          <a:cs typeface="Arial"/>
                        </a:rPr>
                        <a:t>Time  </a:t>
                      </a:r>
                      <a:r>
                        <a:rPr sz="1400" b="1" spc="305" dirty="0">
                          <a:latin typeface="Arial"/>
                          <a:cs typeface="Arial"/>
                        </a:rPr>
                        <a:t>of</a:t>
                      </a:r>
                      <a:r>
                        <a:rPr sz="1400" b="1" dirty="0">
                          <a:latin typeface="Arial"/>
                          <a:cs typeface="Arial"/>
                        </a:rPr>
                        <a:t> </a:t>
                      </a:r>
                      <a:r>
                        <a:rPr sz="1400" b="1" spc="375" dirty="0">
                          <a:latin typeface="Arial"/>
                          <a:cs typeface="Arial"/>
                        </a:rPr>
                        <a:t>Payment</a:t>
                      </a:r>
                      <a:endParaRPr sz="1400">
                        <a:latin typeface="Arial"/>
                        <a:cs typeface="Arial"/>
                      </a:endParaRPr>
                    </a:p>
                  </a:txBody>
                  <a:tcPr marL="0" marR="0" marT="85725"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BFBFBF"/>
                    </a:solidFill>
                  </a:tcPr>
                </a:tc>
                <a:tc>
                  <a:txBody>
                    <a:bodyPr/>
                    <a:lstStyle/>
                    <a:p>
                      <a:pPr marL="288925" marR="309880" indent="111760">
                        <a:lnSpc>
                          <a:spcPct val="108300"/>
                        </a:lnSpc>
                        <a:spcBef>
                          <a:spcPts val="675"/>
                        </a:spcBef>
                      </a:pPr>
                      <a:r>
                        <a:rPr sz="1400" b="1" spc="325" dirty="0">
                          <a:latin typeface="Arial"/>
                          <a:cs typeface="Arial"/>
                        </a:rPr>
                        <a:t>Risk </a:t>
                      </a:r>
                      <a:r>
                        <a:rPr sz="1400" b="1" spc="275" dirty="0">
                          <a:latin typeface="Arial"/>
                          <a:cs typeface="Arial"/>
                        </a:rPr>
                        <a:t>to  </a:t>
                      </a:r>
                      <a:r>
                        <a:rPr sz="1400" b="1" spc="30" dirty="0">
                          <a:latin typeface="Arial"/>
                          <a:cs typeface="Arial"/>
                        </a:rPr>
                        <a:t>E</a:t>
                      </a:r>
                      <a:r>
                        <a:rPr sz="1400" b="1" spc="20" dirty="0">
                          <a:latin typeface="Arial"/>
                          <a:cs typeface="Arial"/>
                        </a:rPr>
                        <a:t>x</a:t>
                      </a:r>
                      <a:r>
                        <a:rPr sz="1400" b="1" spc="10" dirty="0">
                          <a:latin typeface="Arial"/>
                          <a:cs typeface="Arial"/>
                        </a:rPr>
                        <a:t>p</a:t>
                      </a:r>
                      <a:r>
                        <a:rPr sz="1400" b="1" spc="40" dirty="0">
                          <a:latin typeface="Arial"/>
                          <a:cs typeface="Arial"/>
                        </a:rPr>
                        <a:t>o</a:t>
                      </a:r>
                      <a:r>
                        <a:rPr sz="1400" b="1" spc="-45" dirty="0">
                          <a:latin typeface="Arial"/>
                          <a:cs typeface="Arial"/>
                        </a:rPr>
                        <a:t>r</a:t>
                      </a:r>
                      <a:r>
                        <a:rPr sz="1400" b="1" spc="-35" dirty="0">
                          <a:latin typeface="Arial"/>
                          <a:cs typeface="Arial"/>
                        </a:rPr>
                        <a:t>t</a:t>
                      </a:r>
                      <a:r>
                        <a:rPr sz="1400" b="1" spc="20" dirty="0">
                          <a:latin typeface="Arial"/>
                          <a:cs typeface="Arial"/>
                        </a:rPr>
                        <a:t>e</a:t>
                      </a:r>
                      <a:r>
                        <a:rPr sz="1400" b="1" dirty="0">
                          <a:latin typeface="Arial"/>
                          <a:cs typeface="Arial"/>
                        </a:rPr>
                        <a:t>r</a:t>
                      </a:r>
                      <a:endParaRPr sz="1400">
                        <a:latin typeface="Arial"/>
                        <a:cs typeface="Arial"/>
                      </a:endParaRPr>
                    </a:p>
                  </a:txBody>
                  <a:tcPr marL="0" marR="0" marT="85725"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BFBFBF"/>
                    </a:solidFill>
                  </a:tcPr>
                </a:tc>
                <a:tc>
                  <a:txBody>
                    <a:bodyPr/>
                    <a:lstStyle/>
                    <a:p>
                      <a:pPr marL="481965" marR="478155" indent="96520">
                        <a:lnSpc>
                          <a:spcPct val="108300"/>
                        </a:lnSpc>
                        <a:spcBef>
                          <a:spcPts val="675"/>
                        </a:spcBef>
                      </a:pPr>
                      <a:r>
                        <a:rPr sz="1400" b="1" spc="330" dirty="0">
                          <a:latin typeface="Arial"/>
                          <a:cs typeface="Arial"/>
                        </a:rPr>
                        <a:t>Risk </a:t>
                      </a:r>
                      <a:r>
                        <a:rPr sz="1400" b="1" spc="275" dirty="0">
                          <a:latin typeface="Arial"/>
                          <a:cs typeface="Arial"/>
                        </a:rPr>
                        <a:t>to  </a:t>
                      </a:r>
                      <a:r>
                        <a:rPr sz="1400" b="1" spc="-55" dirty="0">
                          <a:latin typeface="Arial"/>
                          <a:cs typeface="Arial"/>
                        </a:rPr>
                        <a:t>I</a:t>
                      </a:r>
                      <a:r>
                        <a:rPr sz="1400" b="1" spc="-25" dirty="0">
                          <a:latin typeface="Arial"/>
                          <a:cs typeface="Arial"/>
                        </a:rPr>
                        <a:t>m</a:t>
                      </a:r>
                      <a:r>
                        <a:rPr sz="1400" b="1" spc="25" dirty="0">
                          <a:latin typeface="Arial"/>
                          <a:cs typeface="Arial"/>
                        </a:rPr>
                        <a:t>po</a:t>
                      </a:r>
                      <a:r>
                        <a:rPr sz="1400" b="1" spc="-35" dirty="0">
                          <a:latin typeface="Arial"/>
                          <a:cs typeface="Arial"/>
                        </a:rPr>
                        <a:t>rt</a:t>
                      </a:r>
                      <a:r>
                        <a:rPr sz="1400" b="1" spc="5" dirty="0">
                          <a:latin typeface="Arial"/>
                          <a:cs typeface="Arial"/>
                        </a:rPr>
                        <a:t>e</a:t>
                      </a:r>
                      <a:r>
                        <a:rPr sz="1400" b="1" dirty="0">
                          <a:latin typeface="Arial"/>
                          <a:cs typeface="Arial"/>
                        </a:rPr>
                        <a:t>r</a:t>
                      </a:r>
                      <a:endParaRPr sz="1400">
                        <a:latin typeface="Arial"/>
                        <a:cs typeface="Arial"/>
                      </a:endParaRPr>
                    </a:p>
                  </a:txBody>
                  <a:tcPr marL="0" marR="0" marT="85725" marB="0">
                    <a:lnL w="38100">
                      <a:solidFill>
                        <a:srgbClr val="000000"/>
                      </a:solidFill>
                      <a:prstDash val="solid"/>
                    </a:lnL>
                    <a:lnR w="19050">
                      <a:solidFill>
                        <a:srgbClr val="000000"/>
                      </a:solidFill>
                      <a:prstDash val="solid"/>
                    </a:lnR>
                    <a:lnT w="28575">
                      <a:solidFill>
                        <a:srgbClr val="000000"/>
                      </a:solidFill>
                      <a:prstDash val="solid"/>
                    </a:lnT>
                    <a:lnB w="28575">
                      <a:solidFill>
                        <a:srgbClr val="000000"/>
                      </a:solidFill>
                      <a:prstDash val="solid"/>
                    </a:lnB>
                    <a:solidFill>
                      <a:srgbClr val="BFBFBF"/>
                    </a:solidFill>
                  </a:tcPr>
                </a:tc>
              </a:tr>
              <a:tr h="958850">
                <a:tc>
                  <a:txBody>
                    <a:bodyPr/>
                    <a:lstStyle/>
                    <a:p>
                      <a:pPr marL="48895">
                        <a:lnSpc>
                          <a:spcPts val="1630"/>
                        </a:lnSpc>
                      </a:pPr>
                      <a:r>
                        <a:rPr sz="1400" spc="375" dirty="0">
                          <a:latin typeface="Arial"/>
                          <a:cs typeface="Arial"/>
                        </a:rPr>
                        <a:t>Cash</a:t>
                      </a:r>
                      <a:r>
                        <a:rPr sz="1400" spc="5" dirty="0">
                          <a:latin typeface="Arial"/>
                          <a:cs typeface="Arial"/>
                        </a:rPr>
                        <a:t> </a:t>
                      </a:r>
                      <a:r>
                        <a:rPr sz="1400" spc="165" dirty="0">
                          <a:latin typeface="Arial"/>
                          <a:cs typeface="Arial"/>
                        </a:rPr>
                        <a:t>In</a:t>
                      </a:r>
                      <a:endParaRPr sz="1400">
                        <a:latin typeface="Arial"/>
                        <a:cs typeface="Arial"/>
                      </a:endParaRPr>
                    </a:p>
                    <a:p>
                      <a:pPr marL="48895">
                        <a:lnSpc>
                          <a:spcPct val="100000"/>
                        </a:lnSpc>
                        <a:spcBef>
                          <a:spcPts val="50"/>
                        </a:spcBef>
                      </a:pPr>
                      <a:r>
                        <a:rPr sz="1400" spc="315" dirty="0">
                          <a:latin typeface="Arial"/>
                          <a:cs typeface="Arial"/>
                        </a:rPr>
                        <a:t>Advance</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a:txBody>
                    <a:bodyPr/>
                    <a:lstStyle/>
                    <a:p>
                      <a:pPr marL="48895">
                        <a:lnSpc>
                          <a:spcPts val="1630"/>
                        </a:lnSpc>
                      </a:pPr>
                      <a:r>
                        <a:rPr sz="1400" spc="250" dirty="0">
                          <a:latin typeface="Arial"/>
                          <a:cs typeface="Arial"/>
                        </a:rPr>
                        <a:t>After</a:t>
                      </a:r>
                      <a:endParaRPr sz="1400">
                        <a:latin typeface="Arial"/>
                        <a:cs typeface="Arial"/>
                      </a:endParaRPr>
                    </a:p>
                    <a:p>
                      <a:pPr marL="48895">
                        <a:lnSpc>
                          <a:spcPct val="100000"/>
                        </a:lnSpc>
                        <a:spcBef>
                          <a:spcPts val="50"/>
                        </a:spcBef>
                      </a:pPr>
                      <a:r>
                        <a:rPr sz="1400" spc="315" dirty="0">
                          <a:latin typeface="Arial"/>
                          <a:cs typeface="Arial"/>
                        </a:rPr>
                        <a:t>Payment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a:txBody>
                    <a:bodyPr/>
                    <a:lstStyle/>
                    <a:p>
                      <a:pPr marL="48895">
                        <a:lnSpc>
                          <a:spcPts val="1630"/>
                        </a:lnSpc>
                      </a:pPr>
                      <a:r>
                        <a:rPr sz="1400" spc="295" dirty="0">
                          <a:latin typeface="Arial"/>
                          <a:cs typeface="Arial"/>
                        </a:rPr>
                        <a:t>Before</a:t>
                      </a:r>
                      <a:endParaRPr sz="1400">
                        <a:latin typeface="Arial"/>
                        <a:cs typeface="Arial"/>
                      </a:endParaRPr>
                    </a:p>
                    <a:p>
                      <a:pPr marL="48895">
                        <a:lnSpc>
                          <a:spcPct val="100000"/>
                        </a:lnSpc>
                        <a:spcBef>
                          <a:spcPts val="50"/>
                        </a:spcBef>
                      </a:pPr>
                      <a:r>
                        <a:rPr sz="1400" spc="305" dirty="0">
                          <a:latin typeface="Arial"/>
                          <a:cs typeface="Arial"/>
                        </a:rPr>
                        <a:t>Shipment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a:txBody>
                    <a:bodyPr/>
                    <a:lstStyle/>
                    <a:p>
                      <a:pPr marL="47625">
                        <a:lnSpc>
                          <a:spcPts val="1630"/>
                        </a:lnSpc>
                      </a:pPr>
                      <a:r>
                        <a:rPr sz="1400" spc="315" dirty="0">
                          <a:latin typeface="Arial"/>
                          <a:cs typeface="Arial"/>
                        </a:rPr>
                        <a:t>Very</a:t>
                      </a:r>
                      <a:r>
                        <a:rPr sz="1400" spc="-15" dirty="0">
                          <a:latin typeface="Arial"/>
                          <a:cs typeface="Arial"/>
                        </a:rPr>
                        <a:t> </a:t>
                      </a:r>
                      <a:r>
                        <a:rPr sz="1400" spc="380" dirty="0">
                          <a:latin typeface="Arial"/>
                          <a:cs typeface="Arial"/>
                        </a:rPr>
                        <a:t>Low</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a:txBody>
                    <a:bodyPr/>
                    <a:lstStyle/>
                    <a:p>
                      <a:pPr marL="48895">
                        <a:lnSpc>
                          <a:spcPts val="1630"/>
                        </a:lnSpc>
                      </a:pPr>
                      <a:r>
                        <a:rPr sz="1400" spc="300" dirty="0">
                          <a:latin typeface="Arial"/>
                          <a:cs typeface="Arial"/>
                        </a:rPr>
                        <a:t>Maximum-Relies</a:t>
                      </a:r>
                      <a:endParaRPr sz="1400">
                        <a:latin typeface="Arial"/>
                        <a:cs typeface="Arial"/>
                      </a:endParaRPr>
                    </a:p>
                    <a:p>
                      <a:pPr marL="48895">
                        <a:lnSpc>
                          <a:spcPct val="100000"/>
                        </a:lnSpc>
                        <a:spcBef>
                          <a:spcPts val="50"/>
                        </a:spcBef>
                      </a:pPr>
                      <a:r>
                        <a:rPr sz="1400" spc="355" dirty="0">
                          <a:latin typeface="Arial"/>
                          <a:cs typeface="Arial"/>
                        </a:rPr>
                        <a:t>on</a:t>
                      </a:r>
                      <a:r>
                        <a:rPr sz="1400" spc="-210" dirty="0">
                          <a:latin typeface="Arial"/>
                          <a:cs typeface="Arial"/>
                        </a:rPr>
                        <a:t> </a:t>
                      </a:r>
                      <a:r>
                        <a:rPr sz="1400" spc="260" dirty="0">
                          <a:latin typeface="Arial"/>
                          <a:cs typeface="Arial"/>
                        </a:rPr>
                        <a:t>exporter </a:t>
                      </a:r>
                      <a:r>
                        <a:rPr sz="1400" spc="220" dirty="0">
                          <a:latin typeface="Arial"/>
                          <a:cs typeface="Arial"/>
                        </a:rPr>
                        <a:t>to</a:t>
                      </a:r>
                      <a:endParaRPr sz="1400">
                        <a:latin typeface="Arial"/>
                        <a:cs typeface="Arial"/>
                      </a:endParaRPr>
                    </a:p>
                    <a:p>
                      <a:pPr marL="48895" marR="370205">
                        <a:lnSpc>
                          <a:spcPct val="103000"/>
                        </a:lnSpc>
                        <a:spcBef>
                          <a:spcPts val="10"/>
                        </a:spcBef>
                      </a:pPr>
                      <a:r>
                        <a:rPr sz="1400" spc="265" dirty="0">
                          <a:latin typeface="Arial"/>
                          <a:cs typeface="Arial"/>
                        </a:rPr>
                        <a:t>ship </a:t>
                      </a:r>
                      <a:r>
                        <a:rPr sz="1400" spc="345" dirty="0">
                          <a:latin typeface="Arial"/>
                          <a:cs typeface="Arial"/>
                        </a:rPr>
                        <a:t>goods</a:t>
                      </a:r>
                      <a:r>
                        <a:rPr sz="1400" spc="-90" dirty="0">
                          <a:latin typeface="Arial"/>
                          <a:cs typeface="Arial"/>
                        </a:rPr>
                        <a:t> </a:t>
                      </a:r>
                      <a:r>
                        <a:rPr sz="1400" spc="330" dirty="0">
                          <a:latin typeface="Arial"/>
                          <a:cs typeface="Arial"/>
                        </a:rPr>
                        <a:t>as  </a:t>
                      </a:r>
                      <a:r>
                        <a:rPr sz="1400" spc="300" dirty="0">
                          <a:latin typeface="Arial"/>
                          <a:cs typeface="Arial"/>
                        </a:rPr>
                        <a:t>ordered</a:t>
                      </a:r>
                      <a:endParaRPr sz="1400">
                        <a:latin typeface="Arial"/>
                        <a:cs typeface="Arial"/>
                      </a:endParaRPr>
                    </a:p>
                  </a:txBody>
                  <a:tcPr marL="0" marR="0" marT="0" marB="0">
                    <a:lnL w="38100">
                      <a:solidFill>
                        <a:srgbClr val="000000"/>
                      </a:solidFill>
                      <a:prstDash val="solid"/>
                    </a:lnL>
                    <a:lnR w="19050">
                      <a:solidFill>
                        <a:srgbClr val="000000"/>
                      </a:solidFill>
                      <a:prstDash val="solid"/>
                    </a:lnR>
                    <a:lnT w="28575">
                      <a:solidFill>
                        <a:srgbClr val="000000"/>
                      </a:solidFill>
                      <a:prstDash val="solid"/>
                    </a:lnT>
                    <a:lnB w="28575">
                      <a:solidFill>
                        <a:srgbClr val="000000"/>
                      </a:solidFill>
                      <a:prstDash val="solid"/>
                    </a:lnB>
                    <a:solidFill>
                      <a:srgbClr val="FFFFFF"/>
                    </a:solidFill>
                  </a:tcPr>
                </a:tc>
              </a:tr>
              <a:tr h="484504">
                <a:tc>
                  <a:txBody>
                    <a:bodyPr/>
                    <a:lstStyle/>
                    <a:p>
                      <a:pPr marL="48895">
                        <a:lnSpc>
                          <a:spcPts val="1630"/>
                        </a:lnSpc>
                      </a:pPr>
                      <a:r>
                        <a:rPr sz="1400" spc="245" dirty="0">
                          <a:latin typeface="Arial"/>
                          <a:cs typeface="Arial"/>
                        </a:rPr>
                        <a:t>Letter</a:t>
                      </a:r>
                      <a:r>
                        <a:rPr sz="1400" spc="75" dirty="0">
                          <a:latin typeface="Arial"/>
                          <a:cs typeface="Arial"/>
                        </a:rPr>
                        <a:t> </a:t>
                      </a:r>
                      <a:r>
                        <a:rPr sz="1400" spc="260" dirty="0">
                          <a:latin typeface="Arial"/>
                          <a:cs typeface="Arial"/>
                        </a:rPr>
                        <a:t>of</a:t>
                      </a:r>
                      <a:endParaRPr sz="1400">
                        <a:latin typeface="Arial"/>
                        <a:cs typeface="Arial"/>
                      </a:endParaRPr>
                    </a:p>
                    <a:p>
                      <a:pPr marL="48895">
                        <a:lnSpc>
                          <a:spcPct val="100000"/>
                        </a:lnSpc>
                        <a:spcBef>
                          <a:spcPts val="50"/>
                        </a:spcBef>
                      </a:pPr>
                      <a:r>
                        <a:rPr sz="1400" spc="285" dirty="0">
                          <a:latin typeface="Arial"/>
                          <a:cs typeface="Arial"/>
                        </a:rPr>
                        <a:t>Credit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rowSpan="3">
                  <a:txBody>
                    <a:bodyPr/>
                    <a:lstStyle/>
                    <a:p>
                      <a:pPr marL="48895">
                        <a:lnSpc>
                          <a:spcPts val="1630"/>
                        </a:lnSpc>
                      </a:pPr>
                      <a:r>
                        <a:rPr sz="1400" spc="250" dirty="0">
                          <a:latin typeface="Arial"/>
                          <a:cs typeface="Arial"/>
                        </a:rPr>
                        <a:t>After</a:t>
                      </a:r>
                      <a:endParaRPr sz="1400">
                        <a:latin typeface="Arial"/>
                        <a:cs typeface="Arial"/>
                      </a:endParaRPr>
                    </a:p>
                    <a:p>
                      <a:pPr marL="48895">
                        <a:lnSpc>
                          <a:spcPct val="100000"/>
                        </a:lnSpc>
                        <a:spcBef>
                          <a:spcPts val="50"/>
                        </a:spcBef>
                      </a:pPr>
                      <a:r>
                        <a:rPr sz="1400" spc="315" dirty="0">
                          <a:latin typeface="Arial"/>
                          <a:cs typeface="Arial"/>
                        </a:rPr>
                        <a:t>Payment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rowSpan="3">
                  <a:txBody>
                    <a:bodyPr/>
                    <a:lstStyle/>
                    <a:p>
                      <a:pPr marL="48895">
                        <a:lnSpc>
                          <a:spcPts val="1630"/>
                        </a:lnSpc>
                      </a:pPr>
                      <a:r>
                        <a:rPr sz="1400" spc="370" dirty="0">
                          <a:latin typeface="Arial"/>
                          <a:cs typeface="Arial"/>
                        </a:rPr>
                        <a:t>When</a:t>
                      </a:r>
                      <a:endParaRPr sz="1400">
                        <a:latin typeface="Arial"/>
                        <a:cs typeface="Arial"/>
                      </a:endParaRPr>
                    </a:p>
                    <a:p>
                      <a:pPr marL="48895">
                        <a:lnSpc>
                          <a:spcPct val="100000"/>
                        </a:lnSpc>
                        <a:spcBef>
                          <a:spcPts val="50"/>
                        </a:spcBef>
                      </a:pPr>
                      <a:r>
                        <a:rPr sz="1400" spc="300" dirty="0">
                          <a:latin typeface="Arial"/>
                          <a:cs typeface="Arial"/>
                        </a:rPr>
                        <a:t>documents</a:t>
                      </a:r>
                      <a:endParaRPr sz="1400">
                        <a:latin typeface="Arial"/>
                        <a:cs typeface="Arial"/>
                      </a:endParaRPr>
                    </a:p>
                    <a:p>
                      <a:pPr marL="48895" marR="107314">
                        <a:lnSpc>
                          <a:spcPct val="103000"/>
                        </a:lnSpc>
                        <a:spcBef>
                          <a:spcPts val="10"/>
                        </a:spcBef>
                      </a:pPr>
                      <a:r>
                        <a:rPr sz="1400" spc="285" dirty="0">
                          <a:latin typeface="Arial"/>
                          <a:cs typeface="Arial"/>
                        </a:rPr>
                        <a:t>are</a:t>
                      </a:r>
                      <a:r>
                        <a:rPr sz="1400" spc="65" dirty="0">
                          <a:latin typeface="Arial"/>
                          <a:cs typeface="Arial"/>
                        </a:rPr>
                        <a:t> </a:t>
                      </a:r>
                      <a:r>
                        <a:rPr sz="1400" spc="250" dirty="0">
                          <a:latin typeface="Arial"/>
                          <a:cs typeface="Arial"/>
                        </a:rPr>
                        <a:t>available  </a:t>
                      </a:r>
                      <a:r>
                        <a:rPr sz="1400" spc="254" dirty="0">
                          <a:latin typeface="Arial"/>
                          <a:cs typeface="Arial"/>
                        </a:rPr>
                        <a:t>at</a:t>
                      </a:r>
                      <a:r>
                        <a:rPr sz="1400" spc="60" dirty="0">
                          <a:latin typeface="Arial"/>
                          <a:cs typeface="Arial"/>
                        </a:rPr>
                        <a:t> </a:t>
                      </a:r>
                      <a:r>
                        <a:rPr sz="1400" spc="285" dirty="0">
                          <a:latin typeface="Arial"/>
                          <a:cs typeface="Arial"/>
                        </a:rPr>
                        <a:t>shipment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rowSpan="3">
                  <a:txBody>
                    <a:bodyPr/>
                    <a:lstStyle/>
                    <a:p>
                      <a:pPr marL="47625">
                        <a:lnSpc>
                          <a:spcPts val="1630"/>
                        </a:lnSpc>
                      </a:pPr>
                      <a:r>
                        <a:rPr sz="1400" spc="315" dirty="0">
                          <a:latin typeface="Arial"/>
                          <a:cs typeface="Arial"/>
                        </a:rPr>
                        <a:t>Very</a:t>
                      </a:r>
                      <a:r>
                        <a:rPr sz="1400" spc="-15" dirty="0">
                          <a:latin typeface="Arial"/>
                          <a:cs typeface="Arial"/>
                        </a:rPr>
                        <a:t> </a:t>
                      </a:r>
                      <a:r>
                        <a:rPr sz="1400" spc="380" dirty="0">
                          <a:latin typeface="Arial"/>
                          <a:cs typeface="Arial"/>
                        </a:rPr>
                        <a:t>Low</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rowSpan="3">
                  <a:txBody>
                    <a:bodyPr/>
                    <a:lstStyle/>
                    <a:p>
                      <a:pPr marL="48895">
                        <a:lnSpc>
                          <a:spcPts val="1630"/>
                        </a:lnSpc>
                      </a:pPr>
                      <a:r>
                        <a:rPr sz="1400" spc="310" dirty="0">
                          <a:latin typeface="Arial"/>
                          <a:cs typeface="Arial"/>
                        </a:rPr>
                        <a:t>Assured</a:t>
                      </a:r>
                      <a:r>
                        <a:rPr sz="1400" spc="114" dirty="0">
                          <a:latin typeface="Arial"/>
                          <a:cs typeface="Arial"/>
                        </a:rPr>
                        <a:t> </a:t>
                      </a:r>
                      <a:r>
                        <a:rPr sz="1400" spc="260" dirty="0">
                          <a:latin typeface="Arial"/>
                          <a:cs typeface="Arial"/>
                        </a:rPr>
                        <a:t>of</a:t>
                      </a:r>
                      <a:endParaRPr sz="1400">
                        <a:latin typeface="Arial"/>
                        <a:cs typeface="Arial"/>
                      </a:endParaRPr>
                    </a:p>
                    <a:p>
                      <a:pPr marL="48895">
                        <a:lnSpc>
                          <a:spcPct val="100000"/>
                        </a:lnSpc>
                        <a:spcBef>
                          <a:spcPts val="50"/>
                        </a:spcBef>
                      </a:pPr>
                      <a:r>
                        <a:rPr sz="1400" spc="235" dirty="0">
                          <a:latin typeface="Arial"/>
                          <a:cs typeface="Arial"/>
                        </a:rPr>
                        <a:t>quantity </a:t>
                      </a:r>
                      <a:r>
                        <a:rPr sz="1400" spc="310" dirty="0">
                          <a:latin typeface="Arial"/>
                          <a:cs typeface="Arial"/>
                        </a:rPr>
                        <a:t>and</a:t>
                      </a:r>
                      <a:r>
                        <a:rPr sz="1400" spc="-160" dirty="0">
                          <a:latin typeface="Arial"/>
                          <a:cs typeface="Arial"/>
                        </a:rPr>
                        <a:t> </a:t>
                      </a:r>
                      <a:r>
                        <a:rPr sz="1400" spc="265" dirty="0">
                          <a:latin typeface="Arial"/>
                          <a:cs typeface="Arial"/>
                        </a:rPr>
                        <a:t>also</a:t>
                      </a:r>
                      <a:endParaRPr sz="1400">
                        <a:latin typeface="Arial"/>
                        <a:cs typeface="Arial"/>
                      </a:endParaRPr>
                    </a:p>
                    <a:p>
                      <a:pPr marL="48895" marR="73025">
                        <a:lnSpc>
                          <a:spcPct val="103200"/>
                        </a:lnSpc>
                        <a:spcBef>
                          <a:spcPts val="5"/>
                        </a:spcBef>
                      </a:pPr>
                      <a:r>
                        <a:rPr sz="1400" spc="229" dirty="0">
                          <a:latin typeface="Arial"/>
                          <a:cs typeface="Arial"/>
                        </a:rPr>
                        <a:t>quality </a:t>
                      </a:r>
                      <a:r>
                        <a:rPr sz="1400" spc="260" dirty="0">
                          <a:latin typeface="Arial"/>
                          <a:cs typeface="Arial"/>
                        </a:rPr>
                        <a:t>at  </a:t>
                      </a:r>
                      <a:r>
                        <a:rPr sz="1400" spc="290" dirty="0">
                          <a:latin typeface="Arial"/>
                          <a:cs typeface="Arial"/>
                        </a:rPr>
                        <a:t>shipment </a:t>
                      </a:r>
                      <a:r>
                        <a:rPr sz="1400" spc="180" dirty="0">
                          <a:latin typeface="Arial"/>
                          <a:cs typeface="Arial"/>
                        </a:rPr>
                        <a:t>if  </a:t>
                      </a:r>
                      <a:r>
                        <a:rPr sz="1400" spc="275" dirty="0">
                          <a:latin typeface="Arial"/>
                          <a:cs typeface="Arial"/>
                        </a:rPr>
                        <a:t>inspection</a:t>
                      </a:r>
                      <a:r>
                        <a:rPr sz="1400" spc="-65" dirty="0">
                          <a:latin typeface="Arial"/>
                          <a:cs typeface="Arial"/>
                        </a:rPr>
                        <a:t> </a:t>
                      </a:r>
                      <a:r>
                        <a:rPr sz="1400" spc="260" dirty="0">
                          <a:latin typeface="Arial"/>
                          <a:cs typeface="Arial"/>
                        </a:rPr>
                        <a:t>report  </a:t>
                      </a:r>
                      <a:r>
                        <a:rPr sz="1400" spc="250" dirty="0">
                          <a:latin typeface="Arial"/>
                          <a:cs typeface="Arial"/>
                        </a:rPr>
                        <a:t>is</a:t>
                      </a:r>
                      <a:r>
                        <a:rPr sz="1400" spc="114" dirty="0">
                          <a:latin typeface="Arial"/>
                          <a:cs typeface="Arial"/>
                        </a:rPr>
                        <a:t> </a:t>
                      </a:r>
                      <a:r>
                        <a:rPr sz="1400" spc="265" dirty="0">
                          <a:latin typeface="Arial"/>
                          <a:cs typeface="Arial"/>
                        </a:rPr>
                        <a:t>required</a:t>
                      </a:r>
                      <a:endParaRPr sz="1400">
                        <a:latin typeface="Arial"/>
                        <a:cs typeface="Arial"/>
                      </a:endParaRPr>
                    </a:p>
                  </a:txBody>
                  <a:tcPr marL="0" marR="0" marT="0" marB="0">
                    <a:lnL w="38100">
                      <a:solidFill>
                        <a:srgbClr val="000000"/>
                      </a:solidFill>
                      <a:prstDash val="solid"/>
                    </a:lnL>
                    <a:lnR w="19050">
                      <a:solidFill>
                        <a:srgbClr val="000000"/>
                      </a:solidFill>
                      <a:prstDash val="solid"/>
                    </a:lnR>
                    <a:lnT w="28575">
                      <a:solidFill>
                        <a:srgbClr val="000000"/>
                      </a:solidFill>
                      <a:prstDash val="solid"/>
                    </a:lnT>
                    <a:lnB w="28575">
                      <a:solidFill>
                        <a:srgbClr val="000000"/>
                      </a:solidFill>
                      <a:prstDash val="solid"/>
                    </a:lnB>
                    <a:solidFill>
                      <a:srgbClr val="FFFFFF"/>
                    </a:solidFill>
                  </a:tcPr>
                </a:tc>
              </a:tr>
              <a:tr h="386079">
                <a:tc>
                  <a:txBody>
                    <a:bodyPr/>
                    <a:lstStyle/>
                    <a:p>
                      <a:pPr marR="379095" algn="r">
                        <a:lnSpc>
                          <a:spcPts val="1630"/>
                        </a:lnSpc>
                      </a:pPr>
                      <a:r>
                        <a:rPr sz="1400" spc="50" dirty="0">
                          <a:latin typeface="Arial"/>
                          <a:cs typeface="Arial"/>
                        </a:rPr>
                        <a:t>C</a:t>
                      </a:r>
                      <a:r>
                        <a:rPr sz="1400" spc="20" dirty="0">
                          <a:latin typeface="Arial"/>
                          <a:cs typeface="Arial"/>
                        </a:rPr>
                        <a:t>o</a:t>
                      </a:r>
                      <a:r>
                        <a:rPr sz="1400" spc="-125" dirty="0">
                          <a:latin typeface="Arial"/>
                          <a:cs typeface="Arial"/>
                        </a:rPr>
                        <a:t>n</a:t>
                      </a:r>
                      <a:r>
                        <a:rPr sz="1400" spc="-55" dirty="0">
                          <a:latin typeface="Arial"/>
                          <a:cs typeface="Arial"/>
                        </a:rPr>
                        <a:t>f</a:t>
                      </a:r>
                      <a:r>
                        <a:rPr sz="1400" spc="55" dirty="0">
                          <a:latin typeface="Arial"/>
                          <a:cs typeface="Arial"/>
                        </a:rPr>
                        <a:t>i</a:t>
                      </a:r>
                      <a:r>
                        <a:rPr sz="1400" spc="-50" dirty="0">
                          <a:latin typeface="Arial"/>
                          <a:cs typeface="Arial"/>
                        </a:rPr>
                        <a:t>r</a:t>
                      </a:r>
                      <a:r>
                        <a:rPr sz="1400" spc="-45" dirty="0">
                          <a:latin typeface="Arial"/>
                          <a:cs typeface="Arial"/>
                        </a:rPr>
                        <a:t>m</a:t>
                      </a:r>
                      <a:r>
                        <a:rPr sz="1400" spc="20" dirty="0">
                          <a:latin typeface="Arial"/>
                          <a:cs typeface="Arial"/>
                        </a:rPr>
                        <a:t>e</a:t>
                      </a:r>
                      <a:r>
                        <a:rPr sz="1400" dirty="0">
                          <a:latin typeface="Arial"/>
                          <a:cs typeface="Arial"/>
                        </a:rPr>
                        <a:t>d</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19050">
                      <a:solidFill>
                        <a:srgbClr val="000000"/>
                      </a:solidFill>
                      <a:prstDash val="solid"/>
                    </a:lnR>
                    <a:lnT w="28575">
                      <a:solidFill>
                        <a:srgbClr val="000000"/>
                      </a:solidFill>
                      <a:prstDash val="solid"/>
                    </a:lnT>
                    <a:lnB w="28575">
                      <a:solidFill>
                        <a:srgbClr val="000000"/>
                      </a:solidFill>
                      <a:prstDash val="solid"/>
                    </a:lnB>
                    <a:solidFill>
                      <a:srgbClr val="FFFFFF"/>
                    </a:solidFill>
                  </a:tcPr>
                </a:tc>
              </a:tr>
              <a:tr h="627380">
                <a:tc>
                  <a:txBody>
                    <a:bodyPr/>
                    <a:lstStyle/>
                    <a:p>
                      <a:pPr marL="48895">
                        <a:lnSpc>
                          <a:spcPts val="1630"/>
                        </a:lnSpc>
                      </a:pPr>
                      <a:r>
                        <a:rPr sz="1400" spc="285" dirty="0">
                          <a:latin typeface="Arial"/>
                          <a:cs typeface="Arial"/>
                        </a:rPr>
                        <a:t>Unconfirmed</a:t>
                      </a:r>
                      <a:endParaRPr sz="1400">
                        <a:latin typeface="Arial"/>
                        <a:cs typeface="Arial"/>
                      </a:endParaRPr>
                    </a:p>
                    <a:p>
                      <a:pPr marL="48895">
                        <a:lnSpc>
                          <a:spcPct val="100000"/>
                        </a:lnSpc>
                        <a:spcBef>
                          <a:spcPts val="50"/>
                        </a:spcBef>
                      </a:pPr>
                      <a:r>
                        <a:rPr sz="1400" spc="285" dirty="0">
                          <a:latin typeface="Arial"/>
                          <a:cs typeface="Arial"/>
                        </a:rPr>
                        <a:t>(Advised)</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28575">
                      <a:solidFill>
                        <a:srgbClr val="000000"/>
                      </a:solidFill>
                      <a:prstDash val="solid"/>
                    </a:lnB>
                    <a:solidFill>
                      <a:srgbClr val="FFFFFF"/>
                    </a:solidFill>
                  </a:tcPr>
                </a:tc>
                <a:tc vMerge="1">
                  <a:txBody>
                    <a:bodyPr/>
                    <a:lstStyle/>
                    <a:p>
                      <a:endParaRPr/>
                    </a:p>
                  </a:txBody>
                  <a:tcPr marL="0" marR="0" marT="0" marB="0">
                    <a:lnL w="38100">
                      <a:solidFill>
                        <a:srgbClr val="000000"/>
                      </a:solidFill>
                      <a:prstDash val="solid"/>
                    </a:lnL>
                    <a:lnR w="19050">
                      <a:solidFill>
                        <a:srgbClr val="000000"/>
                      </a:solidFill>
                      <a:prstDash val="solid"/>
                    </a:lnR>
                    <a:lnT w="28575">
                      <a:solidFill>
                        <a:srgbClr val="000000"/>
                      </a:solidFill>
                      <a:prstDash val="solid"/>
                    </a:lnT>
                    <a:lnB w="28575">
                      <a:solidFill>
                        <a:srgbClr val="000000"/>
                      </a:solidFill>
                      <a:prstDash val="solid"/>
                    </a:lnB>
                    <a:solidFill>
                      <a:srgbClr val="FFFFFF"/>
                    </a:solidFill>
                  </a:tcPr>
                </a:tc>
              </a:tr>
              <a:tr h="1581150">
                <a:tc>
                  <a:txBody>
                    <a:bodyPr/>
                    <a:lstStyle/>
                    <a:p>
                      <a:pPr marL="48895">
                        <a:lnSpc>
                          <a:spcPts val="1625"/>
                        </a:lnSpc>
                      </a:pPr>
                      <a:r>
                        <a:rPr sz="1400" spc="305" dirty="0">
                          <a:latin typeface="Arial"/>
                          <a:cs typeface="Arial"/>
                        </a:rPr>
                        <a:t>Documentary</a:t>
                      </a:r>
                      <a:endParaRPr sz="1400">
                        <a:latin typeface="Arial"/>
                        <a:cs typeface="Arial"/>
                      </a:endParaRPr>
                    </a:p>
                    <a:p>
                      <a:pPr marL="48895" marR="280035">
                        <a:lnSpc>
                          <a:spcPct val="103299"/>
                        </a:lnSpc>
                        <a:spcBef>
                          <a:spcPts val="5"/>
                        </a:spcBef>
                      </a:pPr>
                      <a:r>
                        <a:rPr sz="1400" spc="260" dirty="0">
                          <a:latin typeface="Arial"/>
                          <a:cs typeface="Arial"/>
                        </a:rPr>
                        <a:t>Collection  </a:t>
                      </a:r>
                      <a:r>
                        <a:rPr sz="1400" spc="275" dirty="0">
                          <a:latin typeface="Arial"/>
                          <a:cs typeface="Arial"/>
                        </a:rPr>
                        <a:t>Sight </a:t>
                      </a:r>
                      <a:r>
                        <a:rPr sz="1400" spc="260" dirty="0">
                          <a:latin typeface="Arial"/>
                          <a:cs typeface="Arial"/>
                        </a:rPr>
                        <a:t>Draft  </a:t>
                      </a:r>
                      <a:r>
                        <a:rPr sz="1400" spc="50" dirty="0">
                          <a:latin typeface="Arial"/>
                          <a:cs typeface="Arial"/>
                        </a:rPr>
                        <a:t>D</a:t>
                      </a:r>
                      <a:r>
                        <a:rPr sz="1400" spc="20" dirty="0">
                          <a:latin typeface="Arial"/>
                          <a:cs typeface="Arial"/>
                        </a:rPr>
                        <a:t>o</a:t>
                      </a:r>
                      <a:r>
                        <a:rPr sz="1400" spc="-10" dirty="0">
                          <a:latin typeface="Arial"/>
                          <a:cs typeface="Arial"/>
                        </a:rPr>
                        <a:t>c</a:t>
                      </a:r>
                      <a:r>
                        <a:rPr sz="1400" spc="-110" dirty="0">
                          <a:latin typeface="Arial"/>
                          <a:cs typeface="Arial"/>
                        </a:rPr>
                        <a:t>u</a:t>
                      </a:r>
                      <a:r>
                        <a:rPr sz="1400" spc="-45" dirty="0">
                          <a:latin typeface="Arial"/>
                          <a:cs typeface="Arial"/>
                        </a:rPr>
                        <a:t>m</a:t>
                      </a:r>
                      <a:r>
                        <a:rPr sz="1400" spc="5" dirty="0">
                          <a:latin typeface="Arial"/>
                          <a:cs typeface="Arial"/>
                        </a:rPr>
                        <a:t>e</a:t>
                      </a:r>
                      <a:r>
                        <a:rPr sz="1400" spc="-110" dirty="0">
                          <a:latin typeface="Arial"/>
                          <a:cs typeface="Arial"/>
                        </a:rPr>
                        <a:t>n</a:t>
                      </a:r>
                      <a:r>
                        <a:rPr sz="1400" spc="-55" dirty="0">
                          <a:latin typeface="Arial"/>
                          <a:cs typeface="Arial"/>
                        </a:rPr>
                        <a:t>t</a:t>
                      </a:r>
                      <a:r>
                        <a:rPr sz="1400" dirty="0">
                          <a:latin typeface="Arial"/>
                          <a:cs typeface="Arial"/>
                        </a:rPr>
                        <a:t>s  </a:t>
                      </a:r>
                      <a:r>
                        <a:rPr sz="1400" spc="280" dirty="0">
                          <a:latin typeface="Arial"/>
                          <a:cs typeface="Arial"/>
                        </a:rPr>
                        <a:t>against  </a:t>
                      </a:r>
                      <a:r>
                        <a:rPr sz="1400" spc="315" dirty="0">
                          <a:latin typeface="Arial"/>
                          <a:cs typeface="Arial"/>
                        </a:rPr>
                        <a:t>Payment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12700">
                      <a:solidFill>
                        <a:srgbClr val="000000"/>
                      </a:solidFill>
                      <a:prstDash val="solid"/>
                    </a:lnB>
                    <a:solidFill>
                      <a:srgbClr val="FFFFFF"/>
                    </a:solidFill>
                  </a:tcPr>
                </a:tc>
                <a:tc>
                  <a:txBody>
                    <a:bodyPr/>
                    <a:lstStyle/>
                    <a:p>
                      <a:pPr marL="48895">
                        <a:lnSpc>
                          <a:spcPts val="1625"/>
                        </a:lnSpc>
                      </a:pPr>
                      <a:r>
                        <a:rPr sz="1400" spc="250" dirty="0">
                          <a:latin typeface="Arial"/>
                          <a:cs typeface="Arial"/>
                        </a:rPr>
                        <a:t>After</a:t>
                      </a:r>
                      <a:endParaRPr sz="1400">
                        <a:latin typeface="Arial"/>
                        <a:cs typeface="Arial"/>
                      </a:endParaRPr>
                    </a:p>
                    <a:p>
                      <a:pPr marL="48895">
                        <a:lnSpc>
                          <a:spcPct val="100000"/>
                        </a:lnSpc>
                        <a:spcBef>
                          <a:spcPts val="60"/>
                        </a:spcBef>
                      </a:pPr>
                      <a:r>
                        <a:rPr sz="1400" spc="315" dirty="0">
                          <a:latin typeface="Arial"/>
                          <a:cs typeface="Arial"/>
                        </a:rPr>
                        <a:t>Payment</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12700">
                      <a:solidFill>
                        <a:srgbClr val="000000"/>
                      </a:solidFill>
                      <a:prstDash val="solid"/>
                    </a:lnB>
                    <a:solidFill>
                      <a:srgbClr val="FFFFFF"/>
                    </a:solidFill>
                  </a:tcPr>
                </a:tc>
                <a:tc>
                  <a:txBody>
                    <a:bodyPr/>
                    <a:lstStyle/>
                    <a:p>
                      <a:pPr marL="48895">
                        <a:lnSpc>
                          <a:spcPts val="1625"/>
                        </a:lnSpc>
                      </a:pPr>
                      <a:r>
                        <a:rPr sz="1400" spc="380" dirty="0">
                          <a:latin typeface="Arial"/>
                          <a:cs typeface="Arial"/>
                        </a:rPr>
                        <a:t>On</a:t>
                      </a:r>
                      <a:endParaRPr sz="1400">
                        <a:latin typeface="Arial"/>
                        <a:cs typeface="Arial"/>
                      </a:endParaRPr>
                    </a:p>
                    <a:p>
                      <a:pPr marL="48895" marR="140335">
                        <a:lnSpc>
                          <a:spcPct val="103299"/>
                        </a:lnSpc>
                        <a:spcBef>
                          <a:spcPts val="5"/>
                        </a:spcBef>
                      </a:pPr>
                      <a:r>
                        <a:rPr sz="1400" spc="-5" dirty="0">
                          <a:latin typeface="Arial"/>
                          <a:cs typeface="Arial"/>
                        </a:rPr>
                        <a:t>p</a:t>
                      </a:r>
                      <a:r>
                        <a:rPr sz="1400" spc="-35" dirty="0">
                          <a:latin typeface="Arial"/>
                          <a:cs typeface="Arial"/>
                        </a:rPr>
                        <a:t>r</a:t>
                      </a:r>
                      <a:r>
                        <a:rPr sz="1400" spc="20" dirty="0">
                          <a:latin typeface="Arial"/>
                          <a:cs typeface="Arial"/>
                        </a:rPr>
                        <a:t>e</a:t>
                      </a:r>
                      <a:r>
                        <a:rPr sz="1400" spc="-10" dirty="0">
                          <a:latin typeface="Arial"/>
                          <a:cs typeface="Arial"/>
                        </a:rPr>
                        <a:t>s</a:t>
                      </a:r>
                      <a:r>
                        <a:rPr sz="1400" spc="20" dirty="0">
                          <a:latin typeface="Arial"/>
                          <a:cs typeface="Arial"/>
                        </a:rPr>
                        <a:t>e</a:t>
                      </a:r>
                      <a:r>
                        <a:rPr sz="1400" spc="-125" dirty="0">
                          <a:latin typeface="Arial"/>
                          <a:cs typeface="Arial"/>
                        </a:rPr>
                        <a:t>n</a:t>
                      </a:r>
                      <a:r>
                        <a:rPr sz="1400" spc="-55" dirty="0">
                          <a:latin typeface="Arial"/>
                          <a:cs typeface="Arial"/>
                        </a:rPr>
                        <a:t>t</a:t>
                      </a:r>
                      <a:r>
                        <a:rPr sz="1400" spc="5" dirty="0">
                          <a:latin typeface="Arial"/>
                          <a:cs typeface="Arial"/>
                        </a:rPr>
                        <a:t>a</a:t>
                      </a:r>
                      <a:r>
                        <a:rPr sz="1400" spc="-55" dirty="0">
                          <a:latin typeface="Arial"/>
                          <a:cs typeface="Arial"/>
                        </a:rPr>
                        <a:t>t</a:t>
                      </a:r>
                      <a:r>
                        <a:rPr sz="1400" spc="40" dirty="0">
                          <a:latin typeface="Arial"/>
                          <a:cs typeface="Arial"/>
                        </a:rPr>
                        <a:t>i</a:t>
                      </a:r>
                      <a:r>
                        <a:rPr sz="1400" spc="20" dirty="0">
                          <a:latin typeface="Arial"/>
                          <a:cs typeface="Arial"/>
                        </a:rPr>
                        <a:t>o</a:t>
                      </a:r>
                      <a:r>
                        <a:rPr sz="1400" dirty="0">
                          <a:latin typeface="Arial"/>
                          <a:cs typeface="Arial"/>
                        </a:rPr>
                        <a:t>n  </a:t>
                      </a:r>
                      <a:r>
                        <a:rPr sz="1400" spc="254" dirty="0">
                          <a:latin typeface="Arial"/>
                          <a:cs typeface="Arial"/>
                        </a:rPr>
                        <a:t>of </a:t>
                      </a:r>
                      <a:r>
                        <a:rPr sz="1400" spc="225" dirty="0">
                          <a:latin typeface="Arial"/>
                          <a:cs typeface="Arial"/>
                        </a:rPr>
                        <a:t>draft </a:t>
                      </a:r>
                      <a:r>
                        <a:rPr sz="1400" spc="229" dirty="0">
                          <a:latin typeface="Arial"/>
                          <a:cs typeface="Arial"/>
                        </a:rPr>
                        <a:t>to  </a:t>
                      </a:r>
                      <a:r>
                        <a:rPr sz="1400" spc="275" dirty="0">
                          <a:latin typeface="Arial"/>
                          <a:cs typeface="Arial"/>
                        </a:rPr>
                        <a:t>importer</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12700">
                      <a:solidFill>
                        <a:srgbClr val="000000"/>
                      </a:solidFill>
                      <a:prstDash val="solid"/>
                    </a:lnB>
                    <a:solidFill>
                      <a:srgbClr val="FFFFFF"/>
                    </a:solidFill>
                  </a:tcPr>
                </a:tc>
                <a:tc>
                  <a:txBody>
                    <a:bodyPr/>
                    <a:lstStyle/>
                    <a:p>
                      <a:pPr marL="47625">
                        <a:lnSpc>
                          <a:spcPts val="1625"/>
                        </a:lnSpc>
                      </a:pPr>
                      <a:r>
                        <a:rPr sz="1400" spc="80" dirty="0">
                          <a:latin typeface="Arial"/>
                          <a:cs typeface="Arial"/>
                        </a:rPr>
                        <a:t>If </a:t>
                      </a:r>
                      <a:r>
                        <a:rPr sz="1400" spc="235" dirty="0">
                          <a:latin typeface="Arial"/>
                          <a:cs typeface="Arial"/>
                        </a:rPr>
                        <a:t>draft</a:t>
                      </a:r>
                      <a:r>
                        <a:rPr sz="1400" spc="-30" dirty="0">
                          <a:latin typeface="Arial"/>
                          <a:cs typeface="Arial"/>
                        </a:rPr>
                        <a:t> </a:t>
                      </a:r>
                      <a:r>
                        <a:rPr sz="1400" spc="265" dirty="0">
                          <a:latin typeface="Arial"/>
                          <a:cs typeface="Arial"/>
                        </a:rPr>
                        <a:t>unpaid,</a:t>
                      </a:r>
                      <a:endParaRPr sz="1400">
                        <a:latin typeface="Arial"/>
                        <a:cs typeface="Arial"/>
                      </a:endParaRPr>
                    </a:p>
                    <a:p>
                      <a:pPr marL="47625" marR="52705">
                        <a:lnSpc>
                          <a:spcPct val="103200"/>
                        </a:lnSpc>
                        <a:spcBef>
                          <a:spcPts val="5"/>
                        </a:spcBef>
                      </a:pPr>
                      <a:r>
                        <a:rPr sz="1400" spc="345" dirty="0">
                          <a:latin typeface="Arial"/>
                          <a:cs typeface="Arial"/>
                        </a:rPr>
                        <a:t>goods </a:t>
                      </a:r>
                      <a:r>
                        <a:rPr sz="1400" spc="295" dirty="0">
                          <a:latin typeface="Arial"/>
                          <a:cs typeface="Arial"/>
                        </a:rPr>
                        <a:t>must  </a:t>
                      </a:r>
                      <a:r>
                        <a:rPr sz="1400" spc="345" dirty="0">
                          <a:latin typeface="Arial"/>
                          <a:cs typeface="Arial"/>
                        </a:rPr>
                        <a:t>be </a:t>
                      </a:r>
                      <a:r>
                        <a:rPr sz="1400" spc="240" dirty="0">
                          <a:latin typeface="Arial"/>
                          <a:cs typeface="Arial"/>
                        </a:rPr>
                        <a:t>returned</a:t>
                      </a:r>
                      <a:r>
                        <a:rPr sz="1400" spc="-135" dirty="0">
                          <a:latin typeface="Arial"/>
                          <a:cs typeface="Arial"/>
                        </a:rPr>
                        <a:t> </a:t>
                      </a:r>
                      <a:r>
                        <a:rPr sz="1400" spc="275" dirty="0">
                          <a:latin typeface="Arial"/>
                          <a:cs typeface="Arial"/>
                        </a:rPr>
                        <a:t>or  </a:t>
                      </a:r>
                      <a:r>
                        <a:rPr sz="1400" spc="320" dirty="0">
                          <a:latin typeface="Arial"/>
                          <a:cs typeface="Arial"/>
                        </a:rPr>
                        <a:t>disposed </a:t>
                      </a:r>
                      <a:r>
                        <a:rPr sz="1400" spc="210" dirty="0">
                          <a:latin typeface="Arial"/>
                          <a:cs typeface="Arial"/>
                        </a:rPr>
                        <a:t>of,  </a:t>
                      </a:r>
                      <a:r>
                        <a:rPr sz="1400" spc="220" dirty="0">
                          <a:latin typeface="Arial"/>
                          <a:cs typeface="Arial"/>
                        </a:rPr>
                        <a:t>usually </a:t>
                      </a:r>
                      <a:r>
                        <a:rPr sz="1400" spc="265" dirty="0">
                          <a:latin typeface="Arial"/>
                          <a:cs typeface="Arial"/>
                        </a:rPr>
                        <a:t>at</a:t>
                      </a:r>
                      <a:r>
                        <a:rPr sz="1400" spc="-240" dirty="0">
                          <a:latin typeface="Arial"/>
                          <a:cs typeface="Arial"/>
                        </a:rPr>
                        <a:t> </a:t>
                      </a:r>
                      <a:r>
                        <a:rPr sz="1400" spc="260" dirty="0">
                          <a:latin typeface="Arial"/>
                          <a:cs typeface="Arial"/>
                        </a:rPr>
                        <a:t>loss</a:t>
                      </a:r>
                      <a:endParaRPr sz="1400">
                        <a:latin typeface="Arial"/>
                        <a:cs typeface="Arial"/>
                      </a:endParaRPr>
                    </a:p>
                  </a:txBody>
                  <a:tcPr marL="0" marR="0" marT="0" marB="0">
                    <a:lnL w="38100">
                      <a:solidFill>
                        <a:srgbClr val="000000"/>
                      </a:solidFill>
                      <a:prstDash val="solid"/>
                    </a:lnL>
                    <a:lnR w="38100">
                      <a:solidFill>
                        <a:srgbClr val="000000"/>
                      </a:solidFill>
                      <a:prstDash val="solid"/>
                    </a:lnR>
                    <a:lnT w="28575">
                      <a:solidFill>
                        <a:srgbClr val="000000"/>
                      </a:solidFill>
                      <a:prstDash val="solid"/>
                    </a:lnT>
                    <a:lnB w="12700">
                      <a:solidFill>
                        <a:srgbClr val="000000"/>
                      </a:solidFill>
                      <a:prstDash val="solid"/>
                    </a:lnB>
                    <a:solidFill>
                      <a:srgbClr val="FFFFFF"/>
                    </a:solidFill>
                  </a:tcPr>
                </a:tc>
                <a:tc>
                  <a:txBody>
                    <a:bodyPr/>
                    <a:lstStyle/>
                    <a:p>
                      <a:pPr marL="48895">
                        <a:lnSpc>
                          <a:spcPts val="1625"/>
                        </a:lnSpc>
                      </a:pPr>
                      <a:r>
                        <a:rPr sz="1400" spc="310" dirty="0">
                          <a:latin typeface="Arial"/>
                          <a:cs typeface="Arial"/>
                        </a:rPr>
                        <a:t>Assured</a:t>
                      </a:r>
                      <a:r>
                        <a:rPr sz="1400" spc="114" dirty="0">
                          <a:latin typeface="Arial"/>
                          <a:cs typeface="Arial"/>
                        </a:rPr>
                        <a:t> </a:t>
                      </a:r>
                      <a:r>
                        <a:rPr sz="1400" spc="260" dirty="0">
                          <a:latin typeface="Arial"/>
                          <a:cs typeface="Arial"/>
                        </a:rPr>
                        <a:t>of</a:t>
                      </a:r>
                      <a:endParaRPr sz="1400">
                        <a:latin typeface="Arial"/>
                        <a:cs typeface="Arial"/>
                      </a:endParaRPr>
                    </a:p>
                    <a:p>
                      <a:pPr marL="48895" marR="137795">
                        <a:lnSpc>
                          <a:spcPct val="103200"/>
                        </a:lnSpc>
                        <a:spcBef>
                          <a:spcPts val="5"/>
                        </a:spcBef>
                      </a:pPr>
                      <a:r>
                        <a:rPr sz="1400" spc="215" dirty="0">
                          <a:latin typeface="Arial"/>
                          <a:cs typeface="Arial"/>
                        </a:rPr>
                        <a:t>quantity, </a:t>
                      </a:r>
                      <a:r>
                        <a:rPr sz="1400" spc="265" dirty="0">
                          <a:latin typeface="Arial"/>
                          <a:cs typeface="Arial"/>
                        </a:rPr>
                        <a:t>also  </a:t>
                      </a:r>
                      <a:r>
                        <a:rPr sz="1400" spc="204" dirty="0">
                          <a:latin typeface="Arial"/>
                          <a:cs typeface="Arial"/>
                        </a:rPr>
                        <a:t>quality, </a:t>
                      </a:r>
                      <a:r>
                        <a:rPr sz="1400" spc="180" dirty="0">
                          <a:latin typeface="Arial"/>
                          <a:cs typeface="Arial"/>
                        </a:rPr>
                        <a:t>if </a:t>
                      </a:r>
                      <a:r>
                        <a:rPr sz="1400" spc="345" dirty="0">
                          <a:latin typeface="Arial"/>
                          <a:cs typeface="Arial"/>
                        </a:rPr>
                        <a:t>goods  </a:t>
                      </a:r>
                      <a:r>
                        <a:rPr sz="1400" spc="285" dirty="0">
                          <a:latin typeface="Arial"/>
                          <a:cs typeface="Arial"/>
                        </a:rPr>
                        <a:t>are </a:t>
                      </a:r>
                      <a:r>
                        <a:rPr sz="1400" spc="280" dirty="0">
                          <a:latin typeface="Arial"/>
                          <a:cs typeface="Arial"/>
                        </a:rPr>
                        <a:t>inspected  before</a:t>
                      </a:r>
                      <a:r>
                        <a:rPr sz="1400" spc="80" dirty="0">
                          <a:latin typeface="Arial"/>
                          <a:cs typeface="Arial"/>
                        </a:rPr>
                        <a:t> </a:t>
                      </a:r>
                      <a:r>
                        <a:rPr sz="1400" spc="285" dirty="0">
                          <a:latin typeface="Arial"/>
                          <a:cs typeface="Arial"/>
                        </a:rPr>
                        <a:t>shipment</a:t>
                      </a:r>
                      <a:endParaRPr sz="1400">
                        <a:latin typeface="Arial"/>
                        <a:cs typeface="Arial"/>
                      </a:endParaRPr>
                    </a:p>
                  </a:txBody>
                  <a:tcPr marL="0" marR="0" marT="0" marB="0">
                    <a:lnL w="38100">
                      <a:solidFill>
                        <a:srgbClr val="000000"/>
                      </a:solidFill>
                      <a:prstDash val="solid"/>
                    </a:lnL>
                    <a:lnR w="19050">
                      <a:solidFill>
                        <a:srgbClr val="000000"/>
                      </a:solidFill>
                      <a:prstDash val="solid"/>
                    </a:lnR>
                    <a:lnT w="28575">
                      <a:solidFill>
                        <a:srgbClr val="000000"/>
                      </a:solidFill>
                      <a:prstDash val="solid"/>
                    </a:lnT>
                    <a:lnB w="12700">
                      <a:solidFill>
                        <a:srgbClr val="000000"/>
                      </a:solidFill>
                      <a:prstDash val="solid"/>
                    </a:lnB>
                    <a:solidFill>
                      <a:srgbClr val="FFFFFF"/>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375284" y="1626235"/>
          <a:ext cx="8394698" cy="3837937"/>
        </p:xfrm>
        <a:graphic>
          <a:graphicData uri="http://schemas.openxmlformats.org/drawingml/2006/table">
            <a:tbl>
              <a:tblPr firstRow="1" bandRow="1">
                <a:tableStyleId>{2D5ABB26-0587-4C30-8999-92F81FD0307C}</a:tableStyleId>
              </a:tblPr>
              <a:tblGrid>
                <a:gridCol w="1816100"/>
                <a:gridCol w="1614170"/>
                <a:gridCol w="1586229"/>
                <a:gridCol w="1584959"/>
                <a:gridCol w="1793240"/>
              </a:tblGrid>
              <a:tr h="906779">
                <a:tc>
                  <a:txBody>
                    <a:bodyPr/>
                    <a:lstStyle/>
                    <a:p>
                      <a:pPr>
                        <a:lnSpc>
                          <a:spcPct val="100000"/>
                        </a:lnSpc>
                        <a:spcBef>
                          <a:spcPts val="35"/>
                        </a:spcBef>
                      </a:pPr>
                      <a:endParaRPr sz="2000">
                        <a:latin typeface="Times New Roman"/>
                        <a:cs typeface="Times New Roman"/>
                      </a:endParaRPr>
                    </a:p>
                    <a:p>
                      <a:pPr marL="489584">
                        <a:lnSpc>
                          <a:spcPct val="100000"/>
                        </a:lnSpc>
                      </a:pPr>
                      <a:r>
                        <a:rPr sz="1800" b="1" spc="5" dirty="0">
                          <a:latin typeface="Arial"/>
                          <a:cs typeface="Arial"/>
                        </a:rPr>
                        <a:t>Method</a:t>
                      </a:r>
                      <a:endParaRPr sz="1800">
                        <a:latin typeface="Arial"/>
                        <a:cs typeface="Arial"/>
                      </a:endParaRPr>
                    </a:p>
                  </a:txBody>
                  <a:tcPr marL="0" marR="0" marT="4445"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BFBFBF"/>
                    </a:solidFill>
                  </a:tcPr>
                </a:tc>
                <a:tc>
                  <a:txBody>
                    <a:bodyPr/>
                    <a:lstStyle/>
                    <a:p>
                      <a:pPr marR="6985" algn="ctr">
                        <a:lnSpc>
                          <a:spcPts val="2115"/>
                        </a:lnSpc>
                      </a:pPr>
                      <a:r>
                        <a:rPr sz="1800" b="1" spc="10" dirty="0">
                          <a:latin typeface="Arial"/>
                          <a:cs typeface="Arial"/>
                        </a:rPr>
                        <a:t>Goods</a:t>
                      </a:r>
                      <a:endParaRPr sz="1800">
                        <a:latin typeface="Arial"/>
                        <a:cs typeface="Arial"/>
                      </a:endParaRPr>
                    </a:p>
                    <a:p>
                      <a:pPr marL="130175" marR="139700" algn="ctr">
                        <a:lnSpc>
                          <a:spcPct val="110200"/>
                        </a:lnSpc>
                      </a:pPr>
                      <a:r>
                        <a:rPr sz="1800" b="1" spc="-15" dirty="0">
                          <a:latin typeface="Arial"/>
                          <a:cs typeface="Arial"/>
                        </a:rPr>
                        <a:t>Available</a:t>
                      </a:r>
                      <a:r>
                        <a:rPr sz="1800" b="1" spc="-110" dirty="0">
                          <a:latin typeface="Arial"/>
                          <a:cs typeface="Arial"/>
                        </a:rPr>
                        <a:t> </a:t>
                      </a:r>
                      <a:r>
                        <a:rPr sz="1800" b="1" spc="20" dirty="0">
                          <a:latin typeface="Arial"/>
                          <a:cs typeface="Arial"/>
                        </a:rPr>
                        <a:t>To  </a:t>
                      </a:r>
                      <a:r>
                        <a:rPr sz="1800" b="1" spc="25" dirty="0">
                          <a:latin typeface="Arial"/>
                          <a:cs typeface="Arial"/>
                        </a:rPr>
                        <a:t>Buyer</a:t>
                      </a:r>
                      <a:endParaRPr sz="180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BFBFBF"/>
                    </a:solidFill>
                  </a:tcPr>
                </a:tc>
                <a:tc>
                  <a:txBody>
                    <a:bodyPr/>
                    <a:lstStyle/>
                    <a:p>
                      <a:pPr marL="144145" marR="161925" indent="29209">
                        <a:lnSpc>
                          <a:spcPct val="110200"/>
                        </a:lnSpc>
                        <a:spcBef>
                          <a:spcPts val="865"/>
                        </a:spcBef>
                      </a:pPr>
                      <a:r>
                        <a:rPr sz="1800" b="1" spc="25" dirty="0">
                          <a:latin typeface="Arial"/>
                          <a:cs typeface="Arial"/>
                        </a:rPr>
                        <a:t>Usual</a:t>
                      </a:r>
                      <a:r>
                        <a:rPr sz="1800" b="1" spc="-155" dirty="0">
                          <a:latin typeface="Arial"/>
                          <a:cs typeface="Arial"/>
                        </a:rPr>
                        <a:t> </a:t>
                      </a:r>
                      <a:r>
                        <a:rPr sz="1800" b="1" spc="-10" dirty="0">
                          <a:latin typeface="Arial"/>
                          <a:cs typeface="Arial"/>
                        </a:rPr>
                        <a:t>Time  </a:t>
                      </a:r>
                      <a:r>
                        <a:rPr sz="1800" b="1" spc="-25" dirty="0">
                          <a:latin typeface="Arial"/>
                          <a:cs typeface="Arial"/>
                        </a:rPr>
                        <a:t>Of</a:t>
                      </a:r>
                      <a:r>
                        <a:rPr sz="1800" b="1" spc="-160" dirty="0">
                          <a:latin typeface="Arial"/>
                          <a:cs typeface="Arial"/>
                        </a:rPr>
                        <a:t> </a:t>
                      </a:r>
                      <a:r>
                        <a:rPr sz="1800" b="1" spc="15" dirty="0">
                          <a:latin typeface="Arial"/>
                          <a:cs typeface="Arial"/>
                        </a:rPr>
                        <a:t>Payment</a:t>
                      </a:r>
                      <a:endParaRPr sz="1800">
                        <a:latin typeface="Arial"/>
                        <a:cs typeface="Arial"/>
                      </a:endParaRPr>
                    </a:p>
                  </a:txBody>
                  <a:tcPr marL="0" marR="0" marT="109855"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BFBFBF"/>
                    </a:solidFill>
                  </a:tcPr>
                </a:tc>
                <a:tc>
                  <a:txBody>
                    <a:bodyPr/>
                    <a:lstStyle/>
                    <a:p>
                      <a:pPr marL="301625" marR="320675" indent="58419">
                        <a:lnSpc>
                          <a:spcPct val="110200"/>
                        </a:lnSpc>
                        <a:spcBef>
                          <a:spcPts val="865"/>
                        </a:spcBef>
                      </a:pPr>
                      <a:r>
                        <a:rPr sz="1800" b="1" spc="5" dirty="0">
                          <a:latin typeface="Arial"/>
                          <a:cs typeface="Arial"/>
                        </a:rPr>
                        <a:t>Risk </a:t>
                      </a:r>
                      <a:r>
                        <a:rPr sz="1800" b="1" spc="25" dirty="0">
                          <a:latin typeface="Arial"/>
                          <a:cs typeface="Arial"/>
                        </a:rPr>
                        <a:t>To  </a:t>
                      </a:r>
                      <a:r>
                        <a:rPr sz="1800" b="1" spc="30" dirty="0">
                          <a:latin typeface="Arial"/>
                          <a:cs typeface="Arial"/>
                        </a:rPr>
                        <a:t>E</a:t>
                      </a:r>
                      <a:r>
                        <a:rPr sz="1800" b="1" spc="10" dirty="0">
                          <a:latin typeface="Arial"/>
                          <a:cs typeface="Arial"/>
                        </a:rPr>
                        <a:t>x</a:t>
                      </a:r>
                      <a:r>
                        <a:rPr sz="1800" b="1" spc="20" dirty="0">
                          <a:latin typeface="Arial"/>
                          <a:cs typeface="Arial"/>
                        </a:rPr>
                        <a:t>p</a:t>
                      </a:r>
                      <a:r>
                        <a:rPr sz="1800" b="1" spc="30" dirty="0">
                          <a:latin typeface="Arial"/>
                          <a:cs typeface="Arial"/>
                        </a:rPr>
                        <a:t>o</a:t>
                      </a:r>
                      <a:r>
                        <a:rPr sz="1800" b="1" spc="-25" dirty="0">
                          <a:latin typeface="Arial"/>
                          <a:cs typeface="Arial"/>
                        </a:rPr>
                        <a:t>r</a:t>
                      </a:r>
                      <a:r>
                        <a:rPr sz="1800" b="1" spc="-55" dirty="0">
                          <a:latin typeface="Arial"/>
                          <a:cs typeface="Arial"/>
                        </a:rPr>
                        <a:t>t</a:t>
                      </a:r>
                      <a:r>
                        <a:rPr sz="1800" b="1" spc="20" dirty="0">
                          <a:latin typeface="Arial"/>
                          <a:cs typeface="Arial"/>
                        </a:rPr>
                        <a:t>e</a:t>
                      </a:r>
                      <a:r>
                        <a:rPr sz="1800" b="1" dirty="0">
                          <a:latin typeface="Arial"/>
                          <a:cs typeface="Arial"/>
                        </a:rPr>
                        <a:t>r</a:t>
                      </a:r>
                      <a:endParaRPr sz="1800">
                        <a:latin typeface="Arial"/>
                        <a:cs typeface="Arial"/>
                      </a:endParaRPr>
                    </a:p>
                  </a:txBody>
                  <a:tcPr marL="0" marR="0" marT="109855"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BFBFBF"/>
                    </a:solidFill>
                  </a:tcPr>
                </a:tc>
                <a:tc>
                  <a:txBody>
                    <a:bodyPr/>
                    <a:lstStyle/>
                    <a:p>
                      <a:pPr marL="432434" marR="426720" indent="43180">
                        <a:lnSpc>
                          <a:spcPct val="110200"/>
                        </a:lnSpc>
                        <a:spcBef>
                          <a:spcPts val="865"/>
                        </a:spcBef>
                      </a:pPr>
                      <a:r>
                        <a:rPr sz="1800" b="1" spc="10" dirty="0">
                          <a:latin typeface="Arial"/>
                          <a:cs typeface="Arial"/>
                        </a:rPr>
                        <a:t>Risk </a:t>
                      </a:r>
                      <a:r>
                        <a:rPr sz="1800" b="1" spc="25" dirty="0">
                          <a:latin typeface="Arial"/>
                          <a:cs typeface="Arial"/>
                        </a:rPr>
                        <a:t>To  </a:t>
                      </a:r>
                      <a:r>
                        <a:rPr sz="1800" b="1" spc="-55" dirty="0">
                          <a:latin typeface="Arial"/>
                          <a:cs typeface="Arial"/>
                        </a:rPr>
                        <a:t>I</a:t>
                      </a:r>
                      <a:r>
                        <a:rPr sz="1800" b="1" spc="-25" dirty="0">
                          <a:latin typeface="Arial"/>
                          <a:cs typeface="Arial"/>
                        </a:rPr>
                        <a:t>m</a:t>
                      </a:r>
                      <a:r>
                        <a:rPr sz="1800" b="1" spc="20" dirty="0">
                          <a:latin typeface="Arial"/>
                          <a:cs typeface="Arial"/>
                        </a:rPr>
                        <a:t>po</a:t>
                      </a:r>
                      <a:r>
                        <a:rPr sz="1800" b="1" spc="-35" dirty="0">
                          <a:latin typeface="Arial"/>
                          <a:cs typeface="Arial"/>
                        </a:rPr>
                        <a:t>rt</a:t>
                      </a:r>
                      <a:r>
                        <a:rPr sz="1800" b="1" spc="10" dirty="0">
                          <a:latin typeface="Arial"/>
                          <a:cs typeface="Arial"/>
                        </a:rPr>
                        <a:t>e</a:t>
                      </a:r>
                      <a:r>
                        <a:rPr sz="1800" b="1" dirty="0">
                          <a:latin typeface="Arial"/>
                          <a:cs typeface="Arial"/>
                        </a:rPr>
                        <a:t>r</a:t>
                      </a:r>
                      <a:endParaRPr sz="1800">
                        <a:latin typeface="Arial"/>
                        <a:cs typeface="Arial"/>
                      </a:endParaRPr>
                    </a:p>
                  </a:txBody>
                  <a:tcPr marL="0" marR="0" marT="109855" marB="0">
                    <a:lnL w="38100">
                      <a:solidFill>
                        <a:srgbClr val="000000"/>
                      </a:solidFill>
                      <a:prstDash val="solid"/>
                    </a:lnL>
                    <a:lnR w="12700">
                      <a:solidFill>
                        <a:srgbClr val="000000"/>
                      </a:solidFill>
                      <a:prstDash val="solid"/>
                    </a:lnR>
                    <a:lnT w="38100">
                      <a:solidFill>
                        <a:srgbClr val="000000"/>
                      </a:solidFill>
                      <a:prstDash val="solid"/>
                    </a:lnT>
                    <a:lnB w="38100">
                      <a:solidFill>
                        <a:srgbClr val="000000"/>
                      </a:solidFill>
                      <a:prstDash val="solid"/>
                    </a:lnB>
                    <a:solidFill>
                      <a:srgbClr val="BFBFBF"/>
                    </a:solidFill>
                  </a:tcPr>
                </a:tc>
              </a:tr>
              <a:tr h="979487">
                <a:tc>
                  <a:txBody>
                    <a:bodyPr/>
                    <a:lstStyle/>
                    <a:p>
                      <a:pPr marL="28575">
                        <a:lnSpc>
                          <a:spcPts val="1625"/>
                        </a:lnSpc>
                      </a:pPr>
                      <a:r>
                        <a:rPr sz="1450" dirty="0">
                          <a:latin typeface="Arial"/>
                          <a:cs typeface="Arial"/>
                        </a:rPr>
                        <a:t>Documentary</a:t>
                      </a:r>
                      <a:endParaRPr sz="1450">
                        <a:latin typeface="Arial"/>
                        <a:cs typeface="Arial"/>
                      </a:endParaRPr>
                    </a:p>
                    <a:p>
                      <a:pPr marL="28575" marR="57150">
                        <a:lnSpc>
                          <a:spcPct val="110600"/>
                        </a:lnSpc>
                        <a:spcBef>
                          <a:spcPts val="5"/>
                        </a:spcBef>
                      </a:pPr>
                      <a:r>
                        <a:rPr sz="1450" spc="10" dirty="0">
                          <a:latin typeface="Arial"/>
                          <a:cs typeface="Arial"/>
                        </a:rPr>
                        <a:t>Collection </a:t>
                      </a:r>
                      <a:r>
                        <a:rPr sz="1450" spc="-10" dirty="0">
                          <a:latin typeface="Arial"/>
                          <a:cs typeface="Arial"/>
                        </a:rPr>
                        <a:t>Time </a:t>
                      </a:r>
                      <a:r>
                        <a:rPr sz="1450" spc="-30" dirty="0">
                          <a:latin typeface="Arial"/>
                          <a:cs typeface="Arial"/>
                        </a:rPr>
                        <a:t>Draft  </a:t>
                      </a:r>
                      <a:r>
                        <a:rPr sz="1450" spc="5" dirty="0">
                          <a:latin typeface="Arial"/>
                          <a:cs typeface="Arial"/>
                        </a:rPr>
                        <a:t>Documents </a:t>
                      </a:r>
                      <a:r>
                        <a:rPr sz="1450" dirty="0">
                          <a:latin typeface="Arial"/>
                          <a:cs typeface="Arial"/>
                        </a:rPr>
                        <a:t>against  </a:t>
                      </a:r>
                      <a:r>
                        <a:rPr sz="1450" spc="25" dirty="0">
                          <a:latin typeface="Arial"/>
                          <a:cs typeface="Arial"/>
                        </a:rPr>
                        <a:t>Acceptance</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10" dirty="0">
                          <a:latin typeface="Arial"/>
                          <a:cs typeface="Arial"/>
                        </a:rPr>
                        <a:t>Before</a:t>
                      </a:r>
                      <a:r>
                        <a:rPr sz="1450" spc="5" dirty="0">
                          <a:latin typeface="Arial"/>
                          <a:cs typeface="Arial"/>
                        </a:rPr>
                        <a:t> payment</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10" dirty="0">
                          <a:latin typeface="Arial"/>
                          <a:cs typeface="Arial"/>
                        </a:rPr>
                        <a:t>On maturity</a:t>
                      </a:r>
                      <a:r>
                        <a:rPr sz="1450" spc="100" dirty="0">
                          <a:latin typeface="Arial"/>
                          <a:cs typeface="Arial"/>
                        </a:rPr>
                        <a:t> </a:t>
                      </a:r>
                      <a:r>
                        <a:rPr sz="1450" spc="-5" dirty="0">
                          <a:latin typeface="Arial"/>
                          <a:cs typeface="Arial"/>
                        </a:rPr>
                        <a:t>of</a:t>
                      </a:r>
                      <a:endParaRPr sz="1450">
                        <a:latin typeface="Arial"/>
                        <a:cs typeface="Arial"/>
                      </a:endParaRPr>
                    </a:p>
                    <a:p>
                      <a:pPr marL="28575">
                        <a:lnSpc>
                          <a:spcPct val="100000"/>
                        </a:lnSpc>
                        <a:spcBef>
                          <a:spcPts val="190"/>
                        </a:spcBef>
                      </a:pPr>
                      <a:r>
                        <a:rPr sz="1450" spc="-25" dirty="0">
                          <a:latin typeface="Arial"/>
                          <a:cs typeface="Arial"/>
                        </a:rPr>
                        <a:t>draft</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5" dirty="0">
                          <a:latin typeface="Arial"/>
                          <a:cs typeface="Arial"/>
                        </a:rPr>
                        <a:t>Relies on</a:t>
                      </a:r>
                      <a:r>
                        <a:rPr sz="1450" spc="65" dirty="0">
                          <a:latin typeface="Arial"/>
                          <a:cs typeface="Arial"/>
                        </a:rPr>
                        <a:t> </a:t>
                      </a:r>
                      <a:r>
                        <a:rPr sz="1450" spc="5" dirty="0">
                          <a:latin typeface="Arial"/>
                          <a:cs typeface="Arial"/>
                        </a:rPr>
                        <a:t>importer</a:t>
                      </a:r>
                      <a:endParaRPr sz="1450">
                        <a:latin typeface="Arial"/>
                        <a:cs typeface="Arial"/>
                      </a:endParaRPr>
                    </a:p>
                    <a:p>
                      <a:pPr marL="28575">
                        <a:lnSpc>
                          <a:spcPct val="100000"/>
                        </a:lnSpc>
                        <a:spcBef>
                          <a:spcPts val="190"/>
                        </a:spcBef>
                      </a:pPr>
                      <a:r>
                        <a:rPr sz="1450" spc="25" dirty="0">
                          <a:latin typeface="Arial"/>
                          <a:cs typeface="Arial"/>
                        </a:rPr>
                        <a:t>to </a:t>
                      </a:r>
                      <a:r>
                        <a:rPr sz="1450" spc="-5" dirty="0">
                          <a:latin typeface="Arial"/>
                          <a:cs typeface="Arial"/>
                        </a:rPr>
                        <a:t>pay</a:t>
                      </a:r>
                      <a:r>
                        <a:rPr sz="1450" spc="90" dirty="0">
                          <a:latin typeface="Arial"/>
                          <a:cs typeface="Arial"/>
                        </a:rPr>
                        <a:t> </a:t>
                      </a:r>
                      <a:r>
                        <a:rPr sz="1450" spc="-25" dirty="0">
                          <a:latin typeface="Arial"/>
                          <a:cs typeface="Arial"/>
                        </a:rPr>
                        <a:t>draft</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5" dirty="0">
                          <a:latin typeface="Arial"/>
                          <a:cs typeface="Arial"/>
                        </a:rPr>
                        <a:t>Minimal—Can</a:t>
                      </a:r>
                      <a:r>
                        <a:rPr sz="1450" spc="-5" dirty="0">
                          <a:latin typeface="Arial"/>
                          <a:cs typeface="Arial"/>
                        </a:rPr>
                        <a:t> </a:t>
                      </a:r>
                      <a:r>
                        <a:rPr sz="1450" spc="20" dirty="0">
                          <a:latin typeface="Arial"/>
                          <a:cs typeface="Arial"/>
                        </a:rPr>
                        <a:t>check</a:t>
                      </a:r>
                      <a:endParaRPr sz="1450">
                        <a:latin typeface="Arial"/>
                        <a:cs typeface="Arial"/>
                      </a:endParaRPr>
                    </a:p>
                    <a:p>
                      <a:pPr marL="28575" marR="137160">
                        <a:lnSpc>
                          <a:spcPct val="110600"/>
                        </a:lnSpc>
                        <a:spcBef>
                          <a:spcPts val="5"/>
                        </a:spcBef>
                      </a:pPr>
                      <a:r>
                        <a:rPr sz="1450" spc="5" dirty="0">
                          <a:latin typeface="Arial"/>
                          <a:cs typeface="Arial"/>
                        </a:rPr>
                        <a:t>shipment </a:t>
                      </a:r>
                      <a:r>
                        <a:rPr sz="1450" spc="-25" dirty="0">
                          <a:latin typeface="Arial"/>
                          <a:cs typeface="Arial"/>
                        </a:rPr>
                        <a:t>for  </a:t>
                      </a:r>
                      <a:r>
                        <a:rPr sz="1450" spc="5" dirty="0">
                          <a:latin typeface="Arial"/>
                          <a:cs typeface="Arial"/>
                        </a:rPr>
                        <a:t>quantity </a:t>
                      </a:r>
                      <a:r>
                        <a:rPr sz="1450" spc="-10" dirty="0">
                          <a:latin typeface="Arial"/>
                          <a:cs typeface="Arial"/>
                        </a:rPr>
                        <a:t>and </a:t>
                      </a:r>
                      <a:r>
                        <a:rPr sz="1450" spc="5" dirty="0">
                          <a:latin typeface="Arial"/>
                          <a:cs typeface="Arial"/>
                        </a:rPr>
                        <a:t>quality  </a:t>
                      </a:r>
                      <a:r>
                        <a:rPr sz="1450" spc="-20" dirty="0">
                          <a:latin typeface="Arial"/>
                          <a:cs typeface="Arial"/>
                        </a:rPr>
                        <a:t>before</a:t>
                      </a:r>
                      <a:r>
                        <a:rPr sz="1450" spc="5" dirty="0">
                          <a:latin typeface="Arial"/>
                          <a:cs typeface="Arial"/>
                        </a:rPr>
                        <a:t> payment</a:t>
                      </a:r>
                      <a:endParaRPr sz="1450">
                        <a:latin typeface="Arial"/>
                        <a:cs typeface="Arial"/>
                      </a:endParaRPr>
                    </a:p>
                  </a:txBody>
                  <a:tcPr marL="0" marR="0" marT="0" marB="0">
                    <a:lnL w="38100">
                      <a:solidFill>
                        <a:srgbClr val="000000"/>
                      </a:solidFill>
                      <a:prstDash val="solid"/>
                    </a:lnL>
                    <a:lnR w="12700">
                      <a:solidFill>
                        <a:srgbClr val="000000"/>
                      </a:solidFill>
                      <a:prstDash val="solid"/>
                    </a:lnR>
                    <a:lnT w="38100">
                      <a:solidFill>
                        <a:srgbClr val="000000"/>
                      </a:solidFill>
                      <a:prstDash val="solid"/>
                    </a:lnT>
                    <a:lnB w="38100">
                      <a:solidFill>
                        <a:srgbClr val="000000"/>
                      </a:solidFill>
                      <a:prstDash val="solid"/>
                    </a:lnB>
                    <a:solidFill>
                      <a:srgbClr val="FFFFFF"/>
                    </a:solidFill>
                  </a:tcPr>
                </a:tc>
              </a:tr>
              <a:tr h="979169">
                <a:tc>
                  <a:txBody>
                    <a:bodyPr/>
                    <a:lstStyle/>
                    <a:p>
                      <a:pPr marL="28575">
                        <a:lnSpc>
                          <a:spcPts val="1625"/>
                        </a:lnSpc>
                      </a:pPr>
                      <a:r>
                        <a:rPr sz="1450" dirty="0">
                          <a:latin typeface="Arial"/>
                          <a:cs typeface="Arial"/>
                        </a:rPr>
                        <a:t>Consignment</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gn="just">
                        <a:lnSpc>
                          <a:spcPts val="1625"/>
                        </a:lnSpc>
                      </a:pPr>
                      <a:r>
                        <a:rPr sz="1450" spc="-10" dirty="0">
                          <a:latin typeface="Arial"/>
                          <a:cs typeface="Arial"/>
                        </a:rPr>
                        <a:t>Before</a:t>
                      </a:r>
                      <a:r>
                        <a:rPr sz="1450" spc="-60" dirty="0">
                          <a:latin typeface="Arial"/>
                          <a:cs typeface="Arial"/>
                        </a:rPr>
                        <a:t> </a:t>
                      </a:r>
                      <a:r>
                        <a:rPr sz="1450" spc="10" dirty="0">
                          <a:latin typeface="Arial"/>
                          <a:cs typeface="Arial"/>
                        </a:rPr>
                        <a:t>payment,</a:t>
                      </a:r>
                      <a:endParaRPr sz="1450">
                        <a:latin typeface="Arial"/>
                        <a:cs typeface="Arial"/>
                      </a:endParaRPr>
                    </a:p>
                    <a:p>
                      <a:pPr marL="28575" marR="234315" algn="just">
                        <a:lnSpc>
                          <a:spcPct val="110600"/>
                        </a:lnSpc>
                        <a:spcBef>
                          <a:spcPts val="5"/>
                        </a:spcBef>
                      </a:pPr>
                      <a:r>
                        <a:rPr sz="1450" spc="5" dirty="0">
                          <a:latin typeface="Arial"/>
                          <a:cs typeface="Arial"/>
                        </a:rPr>
                        <a:t>exporter </a:t>
                      </a:r>
                      <a:r>
                        <a:rPr sz="1450" dirty="0">
                          <a:latin typeface="Arial"/>
                          <a:cs typeface="Arial"/>
                        </a:rPr>
                        <a:t>retains  </a:t>
                      </a:r>
                      <a:r>
                        <a:rPr sz="1450" spc="25" dirty="0">
                          <a:latin typeface="Arial"/>
                          <a:cs typeface="Arial"/>
                        </a:rPr>
                        <a:t>title </a:t>
                      </a:r>
                      <a:r>
                        <a:rPr sz="1450" spc="5" dirty="0">
                          <a:latin typeface="Arial"/>
                          <a:cs typeface="Arial"/>
                        </a:rPr>
                        <a:t>until </a:t>
                      </a:r>
                      <a:r>
                        <a:rPr sz="1450" spc="-10" dirty="0">
                          <a:latin typeface="Arial"/>
                          <a:cs typeface="Arial"/>
                        </a:rPr>
                        <a:t>goods  </a:t>
                      </a:r>
                      <a:r>
                        <a:rPr sz="1450" spc="-15" dirty="0">
                          <a:latin typeface="Arial"/>
                          <a:cs typeface="Arial"/>
                        </a:rPr>
                        <a:t>are </a:t>
                      </a:r>
                      <a:r>
                        <a:rPr sz="1450" spc="15" dirty="0">
                          <a:latin typeface="Arial"/>
                          <a:cs typeface="Arial"/>
                        </a:rPr>
                        <a:t>sold </a:t>
                      </a:r>
                      <a:r>
                        <a:rPr sz="1450" spc="-5" dirty="0">
                          <a:latin typeface="Arial"/>
                          <a:cs typeface="Arial"/>
                        </a:rPr>
                        <a:t>or</a:t>
                      </a:r>
                      <a:r>
                        <a:rPr sz="1450" dirty="0">
                          <a:latin typeface="Arial"/>
                          <a:cs typeface="Arial"/>
                        </a:rPr>
                        <a:t> </a:t>
                      </a:r>
                      <a:r>
                        <a:rPr sz="1450" spc="10" dirty="0">
                          <a:latin typeface="Arial"/>
                          <a:cs typeface="Arial"/>
                        </a:rPr>
                        <a:t>used</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5" dirty="0">
                          <a:latin typeface="Arial"/>
                          <a:cs typeface="Arial"/>
                        </a:rPr>
                        <a:t>After </a:t>
                      </a:r>
                      <a:r>
                        <a:rPr sz="1450" spc="10" dirty="0">
                          <a:latin typeface="Arial"/>
                          <a:cs typeface="Arial"/>
                        </a:rPr>
                        <a:t>use;</a:t>
                      </a:r>
                      <a:endParaRPr sz="1450">
                        <a:latin typeface="Arial"/>
                        <a:cs typeface="Arial"/>
                      </a:endParaRPr>
                    </a:p>
                    <a:p>
                      <a:pPr marL="28575" marR="99695">
                        <a:lnSpc>
                          <a:spcPct val="110600"/>
                        </a:lnSpc>
                        <a:spcBef>
                          <a:spcPts val="5"/>
                        </a:spcBef>
                      </a:pPr>
                      <a:r>
                        <a:rPr sz="1450" spc="-20" dirty="0">
                          <a:latin typeface="Arial"/>
                          <a:cs typeface="Arial"/>
                        </a:rPr>
                        <a:t>inventory </a:t>
                      </a:r>
                      <a:r>
                        <a:rPr sz="1450" spc="-5" dirty="0">
                          <a:latin typeface="Arial"/>
                          <a:cs typeface="Arial"/>
                        </a:rPr>
                        <a:t>and  warehousing</a:t>
                      </a:r>
                      <a:r>
                        <a:rPr sz="1450" spc="-60" dirty="0">
                          <a:latin typeface="Arial"/>
                          <a:cs typeface="Arial"/>
                        </a:rPr>
                        <a:t> </a:t>
                      </a:r>
                      <a:r>
                        <a:rPr sz="1450" spc="30" dirty="0">
                          <a:latin typeface="Arial"/>
                          <a:cs typeface="Arial"/>
                        </a:rPr>
                        <a:t>cost  </a:t>
                      </a:r>
                      <a:r>
                        <a:rPr sz="1450" spc="35" dirty="0">
                          <a:latin typeface="Arial"/>
                          <a:cs typeface="Arial"/>
                        </a:rPr>
                        <a:t>to</a:t>
                      </a:r>
                      <a:r>
                        <a:rPr sz="1450" dirty="0">
                          <a:latin typeface="Arial"/>
                          <a:cs typeface="Arial"/>
                        </a:rPr>
                        <a:t> exporter</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10" dirty="0">
                          <a:latin typeface="Arial"/>
                          <a:cs typeface="Arial"/>
                        </a:rPr>
                        <a:t>Substantial</a:t>
                      </a:r>
                      <a:r>
                        <a:rPr sz="1450" spc="50" dirty="0">
                          <a:latin typeface="Arial"/>
                          <a:cs typeface="Arial"/>
                        </a:rPr>
                        <a:t> </a:t>
                      </a:r>
                      <a:r>
                        <a:rPr sz="1450" spc="10" dirty="0">
                          <a:latin typeface="Arial"/>
                          <a:cs typeface="Arial"/>
                        </a:rPr>
                        <a:t>risk</a:t>
                      </a:r>
                      <a:endParaRPr sz="1450">
                        <a:latin typeface="Arial"/>
                        <a:cs typeface="Arial"/>
                      </a:endParaRPr>
                    </a:p>
                    <a:p>
                      <a:pPr marL="28575" marR="160655">
                        <a:lnSpc>
                          <a:spcPct val="110600"/>
                        </a:lnSpc>
                        <a:spcBef>
                          <a:spcPts val="5"/>
                        </a:spcBef>
                      </a:pPr>
                      <a:r>
                        <a:rPr sz="1450" spc="5" dirty="0">
                          <a:latin typeface="Arial"/>
                          <a:cs typeface="Arial"/>
                        </a:rPr>
                        <a:t>unless </a:t>
                      </a:r>
                      <a:r>
                        <a:rPr sz="1450" spc="-5" dirty="0">
                          <a:latin typeface="Arial"/>
                          <a:cs typeface="Arial"/>
                        </a:rPr>
                        <a:t>through  </a:t>
                      </a:r>
                      <a:r>
                        <a:rPr sz="1450" spc="-20" dirty="0">
                          <a:latin typeface="Arial"/>
                          <a:cs typeface="Arial"/>
                        </a:rPr>
                        <a:t>foreign </a:t>
                      </a:r>
                      <a:r>
                        <a:rPr sz="1450" dirty="0">
                          <a:latin typeface="Arial"/>
                          <a:cs typeface="Arial"/>
                        </a:rPr>
                        <a:t>branch </a:t>
                      </a:r>
                      <a:r>
                        <a:rPr sz="1450" spc="-5" dirty="0">
                          <a:latin typeface="Arial"/>
                          <a:cs typeface="Arial"/>
                        </a:rPr>
                        <a:t>or  </a:t>
                      </a:r>
                      <a:r>
                        <a:rPr sz="1450" spc="5" dirty="0">
                          <a:latin typeface="Arial"/>
                          <a:cs typeface="Arial"/>
                        </a:rPr>
                        <a:t>subsidiary</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38100">
                      <a:solidFill>
                        <a:srgbClr val="000000"/>
                      </a:solidFill>
                      <a:prstDash val="solid"/>
                    </a:lnB>
                    <a:solidFill>
                      <a:srgbClr val="FFFFFF"/>
                    </a:solidFill>
                  </a:tcPr>
                </a:tc>
                <a:tc>
                  <a:txBody>
                    <a:bodyPr/>
                    <a:lstStyle/>
                    <a:p>
                      <a:pPr marL="28575">
                        <a:lnSpc>
                          <a:spcPts val="1625"/>
                        </a:lnSpc>
                      </a:pPr>
                      <a:r>
                        <a:rPr sz="1450" spc="5" dirty="0">
                          <a:latin typeface="Arial"/>
                          <a:cs typeface="Arial"/>
                        </a:rPr>
                        <a:t>Very</a:t>
                      </a:r>
                      <a:r>
                        <a:rPr sz="1450" spc="90" dirty="0">
                          <a:latin typeface="Arial"/>
                          <a:cs typeface="Arial"/>
                        </a:rPr>
                        <a:t> </a:t>
                      </a:r>
                      <a:r>
                        <a:rPr sz="1450" spc="-5" dirty="0">
                          <a:latin typeface="Arial"/>
                          <a:cs typeface="Arial"/>
                        </a:rPr>
                        <a:t>Low</a:t>
                      </a:r>
                      <a:endParaRPr sz="1450">
                        <a:latin typeface="Arial"/>
                        <a:cs typeface="Arial"/>
                      </a:endParaRPr>
                    </a:p>
                  </a:txBody>
                  <a:tcPr marL="0" marR="0" marT="0" marB="0">
                    <a:lnL w="38100">
                      <a:solidFill>
                        <a:srgbClr val="000000"/>
                      </a:solidFill>
                      <a:prstDash val="solid"/>
                    </a:lnL>
                    <a:lnR w="12700">
                      <a:solidFill>
                        <a:srgbClr val="000000"/>
                      </a:solidFill>
                      <a:prstDash val="solid"/>
                    </a:lnR>
                    <a:lnT w="38100">
                      <a:solidFill>
                        <a:srgbClr val="000000"/>
                      </a:solidFill>
                      <a:prstDash val="solid"/>
                    </a:lnT>
                    <a:lnB w="38100">
                      <a:solidFill>
                        <a:srgbClr val="000000"/>
                      </a:solidFill>
                      <a:prstDash val="solid"/>
                    </a:lnB>
                    <a:solidFill>
                      <a:srgbClr val="FFFFFF"/>
                    </a:solidFill>
                  </a:tcPr>
                </a:tc>
              </a:tr>
              <a:tr h="972502">
                <a:tc>
                  <a:txBody>
                    <a:bodyPr/>
                    <a:lstStyle/>
                    <a:p>
                      <a:pPr marL="28575">
                        <a:lnSpc>
                          <a:spcPts val="1625"/>
                        </a:lnSpc>
                      </a:pPr>
                      <a:r>
                        <a:rPr sz="1450" spc="-5" dirty="0">
                          <a:latin typeface="Arial"/>
                          <a:cs typeface="Arial"/>
                        </a:rPr>
                        <a:t>Open </a:t>
                      </a:r>
                      <a:r>
                        <a:rPr sz="1450" spc="20" dirty="0">
                          <a:latin typeface="Arial"/>
                          <a:cs typeface="Arial"/>
                        </a:rPr>
                        <a:t>Account</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19050">
                      <a:solidFill>
                        <a:srgbClr val="000000"/>
                      </a:solidFill>
                      <a:prstDash val="solid"/>
                    </a:lnB>
                    <a:solidFill>
                      <a:srgbClr val="FFFFFF"/>
                    </a:solidFill>
                  </a:tcPr>
                </a:tc>
                <a:tc>
                  <a:txBody>
                    <a:bodyPr/>
                    <a:lstStyle/>
                    <a:p>
                      <a:pPr marL="28575">
                        <a:lnSpc>
                          <a:spcPts val="1625"/>
                        </a:lnSpc>
                      </a:pPr>
                      <a:r>
                        <a:rPr sz="1450" spc="-10" dirty="0">
                          <a:latin typeface="Arial"/>
                          <a:cs typeface="Arial"/>
                        </a:rPr>
                        <a:t>Before</a:t>
                      </a:r>
                      <a:r>
                        <a:rPr sz="1450" spc="5" dirty="0">
                          <a:latin typeface="Arial"/>
                          <a:cs typeface="Arial"/>
                        </a:rPr>
                        <a:t> payment</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19050">
                      <a:solidFill>
                        <a:srgbClr val="000000"/>
                      </a:solidFill>
                      <a:prstDash val="solid"/>
                    </a:lnB>
                    <a:solidFill>
                      <a:srgbClr val="FFFFFF"/>
                    </a:solidFill>
                  </a:tcPr>
                </a:tc>
                <a:tc>
                  <a:txBody>
                    <a:bodyPr/>
                    <a:lstStyle/>
                    <a:p>
                      <a:pPr marL="28575">
                        <a:lnSpc>
                          <a:spcPts val="1625"/>
                        </a:lnSpc>
                      </a:pPr>
                      <a:r>
                        <a:rPr sz="1450" spc="35" dirty="0">
                          <a:latin typeface="Arial"/>
                          <a:cs typeface="Arial"/>
                        </a:rPr>
                        <a:t>As</a:t>
                      </a:r>
                      <a:r>
                        <a:rPr sz="1450" spc="90" dirty="0">
                          <a:latin typeface="Arial"/>
                          <a:cs typeface="Arial"/>
                        </a:rPr>
                        <a:t> </a:t>
                      </a:r>
                      <a:r>
                        <a:rPr sz="1450" spc="-15" dirty="0">
                          <a:latin typeface="Arial"/>
                          <a:cs typeface="Arial"/>
                        </a:rPr>
                        <a:t>agreed</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19050">
                      <a:solidFill>
                        <a:srgbClr val="000000"/>
                      </a:solidFill>
                      <a:prstDash val="solid"/>
                    </a:lnB>
                    <a:solidFill>
                      <a:srgbClr val="FFFFFF"/>
                    </a:solidFill>
                  </a:tcPr>
                </a:tc>
                <a:tc>
                  <a:txBody>
                    <a:bodyPr/>
                    <a:lstStyle/>
                    <a:p>
                      <a:pPr marL="28575">
                        <a:lnSpc>
                          <a:spcPts val="1625"/>
                        </a:lnSpc>
                      </a:pPr>
                      <a:r>
                        <a:rPr sz="1450" spc="-5" dirty="0">
                          <a:latin typeface="Arial"/>
                          <a:cs typeface="Arial"/>
                        </a:rPr>
                        <a:t>Relies on</a:t>
                      </a:r>
                      <a:r>
                        <a:rPr sz="1450" spc="65" dirty="0">
                          <a:latin typeface="Arial"/>
                          <a:cs typeface="Arial"/>
                        </a:rPr>
                        <a:t> </a:t>
                      </a:r>
                      <a:r>
                        <a:rPr sz="1450" spc="5" dirty="0">
                          <a:latin typeface="Arial"/>
                          <a:cs typeface="Arial"/>
                        </a:rPr>
                        <a:t>importer</a:t>
                      </a:r>
                      <a:endParaRPr sz="1450">
                        <a:latin typeface="Arial"/>
                        <a:cs typeface="Arial"/>
                      </a:endParaRPr>
                    </a:p>
                    <a:p>
                      <a:pPr marL="28575" marR="89535">
                        <a:lnSpc>
                          <a:spcPct val="110900"/>
                        </a:lnSpc>
                      </a:pPr>
                      <a:r>
                        <a:rPr sz="1450" spc="25" dirty="0">
                          <a:latin typeface="Arial"/>
                          <a:cs typeface="Arial"/>
                        </a:rPr>
                        <a:t>to </a:t>
                      </a:r>
                      <a:r>
                        <a:rPr sz="1450" spc="-5" dirty="0">
                          <a:latin typeface="Arial"/>
                          <a:cs typeface="Arial"/>
                        </a:rPr>
                        <a:t>pay </a:t>
                      </a:r>
                      <a:r>
                        <a:rPr sz="1450" spc="5" dirty="0">
                          <a:latin typeface="Arial"/>
                          <a:cs typeface="Arial"/>
                        </a:rPr>
                        <a:t>as </a:t>
                      </a:r>
                      <a:r>
                        <a:rPr sz="1450" spc="-10" dirty="0">
                          <a:latin typeface="Arial"/>
                          <a:cs typeface="Arial"/>
                        </a:rPr>
                        <a:t>agreed  </a:t>
                      </a:r>
                      <a:r>
                        <a:rPr sz="1450" spc="15" dirty="0">
                          <a:latin typeface="Arial"/>
                          <a:cs typeface="Arial"/>
                        </a:rPr>
                        <a:t>complete</a:t>
                      </a:r>
                      <a:r>
                        <a:rPr sz="1450" spc="5" dirty="0">
                          <a:latin typeface="Arial"/>
                          <a:cs typeface="Arial"/>
                        </a:rPr>
                        <a:t> </a:t>
                      </a:r>
                      <a:r>
                        <a:rPr sz="1450" spc="15" dirty="0">
                          <a:latin typeface="Arial"/>
                          <a:cs typeface="Arial"/>
                        </a:rPr>
                        <a:t>risk</a:t>
                      </a:r>
                      <a:endParaRPr sz="1450">
                        <a:latin typeface="Arial"/>
                        <a:cs typeface="Arial"/>
                      </a:endParaRPr>
                    </a:p>
                  </a:txBody>
                  <a:tcPr marL="0" marR="0" marT="0" marB="0">
                    <a:lnL w="38100">
                      <a:solidFill>
                        <a:srgbClr val="000000"/>
                      </a:solidFill>
                      <a:prstDash val="solid"/>
                    </a:lnL>
                    <a:lnR w="38100">
                      <a:solidFill>
                        <a:srgbClr val="000000"/>
                      </a:solidFill>
                      <a:prstDash val="solid"/>
                    </a:lnR>
                    <a:lnT w="38100">
                      <a:solidFill>
                        <a:srgbClr val="000000"/>
                      </a:solidFill>
                      <a:prstDash val="solid"/>
                    </a:lnT>
                    <a:lnB w="19050">
                      <a:solidFill>
                        <a:srgbClr val="000000"/>
                      </a:solidFill>
                      <a:prstDash val="solid"/>
                    </a:lnB>
                    <a:solidFill>
                      <a:srgbClr val="FFFFFF"/>
                    </a:solidFill>
                  </a:tcPr>
                </a:tc>
                <a:tc>
                  <a:txBody>
                    <a:bodyPr/>
                    <a:lstStyle/>
                    <a:p>
                      <a:pPr marL="28575">
                        <a:lnSpc>
                          <a:spcPts val="1625"/>
                        </a:lnSpc>
                      </a:pPr>
                      <a:r>
                        <a:rPr sz="1450" spc="5" dirty="0">
                          <a:latin typeface="Arial"/>
                          <a:cs typeface="Arial"/>
                        </a:rPr>
                        <a:t>Very</a:t>
                      </a:r>
                      <a:r>
                        <a:rPr sz="1450" spc="90" dirty="0">
                          <a:latin typeface="Arial"/>
                          <a:cs typeface="Arial"/>
                        </a:rPr>
                        <a:t> </a:t>
                      </a:r>
                      <a:r>
                        <a:rPr sz="1450" spc="-5" dirty="0">
                          <a:latin typeface="Arial"/>
                          <a:cs typeface="Arial"/>
                        </a:rPr>
                        <a:t>Low</a:t>
                      </a:r>
                      <a:endParaRPr sz="1450">
                        <a:latin typeface="Arial"/>
                        <a:cs typeface="Arial"/>
                      </a:endParaRPr>
                    </a:p>
                  </a:txBody>
                  <a:tcPr marL="0" marR="0" marT="0" marB="0">
                    <a:lnL w="38100">
                      <a:solidFill>
                        <a:srgbClr val="000000"/>
                      </a:solidFill>
                      <a:prstDash val="solid"/>
                    </a:lnL>
                    <a:lnR w="12700">
                      <a:solidFill>
                        <a:srgbClr val="000000"/>
                      </a:solidFill>
                      <a:prstDash val="solid"/>
                    </a:lnR>
                    <a:lnT w="38100">
                      <a:solidFill>
                        <a:srgbClr val="000000"/>
                      </a:solidFill>
                      <a:prstDash val="solid"/>
                    </a:lnT>
                    <a:lnB w="19050">
                      <a:solidFill>
                        <a:srgbClr val="000000"/>
                      </a:solidFill>
                      <a:prstDash val="solid"/>
                    </a:lnB>
                    <a:solidFill>
                      <a:srgbClr val="FFFFFF"/>
                    </a:solidFill>
                  </a:tcPr>
                </a:tc>
              </a:tr>
            </a:tbl>
          </a:graphicData>
        </a:graphic>
      </p:graphicFrame>
      <p:sp>
        <p:nvSpPr>
          <p:cNvPr id="3" name="object 3"/>
          <p:cNvSpPr txBox="1">
            <a:spLocks noGrp="1"/>
          </p:cNvSpPr>
          <p:nvPr>
            <p:ph type="title"/>
          </p:nvPr>
        </p:nvSpPr>
        <p:spPr>
          <a:prstGeom prst="rect">
            <a:avLst/>
          </a:prstGeom>
        </p:spPr>
        <p:txBody>
          <a:bodyPr vert="horz" wrap="square" lIns="0" tIns="12700" rIns="0" bIns="0" rtlCol="0">
            <a:spAutoFit/>
          </a:bodyPr>
          <a:lstStyle/>
          <a:p>
            <a:pPr marL="2749550" marR="5080" indent="-2736850">
              <a:lnSpc>
                <a:spcPct val="100000"/>
              </a:lnSpc>
              <a:spcBef>
                <a:spcPts val="100"/>
              </a:spcBef>
            </a:pPr>
            <a:r>
              <a:rPr spc="-10" dirty="0"/>
              <a:t>Comparison of </a:t>
            </a:r>
            <a:r>
              <a:rPr spc="-5" dirty="0"/>
              <a:t>Various Methods of  Payment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513</Words>
  <Application>Microsoft Office PowerPoint</Application>
  <PresentationFormat>On-screen Show (4:3)</PresentationFormat>
  <Paragraphs>126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Common payment system  in international trade</vt:lpstr>
      <vt:lpstr>Slide 2</vt:lpstr>
      <vt:lpstr>Slide 3</vt:lpstr>
      <vt:lpstr>Slide 4</vt:lpstr>
      <vt:lpstr>Slide 5</vt:lpstr>
      <vt:lpstr>Documentary Credit Cycle</vt:lpstr>
      <vt:lpstr>Types of letters of credit</vt:lpstr>
      <vt:lpstr>Comparison of Various Methods of  Payment</vt:lpstr>
      <vt:lpstr>Comparison of Various Methods of  Payment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TERMS OF PAYMENT</dc:title>
  <dc:creator>fms</dc:creator>
  <cp:lastModifiedBy>Manish</cp:lastModifiedBy>
  <cp:revision>1</cp:revision>
  <dcterms:created xsi:type="dcterms:W3CDTF">2019-03-25T11:54:24Z</dcterms:created>
  <dcterms:modified xsi:type="dcterms:W3CDTF">2019-03-25T11:59:23Z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2012-10-09T00:00:00Z</vt:filetime>
  </property>
  <property fmtid="{D5CDD505-2E9C-101B-9397-08002B2CF9AE}" pid="3" name="Creator">
    <vt:lpwstr>Impress</vt:lpwstr>
  </property>
  <property fmtid="{D5CDD505-2E9C-101B-9397-08002B2CF9AE}" pid="4" name="LastSaved">
    <vt:filetime>2012-10-09T00:00:00Z</vt:filetime>
  </property>
</Properties>
</file>