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256" r:id="rId2"/>
    <p:sldId id="278" r:id="rId3"/>
    <p:sldId id="273" r:id="rId4"/>
    <p:sldId id="272" r:id="rId5"/>
    <p:sldId id="257" r:id="rId6"/>
    <p:sldId id="274" r:id="rId7"/>
    <p:sldId id="258" r:id="rId8"/>
    <p:sldId id="259" r:id="rId9"/>
    <p:sldId id="275" r:id="rId10"/>
    <p:sldId id="260" r:id="rId11"/>
    <p:sldId id="261" r:id="rId12"/>
    <p:sldId id="262" r:id="rId13"/>
    <p:sldId id="263" r:id="rId14"/>
    <p:sldId id="276" r:id="rId15"/>
    <p:sldId id="264" r:id="rId16"/>
    <p:sldId id="265" r:id="rId17"/>
    <p:sldId id="266" r:id="rId18"/>
    <p:sldId id="267" r:id="rId19"/>
    <p:sldId id="268" r:id="rId20"/>
    <p:sldId id="269" r:id="rId21"/>
    <p:sldId id="270" r:id="rId22"/>
    <p:sldId id="271" r:id="rId23"/>
    <p:sldId id="277" r:id="rId2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73658" y="609600"/>
            <a:ext cx="7399020" cy="1120820"/>
          </a:xfrm>
          <a:prstGeom prst="rect">
            <a:avLst/>
          </a:prstGeom>
          <a:solidFill>
            <a:schemeClr val="bg1"/>
          </a:solidFill>
        </p:spPr>
        <p:txBody>
          <a:bodyPr vert="horz" wrap="square" lIns="0" tIns="12700" rIns="0" bIns="0" rtlCol="0">
            <a:spAutoFit/>
          </a:bodyPr>
          <a:lstStyle/>
          <a:p>
            <a:pPr marL="2086610" marR="5080" indent="-2074545" algn="l">
              <a:lnSpc>
                <a:spcPct val="100000"/>
              </a:lnSpc>
              <a:spcBef>
                <a:spcPts val="100"/>
              </a:spcBef>
            </a:pPr>
            <a:r>
              <a:rPr sz="3600" b="1" spc="130" smtClean="0">
                <a:latin typeface="+mj-lt"/>
                <a:cs typeface="Times New Roman"/>
              </a:rPr>
              <a:t>Introduction</a:t>
            </a:r>
            <a:r>
              <a:rPr sz="3600" b="1" spc="130" smtClean="0">
                <a:latin typeface="Times New Roman"/>
                <a:cs typeface="Times New Roman"/>
              </a:rPr>
              <a:t> </a:t>
            </a:r>
            <a:r>
              <a:rPr sz="3600" b="1" spc="160">
                <a:latin typeface="Times New Roman"/>
                <a:cs typeface="Times New Roman"/>
              </a:rPr>
              <a:t>to </a:t>
            </a:r>
            <a:r>
              <a:rPr sz="3600" b="1" spc="150" smtClean="0">
                <a:latin typeface="Times New Roman"/>
                <a:cs typeface="Times New Roman"/>
              </a:rPr>
              <a:t>Microeconomics </a:t>
            </a:r>
            <a:r>
              <a:rPr sz="3600" b="1" spc="60" smtClean="0">
                <a:latin typeface="Times New Roman"/>
                <a:cs typeface="Times New Roman"/>
              </a:rPr>
              <a:t>and  </a:t>
            </a:r>
            <a:r>
              <a:rPr sz="3600" b="1" spc="155" dirty="0">
                <a:latin typeface="Times New Roman"/>
                <a:cs typeface="Times New Roman"/>
              </a:rPr>
              <a:t>Macroeconomics</a:t>
            </a:r>
            <a:endParaRPr sz="3600">
              <a:latin typeface="Times New Roman"/>
              <a:cs typeface="Times New Roman"/>
            </a:endParaRPr>
          </a:p>
        </p:txBody>
      </p:sp>
      <p:sp>
        <p:nvSpPr>
          <p:cNvPr id="5" name="object 5"/>
          <p:cNvSpPr txBox="1"/>
          <p:nvPr/>
        </p:nvSpPr>
        <p:spPr>
          <a:xfrm>
            <a:off x="762000" y="4572000"/>
            <a:ext cx="8188960" cy="498982"/>
          </a:xfrm>
          <a:prstGeom prst="rect">
            <a:avLst/>
          </a:prstGeom>
          <a:solidFill>
            <a:schemeClr val="bg1"/>
          </a:solidFill>
        </p:spPr>
        <p:txBody>
          <a:bodyPr vert="horz" wrap="square" lIns="0" tIns="55244" rIns="0" bIns="0" rtlCol="0">
            <a:spAutoFit/>
          </a:bodyPr>
          <a:lstStyle/>
          <a:p>
            <a:pPr marL="12700" marR="5080" indent="571500" algn="just">
              <a:lnSpc>
                <a:spcPct val="90000"/>
              </a:lnSpc>
              <a:spcBef>
                <a:spcPts val="434"/>
              </a:spcBef>
            </a:pPr>
            <a:r>
              <a:rPr lang="en-US" sz="3200" spc="-5" dirty="0" smtClean="0">
                <a:latin typeface="Cambria"/>
                <a:cs typeface="Cambria"/>
              </a:rPr>
              <a:t>Dr. Manish </a:t>
            </a:r>
            <a:r>
              <a:rPr lang="en-US" sz="3200" spc="-5" dirty="0" err="1" smtClean="0">
                <a:latin typeface="Cambria"/>
                <a:cs typeface="Cambria"/>
              </a:rPr>
              <a:t>Dadhich</a:t>
            </a:r>
            <a:endParaRPr lang="en-US" sz="3200" spc="-5" dirty="0" smtClean="0">
              <a:latin typeface="Cambria"/>
              <a:cs typeface="Cambri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ln w="9144">
            <a:solidFill>
              <a:srgbClr val="497DBA"/>
            </a:solidFill>
          </a:ln>
        </p:spPr>
        <p:txBody>
          <a:bodyPr wrap="square" lIns="0" tIns="0" rIns="0" bIns="0" rtlCol="0"/>
          <a:lstStyle/>
          <a:p>
            <a:endParaRPr/>
          </a:p>
        </p:txBody>
      </p:sp>
      <p:sp>
        <p:nvSpPr>
          <p:cNvPr id="4" name="object 4"/>
          <p:cNvSpPr txBox="1">
            <a:spLocks noGrp="1"/>
          </p:cNvSpPr>
          <p:nvPr>
            <p:ph type="title"/>
          </p:nvPr>
        </p:nvSpPr>
        <p:spPr>
          <a:xfrm>
            <a:off x="354584" y="0"/>
            <a:ext cx="6127115" cy="514350"/>
          </a:xfrm>
          <a:prstGeom prst="rect">
            <a:avLst/>
          </a:prstGeom>
        </p:spPr>
        <p:txBody>
          <a:bodyPr vert="horz" wrap="square" lIns="0" tIns="13335" rIns="0" bIns="0" rtlCol="0">
            <a:spAutoFit/>
          </a:bodyPr>
          <a:lstStyle/>
          <a:p>
            <a:pPr marL="12700">
              <a:lnSpc>
                <a:spcPct val="100000"/>
              </a:lnSpc>
              <a:spcBef>
                <a:spcPts val="105"/>
              </a:spcBef>
            </a:pPr>
            <a:r>
              <a:rPr sz="3200" b="1" u="heavy" dirty="0">
                <a:solidFill>
                  <a:srgbClr val="009900"/>
                </a:solidFill>
                <a:uFill>
                  <a:solidFill>
                    <a:srgbClr val="009900"/>
                  </a:solidFill>
                </a:uFill>
                <a:latin typeface="Cambria"/>
                <a:cs typeface="Cambria"/>
              </a:rPr>
              <a:t>2.2- </a:t>
            </a:r>
            <a:r>
              <a:rPr sz="3200" b="1" u="heavy" spc="-5" dirty="0">
                <a:solidFill>
                  <a:srgbClr val="009900"/>
                </a:solidFill>
                <a:uFill>
                  <a:solidFill>
                    <a:srgbClr val="009900"/>
                  </a:solidFill>
                </a:uFill>
                <a:latin typeface="Cambria"/>
                <a:cs typeface="Cambria"/>
              </a:rPr>
              <a:t>Meaning </a:t>
            </a:r>
            <a:r>
              <a:rPr sz="3200" b="1" u="heavy" dirty="0">
                <a:solidFill>
                  <a:srgbClr val="009900"/>
                </a:solidFill>
                <a:uFill>
                  <a:solidFill>
                    <a:srgbClr val="009900"/>
                  </a:solidFill>
                </a:uFill>
                <a:latin typeface="Cambria"/>
                <a:cs typeface="Cambria"/>
              </a:rPr>
              <a:t>of</a:t>
            </a:r>
            <a:r>
              <a:rPr sz="3200" b="1" u="heavy" spc="-35" dirty="0">
                <a:solidFill>
                  <a:srgbClr val="009900"/>
                </a:solidFill>
                <a:uFill>
                  <a:solidFill>
                    <a:srgbClr val="009900"/>
                  </a:solidFill>
                </a:uFill>
                <a:latin typeface="Cambria"/>
                <a:cs typeface="Cambria"/>
              </a:rPr>
              <a:t> </a:t>
            </a:r>
            <a:r>
              <a:rPr sz="3200" b="1" u="heavy" spc="-10" dirty="0">
                <a:solidFill>
                  <a:srgbClr val="009900"/>
                </a:solidFill>
                <a:uFill>
                  <a:solidFill>
                    <a:srgbClr val="009900"/>
                  </a:solidFill>
                </a:uFill>
                <a:latin typeface="Cambria"/>
                <a:cs typeface="Cambria"/>
              </a:rPr>
              <a:t>Macroeconomics</a:t>
            </a:r>
            <a:endParaRPr sz="3200">
              <a:latin typeface="Cambria"/>
              <a:cs typeface="Cambria"/>
            </a:endParaRPr>
          </a:p>
        </p:txBody>
      </p:sp>
      <p:sp>
        <p:nvSpPr>
          <p:cNvPr id="5" name="object 5"/>
          <p:cNvSpPr txBox="1"/>
          <p:nvPr/>
        </p:nvSpPr>
        <p:spPr>
          <a:xfrm>
            <a:off x="421641" y="838200"/>
            <a:ext cx="8417560" cy="5711051"/>
          </a:xfrm>
          <a:prstGeom prst="rect">
            <a:avLst/>
          </a:prstGeom>
        </p:spPr>
        <p:txBody>
          <a:bodyPr vert="horz" wrap="square" lIns="0" tIns="54610" rIns="0" bIns="0" rtlCol="0">
            <a:spAutoFit/>
          </a:bodyPr>
          <a:lstStyle/>
          <a:p>
            <a:pPr marL="12700" marR="5080" indent="571500" algn="just">
              <a:lnSpc>
                <a:spcPct val="90000"/>
              </a:lnSpc>
              <a:spcBef>
                <a:spcPts val="430"/>
              </a:spcBef>
            </a:pPr>
            <a:r>
              <a:rPr sz="2800" spc="-5" dirty="0">
                <a:latin typeface="Cambria"/>
                <a:cs typeface="Cambria"/>
              </a:rPr>
              <a:t>The </a:t>
            </a:r>
            <a:r>
              <a:rPr sz="2800" spc="-20" dirty="0">
                <a:latin typeface="Cambria"/>
                <a:cs typeface="Cambria"/>
              </a:rPr>
              <a:t>word </a:t>
            </a:r>
            <a:r>
              <a:rPr sz="2800" spc="-10" dirty="0">
                <a:latin typeface="Cambria"/>
                <a:cs typeface="Cambria"/>
              </a:rPr>
              <a:t>Macroeconomics </a:t>
            </a:r>
            <a:r>
              <a:rPr sz="2800" spc="-5" dirty="0">
                <a:latin typeface="Cambria"/>
                <a:cs typeface="Cambria"/>
              </a:rPr>
              <a:t>is </a:t>
            </a:r>
            <a:r>
              <a:rPr sz="2800" spc="-10" dirty="0">
                <a:latin typeface="Cambria"/>
                <a:cs typeface="Cambria"/>
              </a:rPr>
              <a:t>formed </a:t>
            </a:r>
            <a:r>
              <a:rPr sz="2800" spc="-20" dirty="0">
                <a:latin typeface="Cambria"/>
                <a:cs typeface="Cambria"/>
              </a:rPr>
              <a:t>by </a:t>
            </a:r>
            <a:r>
              <a:rPr sz="2800" spc="-5" dirty="0">
                <a:latin typeface="Cambria"/>
                <a:cs typeface="Cambria"/>
              </a:rPr>
              <a:t>the  combination of </a:t>
            </a:r>
            <a:r>
              <a:rPr sz="2800" spc="-10" dirty="0">
                <a:latin typeface="Cambria"/>
                <a:cs typeface="Cambria"/>
              </a:rPr>
              <a:t>the </a:t>
            </a:r>
            <a:r>
              <a:rPr sz="2800" spc="-20" dirty="0">
                <a:latin typeface="Cambria"/>
                <a:cs typeface="Cambria"/>
              </a:rPr>
              <a:t>two words ‘Macro’ </a:t>
            </a:r>
            <a:r>
              <a:rPr sz="2800" spc="-10" dirty="0">
                <a:latin typeface="Cambria"/>
                <a:cs typeface="Cambria"/>
              </a:rPr>
              <a:t>plus </a:t>
            </a:r>
            <a:r>
              <a:rPr sz="2800" spc="-30" dirty="0">
                <a:latin typeface="Cambria"/>
                <a:cs typeface="Cambria"/>
              </a:rPr>
              <a:t>‘economics’.  </a:t>
            </a:r>
            <a:r>
              <a:rPr sz="2800" spc="-5" dirty="0">
                <a:latin typeface="Cambria"/>
                <a:cs typeface="Cambria"/>
              </a:rPr>
              <a:t>The </a:t>
            </a:r>
            <a:r>
              <a:rPr sz="2800" spc="-20" dirty="0">
                <a:latin typeface="Cambria"/>
                <a:cs typeface="Cambria"/>
              </a:rPr>
              <a:t>word </a:t>
            </a:r>
            <a:r>
              <a:rPr sz="2800" spc="-25" dirty="0">
                <a:latin typeface="Cambria"/>
                <a:cs typeface="Cambria"/>
              </a:rPr>
              <a:t>‘macro’ </a:t>
            </a:r>
            <a:r>
              <a:rPr sz="2800" spc="-5" dirty="0">
                <a:latin typeface="Cambria"/>
                <a:cs typeface="Cambria"/>
              </a:rPr>
              <a:t>seems </a:t>
            </a:r>
            <a:r>
              <a:rPr sz="2800" spc="-15" dirty="0">
                <a:latin typeface="Cambria"/>
                <a:cs typeface="Cambria"/>
              </a:rPr>
              <a:t>to </a:t>
            </a:r>
            <a:r>
              <a:rPr sz="2800" spc="-35" dirty="0">
                <a:latin typeface="Cambria"/>
                <a:cs typeface="Cambria"/>
              </a:rPr>
              <a:t>have </a:t>
            </a:r>
            <a:r>
              <a:rPr sz="2800" dirty="0">
                <a:latin typeface="Cambria"/>
                <a:cs typeface="Cambria"/>
              </a:rPr>
              <a:t>been </a:t>
            </a:r>
            <a:r>
              <a:rPr sz="2800" spc="-20" dirty="0">
                <a:latin typeface="Cambria"/>
                <a:cs typeface="Cambria"/>
              </a:rPr>
              <a:t>derived </a:t>
            </a:r>
            <a:r>
              <a:rPr sz="2800" spc="-15" dirty="0">
                <a:latin typeface="Cambria"/>
                <a:cs typeface="Cambria"/>
              </a:rPr>
              <a:t>from </a:t>
            </a:r>
            <a:r>
              <a:rPr sz="2800" spc="580" dirty="0">
                <a:latin typeface="Cambria"/>
                <a:cs typeface="Cambria"/>
              </a:rPr>
              <a:t> </a:t>
            </a:r>
            <a:r>
              <a:rPr sz="2800" spc="-15" dirty="0">
                <a:latin typeface="Cambria"/>
                <a:cs typeface="Cambria"/>
              </a:rPr>
              <a:t>Greek </a:t>
            </a:r>
            <a:r>
              <a:rPr sz="2800" spc="-25" dirty="0">
                <a:latin typeface="Cambria"/>
                <a:cs typeface="Cambria"/>
              </a:rPr>
              <a:t>word </a:t>
            </a:r>
            <a:r>
              <a:rPr sz="2800" spc="-45" dirty="0">
                <a:latin typeface="Cambria"/>
                <a:cs typeface="Cambria"/>
              </a:rPr>
              <a:t>‘makros’. </a:t>
            </a:r>
            <a:r>
              <a:rPr sz="2800" spc="-5" dirty="0">
                <a:latin typeface="Cambria"/>
                <a:cs typeface="Cambria"/>
              </a:rPr>
              <a:t>In </a:t>
            </a:r>
            <a:r>
              <a:rPr sz="2800" spc="-10" dirty="0">
                <a:latin typeface="Cambria"/>
                <a:cs typeface="Cambria"/>
              </a:rPr>
              <a:t>Greek </a:t>
            </a:r>
            <a:r>
              <a:rPr sz="2800" spc="-5" dirty="0">
                <a:latin typeface="Cambria"/>
                <a:cs typeface="Cambria"/>
              </a:rPr>
              <a:t>language </a:t>
            </a:r>
            <a:r>
              <a:rPr sz="2800" spc="-15" dirty="0">
                <a:latin typeface="Cambria"/>
                <a:cs typeface="Cambria"/>
              </a:rPr>
              <a:t>‘makros’ </a:t>
            </a:r>
            <a:r>
              <a:rPr sz="2800" spc="-10" dirty="0">
                <a:latin typeface="Cambria"/>
                <a:cs typeface="Cambria"/>
              </a:rPr>
              <a:t>means  </a:t>
            </a:r>
            <a:r>
              <a:rPr sz="2800" spc="-55" dirty="0">
                <a:latin typeface="Cambria"/>
                <a:cs typeface="Cambria"/>
              </a:rPr>
              <a:t>‘big’. </a:t>
            </a:r>
            <a:r>
              <a:rPr sz="2800" spc="-5" dirty="0">
                <a:latin typeface="Cambria"/>
                <a:cs typeface="Cambria"/>
              </a:rPr>
              <a:t>Hence, </a:t>
            </a:r>
            <a:r>
              <a:rPr sz="2800" spc="-10" dirty="0">
                <a:latin typeface="Cambria"/>
                <a:cs typeface="Cambria"/>
              </a:rPr>
              <a:t>Macro-economics </a:t>
            </a:r>
            <a:r>
              <a:rPr sz="2800" spc="-5" dirty="0">
                <a:latin typeface="Cambria"/>
                <a:cs typeface="Cambria"/>
              </a:rPr>
              <a:t>denotes </a:t>
            </a:r>
            <a:r>
              <a:rPr sz="2800" spc="-15" dirty="0">
                <a:latin typeface="Cambria"/>
                <a:cs typeface="Cambria"/>
              </a:rPr>
              <a:t>to </a:t>
            </a:r>
            <a:r>
              <a:rPr sz="2800" spc="-10" dirty="0">
                <a:latin typeface="Cambria"/>
                <a:cs typeface="Cambria"/>
              </a:rPr>
              <a:t>the </a:t>
            </a:r>
            <a:r>
              <a:rPr sz="2800" spc="-15" dirty="0">
                <a:latin typeface="Cambria"/>
                <a:cs typeface="Cambria"/>
              </a:rPr>
              <a:t>study </a:t>
            </a:r>
            <a:r>
              <a:rPr sz="2800" spc="-5" dirty="0">
                <a:latin typeface="Cambria"/>
                <a:cs typeface="Cambria"/>
              </a:rPr>
              <a:t>of an  </a:t>
            </a:r>
            <a:r>
              <a:rPr sz="2800" spc="-15" dirty="0">
                <a:latin typeface="Cambria"/>
                <a:cs typeface="Cambria"/>
              </a:rPr>
              <a:t>economy </a:t>
            </a:r>
            <a:r>
              <a:rPr sz="2800" spc="-5" dirty="0">
                <a:latin typeface="Cambria"/>
                <a:cs typeface="Cambria"/>
              </a:rPr>
              <a:t>as a </a:t>
            </a:r>
            <a:r>
              <a:rPr sz="2800" spc="-10" dirty="0">
                <a:latin typeface="Cambria"/>
                <a:cs typeface="Cambria"/>
              </a:rPr>
              <a:t>whole. </a:t>
            </a:r>
            <a:r>
              <a:rPr sz="2800" spc="-5" dirty="0">
                <a:latin typeface="Cambria"/>
                <a:cs typeface="Cambria"/>
              </a:rPr>
              <a:t>In other </a:t>
            </a:r>
            <a:r>
              <a:rPr sz="2800" spc="-20" dirty="0">
                <a:latin typeface="Cambria"/>
                <a:cs typeface="Cambria"/>
              </a:rPr>
              <a:t>words, </a:t>
            </a:r>
            <a:r>
              <a:rPr sz="2800" spc="-10" dirty="0">
                <a:latin typeface="Cambria"/>
                <a:cs typeface="Cambria"/>
              </a:rPr>
              <a:t>Macroeconomics  </a:t>
            </a:r>
            <a:r>
              <a:rPr sz="2800" spc="-5" dirty="0">
                <a:latin typeface="Cambria"/>
                <a:cs typeface="Cambria"/>
              </a:rPr>
              <a:t>applies </a:t>
            </a:r>
            <a:r>
              <a:rPr sz="2800" spc="-15" dirty="0">
                <a:latin typeface="Cambria"/>
                <a:cs typeface="Cambria"/>
              </a:rPr>
              <a:t>to </a:t>
            </a:r>
            <a:r>
              <a:rPr sz="2800" spc="-10" dirty="0">
                <a:latin typeface="Cambria"/>
                <a:cs typeface="Cambria"/>
              </a:rPr>
              <a:t>the </a:t>
            </a:r>
            <a:r>
              <a:rPr sz="2800" spc="-15" dirty="0">
                <a:latin typeface="Cambria"/>
                <a:cs typeface="Cambria"/>
              </a:rPr>
              <a:t>study </a:t>
            </a:r>
            <a:r>
              <a:rPr sz="2800" spc="-5" dirty="0">
                <a:latin typeface="Cambria"/>
                <a:cs typeface="Cambria"/>
              </a:rPr>
              <a:t>of </a:t>
            </a:r>
            <a:r>
              <a:rPr sz="2800" spc="-10" dirty="0">
                <a:latin typeface="Cambria"/>
                <a:cs typeface="Cambria"/>
              </a:rPr>
              <a:t>broad </a:t>
            </a:r>
            <a:r>
              <a:rPr sz="2800" spc="-5" dirty="0">
                <a:latin typeface="Cambria"/>
                <a:cs typeface="Cambria"/>
              </a:rPr>
              <a:t>economic </a:t>
            </a:r>
            <a:r>
              <a:rPr sz="2800" spc="-15" dirty="0">
                <a:latin typeface="Cambria"/>
                <a:cs typeface="Cambria"/>
              </a:rPr>
              <a:t>aggregates </a:t>
            </a:r>
            <a:r>
              <a:rPr sz="2800" spc="-25" dirty="0">
                <a:latin typeface="Cambria"/>
                <a:cs typeface="Cambria"/>
              </a:rPr>
              <a:t>like  level </a:t>
            </a:r>
            <a:r>
              <a:rPr sz="2800" spc="-5" dirty="0">
                <a:latin typeface="Cambria"/>
                <a:cs typeface="Cambria"/>
              </a:rPr>
              <a:t>of employment, </a:t>
            </a:r>
            <a:r>
              <a:rPr sz="2800" spc="-15" dirty="0">
                <a:latin typeface="Cambria"/>
                <a:cs typeface="Cambria"/>
              </a:rPr>
              <a:t>general</a:t>
            </a:r>
            <a:r>
              <a:rPr sz="2800" spc="580" dirty="0">
                <a:latin typeface="Cambria"/>
                <a:cs typeface="Cambria"/>
              </a:rPr>
              <a:t> </a:t>
            </a:r>
            <a:r>
              <a:rPr sz="2800" dirty="0">
                <a:latin typeface="Cambria"/>
                <a:cs typeface="Cambria"/>
              </a:rPr>
              <a:t>price </a:t>
            </a:r>
            <a:r>
              <a:rPr sz="2800" spc="-20" dirty="0">
                <a:latin typeface="Cambria"/>
                <a:cs typeface="Cambria"/>
              </a:rPr>
              <a:t>level, </a:t>
            </a:r>
            <a:r>
              <a:rPr sz="2800" spc="-15" dirty="0">
                <a:latin typeface="Cambria"/>
                <a:cs typeface="Cambria"/>
              </a:rPr>
              <a:t>aggregate </a:t>
            </a:r>
            <a:r>
              <a:rPr sz="2800" spc="580" dirty="0">
                <a:latin typeface="Cambria"/>
                <a:cs typeface="Cambria"/>
              </a:rPr>
              <a:t> </a:t>
            </a:r>
            <a:r>
              <a:rPr sz="2800" spc="-5" dirty="0">
                <a:latin typeface="Cambria"/>
                <a:cs typeface="Cambria"/>
              </a:rPr>
              <a:t>national </a:t>
            </a:r>
            <a:r>
              <a:rPr sz="2800" dirty="0">
                <a:latin typeface="Cambria"/>
                <a:cs typeface="Cambria"/>
              </a:rPr>
              <a:t>output, </a:t>
            </a:r>
            <a:r>
              <a:rPr sz="2800" spc="-5" dirty="0">
                <a:latin typeface="Cambria"/>
                <a:cs typeface="Cambria"/>
              </a:rPr>
              <a:t>income, </a:t>
            </a:r>
            <a:r>
              <a:rPr sz="2800" spc="-15" dirty="0">
                <a:latin typeface="Cambria"/>
                <a:cs typeface="Cambria"/>
              </a:rPr>
              <a:t>investment, trade cycle,  aggregate </a:t>
            </a:r>
            <a:r>
              <a:rPr sz="2800" spc="-5" dirty="0">
                <a:latin typeface="Cambria"/>
                <a:cs typeface="Cambria"/>
              </a:rPr>
              <a:t>demand, </a:t>
            </a:r>
            <a:r>
              <a:rPr sz="2800" spc="-15" dirty="0">
                <a:latin typeface="Cambria"/>
                <a:cs typeface="Cambria"/>
              </a:rPr>
              <a:t>aggregate supply</a:t>
            </a:r>
            <a:r>
              <a:rPr sz="2800" spc="50" dirty="0">
                <a:latin typeface="Cambria"/>
                <a:cs typeface="Cambria"/>
              </a:rPr>
              <a:t> </a:t>
            </a:r>
            <a:r>
              <a:rPr sz="2800" spc="-10" dirty="0">
                <a:latin typeface="Cambria"/>
                <a:cs typeface="Cambria"/>
              </a:rPr>
              <a:t>etc.</a:t>
            </a:r>
            <a:endParaRPr sz="2800">
              <a:latin typeface="Cambria"/>
              <a:cs typeface="Cambria"/>
            </a:endParaRPr>
          </a:p>
          <a:p>
            <a:pPr marL="12700" marR="5080" indent="571500" algn="just">
              <a:lnSpc>
                <a:spcPct val="91800"/>
              </a:lnSpc>
              <a:spcBef>
                <a:spcPts val="1490"/>
              </a:spcBef>
            </a:pPr>
            <a:r>
              <a:rPr sz="2800" spc="-5" dirty="0">
                <a:latin typeface="Cambria"/>
                <a:cs typeface="Cambria"/>
              </a:rPr>
              <a:t>In this </a:t>
            </a:r>
            <a:r>
              <a:rPr sz="2800" spc="-20" dirty="0">
                <a:latin typeface="Cambria"/>
                <a:cs typeface="Cambria"/>
              </a:rPr>
              <a:t>regard </a:t>
            </a:r>
            <a:r>
              <a:rPr sz="2800" spc="-5" dirty="0">
                <a:latin typeface="Cambria"/>
                <a:cs typeface="Cambria"/>
              </a:rPr>
              <a:t>K. E. </a:t>
            </a:r>
            <a:r>
              <a:rPr sz="2800" spc="-10" dirty="0">
                <a:latin typeface="Cambria"/>
                <a:cs typeface="Cambria"/>
              </a:rPr>
              <a:t>Boulding </a:t>
            </a:r>
            <a:r>
              <a:rPr sz="2800" spc="-5" dirty="0">
                <a:latin typeface="Cambria"/>
                <a:cs typeface="Cambria"/>
              </a:rPr>
              <a:t>has </a:t>
            </a:r>
            <a:r>
              <a:rPr sz="2800" spc="-30" dirty="0">
                <a:latin typeface="Cambria"/>
                <a:cs typeface="Cambria"/>
              </a:rPr>
              <a:t>given </a:t>
            </a:r>
            <a:r>
              <a:rPr sz="2800" spc="-5" dirty="0">
                <a:latin typeface="Cambria"/>
                <a:cs typeface="Cambria"/>
              </a:rPr>
              <a:t>a definition </a:t>
            </a:r>
            <a:r>
              <a:rPr sz="2800" spc="-10" dirty="0">
                <a:latin typeface="Cambria"/>
                <a:cs typeface="Cambria"/>
              </a:rPr>
              <a:t>as,  ‘Macroeconomics </a:t>
            </a:r>
            <a:r>
              <a:rPr sz="2800" spc="-5" dirty="0">
                <a:latin typeface="Cambria"/>
                <a:cs typeface="Cambria"/>
              </a:rPr>
              <a:t>deals </a:t>
            </a:r>
            <a:r>
              <a:rPr sz="2800" spc="-10" dirty="0">
                <a:latin typeface="Cambria"/>
                <a:cs typeface="Cambria"/>
              </a:rPr>
              <a:t>not with individual </a:t>
            </a:r>
            <a:r>
              <a:rPr sz="2800" spc="-5" dirty="0">
                <a:latin typeface="Cambria"/>
                <a:cs typeface="Cambria"/>
              </a:rPr>
              <a:t>quantities  but </a:t>
            </a:r>
            <a:r>
              <a:rPr sz="2800" spc="-10" dirty="0">
                <a:latin typeface="Cambria"/>
                <a:cs typeface="Cambria"/>
              </a:rPr>
              <a:t>with </a:t>
            </a:r>
            <a:r>
              <a:rPr sz="2800" spc="-15" dirty="0">
                <a:latin typeface="Cambria"/>
                <a:cs typeface="Cambria"/>
              </a:rPr>
              <a:t>aggregate </a:t>
            </a:r>
            <a:r>
              <a:rPr sz="2800" spc="-5" dirty="0">
                <a:latin typeface="Cambria"/>
                <a:cs typeface="Cambria"/>
              </a:rPr>
              <a:t>of </a:t>
            </a:r>
            <a:r>
              <a:rPr sz="2800" spc="-10" dirty="0">
                <a:latin typeface="Cambria"/>
                <a:cs typeface="Cambria"/>
              </a:rPr>
              <a:t>these </a:t>
            </a:r>
            <a:r>
              <a:rPr sz="2800" spc="-5" dirty="0">
                <a:latin typeface="Cambria"/>
                <a:cs typeface="Cambria"/>
              </a:rPr>
              <a:t>quantities, </a:t>
            </a:r>
            <a:r>
              <a:rPr sz="2800" spc="-10" dirty="0">
                <a:latin typeface="Cambria"/>
                <a:cs typeface="Cambria"/>
              </a:rPr>
              <a:t>not with  individual </a:t>
            </a:r>
            <a:r>
              <a:rPr sz="2800" spc="-5" dirty="0">
                <a:latin typeface="Cambria"/>
                <a:cs typeface="Cambria"/>
              </a:rPr>
              <a:t>income but </a:t>
            </a:r>
            <a:r>
              <a:rPr sz="2800" spc="-10" dirty="0">
                <a:latin typeface="Cambria"/>
                <a:cs typeface="Cambria"/>
              </a:rPr>
              <a:t>with </a:t>
            </a:r>
            <a:r>
              <a:rPr sz="2800" spc="-5" dirty="0">
                <a:latin typeface="Cambria"/>
                <a:cs typeface="Cambria"/>
              </a:rPr>
              <a:t>national</a:t>
            </a:r>
            <a:r>
              <a:rPr sz="2800" spc="25" dirty="0">
                <a:latin typeface="Cambria"/>
                <a:cs typeface="Cambria"/>
              </a:rPr>
              <a:t> </a:t>
            </a:r>
            <a:r>
              <a:rPr sz="2800" spc="-5" dirty="0">
                <a:latin typeface="Cambria"/>
                <a:cs typeface="Cambria"/>
              </a:rPr>
              <a:t>income,</a:t>
            </a:r>
            <a:endParaRPr sz="2800">
              <a:latin typeface="Cambria"/>
              <a:cs typeface="Cambri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ln w="9144">
            <a:solidFill>
              <a:srgbClr val="46AAC5"/>
            </a:solidFill>
          </a:ln>
        </p:spPr>
        <p:txBody>
          <a:bodyPr wrap="square" lIns="0" tIns="0" rIns="0" bIns="0" rtlCol="0"/>
          <a:lstStyle/>
          <a:p>
            <a:endParaRPr/>
          </a:p>
        </p:txBody>
      </p:sp>
      <p:sp>
        <p:nvSpPr>
          <p:cNvPr id="4" name="object 4"/>
          <p:cNvSpPr txBox="1"/>
          <p:nvPr/>
        </p:nvSpPr>
        <p:spPr>
          <a:xfrm>
            <a:off x="761999" y="685800"/>
            <a:ext cx="7848601" cy="4931478"/>
          </a:xfrm>
          <a:prstGeom prst="rect">
            <a:avLst/>
          </a:prstGeom>
        </p:spPr>
        <p:txBody>
          <a:bodyPr vert="horz" wrap="square" lIns="0" tIns="12065" rIns="0" bIns="0" rtlCol="0">
            <a:spAutoFit/>
          </a:bodyPr>
          <a:lstStyle/>
          <a:p>
            <a:pPr marL="12700" marR="9525" algn="just">
              <a:lnSpc>
                <a:spcPct val="100000"/>
              </a:lnSpc>
              <a:spcBef>
                <a:spcPts val="95"/>
              </a:spcBef>
            </a:pPr>
            <a:r>
              <a:rPr sz="2800" spc="-5" dirty="0">
                <a:solidFill>
                  <a:srgbClr val="0D0D0D"/>
                </a:solidFill>
                <a:latin typeface="Cambria"/>
                <a:cs typeface="Cambria"/>
              </a:rPr>
              <a:t>not with </a:t>
            </a:r>
            <a:r>
              <a:rPr sz="2800" spc="-10" dirty="0">
                <a:solidFill>
                  <a:srgbClr val="0D0D0D"/>
                </a:solidFill>
                <a:latin typeface="Cambria"/>
                <a:cs typeface="Cambria"/>
              </a:rPr>
              <a:t>individual </a:t>
            </a:r>
            <a:r>
              <a:rPr sz="2800" spc="-5" dirty="0">
                <a:solidFill>
                  <a:srgbClr val="0D0D0D"/>
                </a:solidFill>
                <a:latin typeface="Cambria"/>
                <a:cs typeface="Cambria"/>
              </a:rPr>
              <a:t>prices but with </a:t>
            </a:r>
            <a:r>
              <a:rPr sz="2800" dirty="0">
                <a:solidFill>
                  <a:srgbClr val="0D0D0D"/>
                </a:solidFill>
                <a:latin typeface="Cambria"/>
                <a:cs typeface="Cambria"/>
              </a:rPr>
              <a:t>price </a:t>
            </a:r>
            <a:r>
              <a:rPr sz="2800" spc="-20" dirty="0">
                <a:solidFill>
                  <a:srgbClr val="0D0D0D"/>
                </a:solidFill>
                <a:latin typeface="Cambria"/>
                <a:cs typeface="Cambria"/>
              </a:rPr>
              <a:t>level, </a:t>
            </a:r>
            <a:r>
              <a:rPr sz="2800" spc="-5" dirty="0">
                <a:solidFill>
                  <a:srgbClr val="0D0D0D"/>
                </a:solidFill>
                <a:latin typeface="Cambria"/>
                <a:cs typeface="Cambria"/>
              </a:rPr>
              <a:t>not </a:t>
            </a:r>
            <a:r>
              <a:rPr sz="2800" spc="-10" dirty="0">
                <a:solidFill>
                  <a:srgbClr val="0D0D0D"/>
                </a:solidFill>
                <a:latin typeface="Cambria"/>
                <a:cs typeface="Cambria"/>
              </a:rPr>
              <a:t>with  individual </a:t>
            </a:r>
            <a:r>
              <a:rPr sz="2800" spc="-5" dirty="0">
                <a:solidFill>
                  <a:srgbClr val="0D0D0D"/>
                </a:solidFill>
                <a:latin typeface="Cambria"/>
                <a:cs typeface="Cambria"/>
              </a:rPr>
              <a:t>output but </a:t>
            </a:r>
            <a:r>
              <a:rPr sz="2800" spc="-10" dirty="0">
                <a:solidFill>
                  <a:srgbClr val="0D0D0D"/>
                </a:solidFill>
                <a:latin typeface="Cambria"/>
                <a:cs typeface="Cambria"/>
              </a:rPr>
              <a:t>with </a:t>
            </a:r>
            <a:r>
              <a:rPr sz="2800" spc="-5" dirty="0">
                <a:solidFill>
                  <a:srgbClr val="0D0D0D"/>
                </a:solidFill>
                <a:latin typeface="Cambria"/>
                <a:cs typeface="Cambria"/>
              </a:rPr>
              <a:t>national</a:t>
            </a:r>
            <a:r>
              <a:rPr sz="2800" spc="30" dirty="0">
                <a:solidFill>
                  <a:srgbClr val="0D0D0D"/>
                </a:solidFill>
                <a:latin typeface="Cambria"/>
                <a:cs typeface="Cambria"/>
              </a:rPr>
              <a:t> </a:t>
            </a:r>
            <a:r>
              <a:rPr sz="2800" spc="-25" dirty="0">
                <a:solidFill>
                  <a:srgbClr val="0D0D0D"/>
                </a:solidFill>
                <a:latin typeface="Cambria"/>
                <a:cs typeface="Cambria"/>
              </a:rPr>
              <a:t>output.’</a:t>
            </a:r>
            <a:endParaRPr sz="2800">
              <a:latin typeface="Cambria"/>
              <a:cs typeface="Cambria"/>
            </a:endParaRPr>
          </a:p>
          <a:p>
            <a:pPr marL="12700" marR="5080" algn="just">
              <a:lnSpc>
                <a:spcPct val="100000"/>
              </a:lnSpc>
              <a:spcBef>
                <a:spcPts val="675"/>
              </a:spcBef>
            </a:pPr>
            <a:r>
              <a:rPr sz="2800" spc="-5" dirty="0">
                <a:solidFill>
                  <a:srgbClr val="0D0D0D"/>
                </a:solidFill>
                <a:latin typeface="Cambria"/>
                <a:cs typeface="Cambria"/>
              </a:rPr>
              <a:t>In </a:t>
            </a:r>
            <a:r>
              <a:rPr sz="2800" spc="-10" dirty="0">
                <a:solidFill>
                  <a:srgbClr val="0D0D0D"/>
                </a:solidFill>
                <a:latin typeface="Cambria"/>
                <a:cs typeface="Cambria"/>
              </a:rPr>
              <a:t>the </a:t>
            </a:r>
            <a:r>
              <a:rPr sz="2800" spc="-5" dirty="0">
                <a:solidFill>
                  <a:srgbClr val="0D0D0D"/>
                </a:solidFill>
                <a:latin typeface="Cambria"/>
                <a:cs typeface="Cambria"/>
              </a:rPr>
              <a:t>view of </a:t>
            </a:r>
            <a:r>
              <a:rPr sz="2800" spc="-30" dirty="0">
                <a:solidFill>
                  <a:srgbClr val="0D0D0D"/>
                </a:solidFill>
                <a:latin typeface="Cambria"/>
                <a:cs typeface="Cambria"/>
              </a:rPr>
              <a:t>Edward </a:t>
            </a:r>
            <a:r>
              <a:rPr sz="2800" spc="-10" dirty="0">
                <a:solidFill>
                  <a:srgbClr val="0D0D0D"/>
                </a:solidFill>
                <a:latin typeface="Cambria"/>
                <a:cs typeface="Cambria"/>
              </a:rPr>
              <a:t>Shapiro, </a:t>
            </a:r>
            <a:r>
              <a:rPr sz="2800" spc="-5" dirty="0">
                <a:solidFill>
                  <a:srgbClr val="0D0D0D"/>
                </a:solidFill>
                <a:latin typeface="Cambria"/>
                <a:cs typeface="Cambria"/>
              </a:rPr>
              <a:t>’In brief, </a:t>
            </a:r>
            <a:r>
              <a:rPr sz="2800" spc="-10" dirty="0">
                <a:solidFill>
                  <a:srgbClr val="0D0D0D"/>
                </a:solidFill>
                <a:latin typeface="Cambria"/>
                <a:cs typeface="Cambria"/>
              </a:rPr>
              <a:t>macroeconomics </a:t>
            </a:r>
            <a:r>
              <a:rPr sz="2800" spc="-5" dirty="0">
                <a:solidFill>
                  <a:srgbClr val="0D0D0D"/>
                </a:solidFill>
                <a:latin typeface="Cambria"/>
                <a:cs typeface="Cambria"/>
              </a:rPr>
              <a:t>is  </a:t>
            </a:r>
            <a:r>
              <a:rPr sz="2800" spc="-10" dirty="0">
                <a:solidFill>
                  <a:srgbClr val="0D0D0D"/>
                </a:solidFill>
                <a:latin typeface="Cambria"/>
                <a:cs typeface="Cambria"/>
              </a:rPr>
              <a:t>the </a:t>
            </a:r>
            <a:r>
              <a:rPr sz="2800" spc="-15" dirty="0">
                <a:solidFill>
                  <a:srgbClr val="0D0D0D"/>
                </a:solidFill>
                <a:latin typeface="Cambria"/>
                <a:cs typeface="Cambria"/>
              </a:rPr>
              <a:t>study </a:t>
            </a:r>
            <a:r>
              <a:rPr sz="2800" spc="-5" dirty="0">
                <a:solidFill>
                  <a:srgbClr val="0D0D0D"/>
                </a:solidFill>
                <a:latin typeface="Cambria"/>
                <a:cs typeface="Cambria"/>
              </a:rPr>
              <a:t>of </a:t>
            </a:r>
            <a:r>
              <a:rPr sz="2800" spc="-10" dirty="0">
                <a:solidFill>
                  <a:srgbClr val="0D0D0D"/>
                </a:solidFill>
                <a:latin typeface="Cambria"/>
                <a:cs typeface="Cambria"/>
              </a:rPr>
              <a:t>total </a:t>
            </a:r>
            <a:r>
              <a:rPr sz="2800" dirty="0">
                <a:solidFill>
                  <a:srgbClr val="0D0D0D"/>
                </a:solidFill>
                <a:latin typeface="Cambria"/>
                <a:cs typeface="Cambria"/>
              </a:rPr>
              <a:t>output, </a:t>
            </a:r>
            <a:r>
              <a:rPr sz="2800" spc="-10" dirty="0">
                <a:solidFill>
                  <a:srgbClr val="0D0D0D"/>
                </a:solidFill>
                <a:latin typeface="Cambria"/>
                <a:cs typeface="Cambria"/>
              </a:rPr>
              <a:t>employment and price</a:t>
            </a:r>
            <a:r>
              <a:rPr sz="2800" spc="105" dirty="0">
                <a:solidFill>
                  <a:srgbClr val="0D0D0D"/>
                </a:solidFill>
                <a:latin typeface="Cambria"/>
                <a:cs typeface="Cambria"/>
              </a:rPr>
              <a:t> </a:t>
            </a:r>
            <a:r>
              <a:rPr sz="2800" spc="-50" dirty="0">
                <a:solidFill>
                  <a:srgbClr val="0D0D0D"/>
                </a:solidFill>
                <a:latin typeface="Cambria"/>
                <a:cs typeface="Cambria"/>
              </a:rPr>
              <a:t>level.’</a:t>
            </a:r>
            <a:endParaRPr sz="2800">
              <a:latin typeface="Cambria"/>
              <a:cs typeface="Cambria"/>
            </a:endParaRPr>
          </a:p>
          <a:p>
            <a:pPr marL="12700" marR="5080" algn="just">
              <a:lnSpc>
                <a:spcPct val="100000"/>
              </a:lnSpc>
              <a:spcBef>
                <a:spcPts val="675"/>
              </a:spcBef>
            </a:pPr>
            <a:r>
              <a:rPr sz="2800" spc="-5" dirty="0">
                <a:solidFill>
                  <a:srgbClr val="0D0D0D"/>
                </a:solidFill>
                <a:latin typeface="Cambria"/>
                <a:cs typeface="Cambria"/>
              </a:rPr>
              <a:t>The </a:t>
            </a:r>
            <a:r>
              <a:rPr sz="2800" spc="-25" dirty="0">
                <a:solidFill>
                  <a:srgbClr val="0D0D0D"/>
                </a:solidFill>
                <a:latin typeface="Cambria"/>
                <a:cs typeface="Cambria"/>
              </a:rPr>
              <a:t>above </a:t>
            </a:r>
            <a:r>
              <a:rPr sz="2800" spc="-5" dirty="0">
                <a:solidFill>
                  <a:srgbClr val="0D0D0D"/>
                </a:solidFill>
                <a:latin typeface="Cambria"/>
                <a:cs typeface="Cambria"/>
              </a:rPr>
              <a:t>definitions </a:t>
            </a:r>
            <a:r>
              <a:rPr sz="2800" spc="-10" dirty="0">
                <a:solidFill>
                  <a:srgbClr val="0D0D0D"/>
                </a:solidFill>
                <a:latin typeface="Cambria"/>
                <a:cs typeface="Cambria"/>
              </a:rPr>
              <a:t>also </a:t>
            </a:r>
            <a:r>
              <a:rPr sz="2800" spc="-25" dirty="0">
                <a:solidFill>
                  <a:srgbClr val="0D0D0D"/>
                </a:solidFill>
                <a:latin typeface="Cambria"/>
                <a:cs typeface="Cambria"/>
              </a:rPr>
              <a:t>reveal </a:t>
            </a:r>
            <a:r>
              <a:rPr sz="2800" spc="-5" dirty="0">
                <a:solidFill>
                  <a:srgbClr val="0D0D0D"/>
                </a:solidFill>
                <a:latin typeface="Cambria"/>
                <a:cs typeface="Cambria"/>
              </a:rPr>
              <a:t>that </a:t>
            </a:r>
            <a:r>
              <a:rPr sz="2800" spc="-10" dirty="0">
                <a:solidFill>
                  <a:srgbClr val="0D0D0D"/>
                </a:solidFill>
                <a:latin typeface="Cambria"/>
                <a:cs typeface="Cambria"/>
              </a:rPr>
              <a:t>macroeconomics </a:t>
            </a:r>
            <a:r>
              <a:rPr sz="2800" spc="-15" dirty="0">
                <a:solidFill>
                  <a:srgbClr val="0D0D0D"/>
                </a:solidFill>
                <a:latin typeface="Cambria"/>
                <a:cs typeface="Cambria"/>
              </a:rPr>
              <a:t>is  </a:t>
            </a:r>
            <a:r>
              <a:rPr sz="2800" spc="-10" dirty="0">
                <a:solidFill>
                  <a:srgbClr val="0D0D0D"/>
                </a:solidFill>
                <a:latin typeface="Cambria"/>
                <a:cs typeface="Cambria"/>
              </a:rPr>
              <a:t>the </a:t>
            </a:r>
            <a:r>
              <a:rPr sz="2800" spc="-15" dirty="0">
                <a:solidFill>
                  <a:srgbClr val="0D0D0D"/>
                </a:solidFill>
                <a:latin typeface="Cambria"/>
                <a:cs typeface="Cambria"/>
              </a:rPr>
              <a:t>study </a:t>
            </a:r>
            <a:r>
              <a:rPr sz="2800" spc="-5" dirty="0">
                <a:solidFill>
                  <a:srgbClr val="0D0D0D"/>
                </a:solidFill>
                <a:latin typeface="Cambria"/>
                <a:cs typeface="Cambria"/>
              </a:rPr>
              <a:t>of </a:t>
            </a:r>
            <a:r>
              <a:rPr sz="2800" spc="-15" dirty="0">
                <a:solidFill>
                  <a:srgbClr val="0D0D0D"/>
                </a:solidFill>
                <a:latin typeface="Cambria"/>
                <a:cs typeface="Cambria"/>
              </a:rPr>
              <a:t>broad </a:t>
            </a:r>
            <a:r>
              <a:rPr sz="2800" spc="-5" dirty="0">
                <a:solidFill>
                  <a:srgbClr val="0D0D0D"/>
                </a:solidFill>
                <a:latin typeface="Cambria"/>
                <a:cs typeface="Cambria"/>
              </a:rPr>
              <a:t>economic units, </a:t>
            </a:r>
            <a:r>
              <a:rPr sz="2800" dirty="0">
                <a:solidFill>
                  <a:srgbClr val="0D0D0D"/>
                </a:solidFill>
                <a:latin typeface="Cambria"/>
                <a:cs typeface="Cambria"/>
              </a:rPr>
              <a:t>or </a:t>
            </a:r>
            <a:r>
              <a:rPr sz="2800" spc="-10" dirty="0">
                <a:solidFill>
                  <a:srgbClr val="0D0D0D"/>
                </a:solidFill>
                <a:latin typeface="Cambria"/>
                <a:cs typeface="Cambria"/>
              </a:rPr>
              <a:t>the </a:t>
            </a:r>
            <a:r>
              <a:rPr sz="2800" spc="-15" dirty="0">
                <a:solidFill>
                  <a:srgbClr val="0D0D0D"/>
                </a:solidFill>
                <a:latin typeface="Cambria"/>
                <a:cs typeface="Cambria"/>
              </a:rPr>
              <a:t>economy </a:t>
            </a:r>
            <a:r>
              <a:rPr sz="2800" spc="-5" dirty="0">
                <a:solidFill>
                  <a:srgbClr val="0D0D0D"/>
                </a:solidFill>
                <a:latin typeface="Cambria"/>
                <a:cs typeface="Cambria"/>
              </a:rPr>
              <a:t>as a  </a:t>
            </a:r>
            <a:r>
              <a:rPr sz="2800" spc="-10" dirty="0">
                <a:solidFill>
                  <a:srgbClr val="0D0D0D"/>
                </a:solidFill>
                <a:latin typeface="Cambria"/>
                <a:cs typeface="Cambria"/>
              </a:rPr>
              <a:t>whole, </a:t>
            </a:r>
            <a:r>
              <a:rPr sz="2800" spc="-5" dirty="0">
                <a:solidFill>
                  <a:srgbClr val="0D0D0D"/>
                </a:solidFill>
                <a:latin typeface="Cambria"/>
                <a:cs typeface="Cambria"/>
              </a:rPr>
              <a:t>such as national income, </a:t>
            </a:r>
            <a:r>
              <a:rPr sz="2800" spc="-10" dirty="0">
                <a:solidFill>
                  <a:srgbClr val="0D0D0D"/>
                </a:solidFill>
                <a:latin typeface="Cambria"/>
                <a:cs typeface="Cambria"/>
              </a:rPr>
              <a:t>national </a:t>
            </a:r>
            <a:r>
              <a:rPr sz="2800" dirty="0">
                <a:solidFill>
                  <a:srgbClr val="0D0D0D"/>
                </a:solidFill>
                <a:latin typeface="Cambria"/>
                <a:cs typeface="Cambria"/>
              </a:rPr>
              <a:t>output, </a:t>
            </a:r>
            <a:r>
              <a:rPr sz="2800" spc="-15" dirty="0">
                <a:solidFill>
                  <a:srgbClr val="0D0D0D"/>
                </a:solidFill>
                <a:latin typeface="Cambria"/>
                <a:cs typeface="Cambria"/>
              </a:rPr>
              <a:t>general  </a:t>
            </a:r>
            <a:r>
              <a:rPr sz="2800" spc="-5" dirty="0">
                <a:solidFill>
                  <a:srgbClr val="0D0D0D"/>
                </a:solidFill>
                <a:latin typeface="Cambria"/>
                <a:cs typeface="Cambria"/>
              </a:rPr>
              <a:t>price </a:t>
            </a:r>
            <a:r>
              <a:rPr sz="2800" spc="-20" dirty="0">
                <a:solidFill>
                  <a:srgbClr val="0D0D0D"/>
                </a:solidFill>
                <a:latin typeface="Cambria"/>
                <a:cs typeface="Cambria"/>
              </a:rPr>
              <a:t>level, </a:t>
            </a:r>
            <a:r>
              <a:rPr sz="2800" spc="-10" dirty="0">
                <a:solidFill>
                  <a:srgbClr val="0D0D0D"/>
                </a:solidFill>
                <a:latin typeface="Cambria"/>
                <a:cs typeface="Cambria"/>
              </a:rPr>
              <a:t>total </a:t>
            </a:r>
            <a:r>
              <a:rPr sz="2800" spc="-5" dirty="0">
                <a:solidFill>
                  <a:srgbClr val="0D0D0D"/>
                </a:solidFill>
                <a:latin typeface="Cambria"/>
                <a:cs typeface="Cambria"/>
              </a:rPr>
              <a:t>employment, </a:t>
            </a:r>
            <a:r>
              <a:rPr sz="2800" spc="-10" dirty="0">
                <a:solidFill>
                  <a:srgbClr val="0D0D0D"/>
                </a:solidFill>
                <a:latin typeface="Cambria"/>
                <a:cs typeface="Cambria"/>
              </a:rPr>
              <a:t>total saving, total </a:t>
            </a:r>
            <a:r>
              <a:rPr sz="2800" spc="-15" dirty="0">
                <a:solidFill>
                  <a:srgbClr val="0D0D0D"/>
                </a:solidFill>
                <a:latin typeface="Cambria"/>
                <a:cs typeface="Cambria"/>
              </a:rPr>
              <a:t>investment  </a:t>
            </a:r>
            <a:r>
              <a:rPr sz="2800" spc="-10" dirty="0">
                <a:solidFill>
                  <a:srgbClr val="0D0D0D"/>
                </a:solidFill>
                <a:latin typeface="Cambria"/>
                <a:cs typeface="Cambria"/>
              </a:rPr>
              <a:t>and </a:t>
            </a:r>
            <a:r>
              <a:rPr sz="2800" spc="-5" dirty="0">
                <a:solidFill>
                  <a:srgbClr val="0D0D0D"/>
                </a:solidFill>
                <a:latin typeface="Cambria"/>
                <a:cs typeface="Cambria"/>
              </a:rPr>
              <a:t>so on.</a:t>
            </a:r>
            <a:endParaRPr sz="2800">
              <a:latin typeface="Cambria"/>
              <a:cs typeface="Cambri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ln w="9144">
            <a:solidFill>
              <a:srgbClr val="497DBA"/>
            </a:solidFill>
          </a:ln>
        </p:spPr>
        <p:txBody>
          <a:bodyPr wrap="square" lIns="0" tIns="0" rIns="0" bIns="0" rtlCol="0"/>
          <a:lstStyle/>
          <a:p>
            <a:endParaRPr/>
          </a:p>
        </p:txBody>
      </p:sp>
      <p:sp>
        <p:nvSpPr>
          <p:cNvPr id="4" name="object 4"/>
          <p:cNvSpPr txBox="1"/>
          <p:nvPr/>
        </p:nvSpPr>
        <p:spPr>
          <a:xfrm>
            <a:off x="533400" y="609600"/>
            <a:ext cx="8153400" cy="5439310"/>
          </a:xfrm>
          <a:prstGeom prst="rect">
            <a:avLst/>
          </a:prstGeom>
        </p:spPr>
        <p:txBody>
          <a:bodyPr vert="horz" wrap="square" lIns="0" tIns="98425" rIns="0" bIns="0" rtlCol="0">
            <a:spAutoFit/>
          </a:bodyPr>
          <a:lstStyle/>
          <a:p>
            <a:pPr marL="12700">
              <a:lnSpc>
                <a:spcPct val="100000"/>
              </a:lnSpc>
              <a:spcBef>
                <a:spcPts val="775"/>
              </a:spcBef>
            </a:pPr>
            <a:r>
              <a:rPr sz="2400" spc="-10" dirty="0">
                <a:latin typeface="Cambria"/>
                <a:cs typeface="Cambria"/>
              </a:rPr>
              <a:t>Macroeconomics </a:t>
            </a:r>
            <a:r>
              <a:rPr sz="2400" spc="-5" dirty="0">
                <a:latin typeface="Cambria"/>
                <a:cs typeface="Cambria"/>
              </a:rPr>
              <a:t>is concerned with the issues</a:t>
            </a:r>
            <a:r>
              <a:rPr sz="2400" spc="25" dirty="0">
                <a:latin typeface="Cambria"/>
                <a:cs typeface="Cambria"/>
              </a:rPr>
              <a:t> </a:t>
            </a:r>
            <a:r>
              <a:rPr sz="2400" spc="-15" dirty="0">
                <a:latin typeface="Cambria"/>
                <a:cs typeface="Cambria"/>
              </a:rPr>
              <a:t>like;</a:t>
            </a:r>
            <a:endParaRPr sz="2400">
              <a:latin typeface="Cambria"/>
              <a:cs typeface="Cambria"/>
            </a:endParaRPr>
          </a:p>
          <a:p>
            <a:pPr marL="469900" marR="8255" indent="-457200" algn="just">
              <a:lnSpc>
                <a:spcPct val="100000"/>
              </a:lnSpc>
              <a:spcBef>
                <a:spcPts val="675"/>
              </a:spcBef>
              <a:buFont typeface="Wingdings"/>
              <a:buChar char=""/>
              <a:tabLst>
                <a:tab pos="469900" algn="l"/>
              </a:tabLst>
            </a:pPr>
            <a:r>
              <a:rPr sz="2400" spc="-25" dirty="0">
                <a:latin typeface="Cambria"/>
                <a:cs typeface="Cambria"/>
              </a:rPr>
              <a:t>Why </a:t>
            </a:r>
            <a:r>
              <a:rPr sz="2400" spc="-10" dirty="0">
                <a:latin typeface="Cambria"/>
                <a:cs typeface="Cambria"/>
              </a:rPr>
              <a:t>the </a:t>
            </a:r>
            <a:r>
              <a:rPr sz="2400" spc="-15" dirty="0">
                <a:latin typeface="Cambria"/>
                <a:cs typeface="Cambria"/>
              </a:rPr>
              <a:t>economy faces </a:t>
            </a:r>
            <a:r>
              <a:rPr sz="2400" spc="-10" dirty="0">
                <a:latin typeface="Cambria"/>
                <a:cs typeface="Cambria"/>
              </a:rPr>
              <a:t>the problem </a:t>
            </a:r>
            <a:r>
              <a:rPr sz="2400" spc="-5" dirty="0">
                <a:latin typeface="Cambria"/>
                <a:cs typeface="Cambria"/>
              </a:rPr>
              <a:t>of </a:t>
            </a:r>
            <a:r>
              <a:rPr sz="2400" spc="-10" dirty="0">
                <a:latin typeface="Cambria"/>
                <a:cs typeface="Cambria"/>
              </a:rPr>
              <a:t>unemployment  and </a:t>
            </a:r>
            <a:r>
              <a:rPr sz="2400" spc="-5" dirty="0">
                <a:latin typeface="Cambria"/>
                <a:cs typeface="Cambria"/>
              </a:rPr>
              <a:t>how this </a:t>
            </a:r>
            <a:r>
              <a:rPr sz="2400" spc="-10" dirty="0">
                <a:latin typeface="Cambria"/>
                <a:cs typeface="Cambria"/>
              </a:rPr>
              <a:t>problem </a:t>
            </a:r>
            <a:r>
              <a:rPr sz="2400" spc="-5" dirty="0">
                <a:latin typeface="Cambria"/>
                <a:cs typeface="Cambria"/>
              </a:rPr>
              <a:t>can be</a:t>
            </a:r>
            <a:r>
              <a:rPr sz="2400" dirty="0">
                <a:latin typeface="Cambria"/>
                <a:cs typeface="Cambria"/>
              </a:rPr>
              <a:t> </a:t>
            </a:r>
            <a:r>
              <a:rPr sz="2400" spc="-20" dirty="0">
                <a:latin typeface="Cambria"/>
                <a:cs typeface="Cambria"/>
              </a:rPr>
              <a:t>overcome?</a:t>
            </a:r>
            <a:endParaRPr sz="2400">
              <a:latin typeface="Cambria"/>
              <a:cs typeface="Cambria"/>
            </a:endParaRPr>
          </a:p>
          <a:p>
            <a:pPr marL="469900" marR="5715" indent="-457200" algn="just">
              <a:lnSpc>
                <a:spcPct val="100000"/>
              </a:lnSpc>
              <a:spcBef>
                <a:spcPts val="670"/>
              </a:spcBef>
              <a:buFont typeface="Wingdings"/>
              <a:buChar char=""/>
              <a:tabLst>
                <a:tab pos="469900" algn="l"/>
              </a:tabLst>
            </a:pPr>
            <a:r>
              <a:rPr sz="2400" spc="-5" dirty="0">
                <a:latin typeface="Cambria"/>
                <a:cs typeface="Cambria"/>
              </a:rPr>
              <a:t>How </a:t>
            </a:r>
            <a:r>
              <a:rPr sz="2400" spc="-10" dirty="0">
                <a:latin typeface="Cambria"/>
                <a:cs typeface="Cambria"/>
              </a:rPr>
              <a:t>national </a:t>
            </a:r>
            <a:r>
              <a:rPr sz="2400" spc="-5" dirty="0">
                <a:latin typeface="Cambria"/>
                <a:cs typeface="Cambria"/>
              </a:rPr>
              <a:t>income is </a:t>
            </a:r>
            <a:r>
              <a:rPr sz="2400" spc="-10" dirty="0">
                <a:latin typeface="Cambria"/>
                <a:cs typeface="Cambria"/>
              </a:rPr>
              <a:t>estimated and </a:t>
            </a:r>
            <a:r>
              <a:rPr sz="2400" spc="-5" dirty="0">
                <a:latin typeface="Cambria"/>
                <a:cs typeface="Cambria"/>
              </a:rPr>
              <a:t>how it </a:t>
            </a:r>
            <a:r>
              <a:rPr sz="2400" spc="-10" dirty="0">
                <a:latin typeface="Cambria"/>
                <a:cs typeface="Cambria"/>
              </a:rPr>
              <a:t>is </a:t>
            </a:r>
            <a:r>
              <a:rPr sz="2400" spc="-15" dirty="0">
                <a:latin typeface="Cambria"/>
                <a:cs typeface="Cambria"/>
              </a:rPr>
              <a:t>affected  </a:t>
            </a:r>
            <a:r>
              <a:rPr sz="2400" spc="-20" dirty="0">
                <a:latin typeface="Cambria"/>
                <a:cs typeface="Cambria"/>
              </a:rPr>
              <a:t>by </a:t>
            </a:r>
            <a:r>
              <a:rPr sz="2400" spc="-15" dirty="0">
                <a:latin typeface="Cambria"/>
                <a:cs typeface="Cambria"/>
              </a:rPr>
              <a:t>various variables </a:t>
            </a:r>
            <a:r>
              <a:rPr sz="2400" spc="-5" dirty="0">
                <a:latin typeface="Cambria"/>
                <a:cs typeface="Cambria"/>
              </a:rPr>
              <a:t>of </a:t>
            </a:r>
            <a:r>
              <a:rPr sz="2400" spc="-10" dirty="0">
                <a:latin typeface="Cambria"/>
                <a:cs typeface="Cambria"/>
              </a:rPr>
              <a:t>the</a:t>
            </a:r>
            <a:r>
              <a:rPr sz="2400" spc="75" dirty="0">
                <a:latin typeface="Cambria"/>
                <a:cs typeface="Cambria"/>
              </a:rPr>
              <a:t> </a:t>
            </a:r>
            <a:r>
              <a:rPr sz="2400" spc="-15" dirty="0">
                <a:latin typeface="Cambria"/>
                <a:cs typeface="Cambria"/>
              </a:rPr>
              <a:t>economy?</a:t>
            </a:r>
            <a:endParaRPr sz="2400">
              <a:latin typeface="Cambria"/>
              <a:cs typeface="Cambria"/>
            </a:endParaRPr>
          </a:p>
          <a:p>
            <a:pPr marL="469900" marR="6350" indent="-457200" algn="just">
              <a:lnSpc>
                <a:spcPct val="100000"/>
              </a:lnSpc>
              <a:spcBef>
                <a:spcPts val="675"/>
              </a:spcBef>
              <a:buFont typeface="Wingdings"/>
              <a:buChar char=""/>
              <a:tabLst>
                <a:tab pos="469900" algn="l"/>
              </a:tabLst>
            </a:pPr>
            <a:r>
              <a:rPr sz="2400" spc="-10" dirty="0">
                <a:latin typeface="Cambria"/>
                <a:cs typeface="Cambria"/>
              </a:rPr>
              <a:t>How </a:t>
            </a:r>
            <a:r>
              <a:rPr sz="2400" spc="-5" dirty="0">
                <a:latin typeface="Cambria"/>
                <a:cs typeface="Cambria"/>
              </a:rPr>
              <a:t>a number of producers </a:t>
            </a:r>
            <a:r>
              <a:rPr sz="2400" spc="-15" dirty="0">
                <a:latin typeface="Cambria"/>
                <a:cs typeface="Cambria"/>
              </a:rPr>
              <a:t>take </a:t>
            </a:r>
            <a:r>
              <a:rPr sz="2400" spc="-5" dirty="0">
                <a:latin typeface="Cambria"/>
                <a:cs typeface="Cambria"/>
              </a:rPr>
              <a:t>decisions </a:t>
            </a:r>
            <a:r>
              <a:rPr sz="2400" spc="-15" dirty="0">
                <a:latin typeface="Cambria"/>
                <a:cs typeface="Cambria"/>
              </a:rPr>
              <a:t>for  investment </a:t>
            </a:r>
            <a:r>
              <a:rPr sz="2400" spc="-10" dirty="0">
                <a:latin typeface="Cambria"/>
                <a:cs typeface="Cambria"/>
              </a:rPr>
              <a:t>and </a:t>
            </a:r>
            <a:r>
              <a:rPr sz="2400" spc="-5" dirty="0">
                <a:latin typeface="Cambria"/>
                <a:cs typeface="Cambria"/>
              </a:rPr>
              <a:t>how consumers decide </a:t>
            </a:r>
            <a:r>
              <a:rPr sz="2400" spc="-15" dirty="0">
                <a:latin typeface="Cambria"/>
                <a:cs typeface="Cambria"/>
              </a:rPr>
              <a:t>to </a:t>
            </a:r>
            <a:r>
              <a:rPr sz="2400" spc="-5" dirty="0">
                <a:latin typeface="Cambria"/>
                <a:cs typeface="Cambria"/>
              </a:rPr>
              <a:t>spend their  income?</a:t>
            </a:r>
            <a:endParaRPr sz="2400">
              <a:latin typeface="Cambria"/>
              <a:cs typeface="Cambria"/>
            </a:endParaRPr>
          </a:p>
          <a:p>
            <a:pPr marL="469900" marR="6350" indent="-457200" algn="just">
              <a:lnSpc>
                <a:spcPct val="100000"/>
              </a:lnSpc>
              <a:spcBef>
                <a:spcPts val="675"/>
              </a:spcBef>
              <a:buFont typeface="Wingdings"/>
              <a:buChar char=""/>
              <a:tabLst>
                <a:tab pos="469900" algn="l"/>
              </a:tabLst>
            </a:pPr>
            <a:r>
              <a:rPr sz="2400" spc="-25" dirty="0">
                <a:latin typeface="Cambria"/>
                <a:cs typeface="Cambria"/>
              </a:rPr>
              <a:t>Why </a:t>
            </a:r>
            <a:r>
              <a:rPr sz="2400" spc="-10" dirty="0">
                <a:latin typeface="Cambria"/>
                <a:cs typeface="Cambria"/>
              </a:rPr>
              <a:t>there </a:t>
            </a:r>
            <a:r>
              <a:rPr sz="2400" spc="-20" dirty="0">
                <a:latin typeface="Cambria"/>
                <a:cs typeface="Cambria"/>
              </a:rPr>
              <a:t>are </a:t>
            </a:r>
            <a:r>
              <a:rPr sz="2400" spc="-5" dirty="0">
                <a:latin typeface="Cambria"/>
                <a:cs typeface="Cambria"/>
              </a:rPr>
              <a:t>economic fluctuations </a:t>
            </a:r>
            <a:r>
              <a:rPr sz="2400" spc="-10" dirty="0">
                <a:latin typeface="Cambria"/>
                <a:cs typeface="Cambria"/>
              </a:rPr>
              <a:t>and what </a:t>
            </a:r>
            <a:r>
              <a:rPr sz="2400" spc="-20" dirty="0">
                <a:latin typeface="Cambria"/>
                <a:cs typeface="Cambria"/>
              </a:rPr>
              <a:t>are </a:t>
            </a:r>
            <a:r>
              <a:rPr sz="2400" spc="-10" dirty="0">
                <a:latin typeface="Cambria"/>
                <a:cs typeface="Cambria"/>
              </a:rPr>
              <a:t>the  measures </a:t>
            </a:r>
            <a:r>
              <a:rPr sz="2400" spc="-15" dirty="0">
                <a:latin typeface="Cambria"/>
                <a:cs typeface="Cambria"/>
              </a:rPr>
              <a:t>to </a:t>
            </a:r>
            <a:r>
              <a:rPr sz="2400" spc="-10" dirty="0">
                <a:latin typeface="Cambria"/>
                <a:cs typeface="Cambria"/>
              </a:rPr>
              <a:t>maintain</a:t>
            </a:r>
            <a:r>
              <a:rPr sz="2400" spc="0" dirty="0">
                <a:latin typeface="Cambria"/>
                <a:cs typeface="Cambria"/>
              </a:rPr>
              <a:t> </a:t>
            </a:r>
            <a:r>
              <a:rPr sz="2400" spc="-5" dirty="0">
                <a:latin typeface="Cambria"/>
                <a:cs typeface="Cambria"/>
              </a:rPr>
              <a:t>fluctuations?</a:t>
            </a:r>
            <a:endParaRPr sz="2400">
              <a:latin typeface="Cambria"/>
              <a:cs typeface="Cambria"/>
            </a:endParaRPr>
          </a:p>
          <a:p>
            <a:pPr marL="469900" marR="5715" indent="-457200" algn="just">
              <a:lnSpc>
                <a:spcPct val="100000"/>
              </a:lnSpc>
              <a:spcBef>
                <a:spcPts val="675"/>
              </a:spcBef>
              <a:buFont typeface="Wingdings"/>
              <a:buChar char=""/>
              <a:tabLst>
                <a:tab pos="469900" algn="l"/>
              </a:tabLst>
            </a:pPr>
            <a:r>
              <a:rPr sz="2400" spc="-10" dirty="0">
                <a:latin typeface="Cambria"/>
                <a:cs typeface="Cambria"/>
              </a:rPr>
              <a:t>How the </a:t>
            </a:r>
            <a:r>
              <a:rPr sz="2400" spc="-15" dirty="0">
                <a:latin typeface="Cambria"/>
                <a:cs typeface="Cambria"/>
              </a:rPr>
              <a:t>general </a:t>
            </a:r>
            <a:r>
              <a:rPr sz="2400" spc="-5" dirty="0">
                <a:latin typeface="Cambria"/>
                <a:cs typeface="Cambria"/>
              </a:rPr>
              <a:t>price </a:t>
            </a:r>
            <a:r>
              <a:rPr sz="2400" spc="-20" dirty="0">
                <a:latin typeface="Cambria"/>
                <a:cs typeface="Cambria"/>
              </a:rPr>
              <a:t>level, </a:t>
            </a:r>
            <a:r>
              <a:rPr sz="2400" spc="-5" dirty="0">
                <a:latin typeface="Cambria"/>
                <a:cs typeface="Cambria"/>
              </a:rPr>
              <a:t>demand </a:t>
            </a:r>
            <a:r>
              <a:rPr sz="2400" spc="-15" dirty="0">
                <a:latin typeface="Cambria"/>
                <a:cs typeface="Cambria"/>
              </a:rPr>
              <a:t>for </a:t>
            </a:r>
            <a:r>
              <a:rPr sz="2400" spc="-10" dirty="0">
                <a:latin typeface="Cambria"/>
                <a:cs typeface="Cambria"/>
              </a:rPr>
              <a:t>and </a:t>
            </a:r>
            <a:r>
              <a:rPr sz="2400" spc="-15" dirty="0">
                <a:latin typeface="Cambria"/>
                <a:cs typeface="Cambria"/>
              </a:rPr>
              <a:t>supply </a:t>
            </a:r>
            <a:r>
              <a:rPr sz="2400" spc="-5" dirty="0">
                <a:latin typeface="Cambria"/>
                <a:cs typeface="Cambria"/>
              </a:rPr>
              <a:t>of  </a:t>
            </a:r>
            <a:r>
              <a:rPr sz="2400" spc="-10" dirty="0">
                <a:latin typeface="Cambria"/>
                <a:cs typeface="Cambria"/>
              </a:rPr>
              <a:t>money </a:t>
            </a:r>
            <a:r>
              <a:rPr sz="2400" spc="-20" dirty="0">
                <a:latin typeface="Cambria"/>
                <a:cs typeface="Cambria"/>
              </a:rPr>
              <a:t>are </a:t>
            </a:r>
            <a:r>
              <a:rPr sz="2400" spc="-10" dirty="0">
                <a:latin typeface="Cambria"/>
                <a:cs typeface="Cambria"/>
              </a:rPr>
              <a:t>affected</a:t>
            </a:r>
            <a:r>
              <a:rPr sz="2400" spc="-5" dirty="0">
                <a:latin typeface="Cambria"/>
                <a:cs typeface="Cambria"/>
              </a:rPr>
              <a:t> </a:t>
            </a:r>
            <a:r>
              <a:rPr sz="2400" spc="-15" dirty="0">
                <a:latin typeface="Cambria"/>
                <a:cs typeface="Cambria"/>
              </a:rPr>
              <a:t>interchangeably?</a:t>
            </a:r>
            <a:endParaRPr sz="2400">
              <a:latin typeface="Cambria"/>
              <a:cs typeface="Cambria"/>
            </a:endParaRPr>
          </a:p>
          <a:p>
            <a:pPr marL="469900" marR="5080" indent="-457200" algn="just">
              <a:lnSpc>
                <a:spcPct val="100000"/>
              </a:lnSpc>
              <a:spcBef>
                <a:spcPts val="670"/>
              </a:spcBef>
              <a:buFont typeface="Wingdings"/>
              <a:buChar char=""/>
              <a:tabLst>
                <a:tab pos="469900" algn="l"/>
              </a:tabLst>
            </a:pPr>
            <a:r>
              <a:rPr sz="2400" spc="-10" dirty="0">
                <a:latin typeface="Cambria"/>
                <a:cs typeface="Cambria"/>
              </a:rPr>
              <a:t>How the </a:t>
            </a:r>
            <a:r>
              <a:rPr sz="2400" spc="-5" dirty="0">
                <a:latin typeface="Cambria"/>
                <a:cs typeface="Cambria"/>
              </a:rPr>
              <a:t>internal </a:t>
            </a:r>
            <a:r>
              <a:rPr sz="2400" spc="-10" dirty="0">
                <a:latin typeface="Cambria"/>
                <a:cs typeface="Cambria"/>
              </a:rPr>
              <a:t>economy </a:t>
            </a:r>
            <a:r>
              <a:rPr sz="2400" spc="-5" dirty="0">
                <a:latin typeface="Cambria"/>
                <a:cs typeface="Cambria"/>
              </a:rPr>
              <a:t>is influenced </a:t>
            </a:r>
            <a:r>
              <a:rPr sz="2400" spc="-20" dirty="0">
                <a:latin typeface="Cambria"/>
                <a:cs typeface="Cambria"/>
              </a:rPr>
              <a:t>by </a:t>
            </a:r>
            <a:r>
              <a:rPr sz="2400" spc="-10" dirty="0">
                <a:latin typeface="Cambria"/>
                <a:cs typeface="Cambria"/>
              </a:rPr>
              <a:t>the </a:t>
            </a:r>
            <a:r>
              <a:rPr sz="2400" spc="-5" dirty="0">
                <a:latin typeface="Cambria"/>
                <a:cs typeface="Cambria"/>
              </a:rPr>
              <a:t>changes  in </a:t>
            </a:r>
            <a:r>
              <a:rPr sz="2400" spc="-10" dirty="0">
                <a:latin typeface="Cambria"/>
                <a:cs typeface="Cambria"/>
              </a:rPr>
              <a:t>external economy</a:t>
            </a:r>
            <a:r>
              <a:rPr sz="2400" spc="-15" dirty="0">
                <a:latin typeface="Cambria"/>
                <a:cs typeface="Cambria"/>
              </a:rPr>
              <a:t> </a:t>
            </a:r>
            <a:r>
              <a:rPr sz="2400" spc="-10" dirty="0">
                <a:latin typeface="Cambria"/>
                <a:cs typeface="Cambria"/>
              </a:rPr>
              <a:t>etc?</a:t>
            </a:r>
            <a:endParaRPr sz="2400">
              <a:latin typeface="Cambria"/>
              <a:cs typeface="Cambri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ln w="9144">
            <a:solidFill>
              <a:srgbClr val="97B853"/>
            </a:solidFill>
          </a:ln>
        </p:spPr>
        <p:txBody>
          <a:bodyPr wrap="square" lIns="0" tIns="0" rIns="0" bIns="0" rtlCol="0"/>
          <a:lstStyle/>
          <a:p>
            <a:endParaRPr/>
          </a:p>
        </p:txBody>
      </p:sp>
      <p:sp>
        <p:nvSpPr>
          <p:cNvPr id="4" name="object 4"/>
          <p:cNvSpPr txBox="1">
            <a:spLocks noGrp="1"/>
          </p:cNvSpPr>
          <p:nvPr>
            <p:ph type="title"/>
          </p:nvPr>
        </p:nvSpPr>
        <p:spPr>
          <a:xfrm>
            <a:off x="457200" y="381000"/>
            <a:ext cx="7391400" cy="505908"/>
          </a:xfrm>
          <a:prstGeom prst="rect">
            <a:avLst/>
          </a:prstGeom>
        </p:spPr>
        <p:txBody>
          <a:bodyPr vert="horz" wrap="square" lIns="0" tIns="13335" rIns="0" bIns="0" rtlCol="0">
            <a:spAutoFit/>
          </a:bodyPr>
          <a:lstStyle/>
          <a:p>
            <a:pPr marL="12700">
              <a:lnSpc>
                <a:spcPct val="100000"/>
              </a:lnSpc>
              <a:spcBef>
                <a:spcPts val="105"/>
              </a:spcBef>
            </a:pPr>
            <a:r>
              <a:rPr sz="3200" b="1" dirty="0">
                <a:latin typeface="Cambria"/>
                <a:cs typeface="Cambria"/>
              </a:rPr>
              <a:t>3- </a:t>
            </a:r>
            <a:r>
              <a:rPr sz="3200" b="1" spc="-10" dirty="0">
                <a:uFill>
                  <a:solidFill>
                    <a:srgbClr val="FF0000"/>
                  </a:solidFill>
                </a:uFill>
                <a:latin typeface="Cambria"/>
                <a:cs typeface="Cambria"/>
              </a:rPr>
              <a:t>Functions </a:t>
            </a:r>
            <a:r>
              <a:rPr sz="3200" b="1" dirty="0">
                <a:uFill>
                  <a:solidFill>
                    <a:srgbClr val="FF0000"/>
                  </a:solidFill>
                </a:uFill>
                <a:latin typeface="Cambria"/>
                <a:cs typeface="Cambria"/>
              </a:rPr>
              <a:t>of </a:t>
            </a:r>
            <a:r>
              <a:rPr sz="3200" b="1" spc="-10" dirty="0">
                <a:uFill>
                  <a:solidFill>
                    <a:srgbClr val="FF0000"/>
                  </a:solidFill>
                </a:uFill>
                <a:latin typeface="Cambria"/>
                <a:cs typeface="Cambria"/>
              </a:rPr>
              <a:t>Microeconomic</a:t>
            </a:r>
            <a:r>
              <a:rPr sz="3200" b="1" spc="25" dirty="0">
                <a:uFill>
                  <a:solidFill>
                    <a:srgbClr val="FF0000"/>
                  </a:solidFill>
                </a:uFill>
                <a:latin typeface="Cambria"/>
                <a:cs typeface="Cambria"/>
              </a:rPr>
              <a:t> </a:t>
            </a:r>
            <a:r>
              <a:rPr sz="3200" b="1" spc="-5" dirty="0">
                <a:uFill>
                  <a:solidFill>
                    <a:srgbClr val="FF0000"/>
                  </a:solidFill>
                </a:uFill>
                <a:latin typeface="Cambria"/>
                <a:cs typeface="Cambria"/>
              </a:rPr>
              <a:t>theory</a:t>
            </a:r>
            <a:endParaRPr sz="3200">
              <a:latin typeface="Cambria"/>
              <a:cs typeface="Cambria"/>
            </a:endParaRPr>
          </a:p>
        </p:txBody>
      </p:sp>
      <p:sp>
        <p:nvSpPr>
          <p:cNvPr id="5" name="object 5"/>
          <p:cNvSpPr txBox="1"/>
          <p:nvPr/>
        </p:nvSpPr>
        <p:spPr>
          <a:xfrm>
            <a:off x="421641" y="1676400"/>
            <a:ext cx="8265160" cy="2167260"/>
          </a:xfrm>
          <a:prstGeom prst="rect">
            <a:avLst/>
          </a:prstGeom>
        </p:spPr>
        <p:txBody>
          <a:bodyPr vert="horz" wrap="square" lIns="0" tIns="12700" rIns="0" bIns="0" rtlCol="0">
            <a:spAutoFit/>
          </a:bodyPr>
          <a:lstStyle/>
          <a:p>
            <a:pPr marL="12700" marR="5080" indent="571500" algn="just">
              <a:lnSpc>
                <a:spcPct val="99900"/>
              </a:lnSpc>
              <a:spcBef>
                <a:spcPts val="100"/>
              </a:spcBef>
            </a:pPr>
            <a:r>
              <a:rPr sz="2800" spc="-5" dirty="0">
                <a:latin typeface="Cambria"/>
                <a:cs typeface="Cambria"/>
              </a:rPr>
              <a:t>The functions of </a:t>
            </a:r>
            <a:r>
              <a:rPr sz="2800" spc="-10" dirty="0">
                <a:latin typeface="Cambria"/>
                <a:cs typeface="Cambria"/>
              </a:rPr>
              <a:t>microeconomic </a:t>
            </a:r>
            <a:r>
              <a:rPr sz="2800" spc="-5" dirty="0">
                <a:latin typeface="Cambria"/>
                <a:cs typeface="Cambria"/>
              </a:rPr>
              <a:t>theory</a:t>
            </a:r>
            <a:r>
              <a:rPr sz="2800" spc="484" dirty="0">
                <a:latin typeface="Cambria"/>
                <a:cs typeface="Cambria"/>
              </a:rPr>
              <a:t> </a:t>
            </a:r>
            <a:r>
              <a:rPr sz="2800" spc="-20" dirty="0">
                <a:latin typeface="Cambria"/>
                <a:cs typeface="Cambria"/>
              </a:rPr>
              <a:t>are  </a:t>
            </a:r>
            <a:r>
              <a:rPr sz="2800" spc="-5" dirty="0">
                <a:latin typeface="Cambria"/>
                <a:cs typeface="Cambria"/>
              </a:rPr>
              <a:t>concerned </a:t>
            </a:r>
            <a:r>
              <a:rPr sz="2800" spc="-10" dirty="0">
                <a:latin typeface="Cambria"/>
                <a:cs typeface="Cambria"/>
              </a:rPr>
              <a:t>with the </a:t>
            </a:r>
            <a:r>
              <a:rPr sz="2800" spc="-15" dirty="0">
                <a:latin typeface="Cambria"/>
                <a:cs typeface="Cambria"/>
              </a:rPr>
              <a:t>study</a:t>
            </a:r>
            <a:r>
              <a:rPr sz="2800" spc="580" dirty="0">
                <a:latin typeface="Cambria"/>
                <a:cs typeface="Cambria"/>
              </a:rPr>
              <a:t> </a:t>
            </a:r>
            <a:r>
              <a:rPr sz="2800" spc="-5" dirty="0">
                <a:latin typeface="Cambria"/>
                <a:cs typeface="Cambria"/>
              </a:rPr>
              <a:t>of economic </a:t>
            </a:r>
            <a:r>
              <a:rPr sz="2800" spc="-15" dirty="0">
                <a:latin typeface="Cambria"/>
                <a:cs typeface="Cambria"/>
              </a:rPr>
              <a:t>behavior</a:t>
            </a:r>
            <a:r>
              <a:rPr sz="2800" spc="580" dirty="0">
                <a:latin typeface="Cambria"/>
                <a:cs typeface="Cambria"/>
              </a:rPr>
              <a:t> </a:t>
            </a:r>
            <a:r>
              <a:rPr sz="2800" spc="-5" dirty="0">
                <a:latin typeface="Cambria"/>
                <a:cs typeface="Cambria"/>
              </a:rPr>
              <a:t>of  </a:t>
            </a:r>
            <a:r>
              <a:rPr sz="2800" spc="-5" dirty="0">
                <a:uFill>
                  <a:solidFill>
                    <a:srgbClr val="000099"/>
                  </a:solidFill>
                </a:uFill>
                <a:latin typeface="Cambria"/>
                <a:cs typeface="Cambria"/>
              </a:rPr>
              <a:t>consumers</a:t>
            </a:r>
            <a:r>
              <a:rPr sz="2800" spc="-5" dirty="0">
                <a:latin typeface="Cambria"/>
                <a:cs typeface="Cambria"/>
              </a:rPr>
              <a:t>, </a:t>
            </a:r>
            <a:r>
              <a:rPr sz="2800" spc="-15" dirty="0">
                <a:uFill>
                  <a:solidFill>
                    <a:srgbClr val="000099"/>
                  </a:solidFill>
                </a:uFill>
                <a:latin typeface="Cambria"/>
                <a:cs typeface="Cambria"/>
              </a:rPr>
              <a:t>resource </a:t>
            </a:r>
            <a:r>
              <a:rPr sz="2800" spc="-10" dirty="0">
                <a:uFill>
                  <a:solidFill>
                    <a:srgbClr val="000099"/>
                  </a:solidFill>
                </a:uFill>
                <a:latin typeface="Cambria"/>
                <a:cs typeface="Cambria"/>
              </a:rPr>
              <a:t>owners</a:t>
            </a:r>
            <a:r>
              <a:rPr sz="2800" spc="-10" dirty="0">
                <a:latin typeface="Cambria"/>
                <a:cs typeface="Cambria"/>
              </a:rPr>
              <a:t> </a:t>
            </a:r>
            <a:r>
              <a:rPr sz="2800" spc="-5" dirty="0">
                <a:latin typeface="Cambria"/>
                <a:cs typeface="Cambria"/>
              </a:rPr>
              <a:t>and </a:t>
            </a:r>
            <a:r>
              <a:rPr sz="2800" spc="-5" dirty="0">
                <a:uFill>
                  <a:solidFill>
                    <a:srgbClr val="000099"/>
                  </a:solidFill>
                </a:uFill>
                <a:latin typeface="Cambria"/>
                <a:cs typeface="Cambria"/>
              </a:rPr>
              <a:t>business firms </a:t>
            </a:r>
            <a:r>
              <a:rPr sz="2800" spc="-15" dirty="0">
                <a:latin typeface="Cambria"/>
                <a:cs typeface="Cambria"/>
              </a:rPr>
              <a:t>who  individually </a:t>
            </a:r>
            <a:r>
              <a:rPr sz="2800" spc="-5" dirty="0">
                <a:latin typeface="Cambria"/>
                <a:cs typeface="Cambria"/>
              </a:rPr>
              <a:t>can </a:t>
            </a:r>
            <a:r>
              <a:rPr sz="2800" spc="-15" dirty="0">
                <a:latin typeface="Cambria"/>
                <a:cs typeface="Cambria"/>
              </a:rPr>
              <a:t>play </a:t>
            </a:r>
            <a:r>
              <a:rPr sz="2800" spc="-5" dirty="0">
                <a:latin typeface="Cambria"/>
                <a:cs typeface="Cambria"/>
              </a:rPr>
              <a:t>a decision </a:t>
            </a:r>
            <a:r>
              <a:rPr sz="2800" spc="-10" dirty="0">
                <a:latin typeface="Cambria"/>
                <a:cs typeface="Cambria"/>
              </a:rPr>
              <a:t>making </a:t>
            </a:r>
            <a:r>
              <a:rPr sz="2800" spc="-15" dirty="0">
                <a:latin typeface="Cambria"/>
                <a:cs typeface="Cambria"/>
              </a:rPr>
              <a:t>role </a:t>
            </a:r>
            <a:r>
              <a:rPr sz="2800" spc="-5" dirty="0">
                <a:latin typeface="Cambria"/>
                <a:cs typeface="Cambria"/>
              </a:rPr>
              <a:t>in a </a:t>
            </a:r>
            <a:r>
              <a:rPr sz="2800" spc="-15" dirty="0">
                <a:latin typeface="Cambria"/>
                <a:cs typeface="Cambria"/>
              </a:rPr>
              <a:t>free  </a:t>
            </a:r>
            <a:r>
              <a:rPr sz="2800" spc="-20" dirty="0">
                <a:latin typeface="Cambria"/>
                <a:cs typeface="Cambria"/>
              </a:rPr>
              <a:t>market</a:t>
            </a:r>
            <a:r>
              <a:rPr sz="2800" spc="-5" dirty="0">
                <a:latin typeface="Cambria"/>
                <a:cs typeface="Cambria"/>
              </a:rPr>
              <a:t> </a:t>
            </a:r>
            <a:r>
              <a:rPr sz="2800" spc="-40">
                <a:latin typeface="Cambria"/>
                <a:cs typeface="Cambria"/>
              </a:rPr>
              <a:t>economy</a:t>
            </a:r>
            <a:r>
              <a:rPr sz="2800" spc="-40" smtClean="0">
                <a:latin typeface="Cambria"/>
                <a:cs typeface="Cambria"/>
              </a:rPr>
              <a:t>.</a:t>
            </a:r>
            <a:endParaRPr sz="2800">
              <a:latin typeface="Cambria"/>
              <a:cs typeface="Cambri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spc="-10" dirty="0" smtClean="0">
                <a:latin typeface="Cambria"/>
                <a:cs typeface="Cambria"/>
              </a:rPr>
              <a:t>Microeconomic theory </a:t>
            </a:r>
            <a:r>
              <a:rPr lang="en-US" spc="-5" dirty="0" smtClean="0">
                <a:latin typeface="Cambria"/>
                <a:cs typeface="Cambria"/>
              </a:rPr>
              <a:t>is called </a:t>
            </a:r>
            <a:r>
              <a:rPr lang="en-US" spc="-10" dirty="0" smtClean="0">
                <a:latin typeface="Cambria"/>
                <a:cs typeface="Cambria"/>
              </a:rPr>
              <a:t>price </a:t>
            </a:r>
            <a:r>
              <a:rPr lang="en-US" spc="-5" dirty="0" smtClean="0">
                <a:latin typeface="Cambria"/>
                <a:cs typeface="Cambria"/>
              </a:rPr>
              <a:t>theory due </a:t>
            </a:r>
            <a:r>
              <a:rPr lang="en-US" spc="-30" dirty="0" smtClean="0">
                <a:latin typeface="Cambria"/>
                <a:cs typeface="Cambria"/>
              </a:rPr>
              <a:t>to  </a:t>
            </a:r>
            <a:r>
              <a:rPr lang="en-US" spc="-5" dirty="0" smtClean="0">
                <a:latin typeface="Cambria"/>
                <a:cs typeface="Cambria"/>
              </a:rPr>
              <a:t>its functional </a:t>
            </a:r>
            <a:r>
              <a:rPr lang="en-US" spc="-15" dirty="0" smtClean="0">
                <a:latin typeface="Cambria"/>
                <a:cs typeface="Cambria"/>
              </a:rPr>
              <a:t>nature</a:t>
            </a:r>
            <a:r>
              <a:rPr lang="en-US" spc="580" dirty="0" smtClean="0">
                <a:latin typeface="Cambria"/>
                <a:cs typeface="Cambria"/>
              </a:rPr>
              <a:t> </a:t>
            </a:r>
            <a:r>
              <a:rPr lang="en-US" spc="-15" dirty="0" smtClean="0">
                <a:latin typeface="Cambria"/>
                <a:cs typeface="Cambria"/>
              </a:rPr>
              <a:t>related</a:t>
            </a:r>
            <a:r>
              <a:rPr lang="en-US" spc="580" dirty="0" smtClean="0">
                <a:latin typeface="Cambria"/>
                <a:cs typeface="Cambria"/>
              </a:rPr>
              <a:t> </a:t>
            </a:r>
            <a:r>
              <a:rPr lang="en-US" spc="-15" dirty="0" smtClean="0">
                <a:latin typeface="Cambria"/>
                <a:cs typeface="Cambria"/>
              </a:rPr>
              <a:t>to</a:t>
            </a:r>
            <a:r>
              <a:rPr lang="en-US" spc="580" dirty="0" smtClean="0">
                <a:latin typeface="Cambria"/>
                <a:cs typeface="Cambria"/>
              </a:rPr>
              <a:t> </a:t>
            </a:r>
            <a:r>
              <a:rPr lang="en-US" spc="-10" dirty="0" smtClean="0">
                <a:latin typeface="Cambria"/>
                <a:cs typeface="Cambria"/>
              </a:rPr>
              <a:t>individual </a:t>
            </a:r>
            <a:r>
              <a:rPr lang="en-US" spc="-5" dirty="0" smtClean="0">
                <a:latin typeface="Cambria"/>
                <a:cs typeface="Cambria"/>
              </a:rPr>
              <a:t>business  </a:t>
            </a:r>
            <a:r>
              <a:rPr lang="en-US" spc="-10" dirty="0" smtClean="0">
                <a:latin typeface="Cambria"/>
                <a:cs typeface="Cambria"/>
              </a:rPr>
              <a:t>activities </a:t>
            </a:r>
            <a:r>
              <a:rPr lang="en-US" spc="-5" dirty="0" smtClean="0">
                <a:latin typeface="Cambria"/>
                <a:cs typeface="Cambria"/>
              </a:rPr>
              <a:t>of households </a:t>
            </a:r>
            <a:r>
              <a:rPr lang="en-US" spc="-10" dirty="0" smtClean="0">
                <a:latin typeface="Cambria"/>
                <a:cs typeface="Cambria"/>
              </a:rPr>
              <a:t>and business </a:t>
            </a:r>
            <a:r>
              <a:rPr lang="en-US" spc="-5" dirty="0" smtClean="0">
                <a:latin typeface="Cambria"/>
                <a:cs typeface="Cambria"/>
              </a:rPr>
              <a:t>firms </a:t>
            </a:r>
            <a:r>
              <a:rPr lang="en-US" spc="-10" dirty="0" smtClean="0">
                <a:latin typeface="Cambria"/>
                <a:cs typeface="Cambria"/>
              </a:rPr>
              <a:t>which  </a:t>
            </a:r>
            <a:r>
              <a:rPr lang="en-US" spc="-5" dirty="0" smtClean="0">
                <a:latin typeface="Cambria"/>
                <a:cs typeface="Cambria"/>
              </a:rPr>
              <a:t>studies </a:t>
            </a:r>
            <a:r>
              <a:rPr lang="en-US" spc="-10" dirty="0" smtClean="0">
                <a:latin typeface="Cambria"/>
                <a:cs typeface="Cambria"/>
              </a:rPr>
              <a:t>the circular </a:t>
            </a:r>
            <a:r>
              <a:rPr lang="en-US" spc="-5" dirty="0" smtClean="0">
                <a:latin typeface="Cambria"/>
                <a:cs typeface="Cambria"/>
              </a:rPr>
              <a:t>flow </a:t>
            </a:r>
            <a:r>
              <a:rPr lang="en-US" dirty="0" smtClean="0">
                <a:latin typeface="Cambria"/>
                <a:cs typeface="Cambria"/>
              </a:rPr>
              <a:t>of </a:t>
            </a:r>
            <a:r>
              <a:rPr lang="en-US" spc="-10" dirty="0" smtClean="0">
                <a:latin typeface="Cambria"/>
                <a:cs typeface="Cambria"/>
              </a:rPr>
              <a:t>goods and </a:t>
            </a:r>
            <a:r>
              <a:rPr lang="en-US" spc="-5" dirty="0" smtClean="0">
                <a:latin typeface="Cambria"/>
                <a:cs typeface="Cambria"/>
              </a:rPr>
              <a:t>services </a:t>
            </a:r>
            <a:r>
              <a:rPr lang="en-US" spc="-15" dirty="0" smtClean="0">
                <a:latin typeface="Cambria"/>
                <a:cs typeface="Cambria"/>
              </a:rPr>
              <a:t>from  </a:t>
            </a:r>
            <a:r>
              <a:rPr lang="en-US" spc="-5" dirty="0" smtClean="0">
                <a:latin typeface="Cambria"/>
                <a:cs typeface="Cambria"/>
              </a:rPr>
              <a:t>household </a:t>
            </a:r>
            <a:r>
              <a:rPr lang="en-US" spc="-15" dirty="0" smtClean="0">
                <a:latin typeface="Cambria"/>
                <a:cs typeface="Cambria"/>
              </a:rPr>
              <a:t>to </a:t>
            </a:r>
            <a:r>
              <a:rPr lang="en-US" spc="-5" dirty="0" smtClean="0">
                <a:latin typeface="Cambria"/>
                <a:cs typeface="Cambria"/>
              </a:rPr>
              <a:t>business firm and </a:t>
            </a:r>
            <a:r>
              <a:rPr lang="en-US" spc="-10" dirty="0" smtClean="0">
                <a:latin typeface="Cambria"/>
                <a:cs typeface="Cambria"/>
              </a:rPr>
              <a:t>from </a:t>
            </a:r>
            <a:r>
              <a:rPr lang="en-US" spc="-5" dirty="0" smtClean="0">
                <a:latin typeface="Cambria"/>
                <a:cs typeface="Cambria"/>
              </a:rPr>
              <a:t>business firm </a:t>
            </a:r>
            <a:r>
              <a:rPr lang="en-US" spc="-30" dirty="0" smtClean="0">
                <a:latin typeface="Cambria"/>
                <a:cs typeface="Cambria"/>
              </a:rPr>
              <a:t>to  </a:t>
            </a:r>
            <a:r>
              <a:rPr lang="en-US" spc="-5" dirty="0" smtClean="0">
                <a:latin typeface="Cambria"/>
                <a:cs typeface="Cambria"/>
              </a:rPr>
              <a:t>household. The theory </a:t>
            </a:r>
            <a:r>
              <a:rPr lang="en-US" spc="-15" dirty="0" smtClean="0">
                <a:latin typeface="Cambria"/>
                <a:cs typeface="Cambria"/>
              </a:rPr>
              <a:t>analyses </a:t>
            </a:r>
            <a:r>
              <a:rPr lang="en-US" spc="-10" dirty="0" smtClean="0">
                <a:latin typeface="Cambria"/>
                <a:cs typeface="Cambria"/>
              </a:rPr>
              <a:t>the </a:t>
            </a:r>
            <a:r>
              <a:rPr lang="en-US" spc="-5" dirty="0" smtClean="0">
                <a:latin typeface="Cambria"/>
                <a:cs typeface="Cambria"/>
              </a:rPr>
              <a:t>composition of such  a flow </a:t>
            </a:r>
            <a:r>
              <a:rPr lang="en-US" spc="-10" dirty="0" smtClean="0">
                <a:latin typeface="Cambria"/>
                <a:cs typeface="Cambria"/>
              </a:rPr>
              <a:t>and the </a:t>
            </a:r>
            <a:r>
              <a:rPr lang="en-US" spc="-45" dirty="0" smtClean="0">
                <a:latin typeface="Cambria"/>
                <a:cs typeface="Cambria"/>
              </a:rPr>
              <a:t>way </a:t>
            </a:r>
            <a:r>
              <a:rPr lang="en-US" spc="-5" dirty="0" smtClean="0">
                <a:latin typeface="Cambria"/>
                <a:cs typeface="Cambria"/>
              </a:rPr>
              <a:t>of </a:t>
            </a:r>
            <a:r>
              <a:rPr lang="en-US" spc="-10" dirty="0" smtClean="0">
                <a:latin typeface="Cambria"/>
                <a:cs typeface="Cambria"/>
              </a:rPr>
              <a:t>price </a:t>
            </a:r>
            <a:r>
              <a:rPr lang="en-US" spc="-5" dirty="0" smtClean="0">
                <a:latin typeface="Cambria"/>
                <a:cs typeface="Cambria"/>
              </a:rPr>
              <a:t>determination of </a:t>
            </a:r>
            <a:r>
              <a:rPr lang="en-US" spc="-10" dirty="0" smtClean="0">
                <a:latin typeface="Cambria"/>
                <a:cs typeface="Cambria"/>
              </a:rPr>
              <a:t>goods and  </a:t>
            </a:r>
            <a:r>
              <a:rPr lang="en-US" spc="-5" dirty="0" smtClean="0">
                <a:latin typeface="Cambria"/>
                <a:cs typeface="Cambria"/>
              </a:rPr>
              <a:t>services as </a:t>
            </a:r>
            <a:r>
              <a:rPr lang="en-US" spc="-15" dirty="0" smtClean="0">
                <a:latin typeface="Cambria"/>
                <a:cs typeface="Cambria"/>
              </a:rPr>
              <a:t>well </a:t>
            </a:r>
            <a:r>
              <a:rPr lang="en-US" spc="-5" dirty="0" smtClean="0">
                <a:latin typeface="Cambria"/>
                <a:cs typeface="Cambria"/>
              </a:rPr>
              <a:t>as price of </a:t>
            </a:r>
            <a:r>
              <a:rPr lang="en-US" spc="-10" dirty="0" smtClean="0">
                <a:latin typeface="Cambria"/>
                <a:cs typeface="Cambria"/>
              </a:rPr>
              <a:t>resources </a:t>
            </a:r>
            <a:r>
              <a:rPr lang="en-US" spc="-5" dirty="0" smtClean="0">
                <a:latin typeface="Cambria"/>
                <a:cs typeface="Cambria"/>
              </a:rPr>
              <a:t>used. The </a:t>
            </a:r>
            <a:r>
              <a:rPr lang="en-US" spc="-10" dirty="0" smtClean="0">
                <a:latin typeface="Cambria"/>
                <a:cs typeface="Cambria"/>
              </a:rPr>
              <a:t>circular  </a:t>
            </a:r>
            <a:r>
              <a:rPr lang="en-US" spc="-5" dirty="0" smtClean="0">
                <a:latin typeface="Cambria"/>
                <a:cs typeface="Cambria"/>
              </a:rPr>
              <a:t>flow of </a:t>
            </a:r>
            <a:r>
              <a:rPr lang="en-US" spc="-10" dirty="0" smtClean="0">
                <a:latin typeface="Cambria"/>
                <a:cs typeface="Cambria"/>
              </a:rPr>
              <a:t>activities </a:t>
            </a:r>
            <a:r>
              <a:rPr lang="en-US" spc="-20" dirty="0" smtClean="0">
                <a:latin typeface="Cambria"/>
                <a:cs typeface="Cambria"/>
              </a:rPr>
              <a:t>are </a:t>
            </a:r>
            <a:r>
              <a:rPr lang="en-US" spc="-5" dirty="0" smtClean="0">
                <a:latin typeface="Cambria"/>
                <a:cs typeface="Cambria"/>
              </a:rPr>
              <a:t>as</a:t>
            </a:r>
            <a:r>
              <a:rPr lang="en-US" dirty="0" smtClean="0">
                <a:latin typeface="Cambria"/>
                <a:cs typeface="Cambria"/>
              </a:rPr>
              <a:t> </a:t>
            </a:r>
            <a:r>
              <a:rPr lang="en-US" spc="-10" dirty="0" smtClean="0">
                <a:latin typeface="Cambria"/>
                <a:cs typeface="Cambria"/>
              </a:rPr>
              <a:t>follow:</a:t>
            </a:r>
            <a:endParaRPr lang="en-US" dirty="0" smtClean="0">
              <a:latin typeface="Cambria"/>
              <a:cs typeface="Cambria"/>
            </a:endParaRPr>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ln w="9144">
            <a:solidFill>
              <a:srgbClr val="F69240"/>
            </a:solidFill>
          </a:ln>
        </p:spPr>
        <p:txBody>
          <a:bodyPr wrap="square" lIns="0" tIns="0" rIns="0" bIns="0" rtlCol="0"/>
          <a:lstStyle/>
          <a:p>
            <a:endParaRPr/>
          </a:p>
        </p:txBody>
      </p:sp>
      <p:sp>
        <p:nvSpPr>
          <p:cNvPr id="4" name="object 4"/>
          <p:cNvSpPr/>
          <p:nvPr/>
        </p:nvSpPr>
        <p:spPr>
          <a:xfrm>
            <a:off x="1723644" y="62484"/>
            <a:ext cx="5468111" cy="3703320"/>
          </a:xfrm>
          <a:prstGeom prst="rect">
            <a:avLst/>
          </a:prstGeom>
          <a:blipFill>
            <a:blip r:embed="rId2" cstate="print"/>
            <a:stretch>
              <a:fillRect/>
            </a:stretch>
          </a:blipFill>
        </p:spPr>
        <p:txBody>
          <a:bodyPr wrap="square" lIns="0" tIns="0" rIns="0" bIns="0" rtlCol="0"/>
          <a:lstStyle/>
          <a:p>
            <a:endParaRPr/>
          </a:p>
        </p:txBody>
      </p:sp>
      <p:sp>
        <p:nvSpPr>
          <p:cNvPr id="5" name="object 5"/>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Consumption</a:t>
            </a:r>
          </a:p>
        </p:txBody>
      </p:sp>
      <p:sp>
        <p:nvSpPr>
          <p:cNvPr id="6" name="object 6"/>
          <p:cNvSpPr txBox="1"/>
          <p:nvPr/>
        </p:nvSpPr>
        <p:spPr>
          <a:xfrm>
            <a:off x="3584575" y="55625"/>
            <a:ext cx="1524635" cy="1259319"/>
          </a:xfrm>
          <a:prstGeom prst="rect">
            <a:avLst/>
          </a:prstGeom>
        </p:spPr>
        <p:txBody>
          <a:bodyPr vert="horz" wrap="square" lIns="0" tIns="210820" rIns="0" bIns="0" rtlCol="0">
            <a:spAutoFit/>
          </a:bodyPr>
          <a:lstStyle/>
          <a:p>
            <a:pPr marL="393700" indent="-381635">
              <a:lnSpc>
                <a:spcPct val="100000"/>
              </a:lnSpc>
              <a:spcBef>
                <a:spcPts val="1660"/>
              </a:spcBef>
            </a:pPr>
            <a:r>
              <a:rPr sz="2000" spc="-10" dirty="0">
                <a:latin typeface="Calibri"/>
                <a:cs typeface="Calibri"/>
              </a:rPr>
              <a:t>Expenditure</a:t>
            </a:r>
            <a:endParaRPr sz="2000">
              <a:latin typeface="Calibri"/>
              <a:cs typeface="Calibri"/>
            </a:endParaRPr>
          </a:p>
          <a:p>
            <a:pPr>
              <a:lnSpc>
                <a:spcPct val="100000"/>
              </a:lnSpc>
              <a:spcBef>
                <a:spcPts val="20"/>
              </a:spcBef>
            </a:pPr>
            <a:endParaRPr sz="2000">
              <a:latin typeface="Times New Roman"/>
              <a:cs typeface="Times New Roman"/>
            </a:endParaRPr>
          </a:p>
          <a:p>
            <a:pPr marL="341630" marR="277495" indent="-1905" algn="ctr">
              <a:lnSpc>
                <a:spcPct val="69600"/>
              </a:lnSpc>
              <a:spcBef>
                <a:spcPts val="5"/>
              </a:spcBef>
            </a:pPr>
            <a:r>
              <a:rPr sz="2000" spc="-5" dirty="0">
                <a:latin typeface="Calibri"/>
                <a:cs typeface="Calibri"/>
              </a:rPr>
              <a:t>Goods  </a:t>
            </a:r>
            <a:r>
              <a:rPr sz="2000" dirty="0">
                <a:latin typeface="Calibri"/>
                <a:cs typeface="Calibri"/>
              </a:rPr>
              <a:t>Mar</a:t>
            </a:r>
            <a:r>
              <a:rPr sz="2000" spc="-70" dirty="0">
                <a:latin typeface="Calibri"/>
                <a:cs typeface="Calibri"/>
              </a:rPr>
              <a:t>k</a:t>
            </a:r>
            <a:r>
              <a:rPr sz="2000" dirty="0">
                <a:latin typeface="Calibri"/>
                <a:cs typeface="Calibri"/>
              </a:rPr>
              <a:t>et</a:t>
            </a:r>
            <a:endParaRPr sz="2000">
              <a:latin typeface="Calibri"/>
              <a:cs typeface="Calibri"/>
            </a:endParaRPr>
          </a:p>
        </p:txBody>
      </p:sp>
      <p:sp>
        <p:nvSpPr>
          <p:cNvPr id="7" name="object 7"/>
          <p:cNvSpPr txBox="1"/>
          <p:nvPr/>
        </p:nvSpPr>
        <p:spPr>
          <a:xfrm>
            <a:off x="2030348" y="1519173"/>
            <a:ext cx="1090930" cy="645795"/>
          </a:xfrm>
          <a:prstGeom prst="rect">
            <a:avLst/>
          </a:prstGeom>
        </p:spPr>
        <p:txBody>
          <a:bodyPr vert="horz" wrap="square" lIns="0" tIns="123825" rIns="0" bIns="0" rtlCol="0">
            <a:spAutoFit/>
          </a:bodyPr>
          <a:lstStyle/>
          <a:p>
            <a:pPr marL="204470" marR="5080" indent="-192405">
              <a:lnSpc>
                <a:spcPct val="69600"/>
              </a:lnSpc>
              <a:spcBef>
                <a:spcPts val="975"/>
              </a:spcBef>
            </a:pPr>
            <a:r>
              <a:rPr sz="2400" dirty="0">
                <a:latin typeface="Calibri"/>
                <a:cs typeface="Calibri"/>
              </a:rPr>
              <a:t>Business  </a:t>
            </a:r>
            <a:r>
              <a:rPr sz="2400" spc="-5" dirty="0">
                <a:latin typeface="Calibri"/>
                <a:cs typeface="Calibri"/>
              </a:rPr>
              <a:t>Firms</a:t>
            </a:r>
            <a:endParaRPr sz="2400">
              <a:latin typeface="Calibri"/>
              <a:cs typeface="Calibri"/>
            </a:endParaRPr>
          </a:p>
        </p:txBody>
      </p:sp>
      <p:sp>
        <p:nvSpPr>
          <p:cNvPr id="8" name="object 8"/>
          <p:cNvSpPr txBox="1"/>
          <p:nvPr/>
        </p:nvSpPr>
        <p:spPr>
          <a:xfrm>
            <a:off x="5891021" y="1519173"/>
            <a:ext cx="807085" cy="645795"/>
          </a:xfrm>
          <a:prstGeom prst="rect">
            <a:avLst/>
          </a:prstGeom>
        </p:spPr>
        <p:txBody>
          <a:bodyPr vert="horz" wrap="square" lIns="0" tIns="123825" rIns="0" bIns="0" rtlCol="0">
            <a:spAutoFit/>
          </a:bodyPr>
          <a:lstStyle/>
          <a:p>
            <a:pPr marL="68580" marR="5080" indent="-56515">
              <a:lnSpc>
                <a:spcPct val="69600"/>
              </a:lnSpc>
              <a:spcBef>
                <a:spcPts val="975"/>
              </a:spcBef>
            </a:pPr>
            <a:r>
              <a:rPr sz="2400" spc="-5" dirty="0">
                <a:latin typeface="Calibri"/>
                <a:cs typeface="Calibri"/>
              </a:rPr>
              <a:t>House  holds</a:t>
            </a:r>
            <a:endParaRPr sz="2400">
              <a:latin typeface="Calibri"/>
              <a:cs typeface="Calibri"/>
            </a:endParaRPr>
          </a:p>
        </p:txBody>
      </p:sp>
      <p:sp>
        <p:nvSpPr>
          <p:cNvPr id="9" name="object 9"/>
          <p:cNvSpPr txBox="1"/>
          <p:nvPr/>
        </p:nvSpPr>
        <p:spPr>
          <a:xfrm>
            <a:off x="421640" y="3043250"/>
            <a:ext cx="8644890" cy="3773804"/>
          </a:xfrm>
          <a:prstGeom prst="rect">
            <a:avLst/>
          </a:prstGeom>
        </p:spPr>
        <p:txBody>
          <a:bodyPr vert="horz" wrap="square" lIns="0" tIns="12700" rIns="0" bIns="0" rtlCol="0">
            <a:spAutoFit/>
          </a:bodyPr>
          <a:lstStyle/>
          <a:p>
            <a:pPr marL="3595370">
              <a:lnSpc>
                <a:spcPts val="2445"/>
              </a:lnSpc>
              <a:spcBef>
                <a:spcPts val="100"/>
              </a:spcBef>
            </a:pPr>
            <a:r>
              <a:rPr sz="2400" spc="-15" dirty="0">
                <a:latin typeface="Calibri"/>
                <a:cs typeface="Calibri"/>
              </a:rPr>
              <a:t>Factor</a:t>
            </a:r>
            <a:endParaRPr sz="2400">
              <a:latin typeface="Calibri"/>
              <a:cs typeface="Calibri"/>
            </a:endParaRPr>
          </a:p>
          <a:p>
            <a:pPr marL="3534410">
              <a:lnSpc>
                <a:spcPts val="2445"/>
              </a:lnSpc>
            </a:pPr>
            <a:r>
              <a:rPr sz="2400" spc="-15" dirty="0">
                <a:latin typeface="Calibri"/>
                <a:cs typeface="Calibri"/>
              </a:rPr>
              <a:t>Market</a:t>
            </a:r>
            <a:endParaRPr sz="2400">
              <a:latin typeface="Calibri"/>
              <a:cs typeface="Calibri"/>
            </a:endParaRPr>
          </a:p>
          <a:p>
            <a:pPr marL="12700" marR="5080" algn="just">
              <a:lnSpc>
                <a:spcPct val="77400"/>
              </a:lnSpc>
              <a:spcBef>
                <a:spcPts val="1225"/>
              </a:spcBef>
            </a:pPr>
            <a:r>
              <a:rPr sz="2800" spc="-5" dirty="0">
                <a:latin typeface="Cambria"/>
                <a:cs typeface="Cambria"/>
              </a:rPr>
              <a:t>In </a:t>
            </a:r>
            <a:r>
              <a:rPr sz="2800" spc="-10" dirty="0">
                <a:latin typeface="Cambria"/>
                <a:cs typeface="Cambria"/>
              </a:rPr>
              <a:t>the </a:t>
            </a:r>
            <a:r>
              <a:rPr sz="2800" spc="-30" dirty="0">
                <a:latin typeface="Cambria"/>
                <a:cs typeface="Cambria"/>
              </a:rPr>
              <a:t>above </a:t>
            </a:r>
            <a:r>
              <a:rPr sz="2800" spc="-10" dirty="0">
                <a:latin typeface="Cambria"/>
                <a:cs typeface="Cambria"/>
              </a:rPr>
              <a:t>figure </a:t>
            </a:r>
            <a:r>
              <a:rPr sz="2800" spc="-5" dirty="0">
                <a:latin typeface="Cambria"/>
                <a:cs typeface="Cambria"/>
              </a:rPr>
              <a:t>the household </a:t>
            </a:r>
            <a:r>
              <a:rPr sz="2800" spc="-10" dirty="0">
                <a:latin typeface="Cambria"/>
                <a:cs typeface="Cambria"/>
              </a:rPr>
              <a:t>activities </a:t>
            </a:r>
            <a:r>
              <a:rPr sz="2800" spc="-5" dirty="0">
                <a:latin typeface="Cambria"/>
                <a:cs typeface="Cambria"/>
              </a:rPr>
              <a:t>connected </a:t>
            </a:r>
            <a:r>
              <a:rPr sz="2800" spc="-30" dirty="0">
                <a:latin typeface="Cambria"/>
                <a:cs typeface="Cambria"/>
              </a:rPr>
              <a:t>to  </a:t>
            </a:r>
            <a:r>
              <a:rPr sz="2800" spc="-5" dirty="0">
                <a:latin typeface="Cambria"/>
                <a:cs typeface="Cambria"/>
              </a:rPr>
              <a:t>sell </a:t>
            </a:r>
            <a:r>
              <a:rPr sz="2800" spc="-10" dirty="0">
                <a:latin typeface="Cambria"/>
                <a:cs typeface="Cambria"/>
              </a:rPr>
              <a:t>the </a:t>
            </a:r>
            <a:r>
              <a:rPr sz="2800" spc="-15" dirty="0">
                <a:latin typeface="Cambria"/>
                <a:cs typeface="Cambria"/>
              </a:rPr>
              <a:t>factors </a:t>
            </a:r>
            <a:r>
              <a:rPr sz="2800" spc="-10" dirty="0">
                <a:latin typeface="Cambria"/>
                <a:cs typeface="Cambria"/>
              </a:rPr>
              <a:t>land, </a:t>
            </a:r>
            <a:r>
              <a:rPr sz="2800" spc="-5" dirty="0">
                <a:latin typeface="Cambria"/>
                <a:cs typeface="Cambria"/>
              </a:rPr>
              <a:t>labor </a:t>
            </a:r>
            <a:r>
              <a:rPr sz="2800" spc="-10" dirty="0">
                <a:latin typeface="Cambria"/>
                <a:cs typeface="Cambria"/>
              </a:rPr>
              <a:t>and </a:t>
            </a:r>
            <a:r>
              <a:rPr sz="2800" spc="-5" dirty="0">
                <a:latin typeface="Cambria"/>
                <a:cs typeface="Cambria"/>
              </a:rPr>
              <a:t>capital </a:t>
            </a:r>
            <a:r>
              <a:rPr sz="2800" spc="-15" dirty="0">
                <a:latin typeface="Cambria"/>
                <a:cs typeface="Cambria"/>
              </a:rPr>
              <a:t>to </a:t>
            </a:r>
            <a:r>
              <a:rPr sz="2800" spc="-10" dirty="0">
                <a:latin typeface="Cambria"/>
                <a:cs typeface="Cambria"/>
              </a:rPr>
              <a:t>the business  </a:t>
            </a:r>
            <a:r>
              <a:rPr sz="2800" spc="-5" dirty="0">
                <a:latin typeface="Cambria"/>
                <a:cs typeface="Cambria"/>
              </a:rPr>
              <a:t>firm </a:t>
            </a:r>
            <a:r>
              <a:rPr sz="2800" spc="-15" dirty="0">
                <a:latin typeface="Cambria"/>
                <a:cs typeface="Cambria"/>
              </a:rPr>
              <a:t>through factor market </a:t>
            </a:r>
            <a:r>
              <a:rPr sz="2800" spc="-5" dirty="0">
                <a:latin typeface="Cambria"/>
                <a:cs typeface="Cambria"/>
              </a:rPr>
              <a:t>and the </a:t>
            </a:r>
            <a:r>
              <a:rPr sz="2800" spc="-10" dirty="0">
                <a:latin typeface="Cambria"/>
                <a:cs typeface="Cambria"/>
              </a:rPr>
              <a:t>business </a:t>
            </a:r>
            <a:r>
              <a:rPr sz="2800" spc="-5" dirty="0">
                <a:latin typeface="Cambria"/>
                <a:cs typeface="Cambria"/>
              </a:rPr>
              <a:t>firms </a:t>
            </a:r>
            <a:r>
              <a:rPr sz="2800" spc="-20" dirty="0">
                <a:latin typeface="Cambria"/>
                <a:cs typeface="Cambria"/>
              </a:rPr>
              <a:t>buy  </a:t>
            </a:r>
            <a:r>
              <a:rPr sz="2800" spc="-10" dirty="0">
                <a:latin typeface="Cambria"/>
                <a:cs typeface="Cambria"/>
              </a:rPr>
              <a:t>the </a:t>
            </a:r>
            <a:r>
              <a:rPr sz="2800" spc="-5" dirty="0">
                <a:latin typeface="Cambria"/>
                <a:cs typeface="Cambria"/>
              </a:rPr>
              <a:t>inputs. The business </a:t>
            </a:r>
            <a:r>
              <a:rPr sz="2800" spc="-10" dirty="0">
                <a:latin typeface="Cambria"/>
                <a:cs typeface="Cambria"/>
              </a:rPr>
              <a:t>firms produce and sell </a:t>
            </a:r>
            <a:r>
              <a:rPr sz="2800" spc="-5" dirty="0">
                <a:latin typeface="Cambria"/>
                <a:cs typeface="Cambria"/>
              </a:rPr>
              <a:t>goods  </a:t>
            </a:r>
            <a:r>
              <a:rPr sz="2800" spc="-10" dirty="0">
                <a:latin typeface="Cambria"/>
                <a:cs typeface="Cambria"/>
              </a:rPr>
              <a:t>and </a:t>
            </a:r>
            <a:r>
              <a:rPr sz="2800" spc="-5" dirty="0">
                <a:latin typeface="Cambria"/>
                <a:cs typeface="Cambria"/>
              </a:rPr>
              <a:t>services </a:t>
            </a:r>
            <a:r>
              <a:rPr sz="2800" spc="-15" dirty="0">
                <a:latin typeface="Cambria"/>
                <a:cs typeface="Cambria"/>
              </a:rPr>
              <a:t>to</a:t>
            </a:r>
            <a:r>
              <a:rPr sz="2800" spc="580" dirty="0">
                <a:latin typeface="Cambria"/>
                <a:cs typeface="Cambria"/>
              </a:rPr>
              <a:t> </a:t>
            </a:r>
            <a:r>
              <a:rPr sz="2800" spc="-5" dirty="0">
                <a:latin typeface="Cambria"/>
                <a:cs typeface="Cambria"/>
              </a:rPr>
              <a:t>the households </a:t>
            </a:r>
            <a:r>
              <a:rPr sz="2800" spc="-15" dirty="0">
                <a:latin typeface="Cambria"/>
                <a:cs typeface="Cambria"/>
              </a:rPr>
              <a:t>through </a:t>
            </a:r>
            <a:r>
              <a:rPr sz="2800" spc="-5" dirty="0">
                <a:latin typeface="Cambria"/>
                <a:cs typeface="Cambria"/>
              </a:rPr>
              <a:t>goods </a:t>
            </a:r>
            <a:r>
              <a:rPr sz="2800" spc="-10" dirty="0">
                <a:latin typeface="Cambria"/>
                <a:cs typeface="Cambria"/>
              </a:rPr>
              <a:t>market.  </a:t>
            </a:r>
            <a:r>
              <a:rPr sz="2800" spc="-5" dirty="0">
                <a:latin typeface="Cambria"/>
                <a:cs typeface="Cambria"/>
              </a:rPr>
              <a:t>The firms </a:t>
            </a:r>
            <a:r>
              <a:rPr sz="2800" spc="-20" dirty="0">
                <a:latin typeface="Cambria"/>
                <a:cs typeface="Cambria"/>
              </a:rPr>
              <a:t>are </a:t>
            </a:r>
            <a:r>
              <a:rPr sz="2800" spc="-10" dirty="0">
                <a:latin typeface="Cambria"/>
                <a:cs typeface="Cambria"/>
              </a:rPr>
              <a:t>the </a:t>
            </a:r>
            <a:r>
              <a:rPr sz="2800" spc="-5" dirty="0">
                <a:latin typeface="Cambria"/>
                <a:cs typeface="Cambria"/>
              </a:rPr>
              <a:t>sellers and </a:t>
            </a:r>
            <a:r>
              <a:rPr sz="2800" spc="-10" dirty="0">
                <a:latin typeface="Cambria"/>
                <a:cs typeface="Cambria"/>
              </a:rPr>
              <a:t>the </a:t>
            </a:r>
            <a:r>
              <a:rPr sz="2800" spc="-5" dirty="0">
                <a:latin typeface="Cambria"/>
                <a:cs typeface="Cambria"/>
              </a:rPr>
              <a:t>households </a:t>
            </a:r>
            <a:r>
              <a:rPr sz="2800" spc="-20" dirty="0">
                <a:latin typeface="Cambria"/>
                <a:cs typeface="Cambria"/>
              </a:rPr>
              <a:t>are </a:t>
            </a:r>
            <a:r>
              <a:rPr sz="2800" spc="-10" dirty="0">
                <a:latin typeface="Cambria"/>
                <a:cs typeface="Cambria"/>
              </a:rPr>
              <a:t>the  </a:t>
            </a:r>
            <a:r>
              <a:rPr sz="2800" spc="-20" dirty="0">
                <a:latin typeface="Cambria"/>
                <a:cs typeface="Cambria"/>
              </a:rPr>
              <a:t>buyers. </a:t>
            </a:r>
            <a:r>
              <a:rPr sz="2800" spc="-10" dirty="0">
                <a:latin typeface="Cambria"/>
                <a:cs typeface="Cambria"/>
              </a:rPr>
              <a:t>Likewise firms </a:t>
            </a:r>
            <a:r>
              <a:rPr sz="2800" spc="-5" dirty="0">
                <a:latin typeface="Cambria"/>
                <a:cs typeface="Cambria"/>
              </a:rPr>
              <a:t>spend </a:t>
            </a:r>
            <a:r>
              <a:rPr sz="2800" spc="-10" dirty="0">
                <a:latin typeface="Cambria"/>
                <a:cs typeface="Cambria"/>
              </a:rPr>
              <a:t>money-income </a:t>
            </a:r>
            <a:r>
              <a:rPr sz="2800" spc="-25" dirty="0">
                <a:latin typeface="Cambria"/>
                <a:cs typeface="Cambria"/>
              </a:rPr>
              <a:t>received by  </a:t>
            </a:r>
            <a:r>
              <a:rPr sz="2800" spc="-5" dirty="0">
                <a:latin typeface="Cambria"/>
                <a:cs typeface="Cambria"/>
              </a:rPr>
              <a:t>selling goods and services </a:t>
            </a:r>
            <a:r>
              <a:rPr sz="2800" spc="-15" dirty="0">
                <a:latin typeface="Cambria"/>
                <a:cs typeface="Cambria"/>
              </a:rPr>
              <a:t>to</a:t>
            </a:r>
            <a:r>
              <a:rPr sz="2800" spc="580" dirty="0">
                <a:latin typeface="Cambria"/>
                <a:cs typeface="Cambria"/>
              </a:rPr>
              <a:t> </a:t>
            </a:r>
            <a:r>
              <a:rPr sz="2800" spc="-25" dirty="0">
                <a:latin typeface="Cambria"/>
                <a:cs typeface="Cambria"/>
              </a:rPr>
              <a:t>buy </a:t>
            </a:r>
            <a:r>
              <a:rPr sz="2800" spc="-10" dirty="0">
                <a:latin typeface="Cambria"/>
                <a:cs typeface="Cambria"/>
              </a:rPr>
              <a:t>factors </a:t>
            </a:r>
            <a:r>
              <a:rPr sz="2800" spc="-20" dirty="0">
                <a:latin typeface="Cambria"/>
                <a:cs typeface="Cambria"/>
              </a:rPr>
              <a:t>like </a:t>
            </a:r>
            <a:r>
              <a:rPr sz="2800" spc="-35" dirty="0">
                <a:latin typeface="Cambria"/>
                <a:cs typeface="Cambria"/>
              </a:rPr>
              <a:t>raw  </a:t>
            </a:r>
            <a:r>
              <a:rPr sz="2800" spc="-5" dirty="0">
                <a:latin typeface="Cambria"/>
                <a:cs typeface="Cambria"/>
              </a:rPr>
              <a:t>materials, labors, capital, </a:t>
            </a:r>
            <a:r>
              <a:rPr sz="2800" spc="-10" dirty="0">
                <a:latin typeface="Cambria"/>
                <a:cs typeface="Cambria"/>
              </a:rPr>
              <a:t>land</a:t>
            </a:r>
            <a:r>
              <a:rPr sz="2800" spc="5" dirty="0">
                <a:latin typeface="Cambria"/>
                <a:cs typeface="Cambria"/>
              </a:rPr>
              <a:t> </a:t>
            </a:r>
            <a:r>
              <a:rPr sz="2800" spc="-10" dirty="0">
                <a:latin typeface="Cambria"/>
                <a:cs typeface="Cambria"/>
              </a:rPr>
              <a:t>etc.</a:t>
            </a:r>
            <a:endParaRPr sz="2800">
              <a:latin typeface="Cambria"/>
              <a:cs typeface="Cambria"/>
            </a:endParaRPr>
          </a:p>
        </p:txBody>
      </p:sp>
      <p:sp>
        <p:nvSpPr>
          <p:cNvPr id="10" name="object 10"/>
          <p:cNvSpPr txBox="1"/>
          <p:nvPr/>
        </p:nvSpPr>
        <p:spPr>
          <a:xfrm>
            <a:off x="3864102" y="2362961"/>
            <a:ext cx="1112520" cy="622300"/>
          </a:xfrm>
          <a:prstGeom prst="rect">
            <a:avLst/>
          </a:prstGeom>
          <a:ln w="38100">
            <a:solidFill>
              <a:srgbClr val="FF0000"/>
            </a:solidFill>
          </a:ln>
        </p:spPr>
        <p:txBody>
          <a:bodyPr vert="horz" wrap="square" lIns="0" tIns="42544" rIns="0" bIns="0" rtlCol="0">
            <a:spAutoFit/>
          </a:bodyPr>
          <a:lstStyle/>
          <a:p>
            <a:pPr marL="96520" marR="89535" indent="24130">
              <a:lnSpc>
                <a:spcPct val="69600"/>
              </a:lnSpc>
              <a:spcBef>
                <a:spcPts val="334"/>
              </a:spcBef>
            </a:pPr>
            <a:r>
              <a:rPr sz="2400" spc="-5" dirty="0">
                <a:latin typeface="Calibri"/>
                <a:cs typeface="Calibri"/>
              </a:rPr>
              <a:t>Money  </a:t>
            </a:r>
            <a:r>
              <a:rPr sz="2400" dirty="0">
                <a:latin typeface="Calibri"/>
                <a:cs typeface="Calibri"/>
              </a:rPr>
              <a:t>In</a:t>
            </a:r>
            <a:r>
              <a:rPr sz="2400" spc="-25" dirty="0">
                <a:latin typeface="Calibri"/>
                <a:cs typeface="Calibri"/>
              </a:rPr>
              <a:t>c</a:t>
            </a:r>
            <a:r>
              <a:rPr sz="2400" spc="-5" dirty="0">
                <a:latin typeface="Calibri"/>
                <a:cs typeface="Calibri"/>
              </a:rPr>
              <a:t>ome</a:t>
            </a:r>
            <a:endParaRPr sz="240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1722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ln w="9144">
            <a:solidFill>
              <a:srgbClr val="F69240"/>
            </a:solidFill>
          </a:ln>
        </p:spPr>
        <p:txBody>
          <a:bodyPr wrap="square" lIns="0" tIns="0" rIns="0" bIns="0" rtlCol="0"/>
          <a:lstStyle/>
          <a:p>
            <a:endParaRPr/>
          </a:p>
        </p:txBody>
      </p:sp>
      <p:sp>
        <p:nvSpPr>
          <p:cNvPr id="4" name="object 4"/>
          <p:cNvSpPr txBox="1"/>
          <p:nvPr/>
        </p:nvSpPr>
        <p:spPr>
          <a:xfrm>
            <a:off x="78739" y="0"/>
            <a:ext cx="8989695" cy="6223050"/>
          </a:xfrm>
          <a:prstGeom prst="rect">
            <a:avLst/>
          </a:prstGeom>
        </p:spPr>
        <p:txBody>
          <a:bodyPr vert="horz" wrap="square" lIns="0" tIns="12065" rIns="0" bIns="0" rtlCol="0">
            <a:spAutoFit/>
          </a:bodyPr>
          <a:lstStyle/>
          <a:p>
            <a:pPr marL="355600">
              <a:lnSpc>
                <a:spcPct val="100000"/>
              </a:lnSpc>
              <a:spcBef>
                <a:spcPts val="95"/>
              </a:spcBef>
            </a:pPr>
            <a:r>
              <a:rPr sz="2800" spc="-5" dirty="0">
                <a:latin typeface="Cambria"/>
                <a:cs typeface="Cambria"/>
              </a:rPr>
              <a:t>This </a:t>
            </a:r>
            <a:r>
              <a:rPr sz="2800" spc="-10" dirty="0">
                <a:latin typeface="Cambria"/>
                <a:cs typeface="Cambria"/>
              </a:rPr>
              <a:t>circular </a:t>
            </a:r>
            <a:r>
              <a:rPr sz="2800" spc="-5" dirty="0">
                <a:latin typeface="Cambria"/>
                <a:cs typeface="Cambria"/>
              </a:rPr>
              <a:t>flow continues till the </a:t>
            </a:r>
            <a:r>
              <a:rPr sz="2800" spc="-10" dirty="0">
                <a:latin typeface="Cambria"/>
                <a:cs typeface="Cambria"/>
              </a:rPr>
              <a:t>economy exists</a:t>
            </a:r>
            <a:r>
              <a:rPr sz="2800" spc="40" dirty="0">
                <a:latin typeface="Cambria"/>
                <a:cs typeface="Cambria"/>
              </a:rPr>
              <a:t> </a:t>
            </a:r>
            <a:r>
              <a:rPr sz="2800" spc="-5" dirty="0">
                <a:latin typeface="Cambria"/>
                <a:cs typeface="Cambria"/>
              </a:rPr>
              <a:t>in</a:t>
            </a:r>
            <a:endParaRPr sz="2800">
              <a:latin typeface="Cambria"/>
              <a:cs typeface="Cambria"/>
            </a:endParaRPr>
          </a:p>
          <a:p>
            <a:pPr marL="355600" marR="5080" algn="just">
              <a:lnSpc>
                <a:spcPct val="83300"/>
              </a:lnSpc>
              <a:spcBef>
                <a:spcPts val="660"/>
              </a:spcBef>
            </a:pPr>
            <a:r>
              <a:rPr sz="2800" spc="-10" dirty="0">
                <a:latin typeface="Cambria"/>
                <a:cs typeface="Cambria"/>
              </a:rPr>
              <a:t>the </a:t>
            </a:r>
            <a:r>
              <a:rPr sz="2800" spc="-35" dirty="0">
                <a:latin typeface="Cambria"/>
                <a:cs typeface="Cambria"/>
              </a:rPr>
              <a:t>society. </a:t>
            </a:r>
            <a:r>
              <a:rPr sz="2800" spc="-5" dirty="0">
                <a:latin typeface="Cambria"/>
                <a:cs typeface="Cambria"/>
              </a:rPr>
              <a:t>This is how </a:t>
            </a:r>
            <a:r>
              <a:rPr sz="2800" spc="-10" dirty="0">
                <a:latin typeface="Cambria"/>
                <a:cs typeface="Cambria"/>
              </a:rPr>
              <a:t>the </a:t>
            </a:r>
            <a:r>
              <a:rPr sz="2800" spc="-5" dirty="0">
                <a:latin typeface="Cambria"/>
                <a:cs typeface="Cambria"/>
              </a:rPr>
              <a:t>firm </a:t>
            </a:r>
            <a:r>
              <a:rPr sz="2800" spc="-10" dirty="0">
                <a:latin typeface="Cambria"/>
                <a:cs typeface="Cambria"/>
              </a:rPr>
              <a:t>and </a:t>
            </a:r>
            <a:r>
              <a:rPr sz="2800" spc="-5" dirty="0">
                <a:latin typeface="Cambria"/>
                <a:cs typeface="Cambria"/>
              </a:rPr>
              <a:t>household </a:t>
            </a:r>
            <a:r>
              <a:rPr sz="2800" spc="-10" dirty="0">
                <a:latin typeface="Cambria"/>
                <a:cs typeface="Cambria"/>
              </a:rPr>
              <a:t>activities  </a:t>
            </a:r>
            <a:r>
              <a:rPr sz="2800" spc="-20" dirty="0">
                <a:latin typeface="Cambria"/>
                <a:cs typeface="Cambria"/>
              </a:rPr>
              <a:t>are </a:t>
            </a:r>
            <a:r>
              <a:rPr sz="2800" spc="-5" dirty="0">
                <a:latin typeface="Cambria"/>
                <a:cs typeface="Cambria"/>
              </a:rPr>
              <a:t>connected </a:t>
            </a:r>
            <a:r>
              <a:rPr sz="2800" spc="-10" dirty="0">
                <a:latin typeface="Cambria"/>
                <a:cs typeface="Cambria"/>
              </a:rPr>
              <a:t>with </a:t>
            </a:r>
            <a:r>
              <a:rPr sz="2800" spc="-5" dirty="0">
                <a:latin typeface="Cambria"/>
                <a:cs typeface="Cambria"/>
              </a:rPr>
              <a:t>each </a:t>
            </a:r>
            <a:r>
              <a:rPr sz="2800" dirty="0">
                <a:latin typeface="Cambria"/>
                <a:cs typeface="Cambria"/>
              </a:rPr>
              <a:t>other </a:t>
            </a:r>
            <a:r>
              <a:rPr sz="2800" spc="-10" dirty="0">
                <a:latin typeface="Cambria"/>
                <a:cs typeface="Cambria"/>
              </a:rPr>
              <a:t>and </a:t>
            </a:r>
            <a:r>
              <a:rPr sz="2800" spc="-5" dirty="0">
                <a:latin typeface="Cambria"/>
                <a:cs typeface="Cambria"/>
              </a:rPr>
              <a:t>with an </a:t>
            </a:r>
            <a:r>
              <a:rPr sz="2800" spc="-10" dirty="0">
                <a:latin typeface="Cambria"/>
                <a:cs typeface="Cambria"/>
              </a:rPr>
              <a:t>interaction  between </a:t>
            </a:r>
            <a:r>
              <a:rPr sz="2800" spc="-5" dirty="0">
                <a:latin typeface="Cambria"/>
                <a:cs typeface="Cambria"/>
              </a:rPr>
              <a:t>them </a:t>
            </a:r>
            <a:r>
              <a:rPr sz="2800" spc="-10" dirty="0">
                <a:latin typeface="Cambria"/>
                <a:cs typeface="Cambria"/>
              </a:rPr>
              <a:t>price </a:t>
            </a:r>
            <a:r>
              <a:rPr sz="2800" spc="-5" dirty="0">
                <a:latin typeface="Cambria"/>
                <a:cs typeface="Cambria"/>
              </a:rPr>
              <a:t>of </a:t>
            </a:r>
            <a:r>
              <a:rPr sz="2800" spc="-10" dirty="0">
                <a:latin typeface="Cambria"/>
                <a:cs typeface="Cambria"/>
              </a:rPr>
              <a:t>goods and </a:t>
            </a:r>
            <a:r>
              <a:rPr sz="2800" spc="-5" dirty="0">
                <a:latin typeface="Cambria"/>
                <a:cs typeface="Cambria"/>
              </a:rPr>
              <a:t>services </a:t>
            </a:r>
            <a:r>
              <a:rPr sz="2800" spc="-10" dirty="0">
                <a:latin typeface="Cambria"/>
                <a:cs typeface="Cambria"/>
              </a:rPr>
              <a:t>and </a:t>
            </a:r>
            <a:r>
              <a:rPr sz="2800" spc="-5" dirty="0">
                <a:latin typeface="Cambria"/>
                <a:cs typeface="Cambria"/>
              </a:rPr>
              <a:t>quantities  </a:t>
            </a:r>
            <a:r>
              <a:rPr sz="2800" spc="-20" dirty="0">
                <a:latin typeface="Cambria"/>
                <a:cs typeface="Cambria"/>
              </a:rPr>
              <a:t>are </a:t>
            </a:r>
            <a:r>
              <a:rPr sz="2800" spc="-5" dirty="0">
                <a:latin typeface="Cambria"/>
                <a:cs typeface="Cambria"/>
              </a:rPr>
              <a:t>determined. This is the </a:t>
            </a:r>
            <a:r>
              <a:rPr sz="2800" spc="-45" dirty="0">
                <a:latin typeface="Cambria"/>
                <a:cs typeface="Cambria"/>
              </a:rPr>
              <a:t>way </a:t>
            </a:r>
            <a:r>
              <a:rPr sz="2800" spc="-15" dirty="0">
                <a:latin typeface="Cambria"/>
                <a:cs typeface="Cambria"/>
              </a:rPr>
              <a:t>micro </a:t>
            </a:r>
            <a:r>
              <a:rPr sz="2800" spc="-5" dirty="0">
                <a:latin typeface="Cambria"/>
                <a:cs typeface="Cambria"/>
              </a:rPr>
              <a:t>economic theories  function. The functions of </a:t>
            </a:r>
            <a:r>
              <a:rPr sz="2800" spc="-10" dirty="0">
                <a:latin typeface="Cambria"/>
                <a:cs typeface="Cambria"/>
              </a:rPr>
              <a:t>microeconomic </a:t>
            </a:r>
            <a:r>
              <a:rPr sz="2800" spc="-5" dirty="0">
                <a:latin typeface="Cambria"/>
                <a:cs typeface="Cambria"/>
              </a:rPr>
              <a:t>theory can be  </a:t>
            </a:r>
            <a:r>
              <a:rPr sz="2800" spc="-10" dirty="0">
                <a:latin typeface="Cambria"/>
                <a:cs typeface="Cambria"/>
              </a:rPr>
              <a:t>explained </a:t>
            </a:r>
            <a:r>
              <a:rPr sz="2800" spc="-5" dirty="0">
                <a:latin typeface="Cambria"/>
                <a:cs typeface="Cambria"/>
              </a:rPr>
              <a:t>pointwise as </a:t>
            </a:r>
            <a:r>
              <a:rPr sz="2800" spc="-45" dirty="0">
                <a:latin typeface="Cambria"/>
                <a:cs typeface="Cambria"/>
              </a:rPr>
              <a:t>below.</a:t>
            </a:r>
            <a:endParaRPr sz="2800">
              <a:latin typeface="Cambria"/>
              <a:cs typeface="Cambria"/>
            </a:endParaRPr>
          </a:p>
          <a:p>
            <a:pPr>
              <a:lnSpc>
                <a:spcPct val="100000"/>
              </a:lnSpc>
              <a:spcBef>
                <a:spcPts val="25"/>
              </a:spcBef>
            </a:pPr>
            <a:endParaRPr sz="3100">
              <a:latin typeface="Times New Roman"/>
              <a:cs typeface="Times New Roman"/>
            </a:endParaRPr>
          </a:p>
          <a:p>
            <a:pPr marL="12700">
              <a:lnSpc>
                <a:spcPct val="100000"/>
              </a:lnSpc>
              <a:tabLst>
                <a:tab pos="527685" algn="l"/>
              </a:tabLst>
            </a:pPr>
            <a:r>
              <a:rPr sz="2800" spc="-5" dirty="0">
                <a:solidFill>
                  <a:srgbClr val="FF0000"/>
                </a:solidFill>
                <a:latin typeface="Cambria"/>
                <a:cs typeface="Cambria"/>
              </a:rPr>
              <a:t>1.	</a:t>
            </a:r>
            <a:r>
              <a:rPr sz="2800" spc="-15" dirty="0">
                <a:solidFill>
                  <a:srgbClr val="FF0000"/>
                </a:solidFill>
                <a:latin typeface="Cambria"/>
                <a:cs typeface="Cambria"/>
              </a:rPr>
              <a:t>Analysis </a:t>
            </a:r>
            <a:r>
              <a:rPr sz="2800" spc="-5" dirty="0">
                <a:solidFill>
                  <a:srgbClr val="FF0000"/>
                </a:solidFill>
                <a:latin typeface="Cambria"/>
                <a:cs typeface="Cambria"/>
              </a:rPr>
              <a:t>of </a:t>
            </a:r>
            <a:r>
              <a:rPr sz="2800" spc="-10" dirty="0">
                <a:solidFill>
                  <a:srgbClr val="FF0000"/>
                </a:solidFill>
                <a:latin typeface="Cambria"/>
                <a:cs typeface="Cambria"/>
              </a:rPr>
              <a:t>Individual</a:t>
            </a:r>
            <a:r>
              <a:rPr sz="2800" dirty="0">
                <a:solidFill>
                  <a:srgbClr val="FF0000"/>
                </a:solidFill>
                <a:latin typeface="Cambria"/>
                <a:cs typeface="Cambria"/>
              </a:rPr>
              <a:t> </a:t>
            </a:r>
            <a:r>
              <a:rPr sz="2800" spc="-10" dirty="0">
                <a:solidFill>
                  <a:srgbClr val="FF0000"/>
                </a:solidFill>
                <a:latin typeface="Cambria"/>
                <a:cs typeface="Cambria"/>
              </a:rPr>
              <a:t>Behaviour</a:t>
            </a:r>
            <a:endParaRPr sz="2800">
              <a:latin typeface="Cambria"/>
              <a:cs typeface="Cambria"/>
            </a:endParaRPr>
          </a:p>
          <a:p>
            <a:pPr marL="12700" marR="5715" indent="914400" algn="just">
              <a:lnSpc>
                <a:spcPct val="83600"/>
              </a:lnSpc>
              <a:spcBef>
                <a:spcPts val="790"/>
              </a:spcBef>
            </a:pPr>
            <a:r>
              <a:rPr sz="2800" spc="-5" dirty="0">
                <a:latin typeface="Cambria"/>
                <a:cs typeface="Cambria"/>
              </a:rPr>
              <a:t>The function of </a:t>
            </a:r>
            <a:r>
              <a:rPr sz="2800" spc="-10" dirty="0">
                <a:latin typeface="Cambria"/>
                <a:cs typeface="Cambria"/>
              </a:rPr>
              <a:t>microeconomic </a:t>
            </a:r>
            <a:r>
              <a:rPr sz="2800" spc="-5" dirty="0">
                <a:latin typeface="Cambria"/>
                <a:cs typeface="Cambria"/>
              </a:rPr>
              <a:t>theory is </a:t>
            </a:r>
            <a:r>
              <a:rPr sz="2800" spc="-15" dirty="0">
                <a:latin typeface="Cambria"/>
                <a:cs typeface="Cambria"/>
              </a:rPr>
              <a:t>to explain  </a:t>
            </a:r>
            <a:r>
              <a:rPr sz="2800" spc="-10" dirty="0">
                <a:latin typeface="Cambria"/>
                <a:cs typeface="Cambria"/>
              </a:rPr>
              <a:t>the behaviour </a:t>
            </a:r>
            <a:r>
              <a:rPr sz="2800" spc="-5" dirty="0">
                <a:latin typeface="Cambria"/>
                <a:cs typeface="Cambria"/>
              </a:rPr>
              <a:t>of </a:t>
            </a:r>
            <a:r>
              <a:rPr sz="2800" spc="-10" dirty="0">
                <a:latin typeface="Cambria"/>
                <a:cs typeface="Cambria"/>
              </a:rPr>
              <a:t>individual </a:t>
            </a:r>
            <a:r>
              <a:rPr sz="2800" spc="-5" dirty="0">
                <a:latin typeface="Cambria"/>
                <a:cs typeface="Cambria"/>
              </a:rPr>
              <a:t>consumer or household in  </a:t>
            </a:r>
            <a:r>
              <a:rPr sz="2800" spc="-10" dirty="0">
                <a:latin typeface="Cambria"/>
                <a:cs typeface="Cambria"/>
              </a:rPr>
              <a:t>relation </a:t>
            </a:r>
            <a:r>
              <a:rPr sz="2800" spc="-15" dirty="0">
                <a:latin typeface="Cambria"/>
                <a:cs typeface="Cambria"/>
              </a:rPr>
              <a:t>to </a:t>
            </a:r>
            <a:r>
              <a:rPr sz="2800" spc="-5" dirty="0">
                <a:latin typeface="Cambria"/>
                <a:cs typeface="Cambria"/>
              </a:rPr>
              <a:t>optimum allocation of </a:t>
            </a:r>
            <a:r>
              <a:rPr sz="2800" spc="-10" dirty="0">
                <a:latin typeface="Cambria"/>
                <a:cs typeface="Cambria"/>
              </a:rPr>
              <a:t>limited means </a:t>
            </a:r>
            <a:r>
              <a:rPr sz="2800" spc="-15" dirty="0">
                <a:latin typeface="Cambria"/>
                <a:cs typeface="Cambria"/>
              </a:rPr>
              <a:t>for  </a:t>
            </a:r>
            <a:r>
              <a:rPr sz="2800" spc="-10" dirty="0">
                <a:latin typeface="Cambria"/>
                <a:cs typeface="Cambria"/>
              </a:rPr>
              <a:t>achieving maximum possible </a:t>
            </a:r>
            <a:r>
              <a:rPr sz="2800" spc="-5" dirty="0">
                <a:latin typeface="Cambria"/>
                <a:cs typeface="Cambria"/>
              </a:rPr>
              <a:t>satisfaction. </a:t>
            </a:r>
            <a:r>
              <a:rPr sz="2800" spc="-40" dirty="0">
                <a:latin typeface="Cambria"/>
                <a:cs typeface="Cambria"/>
              </a:rPr>
              <a:t>Similarly, </a:t>
            </a:r>
            <a:r>
              <a:rPr sz="2800" spc="-20" dirty="0">
                <a:latin typeface="Cambria"/>
                <a:cs typeface="Cambria"/>
              </a:rPr>
              <a:t>to  </a:t>
            </a:r>
            <a:r>
              <a:rPr sz="2800" spc="-10" dirty="0">
                <a:latin typeface="Cambria"/>
                <a:cs typeface="Cambria"/>
              </a:rPr>
              <a:t>explain the behavior </a:t>
            </a:r>
            <a:r>
              <a:rPr sz="2800" spc="-5" dirty="0">
                <a:latin typeface="Cambria"/>
                <a:cs typeface="Cambria"/>
              </a:rPr>
              <a:t>of </a:t>
            </a:r>
            <a:r>
              <a:rPr sz="2800" spc="-10" dirty="0">
                <a:latin typeface="Cambria"/>
                <a:cs typeface="Cambria"/>
              </a:rPr>
              <a:t>individual producer </a:t>
            </a:r>
            <a:r>
              <a:rPr sz="2800" dirty="0">
                <a:latin typeface="Cambria"/>
                <a:cs typeface="Cambria"/>
              </a:rPr>
              <a:t>or firm </a:t>
            </a:r>
            <a:r>
              <a:rPr sz="2800" spc="-5" dirty="0">
                <a:latin typeface="Cambria"/>
                <a:cs typeface="Cambria"/>
              </a:rPr>
              <a:t>on  account of </a:t>
            </a:r>
            <a:r>
              <a:rPr sz="2800" spc="-10" dirty="0">
                <a:latin typeface="Cambria"/>
                <a:cs typeface="Cambria"/>
              </a:rPr>
              <a:t>use </a:t>
            </a:r>
            <a:r>
              <a:rPr sz="2800" spc="-5" dirty="0">
                <a:latin typeface="Cambria"/>
                <a:cs typeface="Cambria"/>
              </a:rPr>
              <a:t>of </a:t>
            </a:r>
            <a:r>
              <a:rPr sz="2800" spc="-10" dirty="0">
                <a:latin typeface="Cambria"/>
                <a:cs typeface="Cambria"/>
              </a:rPr>
              <a:t>limited </a:t>
            </a:r>
            <a:r>
              <a:rPr sz="2800" spc="-15" dirty="0">
                <a:latin typeface="Cambria"/>
                <a:cs typeface="Cambria"/>
              </a:rPr>
              <a:t>resources</a:t>
            </a:r>
            <a:r>
              <a:rPr sz="2800" spc="580" dirty="0">
                <a:latin typeface="Cambria"/>
                <a:cs typeface="Cambria"/>
              </a:rPr>
              <a:t> </a:t>
            </a:r>
            <a:r>
              <a:rPr sz="2800" spc="-15" dirty="0">
                <a:latin typeface="Cambria"/>
                <a:cs typeface="Cambria"/>
              </a:rPr>
              <a:t>to </a:t>
            </a:r>
            <a:r>
              <a:rPr sz="2800" spc="-20" dirty="0">
                <a:latin typeface="Cambria"/>
                <a:cs typeface="Cambria"/>
              </a:rPr>
              <a:t>make </a:t>
            </a:r>
            <a:r>
              <a:rPr sz="2800" spc="-10" dirty="0">
                <a:latin typeface="Cambria"/>
                <a:cs typeface="Cambria"/>
              </a:rPr>
              <a:t>maximum  </a:t>
            </a:r>
            <a:r>
              <a:rPr sz="2800" spc="-5" dirty="0">
                <a:latin typeface="Cambria"/>
                <a:cs typeface="Cambria"/>
              </a:rPr>
              <a:t>possible </a:t>
            </a:r>
            <a:r>
              <a:rPr sz="2800" spc="-10" dirty="0">
                <a:latin typeface="Cambria"/>
                <a:cs typeface="Cambria"/>
              </a:rPr>
              <a:t>profits.</a:t>
            </a:r>
            <a:endParaRPr sz="2800">
              <a:latin typeface="Cambria"/>
              <a:cs typeface="Cambri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ln w="9144">
            <a:solidFill>
              <a:srgbClr val="F69240"/>
            </a:solidFill>
          </a:ln>
        </p:spPr>
        <p:txBody>
          <a:bodyPr wrap="square" lIns="0" tIns="0" rIns="0" bIns="0" rtlCol="0"/>
          <a:lstStyle/>
          <a:p>
            <a:endParaRPr/>
          </a:p>
        </p:txBody>
      </p:sp>
      <p:sp>
        <p:nvSpPr>
          <p:cNvPr id="4" name="object 4"/>
          <p:cNvSpPr txBox="1"/>
          <p:nvPr/>
        </p:nvSpPr>
        <p:spPr>
          <a:xfrm>
            <a:off x="78739" y="0"/>
            <a:ext cx="8987790" cy="6384925"/>
          </a:xfrm>
          <a:prstGeom prst="rect">
            <a:avLst/>
          </a:prstGeom>
        </p:spPr>
        <p:txBody>
          <a:bodyPr vert="horz" wrap="square" lIns="0" tIns="12065" rIns="0" bIns="0" rtlCol="0">
            <a:spAutoFit/>
          </a:bodyPr>
          <a:lstStyle/>
          <a:p>
            <a:pPr marL="527685" indent="-514984">
              <a:lnSpc>
                <a:spcPct val="100000"/>
              </a:lnSpc>
              <a:spcBef>
                <a:spcPts val="95"/>
              </a:spcBef>
              <a:buAutoNum type="arabicPeriod" startAt="2"/>
              <a:tabLst>
                <a:tab pos="527685" algn="l"/>
                <a:tab pos="528320" algn="l"/>
              </a:tabLst>
            </a:pPr>
            <a:r>
              <a:rPr sz="2800" spc="-5" dirty="0">
                <a:solidFill>
                  <a:srgbClr val="FF0000"/>
                </a:solidFill>
                <a:latin typeface="Cambria"/>
                <a:cs typeface="Cambria"/>
              </a:rPr>
              <a:t>Pricing</a:t>
            </a:r>
            <a:endParaRPr sz="2800">
              <a:latin typeface="Cambria"/>
              <a:cs typeface="Cambria"/>
            </a:endParaRPr>
          </a:p>
          <a:p>
            <a:pPr marL="12700" marR="5080" indent="914400" algn="just">
              <a:lnSpc>
                <a:spcPct val="83300"/>
              </a:lnSpc>
              <a:spcBef>
                <a:spcPts val="685"/>
              </a:spcBef>
            </a:pPr>
            <a:r>
              <a:rPr sz="2800" spc="-5" dirty="0">
                <a:solidFill>
                  <a:srgbClr val="0D0D0D"/>
                </a:solidFill>
                <a:latin typeface="Cambria"/>
                <a:cs typeface="Cambria"/>
              </a:rPr>
              <a:t>The another function of </a:t>
            </a:r>
            <a:r>
              <a:rPr sz="2800" spc="-10" dirty="0">
                <a:solidFill>
                  <a:srgbClr val="0D0D0D"/>
                </a:solidFill>
                <a:latin typeface="Cambria"/>
                <a:cs typeface="Cambria"/>
              </a:rPr>
              <a:t>microeconomic </a:t>
            </a:r>
            <a:r>
              <a:rPr sz="2800" spc="-5" dirty="0">
                <a:solidFill>
                  <a:srgbClr val="0D0D0D"/>
                </a:solidFill>
                <a:latin typeface="Cambria"/>
                <a:cs typeface="Cambria"/>
              </a:rPr>
              <a:t>theory is </a:t>
            </a:r>
            <a:r>
              <a:rPr sz="2800" spc="-30" dirty="0">
                <a:solidFill>
                  <a:srgbClr val="0D0D0D"/>
                </a:solidFill>
                <a:latin typeface="Cambria"/>
                <a:cs typeface="Cambria"/>
              </a:rPr>
              <a:t>to  </a:t>
            </a:r>
            <a:r>
              <a:rPr sz="2800" spc="-35" dirty="0">
                <a:solidFill>
                  <a:srgbClr val="0D0D0D"/>
                </a:solidFill>
                <a:latin typeface="Cambria"/>
                <a:cs typeface="Cambria"/>
              </a:rPr>
              <a:t>give </a:t>
            </a:r>
            <a:r>
              <a:rPr sz="2800" spc="-10" dirty="0">
                <a:solidFill>
                  <a:srgbClr val="0D0D0D"/>
                </a:solidFill>
                <a:latin typeface="Cambria"/>
                <a:cs typeface="Cambria"/>
              </a:rPr>
              <a:t>the </a:t>
            </a:r>
            <a:r>
              <a:rPr sz="2800" spc="-5" dirty="0">
                <a:solidFill>
                  <a:srgbClr val="0D0D0D"/>
                </a:solidFill>
                <a:latin typeface="Cambria"/>
                <a:cs typeface="Cambria"/>
              </a:rPr>
              <a:t>idea about </a:t>
            </a:r>
            <a:r>
              <a:rPr sz="2800" spc="-10" dirty="0">
                <a:solidFill>
                  <a:srgbClr val="0D0D0D"/>
                </a:solidFill>
                <a:latin typeface="Cambria"/>
                <a:cs typeface="Cambria"/>
              </a:rPr>
              <a:t>the </a:t>
            </a:r>
            <a:r>
              <a:rPr sz="2800" spc="-5" dirty="0">
                <a:solidFill>
                  <a:srgbClr val="0D0D0D"/>
                </a:solidFill>
                <a:latin typeface="Cambria"/>
                <a:cs typeface="Cambria"/>
              </a:rPr>
              <a:t>determination </a:t>
            </a:r>
            <a:r>
              <a:rPr sz="2800" spc="-10" dirty="0">
                <a:solidFill>
                  <a:srgbClr val="0D0D0D"/>
                </a:solidFill>
                <a:latin typeface="Cambria"/>
                <a:cs typeface="Cambria"/>
              </a:rPr>
              <a:t>the prices </a:t>
            </a:r>
            <a:r>
              <a:rPr sz="2800" spc="-5" dirty="0">
                <a:solidFill>
                  <a:srgbClr val="0D0D0D"/>
                </a:solidFill>
                <a:latin typeface="Cambria"/>
                <a:cs typeface="Cambria"/>
              </a:rPr>
              <a:t>of </a:t>
            </a:r>
            <a:r>
              <a:rPr sz="2800" spc="-10" dirty="0">
                <a:solidFill>
                  <a:srgbClr val="0D0D0D"/>
                </a:solidFill>
                <a:latin typeface="Cambria"/>
                <a:cs typeface="Cambria"/>
              </a:rPr>
              <a:t>goods  and </a:t>
            </a:r>
            <a:r>
              <a:rPr sz="2800" spc="-5" dirty="0">
                <a:solidFill>
                  <a:srgbClr val="0D0D0D"/>
                </a:solidFill>
                <a:latin typeface="Cambria"/>
                <a:cs typeface="Cambria"/>
              </a:rPr>
              <a:t>services in </a:t>
            </a:r>
            <a:r>
              <a:rPr sz="2800" spc="-15" dirty="0">
                <a:solidFill>
                  <a:srgbClr val="0D0D0D"/>
                </a:solidFill>
                <a:latin typeface="Cambria"/>
                <a:cs typeface="Cambria"/>
              </a:rPr>
              <a:t>different </a:t>
            </a:r>
            <a:r>
              <a:rPr sz="2800" spc="-20" dirty="0">
                <a:solidFill>
                  <a:srgbClr val="0D0D0D"/>
                </a:solidFill>
                <a:latin typeface="Cambria"/>
                <a:cs typeface="Cambria"/>
              </a:rPr>
              <a:t>market </a:t>
            </a:r>
            <a:r>
              <a:rPr sz="2800" spc="-5" dirty="0">
                <a:solidFill>
                  <a:srgbClr val="0D0D0D"/>
                </a:solidFill>
                <a:latin typeface="Cambria"/>
                <a:cs typeface="Cambria"/>
              </a:rPr>
              <a:t>structures. </a:t>
            </a:r>
            <a:r>
              <a:rPr sz="2800" spc="-15" dirty="0">
                <a:solidFill>
                  <a:srgbClr val="0D0D0D"/>
                </a:solidFill>
                <a:latin typeface="Cambria"/>
                <a:cs typeface="Cambria"/>
              </a:rPr>
              <a:t>Similarly </a:t>
            </a:r>
            <a:r>
              <a:rPr sz="2800" spc="-5" dirty="0">
                <a:solidFill>
                  <a:srgbClr val="0D0D0D"/>
                </a:solidFill>
                <a:latin typeface="Cambria"/>
                <a:cs typeface="Cambria"/>
              </a:rPr>
              <a:t>it </a:t>
            </a:r>
            <a:r>
              <a:rPr sz="2800" spc="-10" dirty="0">
                <a:solidFill>
                  <a:srgbClr val="0D0D0D"/>
                </a:solidFill>
                <a:latin typeface="Cambria"/>
                <a:cs typeface="Cambria"/>
              </a:rPr>
              <a:t>also  </a:t>
            </a:r>
            <a:r>
              <a:rPr sz="2800" spc="-5" dirty="0">
                <a:solidFill>
                  <a:srgbClr val="0D0D0D"/>
                </a:solidFill>
                <a:latin typeface="Cambria"/>
                <a:cs typeface="Cambria"/>
              </a:rPr>
              <a:t>function </a:t>
            </a:r>
            <a:r>
              <a:rPr sz="2800" spc="-15" dirty="0">
                <a:solidFill>
                  <a:srgbClr val="0D0D0D"/>
                </a:solidFill>
                <a:latin typeface="Cambria"/>
                <a:cs typeface="Cambria"/>
              </a:rPr>
              <a:t>to </a:t>
            </a:r>
            <a:r>
              <a:rPr sz="2800" spc="-5" dirty="0">
                <a:solidFill>
                  <a:srgbClr val="0D0D0D"/>
                </a:solidFill>
                <a:latin typeface="Cambria"/>
                <a:cs typeface="Cambria"/>
              </a:rPr>
              <a:t>help understanding the determination of </a:t>
            </a:r>
            <a:r>
              <a:rPr sz="2800" spc="-15" dirty="0">
                <a:solidFill>
                  <a:srgbClr val="0D0D0D"/>
                </a:solidFill>
                <a:latin typeface="Cambria"/>
                <a:cs typeface="Cambria"/>
              </a:rPr>
              <a:t>factor  </a:t>
            </a:r>
            <a:r>
              <a:rPr sz="2800" spc="-10" dirty="0">
                <a:solidFill>
                  <a:srgbClr val="0D0D0D"/>
                </a:solidFill>
                <a:latin typeface="Cambria"/>
                <a:cs typeface="Cambria"/>
              </a:rPr>
              <a:t>prices </a:t>
            </a:r>
            <a:r>
              <a:rPr sz="2800" spc="-20" dirty="0">
                <a:solidFill>
                  <a:srgbClr val="0D0D0D"/>
                </a:solidFill>
                <a:latin typeface="Cambria"/>
                <a:cs typeface="Cambria"/>
              </a:rPr>
              <a:t>like </a:t>
            </a:r>
            <a:r>
              <a:rPr sz="2800" spc="-5" dirty="0">
                <a:solidFill>
                  <a:srgbClr val="0D0D0D"/>
                </a:solidFill>
                <a:latin typeface="Cambria"/>
                <a:cs typeface="Cambria"/>
              </a:rPr>
              <a:t>rent, </a:t>
            </a:r>
            <a:r>
              <a:rPr sz="2800" spc="-15" dirty="0">
                <a:solidFill>
                  <a:srgbClr val="0D0D0D"/>
                </a:solidFill>
                <a:latin typeface="Cambria"/>
                <a:cs typeface="Cambria"/>
              </a:rPr>
              <a:t>wages, </a:t>
            </a:r>
            <a:r>
              <a:rPr sz="2800" spc="-10" dirty="0">
                <a:solidFill>
                  <a:srgbClr val="0D0D0D"/>
                </a:solidFill>
                <a:latin typeface="Cambria"/>
                <a:cs typeface="Cambria"/>
              </a:rPr>
              <a:t>interest </a:t>
            </a:r>
            <a:r>
              <a:rPr sz="2800" spc="-5" dirty="0">
                <a:solidFill>
                  <a:srgbClr val="0D0D0D"/>
                </a:solidFill>
                <a:latin typeface="Cambria"/>
                <a:cs typeface="Cambria"/>
              </a:rPr>
              <a:t>in </a:t>
            </a:r>
            <a:r>
              <a:rPr sz="2800" spc="-15" dirty="0">
                <a:solidFill>
                  <a:srgbClr val="0D0D0D"/>
                </a:solidFill>
                <a:latin typeface="Cambria"/>
                <a:cs typeface="Cambria"/>
              </a:rPr>
              <a:t>factor</a:t>
            </a:r>
            <a:r>
              <a:rPr sz="2800" spc="50" dirty="0">
                <a:solidFill>
                  <a:srgbClr val="0D0D0D"/>
                </a:solidFill>
                <a:latin typeface="Cambria"/>
                <a:cs typeface="Cambria"/>
              </a:rPr>
              <a:t> </a:t>
            </a:r>
            <a:r>
              <a:rPr sz="2800" spc="-15" dirty="0">
                <a:solidFill>
                  <a:srgbClr val="0D0D0D"/>
                </a:solidFill>
                <a:latin typeface="Cambria"/>
                <a:cs typeface="Cambria"/>
              </a:rPr>
              <a:t>markets.</a:t>
            </a:r>
            <a:endParaRPr sz="2800">
              <a:latin typeface="Cambria"/>
              <a:cs typeface="Cambria"/>
            </a:endParaRPr>
          </a:p>
          <a:p>
            <a:pPr>
              <a:lnSpc>
                <a:spcPct val="100000"/>
              </a:lnSpc>
              <a:spcBef>
                <a:spcPts val="20"/>
              </a:spcBef>
            </a:pPr>
            <a:endParaRPr sz="3100">
              <a:latin typeface="Times New Roman"/>
              <a:cs typeface="Times New Roman"/>
            </a:endParaRPr>
          </a:p>
          <a:p>
            <a:pPr marL="527685" indent="-514984">
              <a:lnSpc>
                <a:spcPct val="100000"/>
              </a:lnSpc>
              <a:spcBef>
                <a:spcPts val="5"/>
              </a:spcBef>
              <a:buAutoNum type="arabicPeriod" startAt="3"/>
              <a:tabLst>
                <a:tab pos="527685" algn="l"/>
                <a:tab pos="528320" algn="l"/>
              </a:tabLst>
            </a:pPr>
            <a:r>
              <a:rPr sz="2800" spc="-5" dirty="0">
                <a:solidFill>
                  <a:srgbClr val="FF0000"/>
                </a:solidFill>
                <a:latin typeface="Cambria"/>
                <a:cs typeface="Cambria"/>
              </a:rPr>
              <a:t>Business Decision</a:t>
            </a:r>
            <a:r>
              <a:rPr sz="2800" spc="-20" dirty="0">
                <a:solidFill>
                  <a:srgbClr val="FF0000"/>
                </a:solidFill>
                <a:latin typeface="Cambria"/>
                <a:cs typeface="Cambria"/>
              </a:rPr>
              <a:t> </a:t>
            </a:r>
            <a:r>
              <a:rPr sz="2800" spc="-10" dirty="0">
                <a:solidFill>
                  <a:srgbClr val="FF0000"/>
                </a:solidFill>
                <a:latin typeface="Cambria"/>
                <a:cs typeface="Cambria"/>
              </a:rPr>
              <a:t>Making</a:t>
            </a:r>
            <a:endParaRPr sz="2800">
              <a:latin typeface="Cambria"/>
              <a:cs typeface="Cambria"/>
            </a:endParaRPr>
          </a:p>
          <a:p>
            <a:pPr marL="12700" marR="5080" indent="914400" algn="just">
              <a:lnSpc>
                <a:spcPct val="83400"/>
              </a:lnSpc>
              <a:spcBef>
                <a:spcPts val="665"/>
              </a:spcBef>
            </a:pPr>
            <a:r>
              <a:rPr sz="2800" spc="-5" dirty="0">
                <a:solidFill>
                  <a:srgbClr val="0D0D0D"/>
                </a:solidFill>
                <a:latin typeface="Cambria"/>
                <a:cs typeface="Cambria"/>
              </a:rPr>
              <a:t>It is microeconomic theory </a:t>
            </a:r>
            <a:r>
              <a:rPr sz="2800" spc="-10" dirty="0">
                <a:solidFill>
                  <a:srgbClr val="0D0D0D"/>
                </a:solidFill>
                <a:latin typeface="Cambria"/>
                <a:cs typeface="Cambria"/>
              </a:rPr>
              <a:t>which </a:t>
            </a:r>
            <a:r>
              <a:rPr sz="2800" spc="-15" dirty="0">
                <a:solidFill>
                  <a:srgbClr val="0D0D0D"/>
                </a:solidFill>
                <a:latin typeface="Cambria"/>
                <a:cs typeface="Cambria"/>
              </a:rPr>
              <a:t>provides </a:t>
            </a:r>
            <a:r>
              <a:rPr sz="2800" spc="-5" dirty="0">
                <a:solidFill>
                  <a:srgbClr val="0D0D0D"/>
                </a:solidFill>
                <a:latin typeface="Cambria"/>
                <a:cs typeface="Cambria"/>
              </a:rPr>
              <a:t>basic idea  </a:t>
            </a:r>
            <a:r>
              <a:rPr sz="2800" spc="-15" dirty="0">
                <a:solidFill>
                  <a:srgbClr val="0D0D0D"/>
                </a:solidFill>
                <a:latin typeface="Cambria"/>
                <a:cs typeface="Cambria"/>
              </a:rPr>
              <a:t>for</a:t>
            </a:r>
            <a:r>
              <a:rPr sz="2800" spc="580" dirty="0">
                <a:solidFill>
                  <a:srgbClr val="0D0D0D"/>
                </a:solidFill>
                <a:latin typeface="Cambria"/>
                <a:cs typeface="Cambria"/>
              </a:rPr>
              <a:t> </a:t>
            </a:r>
            <a:r>
              <a:rPr sz="2800" spc="-5" dirty="0">
                <a:solidFill>
                  <a:srgbClr val="0D0D0D"/>
                </a:solidFill>
                <a:latin typeface="Cambria"/>
                <a:cs typeface="Cambria"/>
              </a:rPr>
              <a:t>the firm </a:t>
            </a:r>
            <a:r>
              <a:rPr sz="2800" spc="-15" dirty="0">
                <a:solidFill>
                  <a:srgbClr val="0D0D0D"/>
                </a:solidFill>
                <a:latin typeface="Cambria"/>
                <a:cs typeface="Cambria"/>
              </a:rPr>
              <a:t>to</a:t>
            </a:r>
            <a:r>
              <a:rPr sz="2800" spc="580" dirty="0">
                <a:solidFill>
                  <a:srgbClr val="0D0D0D"/>
                </a:solidFill>
                <a:latin typeface="Cambria"/>
                <a:cs typeface="Cambria"/>
              </a:rPr>
              <a:t> </a:t>
            </a:r>
            <a:r>
              <a:rPr sz="2800" spc="-15" dirty="0">
                <a:solidFill>
                  <a:srgbClr val="0D0D0D"/>
                </a:solidFill>
                <a:latin typeface="Cambria"/>
                <a:cs typeface="Cambria"/>
              </a:rPr>
              <a:t>make</a:t>
            </a:r>
            <a:r>
              <a:rPr sz="2800" spc="580" dirty="0">
                <a:solidFill>
                  <a:srgbClr val="0D0D0D"/>
                </a:solidFill>
                <a:latin typeface="Cambria"/>
                <a:cs typeface="Cambria"/>
              </a:rPr>
              <a:t> </a:t>
            </a:r>
            <a:r>
              <a:rPr sz="2800" spc="-10" dirty="0">
                <a:solidFill>
                  <a:srgbClr val="0D0D0D"/>
                </a:solidFill>
                <a:latin typeface="Cambria"/>
                <a:cs typeface="Cambria"/>
              </a:rPr>
              <a:t>better </a:t>
            </a:r>
            <a:r>
              <a:rPr sz="2800" spc="-5" dirty="0">
                <a:solidFill>
                  <a:srgbClr val="0D0D0D"/>
                </a:solidFill>
                <a:latin typeface="Cambria"/>
                <a:cs typeface="Cambria"/>
              </a:rPr>
              <a:t>business decisions so that  maximum possible </a:t>
            </a:r>
            <a:r>
              <a:rPr sz="2800" spc="-10" dirty="0">
                <a:solidFill>
                  <a:srgbClr val="0D0D0D"/>
                </a:solidFill>
                <a:latin typeface="Cambria"/>
                <a:cs typeface="Cambria"/>
              </a:rPr>
              <a:t>profits </a:t>
            </a:r>
            <a:r>
              <a:rPr sz="2800" spc="-5" dirty="0">
                <a:solidFill>
                  <a:srgbClr val="0D0D0D"/>
                </a:solidFill>
                <a:latin typeface="Cambria"/>
                <a:cs typeface="Cambria"/>
              </a:rPr>
              <a:t>can be </a:t>
            </a:r>
            <a:r>
              <a:rPr sz="2800" spc="-15" dirty="0">
                <a:solidFill>
                  <a:srgbClr val="0D0D0D"/>
                </a:solidFill>
                <a:latin typeface="Cambria"/>
                <a:cs typeface="Cambria"/>
              </a:rPr>
              <a:t>achieved.</a:t>
            </a:r>
            <a:endParaRPr sz="2800">
              <a:latin typeface="Cambria"/>
              <a:cs typeface="Cambria"/>
            </a:endParaRPr>
          </a:p>
          <a:p>
            <a:pPr>
              <a:lnSpc>
                <a:spcPct val="100000"/>
              </a:lnSpc>
              <a:spcBef>
                <a:spcPts val="10"/>
              </a:spcBef>
            </a:pPr>
            <a:endParaRPr sz="3100">
              <a:latin typeface="Times New Roman"/>
              <a:cs typeface="Times New Roman"/>
            </a:endParaRPr>
          </a:p>
          <a:p>
            <a:pPr marL="527685" indent="-514984">
              <a:lnSpc>
                <a:spcPct val="100000"/>
              </a:lnSpc>
              <a:spcBef>
                <a:spcPts val="5"/>
              </a:spcBef>
              <a:buAutoNum type="arabicPeriod" startAt="4"/>
              <a:tabLst>
                <a:tab pos="527685" algn="l"/>
                <a:tab pos="528320" algn="l"/>
              </a:tabLst>
            </a:pPr>
            <a:r>
              <a:rPr sz="2800" spc="-15" dirty="0">
                <a:solidFill>
                  <a:srgbClr val="FF0000"/>
                </a:solidFill>
                <a:latin typeface="Cambria"/>
                <a:cs typeface="Cambria"/>
              </a:rPr>
              <a:t>Formulating </a:t>
            </a:r>
            <a:r>
              <a:rPr sz="2800" spc="-10" dirty="0">
                <a:solidFill>
                  <a:srgbClr val="FF0000"/>
                </a:solidFill>
                <a:latin typeface="Cambria"/>
                <a:cs typeface="Cambria"/>
              </a:rPr>
              <a:t>Economic</a:t>
            </a:r>
            <a:r>
              <a:rPr sz="2800" spc="10" dirty="0">
                <a:solidFill>
                  <a:srgbClr val="FF0000"/>
                </a:solidFill>
                <a:latin typeface="Cambria"/>
                <a:cs typeface="Cambria"/>
              </a:rPr>
              <a:t> </a:t>
            </a:r>
            <a:r>
              <a:rPr sz="2800" spc="-10" dirty="0">
                <a:solidFill>
                  <a:srgbClr val="FF0000"/>
                </a:solidFill>
                <a:latin typeface="Cambria"/>
                <a:cs typeface="Cambria"/>
              </a:rPr>
              <a:t>Policies</a:t>
            </a:r>
            <a:endParaRPr sz="2800">
              <a:latin typeface="Cambria"/>
              <a:cs typeface="Cambria"/>
            </a:endParaRPr>
          </a:p>
          <a:p>
            <a:pPr marL="12700" marR="8255" indent="914400" algn="just">
              <a:lnSpc>
                <a:spcPts val="2800"/>
              </a:lnSpc>
              <a:spcBef>
                <a:spcPts val="680"/>
              </a:spcBef>
            </a:pPr>
            <a:r>
              <a:rPr sz="2800" spc="-10" dirty="0">
                <a:solidFill>
                  <a:srgbClr val="0D0D0D"/>
                </a:solidFill>
                <a:latin typeface="Cambria"/>
                <a:cs typeface="Cambria"/>
              </a:rPr>
              <a:t>Microeconomic </a:t>
            </a:r>
            <a:r>
              <a:rPr sz="2800" spc="-5" dirty="0">
                <a:solidFill>
                  <a:srgbClr val="0D0D0D"/>
                </a:solidFill>
                <a:latin typeface="Cambria"/>
                <a:cs typeface="Cambria"/>
              </a:rPr>
              <a:t>theory </a:t>
            </a:r>
            <a:r>
              <a:rPr sz="2800" spc="-10" dirty="0">
                <a:solidFill>
                  <a:srgbClr val="0D0D0D"/>
                </a:solidFill>
                <a:latin typeface="Cambria"/>
                <a:cs typeface="Cambria"/>
              </a:rPr>
              <a:t>provides basic tools </a:t>
            </a:r>
            <a:r>
              <a:rPr sz="2800" spc="-30" dirty="0">
                <a:solidFill>
                  <a:srgbClr val="0D0D0D"/>
                </a:solidFill>
                <a:latin typeface="Cambria"/>
                <a:cs typeface="Cambria"/>
              </a:rPr>
              <a:t>to  </a:t>
            </a:r>
            <a:r>
              <a:rPr sz="2800" spc="-10" dirty="0">
                <a:solidFill>
                  <a:srgbClr val="0D0D0D"/>
                </a:solidFill>
                <a:latin typeface="Cambria"/>
                <a:cs typeface="Cambria"/>
              </a:rPr>
              <a:t>formulate </a:t>
            </a:r>
            <a:r>
              <a:rPr sz="2800" spc="-15" dirty="0">
                <a:solidFill>
                  <a:srgbClr val="0D0D0D"/>
                </a:solidFill>
                <a:latin typeface="Cambria"/>
                <a:cs typeface="Cambria"/>
              </a:rPr>
              <a:t>various </a:t>
            </a:r>
            <a:r>
              <a:rPr sz="2800" spc="-5" dirty="0">
                <a:solidFill>
                  <a:srgbClr val="0D0D0D"/>
                </a:solidFill>
                <a:latin typeface="Cambria"/>
                <a:cs typeface="Cambria"/>
              </a:rPr>
              <a:t>economic </a:t>
            </a:r>
            <a:r>
              <a:rPr sz="2800" spc="-10" dirty="0">
                <a:solidFill>
                  <a:srgbClr val="0D0D0D"/>
                </a:solidFill>
                <a:latin typeface="Cambria"/>
                <a:cs typeface="Cambria"/>
              </a:rPr>
              <a:t>policy </a:t>
            </a:r>
            <a:r>
              <a:rPr sz="2800" spc="-20" dirty="0">
                <a:solidFill>
                  <a:srgbClr val="0D0D0D"/>
                </a:solidFill>
                <a:latin typeface="Cambria"/>
                <a:cs typeface="Cambria"/>
              </a:rPr>
              <a:t>like </a:t>
            </a:r>
            <a:r>
              <a:rPr sz="2800" spc="-10" dirty="0">
                <a:solidFill>
                  <a:srgbClr val="0D0D0D"/>
                </a:solidFill>
                <a:latin typeface="Cambria"/>
                <a:cs typeface="Cambria"/>
              </a:rPr>
              <a:t>tax </a:t>
            </a:r>
            <a:r>
              <a:rPr sz="2800" spc="-40" dirty="0">
                <a:solidFill>
                  <a:srgbClr val="0D0D0D"/>
                </a:solidFill>
                <a:latin typeface="Cambria"/>
                <a:cs typeface="Cambria"/>
              </a:rPr>
              <a:t>policy,</a:t>
            </a:r>
            <a:r>
              <a:rPr sz="2800" spc="530" dirty="0">
                <a:solidFill>
                  <a:srgbClr val="0D0D0D"/>
                </a:solidFill>
                <a:latin typeface="Cambria"/>
                <a:cs typeface="Cambria"/>
              </a:rPr>
              <a:t> </a:t>
            </a:r>
            <a:r>
              <a:rPr sz="2800" spc="-20" dirty="0">
                <a:solidFill>
                  <a:srgbClr val="0D0D0D"/>
                </a:solidFill>
                <a:latin typeface="Cambria"/>
                <a:cs typeface="Cambria"/>
              </a:rPr>
              <a:t>trade  </a:t>
            </a:r>
            <a:r>
              <a:rPr sz="2800" spc="-40" dirty="0">
                <a:solidFill>
                  <a:srgbClr val="0D0D0D"/>
                </a:solidFill>
                <a:latin typeface="Cambria"/>
                <a:cs typeface="Cambria"/>
              </a:rPr>
              <a:t>policy, </a:t>
            </a:r>
            <a:r>
              <a:rPr sz="2800" spc="-10" dirty="0">
                <a:solidFill>
                  <a:srgbClr val="0D0D0D"/>
                </a:solidFill>
                <a:latin typeface="Cambria"/>
                <a:cs typeface="Cambria"/>
              </a:rPr>
              <a:t>Policy </a:t>
            </a:r>
            <a:r>
              <a:rPr sz="2800" spc="-5" dirty="0">
                <a:solidFill>
                  <a:srgbClr val="0D0D0D"/>
                </a:solidFill>
                <a:latin typeface="Cambria"/>
                <a:cs typeface="Cambria"/>
              </a:rPr>
              <a:t>of </a:t>
            </a:r>
            <a:r>
              <a:rPr sz="2800" spc="-10" dirty="0">
                <a:solidFill>
                  <a:srgbClr val="0D0D0D"/>
                </a:solidFill>
                <a:latin typeface="Cambria"/>
                <a:cs typeface="Cambria"/>
              </a:rPr>
              <a:t>promoting </a:t>
            </a:r>
            <a:r>
              <a:rPr sz="2800" spc="-5" dirty="0">
                <a:solidFill>
                  <a:srgbClr val="0D0D0D"/>
                </a:solidFill>
                <a:latin typeface="Cambria"/>
                <a:cs typeface="Cambria"/>
              </a:rPr>
              <a:t>business, import </a:t>
            </a:r>
            <a:r>
              <a:rPr sz="2800" spc="-10" dirty="0">
                <a:solidFill>
                  <a:srgbClr val="0D0D0D"/>
                </a:solidFill>
                <a:latin typeface="Cambria"/>
                <a:cs typeface="Cambria"/>
              </a:rPr>
              <a:t>export</a:t>
            </a:r>
            <a:r>
              <a:rPr sz="2800" spc="75" dirty="0">
                <a:solidFill>
                  <a:srgbClr val="0D0D0D"/>
                </a:solidFill>
                <a:latin typeface="Cambria"/>
                <a:cs typeface="Cambria"/>
              </a:rPr>
              <a:t> </a:t>
            </a:r>
            <a:r>
              <a:rPr sz="2800" spc="-10" dirty="0">
                <a:solidFill>
                  <a:srgbClr val="0D0D0D"/>
                </a:solidFill>
                <a:latin typeface="Cambria"/>
                <a:cs typeface="Cambria"/>
              </a:rPr>
              <a:t>etc.</a:t>
            </a:r>
            <a:endParaRPr sz="2800">
              <a:latin typeface="Cambria"/>
              <a:cs typeface="Cambri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Scope and importance of macroeconomics</a:t>
            </a:r>
            <a:br>
              <a:rPr lang="en-US" sz="3600" b="1" dirty="0" smtClean="0"/>
            </a:br>
            <a:endParaRPr lang="en-US" sz="3600" b="1" dirty="0"/>
          </a:p>
        </p:txBody>
      </p:sp>
      <p:sp>
        <p:nvSpPr>
          <p:cNvPr id="3" name="Content Placeholder 2"/>
          <p:cNvSpPr>
            <a:spLocks noGrp="1"/>
          </p:cNvSpPr>
          <p:nvPr>
            <p:ph idx="1"/>
          </p:nvPr>
        </p:nvSpPr>
        <p:spPr/>
        <p:txBody>
          <a:bodyPr>
            <a:normAutofit fontScale="92500" lnSpcReduction="20000"/>
          </a:bodyPr>
          <a:lstStyle/>
          <a:p>
            <a:pPr algn="just">
              <a:buNone/>
            </a:pPr>
            <a:r>
              <a:rPr lang="en-US" b="1" dirty="0" smtClean="0"/>
              <a:t>1.Understand the working of the economy:</a:t>
            </a:r>
          </a:p>
          <a:p>
            <a:pPr algn="just">
              <a:buNone/>
            </a:pPr>
            <a:r>
              <a:rPr lang="en-US" dirty="0" smtClean="0"/>
              <a:t>	Economic problems related to the behavior of total income output employment and general price level In the economy.</a:t>
            </a:r>
          </a:p>
          <a:p>
            <a:pPr algn="just">
              <a:buNone/>
            </a:pPr>
            <a:r>
              <a:rPr lang="en-US" b="1" dirty="0" smtClean="0"/>
              <a:t>2. Economic policies</a:t>
            </a:r>
          </a:p>
          <a:p>
            <a:pPr algn="just">
              <a:buNone/>
            </a:pPr>
            <a:r>
              <a:rPr lang="en-US" dirty="0" smtClean="0"/>
              <a:t>	Use of macroeconomic study  in Solution of certain Complex economic problems like overpopulation inflation balance of payment and  under production etc.</a:t>
            </a:r>
          </a:p>
          <a:p>
            <a:pPr algn="just">
              <a:buNone/>
            </a:pPr>
            <a:r>
              <a:rPr lang="en-US" dirty="0" smtClean="0"/>
              <a:t/>
            </a:r>
            <a:br>
              <a:rPr lang="en-US" dirty="0" smtClean="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scope and importance of macroeconomics</a:t>
            </a:r>
            <a:br>
              <a:rPr lang="en-US" sz="3200" dirty="0" smtClean="0"/>
            </a:br>
            <a:endParaRPr lang="en-US" sz="3200" dirty="0"/>
          </a:p>
        </p:txBody>
      </p:sp>
      <p:sp>
        <p:nvSpPr>
          <p:cNvPr id="3" name="Content Placeholder 2"/>
          <p:cNvSpPr>
            <a:spLocks noGrp="1"/>
          </p:cNvSpPr>
          <p:nvPr>
            <p:ph idx="1"/>
          </p:nvPr>
        </p:nvSpPr>
        <p:spPr>
          <a:xfrm>
            <a:off x="457200" y="1066800"/>
            <a:ext cx="8229600" cy="5059363"/>
          </a:xfrm>
        </p:spPr>
        <p:txBody>
          <a:bodyPr>
            <a:noAutofit/>
          </a:bodyPr>
          <a:lstStyle/>
          <a:p>
            <a:pPr algn="just">
              <a:buNone/>
            </a:pPr>
            <a:r>
              <a:rPr lang="en-US" sz="2800" b="1" dirty="0" smtClean="0"/>
              <a:t>3. In general unemployment</a:t>
            </a:r>
          </a:p>
          <a:p>
            <a:pPr algn="just">
              <a:buNone/>
            </a:pPr>
            <a:r>
              <a:rPr lang="en-US" sz="2800" dirty="0" smtClean="0"/>
              <a:t>	The general level of employment in an economy depends upon  effective demand which in turn depends on aggregate demand and aggregate supply functions. Unemployment is caused by deficiency of effective demand.  in order to eliminate it,  effective demand should be raised by increasing total investment,  total  out put, Total income and total consumption.</a:t>
            </a:r>
          </a:p>
          <a:p>
            <a:pPr algn="just">
              <a:buNone/>
            </a:pPr>
            <a:r>
              <a:rPr lang="en-US" sz="2800" b="1" dirty="0" smtClean="0"/>
              <a:t>4.  National income</a:t>
            </a:r>
          </a:p>
          <a:p>
            <a:pPr algn="just">
              <a:buNone/>
            </a:pPr>
            <a:r>
              <a:rPr lang="en-US" sz="2800" dirty="0" smtClean="0"/>
              <a:t>	The study of macroeconomics is very important for evaluating the overall performance of the economy in the terms of national income.</a:t>
            </a:r>
          </a:p>
          <a:p>
            <a:pPr algn="just">
              <a:buNone/>
            </a:pPr>
            <a:r>
              <a:rPr lang="en-US" sz="2800" dirty="0" smtClean="0"/>
              <a:t/>
            </a:r>
            <a:br>
              <a:rPr lang="en-US" sz="2800" dirty="0" smtClean="0"/>
            </a:b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Contents</a:t>
            </a:r>
            <a:endParaRPr lang="en-US" sz="3600" b="1" dirty="0"/>
          </a:p>
        </p:txBody>
      </p:sp>
      <p:sp>
        <p:nvSpPr>
          <p:cNvPr id="3" name="Content Placeholder 2"/>
          <p:cNvSpPr>
            <a:spLocks noGrp="1"/>
          </p:cNvSpPr>
          <p:nvPr>
            <p:ph idx="1"/>
          </p:nvPr>
        </p:nvSpPr>
        <p:spPr>
          <a:xfrm>
            <a:off x="457200" y="1828800"/>
            <a:ext cx="8229600" cy="4297363"/>
          </a:xfrm>
        </p:spPr>
        <p:txBody>
          <a:bodyPr>
            <a:normAutofit/>
          </a:bodyPr>
          <a:lstStyle/>
          <a:p>
            <a:r>
              <a:rPr lang="en-US" sz="2800" b="1" spc="150" dirty="0" smtClean="0">
                <a:latin typeface="Arial" pitchFamily="34" charset="0"/>
                <a:cs typeface="Arial" pitchFamily="34" charset="0"/>
              </a:rPr>
              <a:t>Meaning of Microeconomics </a:t>
            </a:r>
            <a:r>
              <a:rPr lang="en-US" sz="2800" b="1" spc="60" dirty="0" smtClean="0">
                <a:latin typeface="Arial" pitchFamily="34" charset="0"/>
                <a:cs typeface="Arial" pitchFamily="34" charset="0"/>
              </a:rPr>
              <a:t>and  </a:t>
            </a:r>
            <a:r>
              <a:rPr lang="en-US" sz="2800" b="1" spc="155" dirty="0" smtClean="0">
                <a:latin typeface="Arial" pitchFamily="34" charset="0"/>
                <a:cs typeface="Arial" pitchFamily="34" charset="0"/>
              </a:rPr>
              <a:t>Macroeconomics</a:t>
            </a:r>
          </a:p>
          <a:p>
            <a:r>
              <a:rPr lang="en-US" sz="2800" b="1" spc="-10" dirty="0" smtClean="0">
                <a:uFill>
                  <a:solidFill>
                    <a:srgbClr val="FF0000"/>
                  </a:solidFill>
                </a:uFill>
                <a:latin typeface="Arial" pitchFamily="34" charset="0"/>
                <a:cs typeface="Arial" pitchFamily="34" charset="0"/>
              </a:rPr>
              <a:t>Functions </a:t>
            </a:r>
            <a:r>
              <a:rPr lang="en-US" sz="2800" b="1" dirty="0" smtClean="0">
                <a:uFill>
                  <a:solidFill>
                    <a:srgbClr val="FF0000"/>
                  </a:solidFill>
                </a:uFill>
                <a:latin typeface="Arial" pitchFamily="34" charset="0"/>
                <a:cs typeface="Arial" pitchFamily="34" charset="0"/>
              </a:rPr>
              <a:t>of </a:t>
            </a:r>
            <a:r>
              <a:rPr lang="en-US" sz="2800" b="1" spc="-10" dirty="0" smtClean="0">
                <a:uFill>
                  <a:solidFill>
                    <a:srgbClr val="FF0000"/>
                  </a:solidFill>
                </a:uFill>
                <a:latin typeface="Arial" pitchFamily="34" charset="0"/>
                <a:cs typeface="Arial" pitchFamily="34" charset="0"/>
              </a:rPr>
              <a:t>Microeconomic</a:t>
            </a:r>
            <a:r>
              <a:rPr lang="en-US" sz="2800" b="1" spc="25" dirty="0" smtClean="0">
                <a:uFill>
                  <a:solidFill>
                    <a:srgbClr val="FF0000"/>
                  </a:solidFill>
                </a:uFill>
                <a:latin typeface="Arial" pitchFamily="34" charset="0"/>
                <a:cs typeface="Arial" pitchFamily="34" charset="0"/>
              </a:rPr>
              <a:t> </a:t>
            </a:r>
            <a:r>
              <a:rPr lang="en-US" sz="2800" b="1" spc="-5" dirty="0" smtClean="0">
                <a:uFill>
                  <a:solidFill>
                    <a:srgbClr val="FF0000"/>
                  </a:solidFill>
                </a:uFill>
                <a:latin typeface="Arial" pitchFamily="34" charset="0"/>
                <a:cs typeface="Arial" pitchFamily="34" charset="0"/>
              </a:rPr>
              <a:t>theory</a:t>
            </a:r>
          </a:p>
          <a:p>
            <a:r>
              <a:rPr lang="en-US" sz="2800" b="1" dirty="0" smtClean="0">
                <a:latin typeface="Arial" pitchFamily="34" charset="0"/>
                <a:cs typeface="Arial" pitchFamily="34" charset="0"/>
              </a:rPr>
              <a:t>Scope </a:t>
            </a:r>
            <a:r>
              <a:rPr lang="en-US" sz="2800" b="1" dirty="0" smtClean="0">
                <a:latin typeface="Arial" pitchFamily="34" charset="0"/>
                <a:cs typeface="Arial" pitchFamily="34" charset="0"/>
              </a:rPr>
              <a:t>of macroeconomics</a:t>
            </a:r>
          </a:p>
          <a:p>
            <a:r>
              <a:rPr lang="en-US" sz="2800" b="1" dirty="0" smtClean="0">
                <a:latin typeface="Arial" pitchFamily="34" charset="0"/>
                <a:cs typeface="Arial" pitchFamily="34" charset="0"/>
              </a:rPr>
              <a:t>Importance </a:t>
            </a:r>
            <a:r>
              <a:rPr lang="en-US" sz="2800" b="1" dirty="0" smtClean="0">
                <a:latin typeface="Arial" pitchFamily="34" charset="0"/>
                <a:cs typeface="Arial" pitchFamily="34" charset="0"/>
              </a:rPr>
              <a:t>of </a:t>
            </a:r>
            <a:r>
              <a:rPr lang="en-US" sz="2800" b="1" dirty="0" smtClean="0">
                <a:latin typeface="Arial" pitchFamily="34" charset="0"/>
                <a:cs typeface="Arial" pitchFamily="34" charset="0"/>
              </a:rPr>
              <a:t>macroeconomics</a:t>
            </a:r>
          </a:p>
          <a:p>
            <a:r>
              <a:rPr lang="en-US" sz="2800" b="1" dirty="0" smtClean="0">
                <a:latin typeface="Arial" pitchFamily="34" charset="0"/>
                <a:cs typeface="Arial" pitchFamily="34" charset="0"/>
              </a:rPr>
              <a:t>Limitations of Microeconomics</a:t>
            </a:r>
            <a:endParaRPr lang="en-US" sz="2800" b="1"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scope and importance of macroeconomics</a:t>
            </a:r>
            <a:br>
              <a:rPr lang="en-US" sz="3200" dirty="0" smtClean="0"/>
            </a:br>
            <a:endParaRPr lang="en-US" sz="3200" dirty="0"/>
          </a:p>
        </p:txBody>
      </p:sp>
      <p:sp>
        <p:nvSpPr>
          <p:cNvPr id="3" name="Content Placeholder 2"/>
          <p:cNvSpPr>
            <a:spLocks noGrp="1"/>
          </p:cNvSpPr>
          <p:nvPr>
            <p:ph idx="1"/>
          </p:nvPr>
        </p:nvSpPr>
        <p:spPr>
          <a:xfrm>
            <a:off x="457200" y="1066800"/>
            <a:ext cx="8229600" cy="5059363"/>
          </a:xfrm>
        </p:spPr>
        <p:txBody>
          <a:bodyPr>
            <a:noAutofit/>
          </a:bodyPr>
          <a:lstStyle/>
          <a:p>
            <a:pPr algn="just">
              <a:buNone/>
            </a:pPr>
            <a:r>
              <a:rPr lang="en-US" sz="2800" b="1" dirty="0" smtClean="0"/>
              <a:t>5. In  economic growth</a:t>
            </a:r>
          </a:p>
          <a:p>
            <a:pPr algn="just">
              <a:buNone/>
            </a:pPr>
            <a:r>
              <a:rPr lang="en-US" sz="2800" dirty="0" smtClean="0"/>
              <a:t>The Economics of growth is also a study in macroeconomics.  it is on the basis of macroeconomic that the resources and capabilities of an economy are evaluated.</a:t>
            </a:r>
          </a:p>
          <a:p>
            <a:pPr algn="just">
              <a:buNone/>
            </a:pPr>
            <a:r>
              <a:rPr lang="en-US" sz="2800" b="1" dirty="0" smtClean="0"/>
              <a:t>6.  in monetary problem</a:t>
            </a:r>
          </a:p>
          <a:p>
            <a:pPr algn="just">
              <a:buNone/>
            </a:pPr>
            <a:r>
              <a:rPr lang="en-US" sz="2800" dirty="0" smtClean="0"/>
              <a:t>It is in terms of microcosmic that monetary problem can be analyzed and understood properly.  frequent changes in the value of money, in inflation deflation,  affect The economy adversely.</a:t>
            </a:r>
          </a:p>
          <a:p>
            <a:pPr algn="just">
              <a:buNone/>
            </a:pPr>
            <a:r>
              <a:rPr lang="en-US" sz="2800" dirty="0" smtClean="0"/>
              <a:t>7. </a:t>
            </a:r>
            <a:r>
              <a:rPr lang="en-US" sz="2800" b="1" dirty="0" smtClean="0"/>
              <a:t>Business cycles </a:t>
            </a:r>
          </a:p>
          <a:p>
            <a:pPr algn="just">
              <a:buNone/>
            </a:pPr>
            <a:r>
              <a:rPr lang="en-US" sz="2800" b="1" dirty="0" smtClean="0"/>
              <a:t>8.  Understanding the behavior of individual unit</a:t>
            </a:r>
          </a:p>
          <a:p>
            <a:pPr algn="just">
              <a:buNone/>
            </a:pPr>
            <a:r>
              <a:rPr lang="en-US" sz="2800" dirty="0" smtClean="0"/>
              <a:t/>
            </a:r>
            <a:br>
              <a:rPr lang="en-US" sz="2800" dirty="0" smtClean="0"/>
            </a:b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3200" dirty="0" smtClean="0"/>
              <a:t>Limitations of Microeconomics</a:t>
            </a:r>
            <a:br>
              <a:rPr lang="en-US" sz="3200" dirty="0" smtClean="0"/>
            </a:br>
            <a:endParaRPr lang="en-US" sz="3200" dirty="0"/>
          </a:p>
        </p:txBody>
      </p:sp>
      <p:sp>
        <p:nvSpPr>
          <p:cNvPr id="3" name="Content Placeholder 2"/>
          <p:cNvSpPr>
            <a:spLocks noGrp="1"/>
          </p:cNvSpPr>
          <p:nvPr>
            <p:ph idx="1"/>
          </p:nvPr>
        </p:nvSpPr>
        <p:spPr>
          <a:xfrm>
            <a:off x="457200" y="1066800"/>
            <a:ext cx="8229600" cy="5059363"/>
          </a:xfrm>
        </p:spPr>
        <p:txBody>
          <a:bodyPr>
            <a:noAutofit/>
          </a:bodyPr>
          <a:lstStyle/>
          <a:p>
            <a:pPr algn="just">
              <a:buNone/>
            </a:pPr>
            <a:r>
              <a:rPr lang="en-US" sz="2800" b="1" dirty="0" smtClean="0"/>
              <a:t>1. Fallacy of composition</a:t>
            </a:r>
          </a:p>
          <a:p>
            <a:pPr algn="just">
              <a:buNone/>
            </a:pPr>
            <a:r>
              <a:rPr lang="en-US" sz="2800" dirty="0" smtClean="0"/>
              <a:t>	Aggregate economic behavior Is the sum total of individual activity but what is true of individual is not necessarily true of the economy as a whole.  for instance, if total savings in the economy increased,  they may initiate depression. Same, there is no danger if a depositor draw his money from bank but if all depositor do this bank system with fail.</a:t>
            </a:r>
          </a:p>
          <a:p>
            <a:pPr algn="just">
              <a:buNone/>
            </a:pPr>
            <a:endParaRPr lang="en-US" sz="2800" b="1" dirty="0" smtClean="0"/>
          </a:p>
          <a:p>
            <a:pPr algn="just"/>
            <a:r>
              <a:rPr lang="en-US" sz="2800" dirty="0" smtClean="0"/>
              <a:t/>
            </a:r>
            <a:br>
              <a:rPr lang="en-US" sz="2800" dirty="0" smtClean="0"/>
            </a:br>
            <a:r>
              <a:rPr lang="en-US" sz="2800" dirty="0" smtClean="0"/>
              <a:t/>
            </a:r>
            <a:br>
              <a:rPr lang="en-US" sz="2800" dirty="0" smtClean="0"/>
            </a:b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algn="just">
              <a:buNone/>
            </a:pPr>
            <a:r>
              <a:rPr lang="en-US" b="1" dirty="0" smtClean="0"/>
              <a:t>2. Aggregate variables may not be  important necessarily</a:t>
            </a:r>
          </a:p>
          <a:p>
            <a:pPr algn="just">
              <a:buNone/>
            </a:pPr>
            <a:r>
              <a:rPr lang="en-US" dirty="0" smtClean="0"/>
              <a:t>The aggregate variables which form the economic system may not be much of significance. for  example- the national is the total national income of a country is the total of all individual income.   rise in national income does not mean that individual income  have risen.  increase in national income might be the result of increase in income of you rich people in the country. </a:t>
            </a:r>
          </a:p>
          <a:p>
            <a:pPr algn="just">
              <a:buNone/>
            </a:pPr>
            <a:r>
              <a:rPr lang="en-US" b="1" dirty="0" smtClean="0"/>
              <a:t>3. Statistical and conceptual difficulties</a:t>
            </a:r>
          </a:p>
          <a:p>
            <a:pPr algn="just">
              <a:buNone/>
            </a:pPr>
            <a:r>
              <a:rPr lang="en-US" dirty="0" smtClean="0"/>
              <a:t>It involves many difficulties related to the aggregation of microeconomic variables.</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4800" dirty="0" smtClean="0"/>
              <a:t>Thx</a:t>
            </a:r>
            <a:endParaRPr lang="en-US" sz="4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spc="150" dirty="0" smtClean="0">
                <a:latin typeface="Times New Roman"/>
                <a:cs typeface="Times New Roman"/>
              </a:rPr>
              <a:t>Microeconomics </a:t>
            </a:r>
            <a:r>
              <a:rPr lang="en-US" sz="2400" b="1" spc="60" dirty="0" smtClean="0">
                <a:latin typeface="Times New Roman"/>
                <a:cs typeface="Times New Roman"/>
              </a:rPr>
              <a:t>and  </a:t>
            </a:r>
            <a:r>
              <a:rPr lang="en-US" sz="2400" b="1" spc="155" dirty="0" smtClean="0">
                <a:latin typeface="Times New Roman"/>
                <a:cs typeface="Times New Roman"/>
              </a:rPr>
              <a:t>Macroeconomics</a:t>
            </a:r>
            <a:endParaRPr lang="en-US" sz="2400" dirty="0"/>
          </a:p>
        </p:txBody>
      </p:sp>
      <p:sp>
        <p:nvSpPr>
          <p:cNvPr id="3" name="Content Placeholder 2"/>
          <p:cNvSpPr>
            <a:spLocks noGrp="1"/>
          </p:cNvSpPr>
          <p:nvPr>
            <p:ph idx="1"/>
          </p:nvPr>
        </p:nvSpPr>
        <p:spPr/>
        <p:txBody>
          <a:bodyPr>
            <a:normAutofit/>
          </a:bodyPr>
          <a:lstStyle/>
          <a:p>
            <a:pPr algn="just">
              <a:lnSpc>
                <a:spcPct val="150000"/>
              </a:lnSpc>
            </a:pPr>
            <a:r>
              <a:rPr lang="en-US" sz="2800" spc="-5" dirty="0" smtClean="0">
                <a:latin typeface="Cambria"/>
                <a:cs typeface="Cambria"/>
              </a:rPr>
              <a:t>In </a:t>
            </a:r>
            <a:r>
              <a:rPr lang="en-US" sz="2800" spc="-10" dirty="0" smtClean="0">
                <a:latin typeface="Cambria"/>
                <a:cs typeface="Cambria"/>
              </a:rPr>
              <a:t>modern </a:t>
            </a:r>
            <a:r>
              <a:rPr lang="en-US" sz="2800" spc="-5" dirty="0" smtClean="0">
                <a:latin typeface="Cambria"/>
                <a:cs typeface="Cambria"/>
              </a:rPr>
              <a:t>times, </a:t>
            </a:r>
            <a:r>
              <a:rPr lang="en-US" sz="2800" spc="-10" dirty="0" smtClean="0">
                <a:latin typeface="Cambria"/>
                <a:cs typeface="Cambria"/>
              </a:rPr>
              <a:t>the </a:t>
            </a:r>
            <a:r>
              <a:rPr lang="en-US" sz="2800" spc="-15" dirty="0" smtClean="0">
                <a:latin typeface="Cambria"/>
                <a:cs typeface="Cambria"/>
              </a:rPr>
              <a:t>study </a:t>
            </a:r>
            <a:r>
              <a:rPr lang="en-US" sz="2800" spc="-5" dirty="0" smtClean="0">
                <a:latin typeface="Cambria"/>
                <a:cs typeface="Cambria"/>
              </a:rPr>
              <a:t>of economics has been  </a:t>
            </a:r>
            <a:r>
              <a:rPr lang="en-US" sz="2800" spc="-15" dirty="0" smtClean="0">
                <a:latin typeface="Cambria"/>
                <a:cs typeface="Cambria"/>
              </a:rPr>
              <a:t>divided </a:t>
            </a:r>
            <a:r>
              <a:rPr lang="en-US" sz="2800" spc="-10" dirty="0" smtClean="0">
                <a:latin typeface="Cambria"/>
                <a:cs typeface="Cambria"/>
              </a:rPr>
              <a:t>into </a:t>
            </a:r>
            <a:r>
              <a:rPr lang="en-US" sz="2800" spc="-20" dirty="0" smtClean="0">
                <a:latin typeface="Cambria"/>
                <a:cs typeface="Cambria"/>
              </a:rPr>
              <a:t>two </a:t>
            </a:r>
            <a:r>
              <a:rPr lang="en-US" sz="2800" spc="-15" dirty="0" smtClean="0">
                <a:latin typeface="Cambria"/>
                <a:cs typeface="Cambria"/>
              </a:rPr>
              <a:t>branches </a:t>
            </a:r>
            <a:r>
              <a:rPr lang="en-US" sz="2800" spc="-5" dirty="0" smtClean="0">
                <a:latin typeface="Cambria"/>
                <a:cs typeface="Cambria"/>
              </a:rPr>
              <a:t>i.e. </a:t>
            </a:r>
            <a:r>
              <a:rPr lang="en-US" sz="2800" spc="-15" dirty="0" smtClean="0">
                <a:latin typeface="Cambria"/>
                <a:cs typeface="Cambria"/>
              </a:rPr>
              <a:t>Micro </a:t>
            </a:r>
            <a:r>
              <a:rPr lang="en-US" sz="2800" spc="-10" dirty="0" smtClean="0">
                <a:latin typeface="Cambria"/>
                <a:cs typeface="Cambria"/>
              </a:rPr>
              <a:t>and </a:t>
            </a:r>
            <a:r>
              <a:rPr lang="en-US" sz="2800" spc="-15" dirty="0" smtClean="0">
                <a:latin typeface="Cambria"/>
                <a:cs typeface="Cambria"/>
              </a:rPr>
              <a:t>Macro </a:t>
            </a:r>
            <a:r>
              <a:rPr lang="en-US" sz="2800" spc="580" dirty="0" smtClean="0">
                <a:latin typeface="Cambria"/>
                <a:cs typeface="Cambria"/>
              </a:rPr>
              <a:t> </a:t>
            </a:r>
            <a:r>
              <a:rPr lang="en-US" sz="2800" spc="-5" dirty="0" smtClean="0">
                <a:latin typeface="Cambria"/>
                <a:cs typeface="Cambria"/>
              </a:rPr>
              <a:t>economics. The </a:t>
            </a:r>
            <a:r>
              <a:rPr lang="en-US" sz="2800" spc="-10" dirty="0" smtClean="0">
                <a:latin typeface="Cambria"/>
                <a:cs typeface="Cambria"/>
              </a:rPr>
              <a:t>terms ‘microeconomics’ and  ‘macroeconomics’ </a:t>
            </a:r>
            <a:r>
              <a:rPr lang="en-US" sz="2800" spc="-25" dirty="0" smtClean="0">
                <a:latin typeface="Cambria"/>
                <a:cs typeface="Cambria"/>
              </a:rPr>
              <a:t>were </a:t>
            </a:r>
            <a:r>
              <a:rPr lang="en-US" sz="2800" spc="-5" dirty="0" smtClean="0">
                <a:latin typeface="Cambria"/>
                <a:cs typeface="Cambria"/>
              </a:rPr>
              <a:t>first </a:t>
            </a:r>
            <a:r>
              <a:rPr lang="en-US" sz="2800" spc="-10" dirty="0" smtClean="0">
                <a:latin typeface="Cambria"/>
                <a:cs typeface="Cambria"/>
              </a:rPr>
              <a:t>used </a:t>
            </a:r>
            <a:r>
              <a:rPr lang="en-US" sz="2800" spc="-5" dirty="0" smtClean="0">
                <a:latin typeface="Cambria"/>
                <a:cs typeface="Cambria"/>
              </a:rPr>
              <a:t>in economics </a:t>
            </a:r>
            <a:r>
              <a:rPr lang="en-US" sz="2800" spc="-20" dirty="0" smtClean="0">
                <a:latin typeface="Cambria"/>
                <a:cs typeface="Cambria"/>
              </a:rPr>
              <a:t>by </a:t>
            </a:r>
            <a:r>
              <a:rPr lang="en-US" sz="2800" spc="-5" dirty="0" smtClean="0">
                <a:latin typeface="Cambria"/>
                <a:cs typeface="Cambria"/>
              </a:rPr>
              <a:t>a  </a:t>
            </a:r>
            <a:r>
              <a:rPr lang="en-US" sz="2800" spc="-10" dirty="0" smtClean="0">
                <a:latin typeface="Cambria"/>
                <a:cs typeface="Cambria"/>
              </a:rPr>
              <a:t>Norwegian </a:t>
            </a:r>
            <a:r>
              <a:rPr lang="en-US" sz="2800" spc="-5" dirty="0" smtClean="0">
                <a:latin typeface="Cambria"/>
                <a:cs typeface="Cambria"/>
              </a:rPr>
              <a:t>economist </a:t>
            </a:r>
            <a:r>
              <a:rPr lang="en-US" sz="2800" spc="-10" dirty="0" err="1" smtClean="0">
                <a:latin typeface="Cambria"/>
                <a:cs typeface="Cambria"/>
              </a:rPr>
              <a:t>Ragnar</a:t>
            </a:r>
            <a:r>
              <a:rPr lang="en-US" sz="2800" spc="-10" dirty="0" smtClean="0">
                <a:latin typeface="Cambria"/>
                <a:cs typeface="Cambria"/>
              </a:rPr>
              <a:t> </a:t>
            </a:r>
            <a:r>
              <a:rPr lang="en-US" sz="2800" spc="-15" dirty="0" smtClean="0">
                <a:latin typeface="Cambria"/>
                <a:cs typeface="Cambria"/>
              </a:rPr>
              <a:t>Frisch </a:t>
            </a:r>
            <a:r>
              <a:rPr lang="en-US" sz="2800" spc="-5" dirty="0" smtClean="0">
                <a:latin typeface="Cambria"/>
                <a:cs typeface="Cambria"/>
              </a:rPr>
              <a:t>in 1933. </a:t>
            </a:r>
          </a:p>
          <a:p>
            <a:pPr algn="just">
              <a:lnSpc>
                <a:spcPct val="150000"/>
              </a:lnSpc>
            </a:pP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800" spc="-5" dirty="0" smtClean="0">
                <a:latin typeface="Cambria"/>
                <a:cs typeface="Cambria"/>
              </a:rPr>
              <a:t>After </a:t>
            </a:r>
            <a:r>
              <a:rPr lang="en-US" sz="2800" spc="-15" dirty="0" smtClean="0">
                <a:latin typeface="Cambria"/>
                <a:cs typeface="Cambria"/>
              </a:rPr>
              <a:t>Prof.  Frisch, </a:t>
            </a:r>
            <a:r>
              <a:rPr lang="en-US" sz="2800" spc="-5" dirty="0" smtClean="0">
                <a:latin typeface="Cambria"/>
                <a:cs typeface="Cambria"/>
              </a:rPr>
              <a:t>the </a:t>
            </a:r>
            <a:r>
              <a:rPr lang="en-US" sz="2800" spc="-10" dirty="0" smtClean="0">
                <a:latin typeface="Cambria"/>
                <a:cs typeface="Cambria"/>
              </a:rPr>
              <a:t>terms earned </a:t>
            </a:r>
            <a:r>
              <a:rPr lang="en-US" sz="2800" spc="-5" dirty="0" smtClean="0">
                <a:latin typeface="Cambria"/>
                <a:cs typeface="Cambria"/>
              </a:rPr>
              <a:t>popularity </a:t>
            </a:r>
            <a:r>
              <a:rPr lang="en-US" sz="2800" spc="-10" dirty="0" smtClean="0">
                <a:latin typeface="Cambria"/>
                <a:cs typeface="Cambria"/>
              </a:rPr>
              <a:t>when </a:t>
            </a:r>
            <a:r>
              <a:rPr lang="en-US" sz="2800" spc="-5" dirty="0" smtClean="0">
                <a:latin typeface="Cambria"/>
                <a:cs typeface="Cambria"/>
              </a:rPr>
              <a:t>J.M. </a:t>
            </a:r>
            <a:r>
              <a:rPr lang="en-US" sz="2800" spc="-20" dirty="0" smtClean="0">
                <a:latin typeface="Cambria"/>
                <a:cs typeface="Cambria"/>
              </a:rPr>
              <a:t>Keynes  </a:t>
            </a:r>
            <a:r>
              <a:rPr lang="en-US" sz="2800" spc="-15" dirty="0" smtClean="0">
                <a:latin typeface="Cambria"/>
                <a:cs typeface="Cambria"/>
              </a:rPr>
              <a:t>clearly </a:t>
            </a:r>
            <a:r>
              <a:rPr lang="en-US" sz="2800" spc="-5" dirty="0" smtClean="0">
                <a:latin typeface="Cambria"/>
                <a:cs typeface="Cambria"/>
              </a:rPr>
              <a:t>distinguished </a:t>
            </a:r>
            <a:r>
              <a:rPr lang="en-US" sz="2800" spc="-10" dirty="0" smtClean="0">
                <a:latin typeface="Cambria"/>
                <a:cs typeface="Cambria"/>
              </a:rPr>
              <a:t>between the terms </a:t>
            </a:r>
            <a:r>
              <a:rPr lang="en-US" sz="2800" spc="-15" dirty="0" smtClean="0">
                <a:latin typeface="Cambria"/>
                <a:cs typeface="Cambria"/>
              </a:rPr>
              <a:t>through</a:t>
            </a:r>
            <a:r>
              <a:rPr lang="en-US" sz="2800" spc="580" dirty="0" smtClean="0">
                <a:latin typeface="Cambria"/>
                <a:cs typeface="Cambria"/>
              </a:rPr>
              <a:t> </a:t>
            </a:r>
            <a:r>
              <a:rPr lang="en-US" sz="2800" spc="-5" dirty="0" smtClean="0">
                <a:latin typeface="Cambria"/>
                <a:cs typeface="Cambria"/>
              </a:rPr>
              <a:t>his  book entitled </a:t>
            </a:r>
            <a:r>
              <a:rPr lang="en-US" sz="2800" spc="-10" dirty="0" smtClean="0">
                <a:latin typeface="Cambria"/>
                <a:cs typeface="Cambria"/>
              </a:rPr>
              <a:t>‘</a:t>
            </a:r>
            <a:r>
              <a:rPr lang="en-US" sz="2800" i="1" spc="-10" dirty="0" smtClean="0">
                <a:latin typeface="Cambria"/>
                <a:cs typeface="Cambria"/>
              </a:rPr>
              <a:t>General </a:t>
            </a:r>
            <a:r>
              <a:rPr lang="en-US" sz="2800" i="1" spc="-5" dirty="0" smtClean="0">
                <a:latin typeface="Cambria"/>
                <a:cs typeface="Cambria"/>
              </a:rPr>
              <a:t>theory </a:t>
            </a:r>
            <a:r>
              <a:rPr lang="en-US" sz="2800" i="1" dirty="0" smtClean="0">
                <a:latin typeface="Cambria"/>
                <a:cs typeface="Cambria"/>
              </a:rPr>
              <a:t>of </a:t>
            </a:r>
            <a:r>
              <a:rPr lang="en-US" sz="2800" i="1" spc="-5" dirty="0" smtClean="0">
                <a:latin typeface="Cambria"/>
                <a:cs typeface="Cambria"/>
              </a:rPr>
              <a:t>‘Employment, </a:t>
            </a:r>
            <a:r>
              <a:rPr lang="en-US" sz="2800" i="1" spc="-15" dirty="0" smtClean="0">
                <a:latin typeface="Cambria"/>
                <a:cs typeface="Cambria"/>
              </a:rPr>
              <a:t>Interest  </a:t>
            </a:r>
            <a:r>
              <a:rPr lang="en-US" sz="2800" i="1" spc="-5" dirty="0" smtClean="0">
                <a:latin typeface="Cambria"/>
                <a:cs typeface="Cambria"/>
              </a:rPr>
              <a:t>and Money’ </a:t>
            </a:r>
            <a:r>
              <a:rPr lang="en-US" sz="2800" i="1" dirty="0" smtClean="0">
                <a:latin typeface="Cambria"/>
                <a:cs typeface="Cambria"/>
              </a:rPr>
              <a:t>published </a:t>
            </a:r>
            <a:r>
              <a:rPr lang="en-US" sz="2800" i="1" spc="-5" dirty="0" smtClean="0">
                <a:latin typeface="Cambria"/>
                <a:cs typeface="Cambria"/>
              </a:rPr>
              <a:t>in 1936. </a:t>
            </a:r>
            <a:r>
              <a:rPr lang="en-US" sz="2800" spc="-5" dirty="0" smtClean="0">
                <a:latin typeface="Cambria"/>
                <a:cs typeface="Cambria"/>
              </a:rPr>
              <a:t>And </a:t>
            </a:r>
            <a:r>
              <a:rPr lang="en-US" sz="2800" spc="-10" dirty="0" smtClean="0">
                <a:latin typeface="Cambria"/>
                <a:cs typeface="Cambria"/>
              </a:rPr>
              <a:t>now </a:t>
            </a:r>
            <a:r>
              <a:rPr lang="en-US" sz="2800" spc="-5" dirty="0" smtClean="0">
                <a:latin typeface="Cambria"/>
                <a:cs typeface="Cambria"/>
              </a:rPr>
              <a:t>the </a:t>
            </a:r>
            <a:r>
              <a:rPr lang="en-US" sz="2800" spc="-10" dirty="0" smtClean="0">
                <a:latin typeface="Cambria"/>
                <a:cs typeface="Cambria"/>
              </a:rPr>
              <a:t>terms </a:t>
            </a:r>
            <a:r>
              <a:rPr lang="en-US" sz="2800" spc="-20" dirty="0" smtClean="0">
                <a:latin typeface="Cambria"/>
                <a:cs typeface="Cambria"/>
              </a:rPr>
              <a:t>are  </a:t>
            </a:r>
            <a:r>
              <a:rPr lang="en-US" sz="2800" spc="-5" dirty="0" smtClean="0">
                <a:latin typeface="Cambria"/>
                <a:cs typeface="Cambria"/>
              </a:rPr>
              <a:t>being </a:t>
            </a:r>
            <a:r>
              <a:rPr lang="en-US" sz="2800" spc="-10" dirty="0" smtClean="0">
                <a:latin typeface="Cambria"/>
                <a:cs typeface="Cambria"/>
              </a:rPr>
              <a:t>used </a:t>
            </a:r>
            <a:r>
              <a:rPr lang="en-US" sz="2800" spc="-5" dirty="0" smtClean="0">
                <a:latin typeface="Cambria"/>
                <a:cs typeface="Cambria"/>
              </a:rPr>
              <a:t>in economics </a:t>
            </a:r>
            <a:r>
              <a:rPr lang="en-US" sz="2800" spc="-20" dirty="0" smtClean="0">
                <a:latin typeface="Cambria"/>
                <a:cs typeface="Cambria"/>
              </a:rPr>
              <a:t>by </a:t>
            </a:r>
            <a:r>
              <a:rPr lang="en-US" sz="2800" spc="-10" dirty="0" smtClean="0">
                <a:latin typeface="Cambria"/>
                <a:cs typeface="Cambria"/>
              </a:rPr>
              <a:t>the </a:t>
            </a:r>
            <a:r>
              <a:rPr lang="en-US" sz="2800" spc="-5" dirty="0" smtClean="0">
                <a:latin typeface="Cambria"/>
                <a:cs typeface="Cambria"/>
              </a:rPr>
              <a:t>economists all </a:t>
            </a:r>
            <a:r>
              <a:rPr lang="en-US" sz="2800" spc="-30" dirty="0" smtClean="0">
                <a:latin typeface="Cambria"/>
                <a:cs typeface="Cambria"/>
              </a:rPr>
              <a:t>over </a:t>
            </a:r>
            <a:r>
              <a:rPr lang="en-US" sz="2800" spc="-5" dirty="0" smtClean="0">
                <a:latin typeface="Cambria"/>
                <a:cs typeface="Cambria"/>
              </a:rPr>
              <a:t>the  </a:t>
            </a:r>
            <a:r>
              <a:rPr lang="en-US" sz="2800" spc="-15" dirty="0" smtClean="0">
                <a:latin typeface="Cambria"/>
                <a:cs typeface="Cambria"/>
              </a:rPr>
              <a:t>world.</a:t>
            </a:r>
            <a:endParaRPr lang="en-US" sz="2800" dirty="0" smtClean="0">
              <a:latin typeface="Cambria"/>
              <a:cs typeface="Cambria"/>
            </a:endParaRPr>
          </a:p>
          <a:p>
            <a:pPr algn="just"/>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990600" y="545338"/>
            <a:ext cx="6934200" cy="505908"/>
          </a:xfrm>
          <a:prstGeom prst="rect">
            <a:avLst/>
          </a:prstGeom>
        </p:spPr>
        <p:txBody>
          <a:bodyPr vert="horz" wrap="square" lIns="0" tIns="13335" rIns="0" bIns="0" rtlCol="0">
            <a:spAutoFit/>
          </a:bodyPr>
          <a:lstStyle/>
          <a:p>
            <a:pPr marL="12700">
              <a:lnSpc>
                <a:spcPct val="100000"/>
              </a:lnSpc>
              <a:spcBef>
                <a:spcPts val="105"/>
              </a:spcBef>
              <a:tabLst>
                <a:tab pos="2748280" algn="l"/>
                <a:tab pos="3528695" algn="l"/>
              </a:tabLst>
            </a:pPr>
            <a:r>
              <a:rPr sz="3200" b="1" spc="-5" smtClean="0">
                <a:latin typeface="Cambria"/>
                <a:cs typeface="Cambria"/>
              </a:rPr>
              <a:t>Meaning</a:t>
            </a:r>
            <a:r>
              <a:rPr sz="3200" b="1" spc="-5" dirty="0">
                <a:latin typeface="Cambria"/>
                <a:cs typeface="Cambria"/>
              </a:rPr>
              <a:t>	</a:t>
            </a:r>
            <a:r>
              <a:rPr sz="3200" b="1" dirty="0">
                <a:latin typeface="Cambria"/>
                <a:cs typeface="Cambria"/>
              </a:rPr>
              <a:t>of	</a:t>
            </a:r>
            <a:r>
              <a:rPr sz="3200" b="1" spc="-10" dirty="0">
                <a:latin typeface="Cambria"/>
                <a:cs typeface="Cambria"/>
              </a:rPr>
              <a:t>microeconomics</a:t>
            </a:r>
            <a:r>
              <a:rPr sz="2800" spc="-10" dirty="0">
                <a:latin typeface="Cambria"/>
                <a:cs typeface="Cambria"/>
              </a:rPr>
              <a:t>:-</a:t>
            </a:r>
            <a:endParaRPr sz="2800">
              <a:latin typeface="Cambria"/>
              <a:cs typeface="Cambria"/>
            </a:endParaRPr>
          </a:p>
        </p:txBody>
      </p:sp>
      <p:sp>
        <p:nvSpPr>
          <p:cNvPr id="4" name="object 4"/>
          <p:cNvSpPr txBox="1"/>
          <p:nvPr/>
        </p:nvSpPr>
        <p:spPr>
          <a:xfrm>
            <a:off x="7271766" y="597154"/>
            <a:ext cx="1793875" cy="452120"/>
          </a:xfrm>
          <a:prstGeom prst="rect">
            <a:avLst/>
          </a:prstGeom>
        </p:spPr>
        <p:txBody>
          <a:bodyPr vert="horz" wrap="square" lIns="0" tIns="12065" rIns="0" bIns="0" rtlCol="0">
            <a:spAutoFit/>
          </a:bodyPr>
          <a:lstStyle/>
          <a:p>
            <a:pPr marL="12700">
              <a:lnSpc>
                <a:spcPct val="100000"/>
              </a:lnSpc>
              <a:spcBef>
                <a:spcPts val="95"/>
              </a:spcBef>
              <a:tabLst>
                <a:tab pos="981710" algn="l"/>
              </a:tabLst>
            </a:pPr>
            <a:r>
              <a:rPr sz="2800" spc="-5" dirty="0">
                <a:solidFill>
                  <a:srgbClr val="FFFFFF"/>
                </a:solidFill>
                <a:latin typeface="Cambria"/>
                <a:cs typeface="Cambria"/>
              </a:rPr>
              <a:t>The	</a:t>
            </a:r>
            <a:r>
              <a:rPr sz="2800" spc="-50" dirty="0">
                <a:solidFill>
                  <a:srgbClr val="FFFFFF"/>
                </a:solidFill>
                <a:latin typeface="Cambria"/>
                <a:cs typeface="Cambria"/>
              </a:rPr>
              <a:t>w</a:t>
            </a:r>
            <a:r>
              <a:rPr sz="2800" spc="0" dirty="0">
                <a:solidFill>
                  <a:srgbClr val="FFFFFF"/>
                </a:solidFill>
                <a:latin typeface="Cambria"/>
                <a:cs typeface="Cambria"/>
              </a:rPr>
              <a:t>o</a:t>
            </a:r>
            <a:r>
              <a:rPr sz="2800" spc="-50" dirty="0">
                <a:solidFill>
                  <a:srgbClr val="FFFFFF"/>
                </a:solidFill>
                <a:latin typeface="Cambria"/>
                <a:cs typeface="Cambria"/>
              </a:rPr>
              <a:t>r</a:t>
            </a:r>
            <a:r>
              <a:rPr sz="2800" spc="-5" dirty="0">
                <a:solidFill>
                  <a:srgbClr val="FFFFFF"/>
                </a:solidFill>
                <a:latin typeface="Cambria"/>
                <a:cs typeface="Cambria"/>
              </a:rPr>
              <a:t>d</a:t>
            </a:r>
            <a:endParaRPr sz="2800">
              <a:latin typeface="Cambria"/>
              <a:cs typeface="Cambria"/>
            </a:endParaRPr>
          </a:p>
        </p:txBody>
      </p:sp>
      <p:sp>
        <p:nvSpPr>
          <p:cNvPr id="5" name="object 5"/>
          <p:cNvSpPr txBox="1"/>
          <p:nvPr/>
        </p:nvSpPr>
        <p:spPr>
          <a:xfrm>
            <a:off x="685800" y="2133600"/>
            <a:ext cx="7848600" cy="2597506"/>
          </a:xfrm>
          <a:prstGeom prst="rect">
            <a:avLst/>
          </a:prstGeom>
          <a:solidFill>
            <a:schemeClr val="bg1"/>
          </a:solidFill>
          <a:effectLst>
            <a:outerShdw blurRad="50800" dist="50800" dir="5400000" algn="ctr" rotWithShape="0">
              <a:schemeClr val="bg1"/>
            </a:outerShdw>
          </a:effectLst>
        </p:spPr>
        <p:txBody>
          <a:bodyPr vert="horz" wrap="square" lIns="0" tIns="12065" rIns="0" bIns="0" rtlCol="0">
            <a:spAutoFit/>
          </a:bodyPr>
          <a:lstStyle/>
          <a:p>
            <a:pPr marL="12700" marR="5080" algn="just">
              <a:lnSpc>
                <a:spcPct val="100000"/>
              </a:lnSpc>
              <a:spcBef>
                <a:spcPts val="95"/>
              </a:spcBef>
            </a:pPr>
            <a:r>
              <a:rPr sz="2800" spc="-10" dirty="0">
                <a:cs typeface="Cambria"/>
              </a:rPr>
              <a:t>Microeconomics </a:t>
            </a:r>
            <a:r>
              <a:rPr sz="2800" spc="-5" dirty="0">
                <a:cs typeface="Cambria"/>
              </a:rPr>
              <a:t>is </a:t>
            </a:r>
            <a:r>
              <a:rPr sz="2800" spc="-10" dirty="0">
                <a:cs typeface="Cambria"/>
              </a:rPr>
              <a:t>formed </a:t>
            </a:r>
            <a:r>
              <a:rPr sz="2800" spc="-20" dirty="0">
                <a:cs typeface="Cambria"/>
              </a:rPr>
              <a:t>by </a:t>
            </a:r>
            <a:r>
              <a:rPr sz="2800" spc="-10" dirty="0">
                <a:cs typeface="Cambria"/>
              </a:rPr>
              <a:t>the </a:t>
            </a:r>
            <a:r>
              <a:rPr sz="2800" spc="-20" dirty="0">
                <a:cs typeface="Cambria"/>
              </a:rPr>
              <a:t>two words, </a:t>
            </a:r>
            <a:r>
              <a:rPr sz="2800" spc="-25" dirty="0">
                <a:cs typeface="Cambria"/>
              </a:rPr>
              <a:t>‘micro’ </a:t>
            </a:r>
            <a:r>
              <a:rPr sz="2800" spc="-5" dirty="0">
                <a:cs typeface="Cambria"/>
              </a:rPr>
              <a:t>plus  </a:t>
            </a:r>
            <a:r>
              <a:rPr sz="2800" spc="-30" dirty="0">
                <a:cs typeface="Cambria"/>
              </a:rPr>
              <a:t>‘economics’. </a:t>
            </a:r>
            <a:r>
              <a:rPr sz="2800" spc="-5" dirty="0">
                <a:cs typeface="Cambria"/>
              </a:rPr>
              <a:t>The </a:t>
            </a:r>
            <a:r>
              <a:rPr sz="2800" spc="-20" dirty="0">
                <a:cs typeface="Cambria"/>
              </a:rPr>
              <a:t>words ‘micro’ </a:t>
            </a:r>
            <a:r>
              <a:rPr sz="2800" spc="-5" dirty="0">
                <a:cs typeface="Cambria"/>
              </a:rPr>
              <a:t>seems </a:t>
            </a:r>
            <a:r>
              <a:rPr sz="2800" spc="-15" dirty="0">
                <a:cs typeface="Cambria"/>
              </a:rPr>
              <a:t>to </a:t>
            </a:r>
            <a:r>
              <a:rPr sz="2800" spc="-35" dirty="0">
                <a:cs typeface="Cambria"/>
              </a:rPr>
              <a:t>have </a:t>
            </a:r>
            <a:r>
              <a:rPr sz="2800" spc="-5" dirty="0">
                <a:cs typeface="Cambria"/>
              </a:rPr>
              <a:t>been </a:t>
            </a:r>
            <a:r>
              <a:rPr sz="2800" spc="-20" dirty="0">
                <a:cs typeface="Cambria"/>
              </a:rPr>
              <a:t>derived  </a:t>
            </a:r>
            <a:r>
              <a:rPr sz="2800" spc="-15" dirty="0">
                <a:cs typeface="Cambria"/>
              </a:rPr>
              <a:t>from </a:t>
            </a:r>
            <a:r>
              <a:rPr sz="2800" spc="-10" dirty="0">
                <a:cs typeface="Cambria"/>
              </a:rPr>
              <a:t>Greek </a:t>
            </a:r>
            <a:r>
              <a:rPr sz="2800" spc="-25" dirty="0">
                <a:cs typeface="Cambria"/>
              </a:rPr>
              <a:t>word </a:t>
            </a:r>
            <a:r>
              <a:rPr sz="2800" spc="-45" dirty="0">
                <a:cs typeface="Cambria"/>
              </a:rPr>
              <a:t>‘mikros’. </a:t>
            </a:r>
            <a:r>
              <a:rPr sz="2800" spc="-5" dirty="0">
                <a:cs typeface="Cambria"/>
              </a:rPr>
              <a:t>In </a:t>
            </a:r>
            <a:r>
              <a:rPr sz="2800" spc="-10" dirty="0">
                <a:cs typeface="Cambria"/>
              </a:rPr>
              <a:t>Greek </a:t>
            </a:r>
            <a:r>
              <a:rPr sz="2800" spc="-5" dirty="0">
                <a:cs typeface="Cambria"/>
              </a:rPr>
              <a:t>language, </a:t>
            </a:r>
            <a:r>
              <a:rPr sz="2800" spc="-10" dirty="0">
                <a:cs typeface="Cambria"/>
              </a:rPr>
              <a:t>‘mikros’  means small. </a:t>
            </a:r>
            <a:r>
              <a:rPr sz="2800" spc="-15" dirty="0">
                <a:cs typeface="Cambria"/>
              </a:rPr>
              <a:t>Therefore,</a:t>
            </a:r>
            <a:r>
              <a:rPr sz="2800" spc="580" dirty="0">
                <a:cs typeface="Cambria"/>
              </a:rPr>
              <a:t> </a:t>
            </a:r>
            <a:r>
              <a:rPr sz="2800" spc="-10" dirty="0">
                <a:cs typeface="Cambria"/>
              </a:rPr>
              <a:t>Micro-economics </a:t>
            </a:r>
            <a:r>
              <a:rPr sz="2800" spc="-15" dirty="0">
                <a:cs typeface="Cambria"/>
              </a:rPr>
              <a:t>refers</a:t>
            </a:r>
            <a:r>
              <a:rPr sz="2800" spc="580" dirty="0">
                <a:cs typeface="Cambria"/>
              </a:rPr>
              <a:t> </a:t>
            </a:r>
            <a:r>
              <a:rPr sz="2800" spc="-15" dirty="0">
                <a:cs typeface="Cambria"/>
              </a:rPr>
              <a:t>to</a:t>
            </a:r>
            <a:r>
              <a:rPr sz="2800" spc="580" dirty="0">
                <a:cs typeface="Cambria"/>
              </a:rPr>
              <a:t> </a:t>
            </a:r>
            <a:r>
              <a:rPr sz="2800" spc="-5" dirty="0">
                <a:cs typeface="Cambria"/>
              </a:rPr>
              <a:t>the  </a:t>
            </a:r>
            <a:r>
              <a:rPr sz="2800" spc="-15" dirty="0">
                <a:cs typeface="Cambria"/>
              </a:rPr>
              <a:t>study </a:t>
            </a:r>
            <a:r>
              <a:rPr sz="2800" spc="-5" dirty="0">
                <a:cs typeface="Cambria"/>
              </a:rPr>
              <a:t>of small </a:t>
            </a:r>
            <a:r>
              <a:rPr sz="2800" spc="-10" dirty="0">
                <a:cs typeface="Cambria"/>
              </a:rPr>
              <a:t>individual </a:t>
            </a:r>
            <a:r>
              <a:rPr sz="2800" spc="-5" dirty="0">
                <a:cs typeface="Cambria"/>
              </a:rPr>
              <a:t>units of an </a:t>
            </a:r>
            <a:r>
              <a:rPr sz="2800" spc="-40" dirty="0">
                <a:cs typeface="Cambria"/>
              </a:rPr>
              <a:t>economy</a:t>
            </a:r>
            <a:r>
              <a:rPr sz="2800" spc="-40">
                <a:cs typeface="Cambria"/>
              </a:rPr>
              <a:t>. </a:t>
            </a:r>
            <a:endParaRPr sz="2800">
              <a:cs typeface="Cambr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800" spc="-5" dirty="0" smtClean="0">
                <a:cs typeface="Cambria"/>
              </a:rPr>
              <a:t>In other  </a:t>
            </a:r>
            <a:r>
              <a:rPr lang="en-US" sz="2800" spc="-20" dirty="0" smtClean="0">
                <a:cs typeface="Cambria"/>
              </a:rPr>
              <a:t>words, </a:t>
            </a:r>
            <a:r>
              <a:rPr lang="en-US" sz="2800" spc="-5" dirty="0" smtClean="0">
                <a:cs typeface="Cambria"/>
              </a:rPr>
              <a:t>Microeconomics deals with the </a:t>
            </a:r>
            <a:r>
              <a:rPr lang="en-US" sz="2800" spc="-15" dirty="0" smtClean="0">
                <a:cs typeface="Cambria"/>
              </a:rPr>
              <a:t>analysis </a:t>
            </a:r>
            <a:r>
              <a:rPr lang="en-US" sz="2800" spc="-5" dirty="0" smtClean="0">
                <a:cs typeface="Cambria"/>
              </a:rPr>
              <a:t>of small  </a:t>
            </a:r>
            <a:r>
              <a:rPr lang="en-US" sz="2800" spc="-10" dirty="0" smtClean="0">
                <a:cs typeface="Cambria"/>
              </a:rPr>
              <a:t>individual </a:t>
            </a:r>
            <a:r>
              <a:rPr lang="en-US" sz="2800" spc="-5" dirty="0" smtClean="0">
                <a:cs typeface="Cambria"/>
              </a:rPr>
              <a:t>units of </a:t>
            </a:r>
            <a:r>
              <a:rPr lang="en-US" sz="2800" spc="-10" dirty="0" smtClean="0">
                <a:cs typeface="Cambria"/>
              </a:rPr>
              <a:t>the </a:t>
            </a:r>
            <a:r>
              <a:rPr lang="en-US" sz="2800" spc="-15" dirty="0" smtClean="0">
                <a:cs typeface="Cambria"/>
              </a:rPr>
              <a:t>economy</a:t>
            </a:r>
            <a:r>
              <a:rPr lang="en-US" sz="2800" spc="580" dirty="0" smtClean="0">
                <a:cs typeface="Cambria"/>
              </a:rPr>
              <a:t> </a:t>
            </a:r>
            <a:r>
              <a:rPr lang="en-US" sz="2800" spc="-5" dirty="0" smtClean="0">
                <a:cs typeface="Cambria"/>
              </a:rPr>
              <a:t>such as </a:t>
            </a:r>
            <a:r>
              <a:rPr lang="en-US" sz="2800" spc="-10" dirty="0" smtClean="0">
                <a:cs typeface="Cambria"/>
              </a:rPr>
              <a:t>individual  </a:t>
            </a:r>
            <a:r>
              <a:rPr lang="en-US" sz="2800" spc="-5" dirty="0" smtClean="0">
                <a:cs typeface="Cambria"/>
              </a:rPr>
              <a:t>consumers, </a:t>
            </a:r>
            <a:r>
              <a:rPr lang="en-US" sz="2800" spc="-10" dirty="0" smtClean="0">
                <a:cs typeface="Cambria"/>
              </a:rPr>
              <a:t>individual </a:t>
            </a:r>
            <a:r>
              <a:rPr lang="en-US" sz="2800" spc="-5" dirty="0" smtClean="0">
                <a:cs typeface="Cambria"/>
              </a:rPr>
              <a:t>firms </a:t>
            </a:r>
            <a:r>
              <a:rPr lang="en-US" sz="2800" spc="-10" dirty="0" smtClean="0">
                <a:cs typeface="Cambria"/>
              </a:rPr>
              <a:t>and </a:t>
            </a:r>
            <a:r>
              <a:rPr lang="en-US" sz="2800" spc="-5" dirty="0" smtClean="0">
                <a:cs typeface="Cambria"/>
              </a:rPr>
              <a:t>small </a:t>
            </a:r>
            <a:r>
              <a:rPr lang="en-US" sz="2800" spc="-15" dirty="0" smtClean="0">
                <a:cs typeface="Cambria"/>
              </a:rPr>
              <a:t>aggregates </a:t>
            </a:r>
            <a:r>
              <a:rPr lang="en-US" sz="2800" spc="-5" dirty="0" smtClean="0">
                <a:cs typeface="Cambria"/>
              </a:rPr>
              <a:t>or  </a:t>
            </a:r>
            <a:r>
              <a:rPr lang="en-US" sz="2800" spc="-10" dirty="0" smtClean="0">
                <a:cs typeface="Cambria"/>
              </a:rPr>
              <a:t>groups </a:t>
            </a:r>
            <a:r>
              <a:rPr lang="en-US" sz="2800" spc="-5" dirty="0" smtClean="0">
                <a:cs typeface="Cambria"/>
              </a:rPr>
              <a:t>of </a:t>
            </a:r>
            <a:r>
              <a:rPr lang="en-US" sz="2800" spc="-10" dirty="0" smtClean="0">
                <a:cs typeface="Cambria"/>
              </a:rPr>
              <a:t>individual </a:t>
            </a:r>
            <a:r>
              <a:rPr lang="en-US" sz="2800" spc="-5" dirty="0" smtClean="0">
                <a:cs typeface="Cambria"/>
              </a:rPr>
              <a:t>units, </a:t>
            </a:r>
            <a:r>
              <a:rPr lang="en-US" sz="2800" dirty="0" smtClean="0">
                <a:cs typeface="Cambria"/>
              </a:rPr>
              <a:t>i.e. </a:t>
            </a:r>
            <a:r>
              <a:rPr lang="en-US" sz="2800" spc="-5" dirty="0" smtClean="0">
                <a:cs typeface="Cambria"/>
              </a:rPr>
              <a:t>output of particular </a:t>
            </a:r>
            <a:r>
              <a:rPr lang="en-US" sz="2800" spc="-10" dirty="0" smtClean="0">
                <a:cs typeface="Cambria"/>
              </a:rPr>
              <a:t>goods  and </a:t>
            </a:r>
            <a:r>
              <a:rPr lang="en-US" sz="2800" spc="-5" dirty="0" smtClean="0">
                <a:cs typeface="Cambria"/>
              </a:rPr>
              <a:t>services </a:t>
            </a:r>
            <a:r>
              <a:rPr lang="en-US" sz="2800" spc="-10" dirty="0" smtClean="0">
                <a:cs typeface="Cambria"/>
              </a:rPr>
              <a:t>produced </a:t>
            </a:r>
            <a:r>
              <a:rPr lang="en-US" sz="2800" spc="-20" dirty="0" smtClean="0">
                <a:cs typeface="Cambria"/>
              </a:rPr>
              <a:t>by </a:t>
            </a:r>
            <a:r>
              <a:rPr lang="en-US" sz="2800" spc="-10" dirty="0" smtClean="0">
                <a:cs typeface="Cambria"/>
              </a:rPr>
              <a:t>single </a:t>
            </a:r>
            <a:r>
              <a:rPr lang="en-US" sz="2800" spc="-5" dirty="0" smtClean="0">
                <a:cs typeface="Cambria"/>
              </a:rPr>
              <a:t>firms or industries,  particular households, </a:t>
            </a:r>
            <a:r>
              <a:rPr lang="en-US" sz="2800" spc="-10" dirty="0" smtClean="0">
                <a:cs typeface="Cambria"/>
              </a:rPr>
              <a:t>individual prices </a:t>
            </a:r>
            <a:r>
              <a:rPr lang="en-US" sz="2800" spc="-5" dirty="0" smtClean="0">
                <a:cs typeface="Cambria"/>
              </a:rPr>
              <a:t>of </a:t>
            </a:r>
            <a:r>
              <a:rPr lang="en-US" sz="2800" spc="-10" dirty="0" smtClean="0">
                <a:cs typeface="Cambria"/>
              </a:rPr>
              <a:t>goods and  </a:t>
            </a:r>
            <a:r>
              <a:rPr lang="en-US" sz="2800" spc="-5" dirty="0" smtClean="0">
                <a:cs typeface="Cambria"/>
              </a:rPr>
              <a:t>services, </a:t>
            </a:r>
            <a:r>
              <a:rPr lang="en-US" sz="2800" spc="-10" dirty="0" smtClean="0">
                <a:cs typeface="Cambria"/>
              </a:rPr>
              <a:t>individual </a:t>
            </a:r>
            <a:r>
              <a:rPr lang="en-US" sz="2800" spc="-15" dirty="0" smtClean="0">
                <a:cs typeface="Cambria"/>
              </a:rPr>
              <a:t>wages, </a:t>
            </a:r>
            <a:r>
              <a:rPr lang="en-US" sz="2800" spc="-5" dirty="0" smtClean="0">
                <a:cs typeface="Cambria"/>
              </a:rPr>
              <a:t>incomes</a:t>
            </a:r>
            <a:r>
              <a:rPr lang="en-US" sz="2800" spc="5" dirty="0" smtClean="0">
                <a:cs typeface="Cambria"/>
              </a:rPr>
              <a:t> </a:t>
            </a:r>
            <a:r>
              <a:rPr lang="en-US" sz="2800" spc="-10" dirty="0" smtClean="0">
                <a:cs typeface="Cambria"/>
              </a:rPr>
              <a:t>etc.</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78739" y="522478"/>
            <a:ext cx="8988425" cy="5315585"/>
          </a:xfrm>
          <a:prstGeom prst="rect">
            <a:avLst/>
          </a:prstGeom>
        </p:spPr>
        <p:txBody>
          <a:bodyPr vert="horz" wrap="square" lIns="0" tIns="12700" rIns="0" bIns="0" rtlCol="0">
            <a:spAutoFit/>
          </a:bodyPr>
          <a:lstStyle/>
          <a:p>
            <a:pPr marL="12700" marR="5715" indent="914400" algn="just">
              <a:lnSpc>
                <a:spcPct val="99900"/>
              </a:lnSpc>
              <a:spcBef>
                <a:spcPts val="100"/>
              </a:spcBef>
            </a:pPr>
            <a:r>
              <a:rPr sz="2800" spc="-5" dirty="0">
                <a:latin typeface="Cambria"/>
                <a:cs typeface="Cambria"/>
              </a:rPr>
              <a:t>In this </a:t>
            </a:r>
            <a:r>
              <a:rPr sz="2800" spc="-25" dirty="0">
                <a:latin typeface="Cambria"/>
                <a:cs typeface="Cambria"/>
              </a:rPr>
              <a:t>regard </a:t>
            </a:r>
            <a:r>
              <a:rPr sz="2800" spc="-5" dirty="0">
                <a:latin typeface="Cambria"/>
                <a:cs typeface="Cambria"/>
              </a:rPr>
              <a:t>K.E. Boulding has </a:t>
            </a:r>
            <a:r>
              <a:rPr sz="2800" spc="-30" dirty="0">
                <a:latin typeface="Cambria"/>
                <a:cs typeface="Cambria"/>
              </a:rPr>
              <a:t>given </a:t>
            </a:r>
            <a:r>
              <a:rPr sz="2800" spc="-5" dirty="0">
                <a:latin typeface="Cambria"/>
                <a:cs typeface="Cambria"/>
              </a:rPr>
              <a:t>a definition as  </a:t>
            </a:r>
            <a:r>
              <a:rPr sz="2800" spc="-10" dirty="0">
                <a:latin typeface="Cambria"/>
                <a:cs typeface="Cambria"/>
              </a:rPr>
              <a:t>‘Microeconomics </a:t>
            </a:r>
            <a:r>
              <a:rPr sz="2800" spc="-5" dirty="0">
                <a:latin typeface="Cambria"/>
                <a:cs typeface="Cambria"/>
              </a:rPr>
              <a:t>is </a:t>
            </a:r>
            <a:r>
              <a:rPr sz="2800" spc="-10" dirty="0">
                <a:latin typeface="Cambria"/>
                <a:cs typeface="Cambria"/>
              </a:rPr>
              <a:t>the </a:t>
            </a:r>
            <a:r>
              <a:rPr sz="2800" spc="-15" dirty="0">
                <a:latin typeface="Cambria"/>
                <a:cs typeface="Cambria"/>
              </a:rPr>
              <a:t>study </a:t>
            </a:r>
            <a:r>
              <a:rPr sz="2800" spc="-5" dirty="0">
                <a:latin typeface="Cambria"/>
                <a:cs typeface="Cambria"/>
              </a:rPr>
              <a:t>of particular firm, particular  household, </a:t>
            </a:r>
            <a:r>
              <a:rPr sz="2800" spc="-10" dirty="0">
                <a:latin typeface="Cambria"/>
                <a:cs typeface="Cambria"/>
              </a:rPr>
              <a:t>individual </a:t>
            </a:r>
            <a:r>
              <a:rPr sz="2800" spc="-5" dirty="0">
                <a:latin typeface="Cambria"/>
                <a:cs typeface="Cambria"/>
              </a:rPr>
              <a:t>price, </a:t>
            </a:r>
            <a:r>
              <a:rPr sz="2800" spc="-20" dirty="0">
                <a:latin typeface="Cambria"/>
                <a:cs typeface="Cambria"/>
              </a:rPr>
              <a:t>wage, </a:t>
            </a:r>
            <a:r>
              <a:rPr sz="2800" spc="-5" dirty="0">
                <a:latin typeface="Cambria"/>
                <a:cs typeface="Cambria"/>
              </a:rPr>
              <a:t>income industry </a:t>
            </a:r>
            <a:r>
              <a:rPr sz="2800" spc="-10" dirty="0">
                <a:latin typeface="Cambria"/>
                <a:cs typeface="Cambria"/>
              </a:rPr>
              <a:t>and  </a:t>
            </a:r>
            <a:r>
              <a:rPr sz="2800" spc="-5" dirty="0">
                <a:latin typeface="Cambria"/>
                <a:cs typeface="Cambria"/>
              </a:rPr>
              <a:t>particular</a:t>
            </a:r>
            <a:r>
              <a:rPr sz="2800" spc="0" dirty="0">
                <a:latin typeface="Cambria"/>
                <a:cs typeface="Cambria"/>
              </a:rPr>
              <a:t> </a:t>
            </a:r>
            <a:r>
              <a:rPr sz="2800" spc="-45" dirty="0">
                <a:latin typeface="Cambria"/>
                <a:cs typeface="Cambria"/>
              </a:rPr>
              <a:t>commodity.’</a:t>
            </a:r>
            <a:endParaRPr sz="2800">
              <a:latin typeface="Cambria"/>
              <a:cs typeface="Cambria"/>
            </a:endParaRPr>
          </a:p>
          <a:p>
            <a:pPr marL="12700" marR="6350" indent="914400" algn="just">
              <a:lnSpc>
                <a:spcPct val="100000"/>
              </a:lnSpc>
              <a:spcBef>
                <a:spcPts val="670"/>
              </a:spcBef>
            </a:pPr>
            <a:r>
              <a:rPr sz="2800" spc="-5" dirty="0">
                <a:latin typeface="Cambria"/>
                <a:cs typeface="Cambria"/>
              </a:rPr>
              <a:t>Thus, </a:t>
            </a:r>
            <a:r>
              <a:rPr sz="2800" spc="-10" dirty="0">
                <a:latin typeface="Cambria"/>
                <a:cs typeface="Cambria"/>
              </a:rPr>
              <a:t>microeconomics </a:t>
            </a:r>
            <a:r>
              <a:rPr sz="2800" spc="-5" dirty="0">
                <a:latin typeface="Cambria"/>
                <a:cs typeface="Cambria"/>
              </a:rPr>
              <a:t>is </a:t>
            </a:r>
            <a:r>
              <a:rPr sz="2800" spc="-10" dirty="0">
                <a:latin typeface="Cambria"/>
                <a:cs typeface="Cambria"/>
              </a:rPr>
              <a:t>the </a:t>
            </a:r>
            <a:r>
              <a:rPr sz="2800" spc="-15" dirty="0">
                <a:latin typeface="Cambria"/>
                <a:cs typeface="Cambria"/>
              </a:rPr>
              <a:t>study </a:t>
            </a:r>
            <a:r>
              <a:rPr sz="2800" spc="-10" dirty="0">
                <a:latin typeface="Cambria"/>
                <a:cs typeface="Cambria"/>
              </a:rPr>
              <a:t>which seeks </a:t>
            </a:r>
            <a:r>
              <a:rPr sz="2800" spc="-30" dirty="0">
                <a:latin typeface="Cambria"/>
                <a:cs typeface="Cambria"/>
              </a:rPr>
              <a:t>to  </a:t>
            </a:r>
            <a:r>
              <a:rPr sz="2800" spc="-10" dirty="0">
                <a:latin typeface="Cambria"/>
                <a:cs typeface="Cambria"/>
              </a:rPr>
              <a:t>explain how </a:t>
            </a:r>
            <a:r>
              <a:rPr sz="2800" spc="-5" dirty="0">
                <a:latin typeface="Cambria"/>
                <a:cs typeface="Cambria"/>
              </a:rPr>
              <a:t>a consumer </a:t>
            </a:r>
            <a:r>
              <a:rPr sz="2800" spc="-10" dirty="0">
                <a:latin typeface="Cambria"/>
                <a:cs typeface="Cambria"/>
              </a:rPr>
              <a:t>uses </a:t>
            </a:r>
            <a:r>
              <a:rPr sz="2800" spc="-5" dirty="0">
                <a:latin typeface="Cambria"/>
                <a:cs typeface="Cambria"/>
              </a:rPr>
              <a:t>his </a:t>
            </a:r>
            <a:r>
              <a:rPr sz="2800" spc="-10" dirty="0">
                <a:latin typeface="Cambria"/>
                <a:cs typeface="Cambria"/>
              </a:rPr>
              <a:t>limited </a:t>
            </a:r>
            <a:r>
              <a:rPr sz="2800" spc="-5" dirty="0">
                <a:latin typeface="Cambria"/>
                <a:cs typeface="Cambria"/>
              </a:rPr>
              <a:t>income in </a:t>
            </a:r>
            <a:r>
              <a:rPr sz="2800" spc="-20" dirty="0">
                <a:latin typeface="Cambria"/>
                <a:cs typeface="Cambria"/>
              </a:rPr>
              <a:t>various  </a:t>
            </a:r>
            <a:r>
              <a:rPr sz="2800" spc="-5" dirty="0">
                <a:latin typeface="Cambria"/>
                <a:cs typeface="Cambria"/>
              </a:rPr>
              <a:t>goods and services, how he </a:t>
            </a:r>
            <a:r>
              <a:rPr sz="2800" spc="-10" dirty="0">
                <a:latin typeface="Cambria"/>
                <a:cs typeface="Cambria"/>
              </a:rPr>
              <a:t>maximize </a:t>
            </a:r>
            <a:r>
              <a:rPr sz="2800" spc="-5" dirty="0">
                <a:latin typeface="Cambria"/>
                <a:cs typeface="Cambria"/>
              </a:rPr>
              <a:t>his </a:t>
            </a:r>
            <a:r>
              <a:rPr sz="2800" spc="-10" dirty="0">
                <a:latin typeface="Cambria"/>
                <a:cs typeface="Cambria"/>
              </a:rPr>
              <a:t>satisfaction.  </a:t>
            </a:r>
            <a:r>
              <a:rPr sz="2800" spc="-35" dirty="0">
                <a:latin typeface="Cambria"/>
                <a:cs typeface="Cambria"/>
              </a:rPr>
              <a:t>Similarly, </a:t>
            </a:r>
            <a:r>
              <a:rPr sz="2800" spc="-5" dirty="0">
                <a:latin typeface="Cambria"/>
                <a:cs typeface="Cambria"/>
              </a:rPr>
              <a:t>it </a:t>
            </a:r>
            <a:r>
              <a:rPr sz="2800" spc="-10" dirty="0">
                <a:latin typeface="Cambria"/>
                <a:cs typeface="Cambria"/>
              </a:rPr>
              <a:t>also </a:t>
            </a:r>
            <a:r>
              <a:rPr sz="2800" spc="-15" dirty="0">
                <a:latin typeface="Cambria"/>
                <a:cs typeface="Cambria"/>
              </a:rPr>
              <a:t>seeks to </a:t>
            </a:r>
            <a:r>
              <a:rPr sz="2800" spc="-10" dirty="0">
                <a:latin typeface="Cambria"/>
                <a:cs typeface="Cambria"/>
              </a:rPr>
              <a:t>explain </a:t>
            </a:r>
            <a:r>
              <a:rPr sz="2800" spc="-5" dirty="0">
                <a:latin typeface="Cambria"/>
                <a:cs typeface="Cambria"/>
              </a:rPr>
              <a:t>how a firm decides </a:t>
            </a:r>
            <a:r>
              <a:rPr sz="2800" dirty="0">
                <a:latin typeface="Cambria"/>
                <a:cs typeface="Cambria"/>
              </a:rPr>
              <a:t>what,  </a:t>
            </a:r>
            <a:r>
              <a:rPr sz="2800" spc="-5" dirty="0">
                <a:latin typeface="Cambria"/>
                <a:cs typeface="Cambria"/>
              </a:rPr>
              <a:t>how </a:t>
            </a:r>
            <a:r>
              <a:rPr sz="2800" spc="-10" dirty="0">
                <a:latin typeface="Cambria"/>
                <a:cs typeface="Cambria"/>
              </a:rPr>
              <a:t>and </a:t>
            </a:r>
            <a:r>
              <a:rPr sz="2800" spc="-15" dirty="0">
                <a:latin typeface="Cambria"/>
                <a:cs typeface="Cambria"/>
              </a:rPr>
              <a:t>for whom to</a:t>
            </a:r>
            <a:r>
              <a:rPr sz="2800" spc="25" dirty="0">
                <a:latin typeface="Cambria"/>
                <a:cs typeface="Cambria"/>
              </a:rPr>
              <a:t> </a:t>
            </a:r>
            <a:r>
              <a:rPr sz="2800" spc="-10" dirty="0">
                <a:latin typeface="Cambria"/>
                <a:cs typeface="Cambria"/>
              </a:rPr>
              <a:t>produce,</a:t>
            </a:r>
            <a:endParaRPr sz="2800">
              <a:latin typeface="Cambria"/>
              <a:cs typeface="Cambria"/>
            </a:endParaRPr>
          </a:p>
          <a:p>
            <a:pPr marL="12700" marR="5080" indent="914400" algn="just">
              <a:lnSpc>
                <a:spcPct val="100000"/>
              </a:lnSpc>
              <a:spcBef>
                <a:spcPts val="675"/>
              </a:spcBef>
            </a:pPr>
            <a:r>
              <a:rPr sz="2800" spc="-5" dirty="0">
                <a:latin typeface="Cambria"/>
                <a:cs typeface="Cambria"/>
              </a:rPr>
              <a:t>This is how </a:t>
            </a:r>
            <a:r>
              <a:rPr sz="2800" spc="-10" dirty="0">
                <a:latin typeface="Cambria"/>
                <a:cs typeface="Cambria"/>
              </a:rPr>
              <a:t>microeconomics </a:t>
            </a:r>
            <a:r>
              <a:rPr sz="2800" spc="-5" dirty="0">
                <a:latin typeface="Cambria"/>
                <a:cs typeface="Cambria"/>
              </a:rPr>
              <a:t>studies small economic  units </a:t>
            </a:r>
            <a:r>
              <a:rPr sz="2800" spc="-10" dirty="0">
                <a:latin typeface="Cambria"/>
                <a:cs typeface="Cambria"/>
              </a:rPr>
              <a:t>and </a:t>
            </a:r>
            <a:r>
              <a:rPr sz="2800" spc="-5" dirty="0">
                <a:latin typeface="Cambria"/>
                <a:cs typeface="Cambria"/>
              </a:rPr>
              <a:t>their and </a:t>
            </a:r>
            <a:r>
              <a:rPr sz="2800" spc="-10" dirty="0">
                <a:latin typeface="Cambria"/>
                <a:cs typeface="Cambria"/>
              </a:rPr>
              <a:t>behaviour </a:t>
            </a:r>
            <a:r>
              <a:rPr sz="2800" spc="-5" dirty="0">
                <a:latin typeface="Cambria"/>
                <a:cs typeface="Cambria"/>
              </a:rPr>
              <a:t>but </a:t>
            </a:r>
            <a:r>
              <a:rPr sz="2800" spc="-10" dirty="0">
                <a:latin typeface="Cambria"/>
                <a:cs typeface="Cambria"/>
              </a:rPr>
              <a:t>not the </a:t>
            </a:r>
            <a:r>
              <a:rPr sz="2800" spc="-15" dirty="0">
                <a:latin typeface="Cambria"/>
                <a:cs typeface="Cambria"/>
              </a:rPr>
              <a:t>economy </a:t>
            </a:r>
            <a:r>
              <a:rPr sz="2800" spc="-5" dirty="0">
                <a:latin typeface="Cambria"/>
                <a:cs typeface="Cambria"/>
              </a:rPr>
              <a:t>as a  </a:t>
            </a:r>
            <a:r>
              <a:rPr sz="2800" spc="-10" dirty="0">
                <a:latin typeface="Cambria"/>
                <a:cs typeface="Cambria"/>
              </a:rPr>
              <a:t>whole.</a:t>
            </a:r>
            <a:endParaRPr sz="2800">
              <a:latin typeface="Cambria"/>
              <a:cs typeface="Cambri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ln w="9144">
            <a:solidFill>
              <a:srgbClr val="46AAC5"/>
            </a:solidFill>
          </a:ln>
        </p:spPr>
        <p:txBody>
          <a:bodyPr wrap="square" lIns="0" tIns="0" rIns="0" bIns="0" rtlCol="0"/>
          <a:lstStyle/>
          <a:p>
            <a:endParaRPr/>
          </a:p>
        </p:txBody>
      </p:sp>
      <p:sp>
        <p:nvSpPr>
          <p:cNvPr id="4" name="object 4"/>
          <p:cNvSpPr txBox="1"/>
          <p:nvPr/>
        </p:nvSpPr>
        <p:spPr>
          <a:xfrm>
            <a:off x="533400" y="762000"/>
            <a:ext cx="8153400" cy="5287986"/>
          </a:xfrm>
          <a:prstGeom prst="rect">
            <a:avLst/>
          </a:prstGeom>
        </p:spPr>
        <p:txBody>
          <a:bodyPr vert="horz" wrap="square" lIns="0" tIns="98425" rIns="0" bIns="0" rtlCol="0">
            <a:spAutoFit/>
          </a:bodyPr>
          <a:lstStyle/>
          <a:p>
            <a:pPr marL="12700">
              <a:lnSpc>
                <a:spcPct val="100000"/>
              </a:lnSpc>
              <a:spcBef>
                <a:spcPts val="775"/>
              </a:spcBef>
            </a:pPr>
            <a:r>
              <a:rPr sz="2800" spc="-10" dirty="0">
                <a:latin typeface="Cambria"/>
                <a:cs typeface="Cambria"/>
              </a:rPr>
              <a:t>Microeconomics </a:t>
            </a:r>
            <a:r>
              <a:rPr sz="2800" spc="-5" dirty="0">
                <a:latin typeface="Cambria"/>
                <a:cs typeface="Cambria"/>
              </a:rPr>
              <a:t>is concerned with the </a:t>
            </a:r>
            <a:r>
              <a:rPr sz="2800" dirty="0">
                <a:latin typeface="Cambria"/>
                <a:cs typeface="Cambria"/>
              </a:rPr>
              <a:t>issues</a:t>
            </a:r>
            <a:r>
              <a:rPr sz="2800" spc="5" dirty="0">
                <a:latin typeface="Cambria"/>
                <a:cs typeface="Cambria"/>
              </a:rPr>
              <a:t> </a:t>
            </a:r>
            <a:r>
              <a:rPr sz="2800" spc="-15" dirty="0">
                <a:latin typeface="Cambria"/>
                <a:cs typeface="Cambria"/>
              </a:rPr>
              <a:t>like;</a:t>
            </a:r>
            <a:endParaRPr sz="2800">
              <a:latin typeface="Cambria"/>
              <a:cs typeface="Cambria"/>
            </a:endParaRPr>
          </a:p>
          <a:p>
            <a:pPr marL="12700">
              <a:lnSpc>
                <a:spcPct val="100000"/>
              </a:lnSpc>
              <a:spcBef>
                <a:spcPts val="675"/>
              </a:spcBef>
            </a:pPr>
            <a:r>
              <a:rPr sz="2800" spc="-10" dirty="0">
                <a:latin typeface="Wingdings"/>
                <a:cs typeface="Wingdings"/>
              </a:rPr>
              <a:t></a:t>
            </a:r>
            <a:r>
              <a:rPr sz="2800" spc="-10" dirty="0">
                <a:latin typeface="Cambria"/>
                <a:cs typeface="Cambria"/>
              </a:rPr>
              <a:t>How </a:t>
            </a:r>
            <a:r>
              <a:rPr sz="2800" spc="-5" dirty="0">
                <a:latin typeface="Cambria"/>
                <a:cs typeface="Cambria"/>
              </a:rPr>
              <a:t>a firm determines </a:t>
            </a:r>
            <a:r>
              <a:rPr sz="2800" spc="-10" dirty="0">
                <a:latin typeface="Cambria"/>
                <a:cs typeface="Cambria"/>
              </a:rPr>
              <a:t>the </a:t>
            </a:r>
            <a:r>
              <a:rPr sz="2800" spc="-5" dirty="0">
                <a:latin typeface="Cambria"/>
                <a:cs typeface="Cambria"/>
              </a:rPr>
              <a:t>sales </a:t>
            </a:r>
            <a:r>
              <a:rPr sz="2800" spc="-10" dirty="0">
                <a:latin typeface="Cambria"/>
                <a:cs typeface="Cambria"/>
              </a:rPr>
              <a:t>price </a:t>
            </a:r>
            <a:r>
              <a:rPr sz="2800" spc="-5" dirty="0">
                <a:latin typeface="Cambria"/>
                <a:cs typeface="Cambria"/>
              </a:rPr>
              <a:t>of its</a:t>
            </a:r>
            <a:r>
              <a:rPr sz="2800" spc="30" dirty="0">
                <a:latin typeface="Cambria"/>
                <a:cs typeface="Cambria"/>
              </a:rPr>
              <a:t> </a:t>
            </a:r>
            <a:r>
              <a:rPr sz="2800" spc="-10" dirty="0">
                <a:latin typeface="Cambria"/>
                <a:cs typeface="Cambria"/>
              </a:rPr>
              <a:t>products,</a:t>
            </a:r>
            <a:endParaRPr sz="2800">
              <a:latin typeface="Cambria"/>
              <a:cs typeface="Cambria"/>
            </a:endParaRPr>
          </a:p>
          <a:p>
            <a:pPr marL="12700">
              <a:lnSpc>
                <a:spcPct val="100000"/>
              </a:lnSpc>
              <a:spcBef>
                <a:spcPts val="670"/>
              </a:spcBef>
              <a:tabLst>
                <a:tab pos="2959100" algn="l"/>
              </a:tabLst>
            </a:pPr>
            <a:r>
              <a:rPr sz="2800" spc="-10" dirty="0">
                <a:latin typeface="Wingdings"/>
                <a:cs typeface="Wingdings"/>
              </a:rPr>
              <a:t></a:t>
            </a:r>
            <a:r>
              <a:rPr sz="2800" spc="-10" dirty="0">
                <a:latin typeface="Cambria"/>
                <a:cs typeface="Cambria"/>
              </a:rPr>
              <a:t>What</a:t>
            </a:r>
            <a:r>
              <a:rPr sz="2800" spc="0" dirty="0">
                <a:latin typeface="Cambria"/>
                <a:cs typeface="Cambria"/>
              </a:rPr>
              <a:t> </a:t>
            </a:r>
            <a:r>
              <a:rPr sz="2800" spc="-10" dirty="0">
                <a:latin typeface="Cambria"/>
                <a:cs typeface="Cambria"/>
              </a:rPr>
              <a:t>amount</a:t>
            </a:r>
            <a:r>
              <a:rPr sz="2800" spc="15" dirty="0">
                <a:latin typeface="Cambria"/>
                <a:cs typeface="Cambria"/>
              </a:rPr>
              <a:t> </a:t>
            </a:r>
            <a:r>
              <a:rPr sz="2800" spc="-5" dirty="0">
                <a:latin typeface="Cambria"/>
                <a:cs typeface="Cambria"/>
              </a:rPr>
              <a:t>of	output </a:t>
            </a:r>
            <a:r>
              <a:rPr sz="2800" spc="-10" dirty="0">
                <a:latin typeface="Cambria"/>
                <a:cs typeface="Cambria"/>
              </a:rPr>
              <a:t>will </a:t>
            </a:r>
            <a:r>
              <a:rPr sz="2800" spc="-5" dirty="0">
                <a:latin typeface="Cambria"/>
                <a:cs typeface="Cambria"/>
              </a:rPr>
              <a:t>maximize its</a:t>
            </a:r>
            <a:r>
              <a:rPr sz="2800" spc="-10" dirty="0">
                <a:latin typeface="Cambria"/>
                <a:cs typeface="Cambria"/>
              </a:rPr>
              <a:t> </a:t>
            </a:r>
            <a:r>
              <a:rPr sz="2800" spc="-5" dirty="0">
                <a:latin typeface="Cambria"/>
                <a:cs typeface="Cambria"/>
              </a:rPr>
              <a:t>profit,</a:t>
            </a:r>
            <a:endParaRPr sz="2800">
              <a:latin typeface="Cambria"/>
              <a:cs typeface="Cambria"/>
            </a:endParaRPr>
          </a:p>
          <a:p>
            <a:pPr marL="355600" marR="5715" indent="-342900">
              <a:lnSpc>
                <a:spcPct val="100000"/>
              </a:lnSpc>
              <a:spcBef>
                <a:spcPts val="675"/>
              </a:spcBef>
              <a:tabLst>
                <a:tab pos="1195070" algn="l"/>
                <a:tab pos="1498600" algn="l"/>
                <a:tab pos="2279015" algn="l"/>
                <a:tab pos="4135120" algn="l"/>
                <a:tab pos="4756150" algn="l"/>
                <a:tab pos="5885180" algn="l"/>
                <a:tab pos="6633845" algn="l"/>
                <a:tab pos="8677910" algn="l"/>
              </a:tabLst>
            </a:pPr>
            <a:r>
              <a:rPr sz="2800" spc="-15" dirty="0">
                <a:latin typeface="Wingdings"/>
                <a:cs typeface="Wingdings"/>
              </a:rPr>
              <a:t></a:t>
            </a:r>
            <a:r>
              <a:rPr sz="2800" spc="-5" dirty="0">
                <a:latin typeface="Cambria"/>
                <a:cs typeface="Cambria"/>
              </a:rPr>
              <a:t>H</a:t>
            </a:r>
            <a:r>
              <a:rPr sz="2800" spc="-15" dirty="0">
                <a:latin typeface="Cambria"/>
                <a:cs typeface="Cambria"/>
              </a:rPr>
              <a:t>o</a:t>
            </a:r>
            <a:r>
              <a:rPr sz="2800" spc="-5" dirty="0">
                <a:latin typeface="Cambria"/>
                <a:cs typeface="Cambria"/>
              </a:rPr>
              <a:t>w</a:t>
            </a:r>
            <a:r>
              <a:rPr sz="2800" dirty="0">
                <a:latin typeface="Cambria"/>
                <a:cs typeface="Cambria"/>
              </a:rPr>
              <a:t>	</a:t>
            </a:r>
            <a:r>
              <a:rPr sz="2800" spc="-5" dirty="0">
                <a:latin typeface="Cambria"/>
                <a:cs typeface="Cambria"/>
              </a:rPr>
              <a:t>a</a:t>
            </a:r>
            <a:r>
              <a:rPr sz="2800" dirty="0">
                <a:latin typeface="Cambria"/>
                <a:cs typeface="Cambria"/>
              </a:rPr>
              <a:t>	</a:t>
            </a:r>
            <a:r>
              <a:rPr sz="2800" spc="-5" dirty="0">
                <a:latin typeface="Cambria"/>
                <a:cs typeface="Cambria"/>
              </a:rPr>
              <a:t>fi</a:t>
            </a:r>
            <a:r>
              <a:rPr sz="2800" dirty="0">
                <a:latin typeface="Cambria"/>
                <a:cs typeface="Cambria"/>
              </a:rPr>
              <a:t>r</a:t>
            </a:r>
            <a:r>
              <a:rPr sz="2800" spc="-5" dirty="0">
                <a:latin typeface="Cambria"/>
                <a:cs typeface="Cambria"/>
              </a:rPr>
              <a:t>m</a:t>
            </a:r>
            <a:r>
              <a:rPr sz="2800" dirty="0">
                <a:latin typeface="Cambria"/>
                <a:cs typeface="Cambria"/>
              </a:rPr>
              <a:t>	</a:t>
            </a:r>
            <a:r>
              <a:rPr sz="2800" spc="-5" dirty="0">
                <a:latin typeface="Cambria"/>
                <a:cs typeface="Cambria"/>
              </a:rPr>
              <a:t>de</a:t>
            </a:r>
            <a:r>
              <a:rPr sz="2800" spc="-25" dirty="0">
                <a:latin typeface="Cambria"/>
                <a:cs typeface="Cambria"/>
              </a:rPr>
              <a:t>t</a:t>
            </a:r>
            <a:r>
              <a:rPr sz="2800" spc="-5" dirty="0">
                <a:latin typeface="Cambria"/>
                <a:cs typeface="Cambria"/>
              </a:rPr>
              <a:t>ermines</a:t>
            </a:r>
            <a:r>
              <a:rPr sz="2800" dirty="0">
                <a:latin typeface="Cambria"/>
                <a:cs typeface="Cambria"/>
              </a:rPr>
              <a:t>	</a:t>
            </a:r>
            <a:r>
              <a:rPr sz="2800" spc="-10" dirty="0">
                <a:latin typeface="Cambria"/>
                <a:cs typeface="Cambria"/>
              </a:rPr>
              <a:t>t</a:t>
            </a:r>
            <a:r>
              <a:rPr sz="2800" dirty="0">
                <a:latin typeface="Cambria"/>
                <a:cs typeface="Cambria"/>
              </a:rPr>
              <a:t>h</a:t>
            </a:r>
            <a:r>
              <a:rPr sz="2800" spc="-5" dirty="0">
                <a:latin typeface="Cambria"/>
                <a:cs typeface="Cambria"/>
              </a:rPr>
              <a:t>e</a:t>
            </a:r>
            <a:r>
              <a:rPr sz="2800" dirty="0">
                <a:latin typeface="Cambria"/>
                <a:cs typeface="Cambria"/>
              </a:rPr>
              <a:t>	</a:t>
            </a:r>
            <a:r>
              <a:rPr sz="2800" spc="-10" dirty="0">
                <a:latin typeface="Cambria"/>
                <a:cs typeface="Cambria"/>
              </a:rPr>
              <a:t>l</a:t>
            </a:r>
            <a:r>
              <a:rPr sz="2800" spc="-20" dirty="0">
                <a:latin typeface="Cambria"/>
                <a:cs typeface="Cambria"/>
              </a:rPr>
              <a:t>o</a:t>
            </a:r>
            <a:r>
              <a:rPr sz="2800" spc="-50" dirty="0">
                <a:latin typeface="Cambria"/>
                <a:cs typeface="Cambria"/>
              </a:rPr>
              <a:t>w</a:t>
            </a:r>
            <a:r>
              <a:rPr sz="2800" spc="-5" dirty="0">
                <a:latin typeface="Cambria"/>
                <a:cs typeface="Cambria"/>
              </a:rPr>
              <a:t>est</a:t>
            </a:r>
            <a:r>
              <a:rPr sz="2800" dirty="0">
                <a:latin typeface="Cambria"/>
                <a:cs typeface="Cambria"/>
              </a:rPr>
              <a:t>	</a:t>
            </a:r>
            <a:r>
              <a:rPr sz="2800" spc="-5" dirty="0">
                <a:latin typeface="Cambria"/>
                <a:cs typeface="Cambria"/>
              </a:rPr>
              <a:t>c</a:t>
            </a:r>
            <a:r>
              <a:rPr sz="2800" dirty="0">
                <a:latin typeface="Cambria"/>
                <a:cs typeface="Cambria"/>
              </a:rPr>
              <a:t>o</a:t>
            </a:r>
            <a:r>
              <a:rPr sz="2800" spc="-5" dirty="0">
                <a:latin typeface="Cambria"/>
                <a:cs typeface="Cambria"/>
              </a:rPr>
              <a:t>st</a:t>
            </a:r>
            <a:r>
              <a:rPr sz="2800" dirty="0">
                <a:latin typeface="Cambria"/>
                <a:cs typeface="Cambria"/>
              </a:rPr>
              <a:t>	</a:t>
            </a:r>
            <a:r>
              <a:rPr sz="2800" spc="-5" dirty="0">
                <a:latin typeface="Cambria"/>
                <a:cs typeface="Cambria"/>
              </a:rPr>
              <a:t>com</a:t>
            </a:r>
            <a:r>
              <a:rPr sz="2800" dirty="0">
                <a:latin typeface="Cambria"/>
                <a:cs typeface="Cambria"/>
              </a:rPr>
              <a:t>b</a:t>
            </a:r>
            <a:r>
              <a:rPr sz="2800" spc="-5" dirty="0">
                <a:latin typeface="Cambria"/>
                <a:cs typeface="Cambria"/>
              </a:rPr>
              <a:t>inati</a:t>
            </a:r>
            <a:r>
              <a:rPr sz="2800" dirty="0">
                <a:latin typeface="Cambria"/>
                <a:cs typeface="Cambria"/>
              </a:rPr>
              <a:t>o</a:t>
            </a:r>
            <a:r>
              <a:rPr sz="2800" spc="-5" dirty="0">
                <a:latin typeface="Cambria"/>
                <a:cs typeface="Cambria"/>
              </a:rPr>
              <a:t>n</a:t>
            </a:r>
            <a:r>
              <a:rPr sz="2800" dirty="0">
                <a:latin typeface="Cambria"/>
                <a:cs typeface="Cambria"/>
              </a:rPr>
              <a:t>	</a:t>
            </a:r>
            <a:r>
              <a:rPr sz="2800" spc="-5" dirty="0">
                <a:latin typeface="Cambria"/>
                <a:cs typeface="Cambria"/>
              </a:rPr>
              <a:t>of  </a:t>
            </a:r>
            <a:r>
              <a:rPr sz="2800" spc="-10" dirty="0">
                <a:latin typeface="Cambria"/>
                <a:cs typeface="Cambria"/>
              </a:rPr>
              <a:t>different </a:t>
            </a:r>
            <a:r>
              <a:rPr sz="2800" spc="-15" dirty="0">
                <a:latin typeface="Cambria"/>
                <a:cs typeface="Cambria"/>
              </a:rPr>
              <a:t>factors </a:t>
            </a:r>
            <a:r>
              <a:rPr sz="2800" spc="-5" dirty="0">
                <a:latin typeface="Cambria"/>
                <a:cs typeface="Cambria"/>
              </a:rPr>
              <a:t>of</a:t>
            </a:r>
            <a:r>
              <a:rPr sz="2800" spc="10" dirty="0">
                <a:latin typeface="Cambria"/>
                <a:cs typeface="Cambria"/>
              </a:rPr>
              <a:t> </a:t>
            </a:r>
            <a:r>
              <a:rPr sz="2800" spc="-10" dirty="0">
                <a:latin typeface="Cambria"/>
                <a:cs typeface="Cambria"/>
              </a:rPr>
              <a:t>production,</a:t>
            </a:r>
            <a:endParaRPr sz="2800">
              <a:latin typeface="Cambria"/>
              <a:cs typeface="Cambria"/>
            </a:endParaRPr>
          </a:p>
          <a:p>
            <a:pPr marL="355600" marR="5715" indent="-342900" algn="just">
              <a:lnSpc>
                <a:spcPct val="100000"/>
              </a:lnSpc>
              <a:spcBef>
                <a:spcPts val="675"/>
              </a:spcBef>
            </a:pPr>
            <a:r>
              <a:rPr sz="2800" spc="-10" dirty="0">
                <a:latin typeface="Wingdings"/>
                <a:cs typeface="Wingdings"/>
              </a:rPr>
              <a:t></a:t>
            </a:r>
            <a:r>
              <a:rPr sz="2800" spc="-10" dirty="0">
                <a:latin typeface="Cambria"/>
                <a:cs typeface="Cambria"/>
              </a:rPr>
              <a:t>How </a:t>
            </a:r>
            <a:r>
              <a:rPr sz="2800" spc="-5" dirty="0">
                <a:latin typeface="Cambria"/>
                <a:cs typeface="Cambria"/>
              </a:rPr>
              <a:t>the </a:t>
            </a:r>
            <a:r>
              <a:rPr sz="2800" spc="-10" dirty="0">
                <a:latin typeface="Cambria"/>
                <a:cs typeface="Cambria"/>
              </a:rPr>
              <a:t>individual </a:t>
            </a:r>
            <a:r>
              <a:rPr sz="2800" spc="-5" dirty="0">
                <a:latin typeface="Cambria"/>
                <a:cs typeface="Cambria"/>
              </a:rPr>
              <a:t>consumer determines </a:t>
            </a:r>
            <a:r>
              <a:rPr sz="2800" spc="-10" dirty="0">
                <a:latin typeface="Cambria"/>
                <a:cs typeface="Cambria"/>
              </a:rPr>
              <a:t>the  </a:t>
            </a:r>
            <a:r>
              <a:rPr sz="2800" spc="-5" dirty="0">
                <a:latin typeface="Cambria"/>
                <a:cs typeface="Cambria"/>
              </a:rPr>
              <a:t>distribution of his/her </a:t>
            </a:r>
            <a:r>
              <a:rPr sz="2800" dirty="0">
                <a:latin typeface="Cambria"/>
                <a:cs typeface="Cambria"/>
              </a:rPr>
              <a:t>spending </a:t>
            </a:r>
            <a:r>
              <a:rPr sz="2800" spc="-5" dirty="0">
                <a:latin typeface="Cambria"/>
                <a:cs typeface="Cambria"/>
              </a:rPr>
              <a:t>on </a:t>
            </a:r>
            <a:r>
              <a:rPr sz="2800" spc="-15" dirty="0">
                <a:latin typeface="Cambria"/>
                <a:cs typeface="Cambria"/>
              </a:rPr>
              <a:t>various </a:t>
            </a:r>
            <a:r>
              <a:rPr sz="2800" spc="-5" dirty="0">
                <a:latin typeface="Cambria"/>
                <a:cs typeface="Cambria"/>
              </a:rPr>
              <a:t>goods </a:t>
            </a:r>
            <a:r>
              <a:rPr sz="2800" spc="-10" dirty="0">
                <a:latin typeface="Cambria"/>
                <a:cs typeface="Cambria"/>
              </a:rPr>
              <a:t>and  </a:t>
            </a:r>
            <a:r>
              <a:rPr sz="2800" spc="-5" dirty="0">
                <a:latin typeface="Cambria"/>
                <a:cs typeface="Cambria"/>
              </a:rPr>
              <a:t>services so as </a:t>
            </a:r>
            <a:r>
              <a:rPr sz="2800" spc="-15" dirty="0">
                <a:latin typeface="Cambria"/>
                <a:cs typeface="Cambria"/>
              </a:rPr>
              <a:t>to </a:t>
            </a:r>
            <a:r>
              <a:rPr sz="2800" spc="-5" dirty="0">
                <a:latin typeface="Cambria"/>
                <a:cs typeface="Cambria"/>
              </a:rPr>
              <a:t>maximize</a:t>
            </a:r>
            <a:r>
              <a:rPr sz="2800" spc="-15" dirty="0">
                <a:latin typeface="Cambria"/>
                <a:cs typeface="Cambria"/>
              </a:rPr>
              <a:t> </a:t>
            </a:r>
            <a:r>
              <a:rPr sz="2800" spc="-5" dirty="0">
                <a:latin typeface="Cambria"/>
                <a:cs typeface="Cambria"/>
              </a:rPr>
              <a:t>satisfaction,</a:t>
            </a:r>
            <a:endParaRPr sz="2800">
              <a:latin typeface="Cambria"/>
              <a:cs typeface="Cambria"/>
            </a:endParaRPr>
          </a:p>
          <a:p>
            <a:pPr marL="355600" marR="7620" indent="-342900">
              <a:lnSpc>
                <a:spcPct val="100000"/>
              </a:lnSpc>
              <a:spcBef>
                <a:spcPts val="675"/>
              </a:spcBef>
              <a:tabLst>
                <a:tab pos="1209040" algn="l"/>
                <a:tab pos="1844675" algn="l"/>
                <a:tab pos="2914650" algn="l"/>
                <a:tab pos="3356610" algn="l"/>
                <a:tab pos="5027295" algn="l"/>
                <a:tab pos="6211570" algn="l"/>
                <a:tab pos="6653530" algn="l"/>
                <a:tab pos="8484235" algn="l"/>
              </a:tabLst>
            </a:pPr>
            <a:endParaRPr sz="2800">
              <a:latin typeface="Cambria"/>
              <a:cs typeface="Cambri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355600" marR="7620" algn="just">
              <a:spcBef>
                <a:spcPts val="675"/>
              </a:spcBef>
              <a:tabLst>
                <a:tab pos="1209040" algn="l"/>
                <a:tab pos="1844675" algn="l"/>
                <a:tab pos="2914650" algn="l"/>
                <a:tab pos="3356610" algn="l"/>
                <a:tab pos="5027295" algn="l"/>
                <a:tab pos="6211570" algn="l"/>
                <a:tab pos="6653530" algn="l"/>
                <a:tab pos="8484235" algn="l"/>
              </a:tabLst>
            </a:pPr>
            <a:r>
              <a:rPr lang="en-US" sz="2800" spc="-5" dirty="0" smtClean="0">
                <a:latin typeface="Cambria"/>
                <a:cs typeface="Cambria"/>
              </a:rPr>
              <a:t>H</a:t>
            </a:r>
            <a:r>
              <a:rPr lang="en-US" sz="2800" spc="-15" dirty="0" smtClean="0">
                <a:latin typeface="Cambria"/>
                <a:cs typeface="Cambria"/>
              </a:rPr>
              <a:t>o</a:t>
            </a:r>
            <a:r>
              <a:rPr lang="en-US" sz="2800" spc="-5" dirty="0" smtClean="0">
                <a:latin typeface="Cambria"/>
                <a:cs typeface="Cambria"/>
              </a:rPr>
              <a:t>w</a:t>
            </a:r>
            <a:r>
              <a:rPr lang="en-US" sz="2800" dirty="0" smtClean="0">
                <a:latin typeface="Cambria"/>
                <a:cs typeface="Cambria"/>
              </a:rPr>
              <a:t>	</a:t>
            </a:r>
            <a:r>
              <a:rPr lang="en-US" sz="2800" spc="-10" dirty="0" smtClean="0">
                <a:latin typeface="Cambria"/>
                <a:cs typeface="Cambria"/>
              </a:rPr>
              <a:t>th</a:t>
            </a:r>
            <a:r>
              <a:rPr lang="en-US" sz="2800" spc="-5" dirty="0" smtClean="0">
                <a:latin typeface="Cambria"/>
                <a:cs typeface="Cambria"/>
              </a:rPr>
              <a:t>e</a:t>
            </a:r>
            <a:r>
              <a:rPr lang="en-US" sz="2800" dirty="0" smtClean="0">
                <a:latin typeface="Cambria"/>
                <a:cs typeface="Cambria"/>
              </a:rPr>
              <a:t>	</a:t>
            </a:r>
            <a:r>
              <a:rPr lang="en-US" sz="2800" spc="-10" dirty="0" smtClean="0">
                <a:latin typeface="Cambria"/>
                <a:cs typeface="Cambria"/>
              </a:rPr>
              <a:t>pric</a:t>
            </a:r>
            <a:r>
              <a:rPr lang="en-US" sz="2800" dirty="0" smtClean="0">
                <a:latin typeface="Cambria"/>
                <a:cs typeface="Cambria"/>
              </a:rPr>
              <a:t>e</a:t>
            </a:r>
            <a:r>
              <a:rPr lang="en-US" sz="2800" spc="-5" dirty="0" smtClean="0">
                <a:latin typeface="Cambria"/>
                <a:cs typeface="Cambria"/>
              </a:rPr>
              <a:t>s</a:t>
            </a:r>
            <a:r>
              <a:rPr lang="en-US" sz="2800" dirty="0" smtClean="0">
                <a:latin typeface="Cambria"/>
                <a:cs typeface="Cambria"/>
              </a:rPr>
              <a:t>	</a:t>
            </a:r>
            <a:r>
              <a:rPr lang="en-US" sz="2800" spc="-5" dirty="0" smtClean="0">
                <a:latin typeface="Cambria"/>
                <a:cs typeface="Cambria"/>
              </a:rPr>
              <a:t>of</a:t>
            </a:r>
            <a:r>
              <a:rPr lang="en-US" sz="2800" dirty="0" smtClean="0">
                <a:latin typeface="Cambria"/>
                <a:cs typeface="Cambria"/>
              </a:rPr>
              <a:t>	</a:t>
            </a:r>
            <a:r>
              <a:rPr lang="en-US" sz="2800" spc="-5" dirty="0" smtClean="0">
                <a:latin typeface="Cambria"/>
                <a:cs typeface="Cambria"/>
              </a:rPr>
              <a:t>ind</a:t>
            </a:r>
            <a:r>
              <a:rPr lang="en-US" sz="2800" spc="-65" dirty="0" smtClean="0">
                <a:latin typeface="Cambria"/>
                <a:cs typeface="Cambria"/>
              </a:rPr>
              <a:t>i</a:t>
            </a:r>
            <a:r>
              <a:rPr lang="en-US" sz="2800" spc="-5" dirty="0" smtClean="0">
                <a:latin typeface="Cambria"/>
                <a:cs typeface="Cambria"/>
              </a:rPr>
              <a:t>vidual</a:t>
            </a:r>
            <a:r>
              <a:rPr lang="en-US" sz="2800" dirty="0" smtClean="0">
                <a:latin typeface="Cambria"/>
                <a:cs typeface="Cambria"/>
              </a:rPr>
              <a:t>	</a:t>
            </a:r>
            <a:r>
              <a:rPr lang="en-US" sz="2800" spc="-40" dirty="0" smtClean="0">
                <a:latin typeface="Cambria"/>
                <a:cs typeface="Cambria"/>
              </a:rPr>
              <a:t>f</a:t>
            </a:r>
            <a:r>
              <a:rPr lang="en-US" sz="2800" spc="-10" dirty="0" smtClean="0">
                <a:latin typeface="Cambria"/>
                <a:cs typeface="Cambria"/>
              </a:rPr>
              <a:t>ac</a:t>
            </a:r>
            <a:r>
              <a:rPr lang="en-US" sz="2800" spc="-20" dirty="0" smtClean="0">
                <a:latin typeface="Cambria"/>
                <a:cs typeface="Cambria"/>
              </a:rPr>
              <a:t>t</a:t>
            </a:r>
            <a:r>
              <a:rPr lang="en-US" sz="2800" spc="-5" dirty="0" smtClean="0">
                <a:latin typeface="Cambria"/>
                <a:cs typeface="Cambria"/>
              </a:rPr>
              <a:t>ors</a:t>
            </a:r>
            <a:r>
              <a:rPr lang="en-US" sz="2800" dirty="0" smtClean="0">
                <a:latin typeface="Cambria"/>
                <a:cs typeface="Cambria"/>
              </a:rPr>
              <a:t>	</a:t>
            </a:r>
            <a:r>
              <a:rPr lang="en-US" sz="2800" spc="5" dirty="0" smtClean="0">
                <a:latin typeface="Cambria"/>
                <a:cs typeface="Cambria"/>
              </a:rPr>
              <a:t>o</a:t>
            </a:r>
            <a:r>
              <a:rPr lang="en-US" sz="2800" spc="-5" dirty="0" smtClean="0">
                <a:latin typeface="Cambria"/>
                <a:cs typeface="Cambria"/>
              </a:rPr>
              <a:t>f</a:t>
            </a:r>
            <a:r>
              <a:rPr lang="en-US" sz="2800" dirty="0" smtClean="0">
                <a:latin typeface="Cambria"/>
                <a:cs typeface="Cambria"/>
              </a:rPr>
              <a:t>	</a:t>
            </a:r>
            <a:r>
              <a:rPr lang="en-US" sz="2800" spc="-10" dirty="0" smtClean="0">
                <a:latin typeface="Cambria"/>
                <a:cs typeface="Cambria"/>
              </a:rPr>
              <a:t>p</a:t>
            </a:r>
            <a:r>
              <a:rPr lang="en-US" sz="2800" spc="-45" dirty="0" smtClean="0">
                <a:latin typeface="Cambria"/>
                <a:cs typeface="Cambria"/>
              </a:rPr>
              <a:t>r</a:t>
            </a:r>
            <a:r>
              <a:rPr lang="en-US" sz="2800" spc="-5" dirty="0" smtClean="0">
                <a:latin typeface="Cambria"/>
                <a:cs typeface="Cambria"/>
              </a:rPr>
              <a:t>odu</a:t>
            </a:r>
            <a:r>
              <a:rPr lang="en-US" sz="2800" spc="5" dirty="0" smtClean="0">
                <a:latin typeface="Cambria"/>
                <a:cs typeface="Cambria"/>
              </a:rPr>
              <a:t>c</a:t>
            </a:r>
            <a:r>
              <a:rPr lang="en-US" sz="2800" spc="-10" dirty="0" smtClean="0">
                <a:latin typeface="Cambria"/>
                <a:cs typeface="Cambria"/>
              </a:rPr>
              <a:t>ti</a:t>
            </a:r>
            <a:r>
              <a:rPr lang="en-US" sz="2800" spc="-5" dirty="0" smtClean="0">
                <a:latin typeface="Cambria"/>
                <a:cs typeface="Cambria"/>
              </a:rPr>
              <a:t>on</a:t>
            </a:r>
            <a:r>
              <a:rPr lang="en-US" sz="2800" dirty="0" smtClean="0">
                <a:latin typeface="Cambria"/>
                <a:cs typeface="Cambria"/>
              </a:rPr>
              <a:t>	</a:t>
            </a:r>
            <a:r>
              <a:rPr lang="en-US" sz="2800" spc="-10" dirty="0" smtClean="0">
                <a:latin typeface="Cambria"/>
                <a:cs typeface="Cambria"/>
              </a:rPr>
              <a:t>a</a:t>
            </a:r>
            <a:r>
              <a:rPr lang="en-US" sz="2800" spc="-45" dirty="0" smtClean="0">
                <a:latin typeface="Cambria"/>
                <a:cs typeface="Cambria"/>
              </a:rPr>
              <a:t>r</a:t>
            </a:r>
            <a:r>
              <a:rPr lang="en-US" sz="2800" spc="-5" dirty="0" smtClean="0">
                <a:latin typeface="Cambria"/>
                <a:cs typeface="Cambria"/>
              </a:rPr>
              <a:t>e  determined,</a:t>
            </a:r>
            <a:endParaRPr lang="en-US" sz="2800" dirty="0" smtClean="0">
              <a:latin typeface="Cambria"/>
              <a:cs typeface="Cambria"/>
            </a:endParaRPr>
          </a:p>
          <a:p>
            <a:pPr marL="355600" marR="7620" algn="just">
              <a:spcBef>
                <a:spcPts val="675"/>
              </a:spcBef>
              <a:tabLst>
                <a:tab pos="1198245" algn="l"/>
                <a:tab pos="1504315" algn="l"/>
                <a:tab pos="2287905" algn="l"/>
                <a:tab pos="2757805" algn="l"/>
                <a:tab pos="3263900" algn="l"/>
                <a:tab pos="4687570" algn="l"/>
                <a:tab pos="6150610" algn="l"/>
                <a:tab pos="7494905" algn="l"/>
              </a:tabLst>
            </a:pPr>
            <a:r>
              <a:rPr lang="en-US" sz="2800" spc="-5" dirty="0" smtClean="0">
                <a:latin typeface="Cambria"/>
                <a:cs typeface="Cambria"/>
              </a:rPr>
              <a:t>H</a:t>
            </a:r>
            <a:r>
              <a:rPr lang="en-US" sz="2800" spc="-15" dirty="0" smtClean="0">
                <a:latin typeface="Cambria"/>
                <a:cs typeface="Cambria"/>
              </a:rPr>
              <a:t>o</a:t>
            </a:r>
            <a:r>
              <a:rPr lang="en-US" sz="2800" spc="-5" dirty="0" smtClean="0">
                <a:latin typeface="Cambria"/>
                <a:cs typeface="Cambria"/>
              </a:rPr>
              <a:t>w</a:t>
            </a:r>
            <a:r>
              <a:rPr lang="en-US" sz="2800" dirty="0" smtClean="0">
                <a:latin typeface="Cambria"/>
                <a:cs typeface="Cambria"/>
              </a:rPr>
              <a:t>	</a:t>
            </a:r>
            <a:r>
              <a:rPr lang="en-US" sz="2800" spc="-5" dirty="0" smtClean="0">
                <a:latin typeface="Cambria"/>
                <a:cs typeface="Cambria"/>
              </a:rPr>
              <a:t>a</a:t>
            </a:r>
            <a:r>
              <a:rPr lang="en-US" sz="2800" dirty="0" smtClean="0">
                <a:latin typeface="Cambria"/>
                <a:cs typeface="Cambria"/>
              </a:rPr>
              <a:t>	</a:t>
            </a:r>
            <a:r>
              <a:rPr lang="en-US" sz="2800" spc="-5" dirty="0" smtClean="0">
                <a:latin typeface="Cambria"/>
                <a:cs typeface="Cambria"/>
              </a:rPr>
              <a:t>fi</a:t>
            </a:r>
            <a:r>
              <a:rPr lang="en-US" sz="2800" dirty="0" smtClean="0">
                <a:latin typeface="Cambria"/>
                <a:cs typeface="Cambria"/>
              </a:rPr>
              <a:t>r</a:t>
            </a:r>
            <a:r>
              <a:rPr lang="en-US" sz="2800" spc="-5" dirty="0" smtClean="0">
                <a:latin typeface="Cambria"/>
                <a:cs typeface="Cambria"/>
              </a:rPr>
              <a:t>m</a:t>
            </a:r>
            <a:r>
              <a:rPr lang="en-US" sz="2800" dirty="0" smtClean="0">
                <a:latin typeface="Cambria"/>
                <a:cs typeface="Cambria"/>
              </a:rPr>
              <a:t>	o</a:t>
            </a:r>
            <a:r>
              <a:rPr lang="en-US" sz="2800" spc="-5" dirty="0" smtClean="0">
                <a:latin typeface="Cambria"/>
                <a:cs typeface="Cambria"/>
              </a:rPr>
              <a:t>r</a:t>
            </a:r>
            <a:r>
              <a:rPr lang="en-US" sz="2800" dirty="0" smtClean="0">
                <a:latin typeface="Cambria"/>
                <a:cs typeface="Cambria"/>
              </a:rPr>
              <a:t>	</a:t>
            </a:r>
            <a:r>
              <a:rPr lang="en-US" sz="2800" spc="-5" dirty="0" smtClean="0">
                <a:latin typeface="Cambria"/>
                <a:cs typeface="Cambria"/>
              </a:rPr>
              <a:t>an</a:t>
            </a:r>
            <a:r>
              <a:rPr lang="en-US" sz="2800" dirty="0" smtClean="0">
                <a:latin typeface="Cambria"/>
                <a:cs typeface="Cambria"/>
              </a:rPr>
              <a:t>	</a:t>
            </a:r>
            <a:r>
              <a:rPr lang="en-US" sz="2800" spc="-5" dirty="0" smtClean="0">
                <a:latin typeface="Cambria"/>
                <a:cs typeface="Cambria"/>
              </a:rPr>
              <a:t>indus</a:t>
            </a:r>
            <a:r>
              <a:rPr lang="en-US" sz="2800" dirty="0" smtClean="0">
                <a:latin typeface="Cambria"/>
                <a:cs typeface="Cambria"/>
              </a:rPr>
              <a:t>t</a:t>
            </a:r>
            <a:r>
              <a:rPr lang="en-US" sz="2800" spc="-5" dirty="0" smtClean="0">
                <a:latin typeface="Cambria"/>
                <a:cs typeface="Cambria"/>
              </a:rPr>
              <a:t>ry</a:t>
            </a:r>
            <a:r>
              <a:rPr lang="en-US" sz="2800" dirty="0" smtClean="0">
                <a:latin typeface="Cambria"/>
                <a:cs typeface="Cambria"/>
              </a:rPr>
              <a:t>	</a:t>
            </a:r>
            <a:r>
              <a:rPr lang="en-US" sz="2800" spc="-10" dirty="0" smtClean="0">
                <a:latin typeface="Cambria"/>
                <a:cs typeface="Cambria"/>
              </a:rPr>
              <a:t>alloc</a:t>
            </a:r>
            <a:r>
              <a:rPr lang="en-US" sz="2800" dirty="0" smtClean="0">
                <a:latin typeface="Cambria"/>
                <a:cs typeface="Cambria"/>
              </a:rPr>
              <a:t>a</a:t>
            </a:r>
            <a:r>
              <a:rPr lang="en-US" sz="2800" spc="-30" dirty="0" smtClean="0">
                <a:latin typeface="Cambria"/>
                <a:cs typeface="Cambria"/>
              </a:rPr>
              <a:t>t</a:t>
            </a:r>
            <a:r>
              <a:rPr lang="en-US" sz="2800" spc="-5" dirty="0" smtClean="0">
                <a:latin typeface="Cambria"/>
                <a:cs typeface="Cambria"/>
              </a:rPr>
              <a:t>es</a:t>
            </a:r>
            <a:r>
              <a:rPr lang="en-US" sz="2800" dirty="0" smtClean="0">
                <a:latin typeface="Cambria"/>
                <a:cs typeface="Cambria"/>
              </a:rPr>
              <a:t>	</a:t>
            </a:r>
            <a:r>
              <a:rPr lang="en-US" sz="2800" spc="-10" dirty="0" smtClean="0">
                <a:latin typeface="Cambria"/>
                <a:cs typeface="Cambria"/>
              </a:rPr>
              <a:t>limi</a:t>
            </a:r>
            <a:r>
              <a:rPr lang="en-US" sz="2800" spc="-25" dirty="0" smtClean="0">
                <a:latin typeface="Cambria"/>
                <a:cs typeface="Cambria"/>
              </a:rPr>
              <a:t>t</a:t>
            </a:r>
            <a:r>
              <a:rPr lang="en-US" sz="2800" spc="-5" dirty="0" smtClean="0">
                <a:latin typeface="Cambria"/>
                <a:cs typeface="Cambria"/>
              </a:rPr>
              <a:t>ed</a:t>
            </a:r>
            <a:r>
              <a:rPr lang="en-US" sz="2800" dirty="0" smtClean="0">
                <a:latin typeface="Cambria"/>
                <a:cs typeface="Cambria"/>
              </a:rPr>
              <a:t>	</a:t>
            </a:r>
            <a:r>
              <a:rPr lang="en-US" sz="2800" spc="-50" dirty="0" smtClean="0">
                <a:latin typeface="Cambria"/>
                <a:cs typeface="Cambria"/>
              </a:rPr>
              <a:t>r</a:t>
            </a:r>
            <a:r>
              <a:rPr lang="en-US" sz="2800" spc="-5" dirty="0" smtClean="0">
                <a:latin typeface="Cambria"/>
                <a:cs typeface="Cambria"/>
              </a:rPr>
              <a:t>esou</a:t>
            </a:r>
            <a:r>
              <a:rPr lang="en-US" sz="2800" spc="-45" dirty="0" smtClean="0">
                <a:latin typeface="Cambria"/>
                <a:cs typeface="Cambria"/>
              </a:rPr>
              <a:t>r</a:t>
            </a:r>
            <a:r>
              <a:rPr lang="en-US" sz="2800" spc="-5" dirty="0" smtClean="0">
                <a:latin typeface="Cambria"/>
                <a:cs typeface="Cambria"/>
              </a:rPr>
              <a:t>c</a:t>
            </a:r>
            <a:r>
              <a:rPr lang="en-US" sz="2800" dirty="0" smtClean="0">
                <a:latin typeface="Cambria"/>
                <a:cs typeface="Cambria"/>
              </a:rPr>
              <a:t>e</a:t>
            </a:r>
            <a:r>
              <a:rPr lang="en-US" sz="2800" spc="-5" dirty="0" smtClean="0">
                <a:latin typeface="Cambria"/>
                <a:cs typeface="Cambria"/>
              </a:rPr>
              <a:t>s  </a:t>
            </a:r>
            <a:r>
              <a:rPr lang="en-US" sz="2800" spc="-15" dirty="0" smtClean="0">
                <a:latin typeface="Cambria"/>
                <a:cs typeface="Cambria"/>
              </a:rPr>
              <a:t>for </a:t>
            </a:r>
            <a:r>
              <a:rPr lang="en-US" sz="2800" spc="-10" dirty="0" smtClean="0">
                <a:latin typeface="Cambria"/>
                <a:cs typeface="Cambria"/>
              </a:rPr>
              <a:t>the production </a:t>
            </a:r>
            <a:r>
              <a:rPr lang="en-US" sz="2800" spc="-5" dirty="0" smtClean="0">
                <a:latin typeface="Cambria"/>
                <a:cs typeface="Cambria"/>
              </a:rPr>
              <a:t>of </a:t>
            </a:r>
            <a:r>
              <a:rPr lang="en-US" sz="2800" spc="-10" dirty="0" smtClean="0">
                <a:latin typeface="Cambria"/>
                <a:cs typeface="Cambria"/>
              </a:rPr>
              <a:t>different good and </a:t>
            </a:r>
            <a:r>
              <a:rPr lang="en-US" sz="2800" spc="-5" dirty="0" smtClean="0">
                <a:latin typeface="Cambria"/>
                <a:cs typeface="Cambria"/>
              </a:rPr>
              <a:t>services,</a:t>
            </a:r>
            <a:r>
              <a:rPr lang="en-US" sz="2800" spc="100" dirty="0" smtClean="0">
                <a:latin typeface="Cambria"/>
                <a:cs typeface="Cambria"/>
              </a:rPr>
              <a:t> </a:t>
            </a:r>
            <a:r>
              <a:rPr lang="en-US" sz="2800" spc="-10" dirty="0" smtClean="0">
                <a:latin typeface="Cambria"/>
                <a:cs typeface="Cambria"/>
              </a:rPr>
              <a:t>etc.</a:t>
            </a:r>
          </a:p>
          <a:p>
            <a:pPr marL="355600" marR="7620" algn="just">
              <a:spcBef>
                <a:spcPts val="675"/>
              </a:spcBef>
              <a:tabLst>
                <a:tab pos="1198245" algn="l"/>
                <a:tab pos="1504315" algn="l"/>
                <a:tab pos="2287905" algn="l"/>
                <a:tab pos="2757805" algn="l"/>
                <a:tab pos="3263900" algn="l"/>
                <a:tab pos="4687570" algn="l"/>
                <a:tab pos="6150610" algn="l"/>
                <a:tab pos="7494905" algn="l"/>
              </a:tabLst>
            </a:pPr>
            <a:r>
              <a:rPr lang="en-US" sz="2800" spc="-5" dirty="0" smtClean="0">
                <a:latin typeface="Cambria"/>
                <a:cs typeface="Cambria"/>
              </a:rPr>
              <a:t>This	</a:t>
            </a:r>
            <a:r>
              <a:rPr lang="en-US" sz="2800" spc="-50" dirty="0" smtClean="0">
                <a:latin typeface="Cambria"/>
                <a:cs typeface="Cambria"/>
              </a:rPr>
              <a:t>w</a:t>
            </a:r>
            <a:r>
              <a:rPr lang="en-US" sz="2800" spc="-65" dirty="0" smtClean="0">
                <a:latin typeface="Cambria"/>
                <a:cs typeface="Cambria"/>
              </a:rPr>
              <a:t>a</a:t>
            </a:r>
            <a:r>
              <a:rPr lang="en-US" sz="2800" spc="-5" dirty="0" smtClean="0">
                <a:latin typeface="Cambria"/>
                <a:cs typeface="Cambria"/>
              </a:rPr>
              <a:t>y</a:t>
            </a:r>
            <a:r>
              <a:rPr lang="en-US" sz="2800" dirty="0" smtClean="0">
                <a:latin typeface="Cambria"/>
                <a:cs typeface="Cambria"/>
              </a:rPr>
              <a:t>	</a:t>
            </a:r>
            <a:r>
              <a:rPr lang="en-US" sz="2800" spc="-10" dirty="0" smtClean="0">
                <a:latin typeface="Cambria"/>
                <a:cs typeface="Cambria"/>
              </a:rPr>
              <a:t>mic</a:t>
            </a:r>
            <a:r>
              <a:rPr lang="en-US" sz="2800" spc="-40" dirty="0" smtClean="0">
                <a:latin typeface="Cambria"/>
                <a:cs typeface="Cambria"/>
              </a:rPr>
              <a:t>r</a:t>
            </a:r>
            <a:r>
              <a:rPr lang="en-US" sz="2800" dirty="0" smtClean="0">
                <a:latin typeface="Cambria"/>
                <a:cs typeface="Cambria"/>
              </a:rPr>
              <a:t>o</a:t>
            </a:r>
            <a:r>
              <a:rPr lang="en-US" sz="2800" spc="-5" dirty="0" smtClean="0">
                <a:latin typeface="Cambria"/>
                <a:cs typeface="Cambria"/>
              </a:rPr>
              <a:t>ec</a:t>
            </a:r>
            <a:r>
              <a:rPr lang="en-US" sz="2800" dirty="0" smtClean="0">
                <a:latin typeface="Cambria"/>
                <a:cs typeface="Cambria"/>
              </a:rPr>
              <a:t>o</a:t>
            </a:r>
            <a:r>
              <a:rPr lang="en-US" sz="2800" spc="-10" dirty="0" smtClean="0">
                <a:latin typeface="Cambria"/>
                <a:cs typeface="Cambria"/>
              </a:rPr>
              <a:t>nomic</a:t>
            </a:r>
            <a:r>
              <a:rPr lang="en-US" sz="2800" spc="-5" dirty="0" smtClean="0">
                <a:latin typeface="Cambria"/>
                <a:cs typeface="Cambria"/>
              </a:rPr>
              <a:t>s</a:t>
            </a:r>
            <a:r>
              <a:rPr lang="en-US" sz="2800" dirty="0" smtClean="0">
                <a:latin typeface="Cambria"/>
                <a:cs typeface="Cambria"/>
              </a:rPr>
              <a:t>	</a:t>
            </a:r>
            <a:r>
              <a:rPr lang="en-US" sz="2800" spc="-5" dirty="0" smtClean="0">
                <a:latin typeface="Cambria"/>
                <a:cs typeface="Cambria"/>
              </a:rPr>
              <a:t>studies</a:t>
            </a:r>
            <a:r>
              <a:rPr lang="en-US" sz="2800" dirty="0" smtClean="0">
                <a:latin typeface="Cambria"/>
                <a:cs typeface="Cambria"/>
              </a:rPr>
              <a:t>	</a:t>
            </a:r>
            <a:r>
              <a:rPr lang="en-US" sz="2800" spc="-5" dirty="0" smtClean="0">
                <a:latin typeface="Cambria"/>
                <a:cs typeface="Cambria"/>
              </a:rPr>
              <a:t>small</a:t>
            </a:r>
            <a:r>
              <a:rPr lang="en-US" sz="2800" dirty="0" smtClean="0">
                <a:latin typeface="Cambria"/>
                <a:cs typeface="Cambria"/>
              </a:rPr>
              <a:t>	p</a:t>
            </a:r>
            <a:r>
              <a:rPr lang="en-US" sz="2800" spc="-10" dirty="0" smtClean="0">
                <a:latin typeface="Cambria"/>
                <a:cs typeface="Cambria"/>
              </a:rPr>
              <a:t>art</a:t>
            </a:r>
            <a:r>
              <a:rPr lang="en-US" sz="2800" spc="-5" dirty="0" smtClean="0">
                <a:latin typeface="Cambria"/>
                <a:cs typeface="Cambria"/>
              </a:rPr>
              <a:t>s</a:t>
            </a:r>
            <a:r>
              <a:rPr lang="en-US" sz="2800" dirty="0" smtClean="0">
                <a:latin typeface="Cambria"/>
                <a:cs typeface="Cambria"/>
              </a:rPr>
              <a:t>	</a:t>
            </a:r>
            <a:r>
              <a:rPr lang="en-US" sz="2800" spc="-5" dirty="0" smtClean="0">
                <a:latin typeface="Cambria"/>
                <a:cs typeface="Cambria"/>
              </a:rPr>
              <a:t>of</a:t>
            </a:r>
            <a:r>
              <a:rPr lang="en-US" sz="2800" dirty="0" smtClean="0">
                <a:latin typeface="Cambria"/>
                <a:cs typeface="Cambria"/>
              </a:rPr>
              <a:t>	an  </a:t>
            </a:r>
            <a:r>
              <a:rPr lang="en-US" sz="2800" spc="-5" dirty="0" smtClean="0">
                <a:latin typeface="Cambria"/>
                <a:cs typeface="Cambria"/>
              </a:rPr>
              <a:t>economic </a:t>
            </a:r>
            <a:r>
              <a:rPr lang="en-US" sz="2800" spc="-20" dirty="0" smtClean="0">
                <a:latin typeface="Cambria"/>
                <a:cs typeface="Cambria"/>
              </a:rPr>
              <a:t>body </a:t>
            </a:r>
            <a:r>
              <a:rPr lang="en-US" sz="2800" spc="-5" dirty="0" smtClean="0">
                <a:latin typeface="Cambria"/>
                <a:cs typeface="Cambria"/>
              </a:rPr>
              <a:t>but </a:t>
            </a:r>
            <a:r>
              <a:rPr lang="en-US" sz="2800" spc="-10" dirty="0" smtClean="0">
                <a:latin typeface="Cambria"/>
                <a:cs typeface="Cambria"/>
              </a:rPr>
              <a:t>not the </a:t>
            </a:r>
            <a:r>
              <a:rPr lang="en-US" sz="2800" spc="-15" dirty="0" smtClean="0">
                <a:latin typeface="Cambria"/>
                <a:cs typeface="Cambria"/>
              </a:rPr>
              <a:t>economy </a:t>
            </a:r>
            <a:r>
              <a:rPr lang="en-US" sz="2800" spc="-5" dirty="0" smtClean="0">
                <a:latin typeface="Cambria"/>
                <a:cs typeface="Cambria"/>
              </a:rPr>
              <a:t>as a</a:t>
            </a:r>
            <a:r>
              <a:rPr lang="en-US" sz="2800" spc="65" dirty="0" smtClean="0">
                <a:latin typeface="Cambria"/>
                <a:cs typeface="Cambria"/>
              </a:rPr>
              <a:t> </a:t>
            </a:r>
            <a:r>
              <a:rPr lang="en-US" sz="2800" spc="-10" dirty="0" smtClean="0">
                <a:latin typeface="Cambria"/>
                <a:cs typeface="Cambria"/>
              </a:rPr>
              <a:t>whole.</a:t>
            </a:r>
            <a:endParaRPr lang="en-US" sz="2800" dirty="0" smtClean="0">
              <a:latin typeface="Cambria"/>
              <a:cs typeface="Cambria"/>
            </a:endParaRPr>
          </a:p>
          <a:p>
            <a:pPr algn="just"/>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TotalTime>
  <Words>1137</Words>
  <Application>Microsoft Office PowerPoint</Application>
  <PresentationFormat>On-screen Show (4:3)</PresentationFormat>
  <Paragraphs>95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Introduction to Microeconomics and  Macroeconomics</vt:lpstr>
      <vt:lpstr>Contents</vt:lpstr>
      <vt:lpstr>Microeconomics and  Macroeconomics</vt:lpstr>
      <vt:lpstr>Slide 4</vt:lpstr>
      <vt:lpstr>Meaning of microeconomics:-</vt:lpstr>
      <vt:lpstr>Slide 6</vt:lpstr>
      <vt:lpstr>Slide 7</vt:lpstr>
      <vt:lpstr>Slide 8</vt:lpstr>
      <vt:lpstr>Slide 9</vt:lpstr>
      <vt:lpstr>2.2- Meaning of Macroeconomics</vt:lpstr>
      <vt:lpstr>Slide 11</vt:lpstr>
      <vt:lpstr>Slide 12</vt:lpstr>
      <vt:lpstr>3- Functions of Microeconomic theory</vt:lpstr>
      <vt:lpstr>Slide 14</vt:lpstr>
      <vt:lpstr>Consumption</vt:lpstr>
      <vt:lpstr>Slide 16</vt:lpstr>
      <vt:lpstr>Slide 17</vt:lpstr>
      <vt:lpstr>Scope and importance of macroeconomics </vt:lpstr>
      <vt:lpstr>scope and importance of macroeconomics </vt:lpstr>
      <vt:lpstr>scope and importance of macroeconomics </vt:lpstr>
      <vt:lpstr>Limitations of Microeconomics </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2-Introduction to Microeconomics and  Macroeconomics</dc:title>
  <dc:creator>Manish</dc:creator>
  <cp:lastModifiedBy>Manish</cp:lastModifiedBy>
  <cp:revision>8</cp:revision>
  <dcterms:created xsi:type="dcterms:W3CDTF">2017-11-25T05:01:21Z</dcterms:created>
  <dcterms:modified xsi:type="dcterms:W3CDTF">2018-12-04T04:32:30Z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2015-01-19T00:00:00Z</vt:filetime>
  </property>
  <property fmtid="{D5CDD505-2E9C-101B-9397-08002B2CF9AE}" pid="3" name="Creator">
    <vt:lpwstr>Microsoft® PowerPoint® 2013</vt:lpwstr>
  </property>
  <property fmtid="{D5CDD505-2E9C-101B-9397-08002B2CF9AE}" pid="4" name="LastSaved">
    <vt:filetime>2017-11-25T00:00:00Z</vt:filetime>
  </property>
</Properties>
</file>