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sldIdLst>
    <p:sldId id="256" r:id="rId2"/>
    <p:sldId id="257" r:id="rId3"/>
    <p:sldId id="258" r:id="rId4"/>
    <p:sldId id="259" r:id="rId5"/>
    <p:sldId id="260" r:id="rId6"/>
    <p:sldId id="261" r:id="rId7"/>
    <p:sldId id="262" r:id="rId8"/>
    <p:sldId id="291"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97" r:id="rId22"/>
    <p:sldId id="298" r:id="rId23"/>
    <p:sldId id="299" r:id="rId24"/>
    <p:sldId id="300" r:id="rId25"/>
    <p:sldId id="301" r:id="rId26"/>
    <p:sldId id="302" r:id="rId27"/>
    <p:sldId id="303" r:id="rId28"/>
    <p:sldId id="276" r:id="rId29"/>
    <p:sldId id="277" r:id="rId30"/>
    <p:sldId id="278" r:id="rId31"/>
    <p:sldId id="279" r:id="rId32"/>
    <p:sldId id="280" r:id="rId33"/>
    <p:sldId id="294" r:id="rId34"/>
    <p:sldId id="295" r:id="rId35"/>
    <p:sldId id="296" r:id="rId36"/>
    <p:sldId id="281" r:id="rId37"/>
    <p:sldId id="282" r:id="rId38"/>
    <p:sldId id="284" r:id="rId39"/>
    <p:sldId id="293" r:id="rId40"/>
    <p:sldId id="286" r:id="rId41"/>
    <p:sldId id="287" r:id="rId42"/>
    <p:sldId id="288" r:id="rId43"/>
    <p:sldId id="289" r:id="rId44"/>
    <p:sldId id="292" r:id="rId45"/>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918" y="-96"/>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3/8/2019</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41.xml.rels><?xml version="1.0" encoding="UTF-8" standalone="yes"?>
<Relationships xmlns="http://schemas.openxmlformats.org/package/2006/relationships"><Relationship Id="rId8" Type="http://schemas.openxmlformats.org/officeDocument/2006/relationships/image" Target="../media/image20.png"/><Relationship Id="rId13" Type="http://schemas.openxmlformats.org/officeDocument/2006/relationships/image" Target="../media/image25.png"/><Relationship Id="rId3" Type="http://schemas.openxmlformats.org/officeDocument/2006/relationships/image" Target="../media/image15.png"/><Relationship Id="rId7" Type="http://schemas.openxmlformats.org/officeDocument/2006/relationships/image" Target="../media/image19.png"/><Relationship Id="rId12" Type="http://schemas.openxmlformats.org/officeDocument/2006/relationships/image" Target="../media/image24.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8.png"/><Relationship Id="rId11" Type="http://schemas.openxmlformats.org/officeDocument/2006/relationships/image" Target="../media/image23.png"/><Relationship Id="rId5" Type="http://schemas.openxmlformats.org/officeDocument/2006/relationships/image" Target="../media/image17.png"/><Relationship Id="rId10" Type="http://schemas.openxmlformats.org/officeDocument/2006/relationships/image" Target="../media/image22.png"/><Relationship Id="rId4" Type="http://schemas.openxmlformats.org/officeDocument/2006/relationships/image" Target="../media/image16.png"/><Relationship Id="rId9" Type="http://schemas.openxmlformats.org/officeDocument/2006/relationships/image" Target="../media/image21.png"/><Relationship Id="rId14" Type="http://schemas.openxmlformats.org/officeDocument/2006/relationships/image" Target="../media/image26.png"/></Relationships>
</file>

<file path=ppt/slides/_rels/slide42.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image" Target="../media/image27.png"/><Relationship Id="rId1" Type="http://schemas.openxmlformats.org/officeDocument/2006/relationships/slideLayout" Target="../slideLayouts/slideLayout2.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 Id="rId9" Type="http://schemas.openxmlformats.org/officeDocument/2006/relationships/image" Target="../media/image34.png"/></Relationships>
</file>

<file path=ppt/slides/_rels/slide43.xml.rels><?xml version="1.0" encoding="UTF-8" standalone="yes"?>
<Relationships xmlns="http://schemas.openxmlformats.org/package/2006/relationships"><Relationship Id="rId8" Type="http://schemas.openxmlformats.org/officeDocument/2006/relationships/image" Target="../media/image41.png"/><Relationship Id="rId3" Type="http://schemas.openxmlformats.org/officeDocument/2006/relationships/image" Target="../media/image36.png"/><Relationship Id="rId7" Type="http://schemas.openxmlformats.org/officeDocument/2006/relationships/image" Target="../media/image40.png"/><Relationship Id="rId2" Type="http://schemas.openxmlformats.org/officeDocument/2006/relationships/image" Target="../media/image35.png"/><Relationship Id="rId1" Type="http://schemas.openxmlformats.org/officeDocument/2006/relationships/slideLayout" Target="../slideLayouts/slideLayout2.xml"/><Relationship Id="rId6" Type="http://schemas.openxmlformats.org/officeDocument/2006/relationships/image" Target="../media/image39.png"/><Relationship Id="rId5" Type="http://schemas.openxmlformats.org/officeDocument/2006/relationships/image" Target="../media/image38.png"/><Relationship Id="rId10" Type="http://schemas.openxmlformats.org/officeDocument/2006/relationships/image" Target="../media/image43.png"/><Relationship Id="rId4" Type="http://schemas.openxmlformats.org/officeDocument/2006/relationships/image" Target="../media/image37.png"/><Relationship Id="rId9" Type="http://schemas.openxmlformats.org/officeDocument/2006/relationships/image" Target="../media/image42.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990600" y="762000"/>
            <a:ext cx="10287000" cy="1490152"/>
          </a:xfrm>
          <a:prstGeom prst="rect">
            <a:avLst/>
          </a:prstGeom>
        </p:spPr>
        <p:txBody>
          <a:bodyPr vert="horz" wrap="square" lIns="0" tIns="12700" rIns="0" bIns="0" rtlCol="0">
            <a:spAutoFit/>
          </a:bodyPr>
          <a:lstStyle/>
          <a:p>
            <a:pPr marL="2743835" marR="5080" indent="-2731770" algn="just">
              <a:lnSpc>
                <a:spcPct val="100000"/>
              </a:lnSpc>
              <a:spcBef>
                <a:spcPts val="100"/>
              </a:spcBef>
            </a:pPr>
            <a:r>
              <a:rPr sz="4800" spc="-10" dirty="0">
                <a:solidFill>
                  <a:srgbClr val="252525"/>
                </a:solidFill>
                <a:latin typeface="+mn-lt"/>
                <a:cs typeface="Garamond"/>
              </a:rPr>
              <a:t>B</a:t>
            </a:r>
            <a:r>
              <a:rPr sz="4800" spc="-10" dirty="0">
                <a:solidFill>
                  <a:srgbClr val="252525"/>
                </a:solidFill>
                <a:uFill>
                  <a:solidFill>
                    <a:srgbClr val="83992A"/>
                  </a:solidFill>
                </a:uFill>
                <a:latin typeface="+mn-lt"/>
                <a:cs typeface="Garamond"/>
              </a:rPr>
              <a:t>ALANCE </a:t>
            </a:r>
            <a:r>
              <a:rPr sz="4800" dirty="0">
                <a:solidFill>
                  <a:srgbClr val="252525"/>
                </a:solidFill>
                <a:uFill>
                  <a:solidFill>
                    <a:srgbClr val="83992A"/>
                  </a:solidFill>
                </a:uFill>
                <a:latin typeface="+mn-lt"/>
                <a:cs typeface="Garamond"/>
              </a:rPr>
              <a:t>OF</a:t>
            </a:r>
            <a:r>
              <a:rPr sz="4800" spc="-75" dirty="0">
                <a:solidFill>
                  <a:srgbClr val="252525"/>
                </a:solidFill>
                <a:uFill>
                  <a:solidFill>
                    <a:srgbClr val="83992A"/>
                  </a:solidFill>
                </a:uFill>
                <a:latin typeface="+mn-lt"/>
                <a:cs typeface="Garamond"/>
              </a:rPr>
              <a:t> </a:t>
            </a:r>
            <a:r>
              <a:rPr sz="4800" spc="-60" dirty="0">
                <a:solidFill>
                  <a:srgbClr val="252525"/>
                </a:solidFill>
                <a:uFill>
                  <a:solidFill>
                    <a:srgbClr val="83992A"/>
                  </a:solidFill>
                </a:uFill>
                <a:latin typeface="+mn-lt"/>
                <a:cs typeface="Garamond"/>
              </a:rPr>
              <a:t>PAYMENT </a:t>
            </a:r>
            <a:r>
              <a:rPr sz="4800" spc="-60" dirty="0">
                <a:solidFill>
                  <a:srgbClr val="252525"/>
                </a:solidFill>
                <a:latin typeface="+mn-lt"/>
                <a:cs typeface="Garamond"/>
              </a:rPr>
              <a:t> </a:t>
            </a:r>
            <a:r>
              <a:rPr sz="4800" dirty="0">
                <a:solidFill>
                  <a:srgbClr val="252525"/>
                </a:solidFill>
                <a:latin typeface="+mn-lt"/>
                <a:cs typeface="Garamond"/>
              </a:rPr>
              <a:t>(</a:t>
            </a:r>
            <a:r>
              <a:rPr sz="4800">
                <a:solidFill>
                  <a:srgbClr val="252525"/>
                </a:solidFill>
                <a:latin typeface="+mn-lt"/>
                <a:cs typeface="Garamond"/>
              </a:rPr>
              <a:t>BOP</a:t>
            </a:r>
            <a:r>
              <a:rPr sz="4800" smtClean="0">
                <a:solidFill>
                  <a:srgbClr val="252525"/>
                </a:solidFill>
                <a:latin typeface="+mn-lt"/>
                <a:cs typeface="Garamond"/>
              </a:rPr>
              <a:t>)</a:t>
            </a:r>
            <a:r>
              <a:rPr lang="en-US" sz="4800" dirty="0" smtClean="0">
                <a:solidFill>
                  <a:srgbClr val="252525"/>
                </a:solidFill>
                <a:latin typeface="+mn-lt"/>
                <a:cs typeface="Garamond"/>
              </a:rPr>
              <a:t> &amp; BALANCE OF TRADE</a:t>
            </a:r>
            <a:endParaRPr sz="4800">
              <a:latin typeface="+mn-lt"/>
              <a:cs typeface="Garamond"/>
            </a:endParaRPr>
          </a:p>
        </p:txBody>
      </p:sp>
      <p:sp>
        <p:nvSpPr>
          <p:cNvPr id="4" name="object 6"/>
          <p:cNvSpPr txBox="1">
            <a:spLocks/>
          </p:cNvSpPr>
          <p:nvPr/>
        </p:nvSpPr>
        <p:spPr>
          <a:xfrm>
            <a:off x="1066800" y="4419600"/>
            <a:ext cx="10287000" cy="1515800"/>
          </a:xfrm>
          <a:prstGeom prst="rect">
            <a:avLst/>
          </a:prstGeom>
        </p:spPr>
        <p:txBody>
          <a:bodyPr vert="horz" wrap="square" lIns="0" tIns="12700" rIns="0" bIns="0" rtlCol="0" anchor="ctr">
            <a:spAutoFit/>
          </a:bodyPr>
          <a:lstStyle/>
          <a:p>
            <a:pPr marL="2743835" marR="5080" lvl="0" indent="-2731770" algn="just" defTabSz="914400" rtl="0" eaLnBrk="1" fontAlgn="auto" latinLnBrk="0" hangingPunct="1">
              <a:lnSpc>
                <a:spcPct val="100000"/>
              </a:lnSpc>
              <a:spcBef>
                <a:spcPts val="100"/>
              </a:spcBef>
              <a:spcAft>
                <a:spcPts val="0"/>
              </a:spcAft>
              <a:buClrTx/>
              <a:buSzTx/>
              <a:buFontTx/>
              <a:buNone/>
              <a:tabLst/>
              <a:defRPr/>
            </a:pPr>
            <a:r>
              <a:rPr kumimoji="0" lang="en-US" sz="3200" b="1" i="0" u="none" strike="noStrike" kern="1200" cap="none" spc="0" normalizeH="0" baseline="0" noProof="0" dirty="0" smtClean="0">
                <a:ln>
                  <a:noFill/>
                </a:ln>
                <a:solidFill>
                  <a:schemeClr val="tx1"/>
                </a:solidFill>
                <a:effectLst/>
                <a:uLnTx/>
                <a:uFillTx/>
                <a:latin typeface="Garamond"/>
                <a:ea typeface="+mj-ea"/>
                <a:cs typeface="Garamond"/>
              </a:rPr>
              <a:t>Dr. Manish </a:t>
            </a:r>
            <a:r>
              <a:rPr kumimoji="0" lang="en-US" sz="3200" b="1" i="0" u="none" strike="noStrike" kern="1200" cap="none" spc="0" normalizeH="0" baseline="0" noProof="0" dirty="0" err="1" smtClean="0">
                <a:ln>
                  <a:noFill/>
                </a:ln>
                <a:solidFill>
                  <a:schemeClr val="tx1"/>
                </a:solidFill>
                <a:effectLst/>
                <a:uLnTx/>
                <a:uFillTx/>
                <a:latin typeface="Garamond"/>
                <a:ea typeface="+mj-ea"/>
                <a:cs typeface="Garamond"/>
              </a:rPr>
              <a:t>Dadhich</a:t>
            </a:r>
            <a:endParaRPr kumimoji="0" lang="en-US" sz="3200" b="1" i="0" u="none" strike="noStrike" kern="1200" cap="none" spc="0" normalizeH="0" baseline="0" noProof="0" dirty="0" smtClean="0">
              <a:ln>
                <a:noFill/>
              </a:ln>
              <a:solidFill>
                <a:schemeClr val="tx1"/>
              </a:solidFill>
              <a:effectLst/>
              <a:uLnTx/>
              <a:uFillTx/>
              <a:latin typeface="Garamond"/>
              <a:ea typeface="+mj-ea"/>
              <a:cs typeface="Garamond"/>
            </a:endParaRPr>
          </a:p>
          <a:p>
            <a:pPr marL="2743835" marR="5080" lvl="0" indent="-2731770" algn="just" defTabSz="914400" rtl="0" eaLnBrk="1" fontAlgn="auto" latinLnBrk="0" hangingPunct="1">
              <a:lnSpc>
                <a:spcPct val="100000"/>
              </a:lnSpc>
              <a:spcBef>
                <a:spcPts val="100"/>
              </a:spcBef>
              <a:spcAft>
                <a:spcPts val="0"/>
              </a:spcAft>
              <a:buClrTx/>
              <a:buSzTx/>
              <a:buFontTx/>
              <a:buNone/>
              <a:tabLst/>
              <a:defRPr/>
            </a:pPr>
            <a:r>
              <a:rPr lang="en-US" sz="3200" b="1" dirty="0" smtClean="0">
                <a:latin typeface="Garamond"/>
                <a:ea typeface="+mj-ea"/>
                <a:cs typeface="Garamond"/>
              </a:rPr>
              <a:t>Asst. Prof.</a:t>
            </a:r>
          </a:p>
          <a:p>
            <a:pPr marL="2743835" marR="5080" lvl="0" indent="-2731770" algn="just" defTabSz="914400" rtl="0" eaLnBrk="1" fontAlgn="auto" latinLnBrk="0" hangingPunct="1">
              <a:lnSpc>
                <a:spcPct val="100000"/>
              </a:lnSpc>
              <a:spcBef>
                <a:spcPts val="100"/>
              </a:spcBef>
              <a:spcAft>
                <a:spcPts val="0"/>
              </a:spcAft>
              <a:buClrTx/>
              <a:buSzTx/>
              <a:buFontTx/>
              <a:buNone/>
              <a:tabLst/>
              <a:defRPr/>
            </a:pPr>
            <a:r>
              <a:rPr kumimoji="0" lang="en-US" sz="3200" b="1" i="0" u="none" strike="noStrike" kern="1200" cap="none" spc="0" normalizeH="0" baseline="0" noProof="0" dirty="0" smtClean="0">
                <a:ln>
                  <a:noFill/>
                </a:ln>
                <a:solidFill>
                  <a:schemeClr val="tx1"/>
                </a:solidFill>
                <a:effectLst/>
                <a:uLnTx/>
                <a:uFillTx/>
                <a:latin typeface="Garamond"/>
                <a:ea typeface="+mj-ea"/>
                <a:cs typeface="Garamond"/>
              </a:rPr>
              <a:t>SPSU</a:t>
            </a:r>
            <a:endParaRPr kumimoji="0" lang="en-US" sz="3200" b="1" i="0" u="none" strike="noStrike" kern="1200" cap="none" spc="0" normalizeH="0" baseline="0" noProof="0" dirty="0">
              <a:ln>
                <a:noFill/>
              </a:ln>
              <a:solidFill>
                <a:schemeClr val="tx1"/>
              </a:solidFill>
              <a:effectLst/>
              <a:uLnTx/>
              <a:uFillTx/>
              <a:latin typeface="Garamond"/>
              <a:ea typeface="+mj-ea"/>
              <a:cs typeface="Garamon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291" y="1737360"/>
            <a:ext cx="9966960" cy="0"/>
          </a:xfrm>
          <a:custGeom>
            <a:avLst/>
            <a:gdLst/>
            <a:ahLst/>
            <a:cxnLst/>
            <a:rect l="l" t="t" r="r" b="b"/>
            <a:pathLst>
              <a:path w="9966960">
                <a:moveTo>
                  <a:pt x="0" y="0"/>
                </a:moveTo>
                <a:lnTo>
                  <a:pt x="9966960" y="0"/>
                </a:lnTo>
              </a:path>
            </a:pathLst>
          </a:custGeom>
          <a:ln w="6096">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1176324" y="1052829"/>
            <a:ext cx="7955915" cy="635000"/>
          </a:xfrm>
          <a:prstGeom prst="rect">
            <a:avLst/>
          </a:prstGeom>
        </p:spPr>
        <p:txBody>
          <a:bodyPr vert="horz" wrap="square" lIns="0" tIns="12065" rIns="0" bIns="0" rtlCol="0">
            <a:spAutoFit/>
          </a:bodyPr>
          <a:lstStyle/>
          <a:p>
            <a:pPr marL="12700">
              <a:lnSpc>
                <a:spcPct val="100000"/>
              </a:lnSpc>
              <a:spcBef>
                <a:spcPts val="95"/>
              </a:spcBef>
            </a:pPr>
            <a:r>
              <a:rPr sz="4000" spc="-40" dirty="0"/>
              <a:t>The </a:t>
            </a:r>
            <a:r>
              <a:rPr sz="4000" spc="-45" dirty="0"/>
              <a:t>General </a:t>
            </a:r>
            <a:r>
              <a:rPr sz="4000" spc="-40" dirty="0"/>
              <a:t>Rule </a:t>
            </a:r>
            <a:r>
              <a:rPr sz="4000" spc="-25" dirty="0"/>
              <a:t>in</a:t>
            </a:r>
            <a:r>
              <a:rPr sz="4000" spc="-375" dirty="0"/>
              <a:t> </a:t>
            </a:r>
            <a:r>
              <a:rPr sz="4000" spc="-10" dirty="0"/>
              <a:t>BOPAccounting</a:t>
            </a:r>
            <a:endParaRPr sz="4000"/>
          </a:p>
        </p:txBody>
      </p:sp>
      <p:sp>
        <p:nvSpPr>
          <p:cNvPr id="4" name="object 4"/>
          <p:cNvSpPr txBox="1"/>
          <p:nvPr/>
        </p:nvSpPr>
        <p:spPr>
          <a:xfrm>
            <a:off x="1084580" y="1777466"/>
            <a:ext cx="10053320" cy="3131185"/>
          </a:xfrm>
          <a:prstGeom prst="rect">
            <a:avLst/>
          </a:prstGeom>
        </p:spPr>
        <p:txBody>
          <a:bodyPr vert="horz" wrap="square" lIns="0" tIns="12065" rIns="0" bIns="0" rtlCol="0">
            <a:spAutoFit/>
          </a:bodyPr>
          <a:lstStyle/>
          <a:p>
            <a:pPr marL="469900" marR="5080" indent="-457200">
              <a:lnSpc>
                <a:spcPct val="150100"/>
              </a:lnSpc>
              <a:spcBef>
                <a:spcPts val="95"/>
              </a:spcBef>
              <a:buClr>
                <a:srgbClr val="E38312"/>
              </a:buClr>
              <a:buAutoNum type="alphaLcPeriod"/>
              <a:tabLst>
                <a:tab pos="469900" algn="l"/>
                <a:tab pos="470534" algn="l"/>
              </a:tabLst>
            </a:pPr>
            <a:r>
              <a:rPr sz="3200" dirty="0">
                <a:solidFill>
                  <a:srgbClr val="404040"/>
                </a:solidFill>
                <a:latin typeface="Times New Roman"/>
                <a:cs typeface="Times New Roman"/>
              </a:rPr>
              <a:t>If a transaction earns foreign currency for the nation, it is</a:t>
            </a:r>
            <a:r>
              <a:rPr sz="3200" spc="-145" dirty="0">
                <a:solidFill>
                  <a:srgbClr val="404040"/>
                </a:solidFill>
                <a:latin typeface="Times New Roman"/>
                <a:cs typeface="Times New Roman"/>
              </a:rPr>
              <a:t> </a:t>
            </a:r>
            <a:r>
              <a:rPr sz="3200" dirty="0">
                <a:solidFill>
                  <a:srgbClr val="404040"/>
                </a:solidFill>
                <a:latin typeface="Times New Roman"/>
                <a:cs typeface="Times New Roman"/>
              </a:rPr>
              <a:t>a  credit and is recorded as a plus</a:t>
            </a:r>
            <a:r>
              <a:rPr sz="3200" spc="-90" dirty="0">
                <a:solidFill>
                  <a:srgbClr val="404040"/>
                </a:solidFill>
                <a:latin typeface="Times New Roman"/>
                <a:cs typeface="Times New Roman"/>
              </a:rPr>
              <a:t> </a:t>
            </a:r>
            <a:r>
              <a:rPr sz="3200" dirty="0">
                <a:solidFill>
                  <a:srgbClr val="404040"/>
                </a:solidFill>
                <a:latin typeface="Times New Roman"/>
                <a:cs typeface="Times New Roman"/>
              </a:rPr>
              <a:t>item.</a:t>
            </a:r>
            <a:endParaRPr sz="3200">
              <a:latin typeface="Times New Roman"/>
              <a:cs typeface="Times New Roman"/>
            </a:endParaRPr>
          </a:p>
          <a:p>
            <a:pPr marL="469900" marR="151765" indent="-457200">
              <a:lnSpc>
                <a:spcPct val="150100"/>
              </a:lnSpc>
              <a:spcBef>
                <a:spcPts val="1400"/>
              </a:spcBef>
              <a:buClr>
                <a:srgbClr val="E38312"/>
              </a:buClr>
              <a:buAutoNum type="alphaLcPeriod"/>
              <a:tabLst>
                <a:tab pos="470534" algn="l"/>
              </a:tabLst>
            </a:pPr>
            <a:r>
              <a:rPr sz="3200" dirty="0">
                <a:solidFill>
                  <a:srgbClr val="404040"/>
                </a:solidFill>
                <a:latin typeface="Times New Roman"/>
                <a:cs typeface="Times New Roman"/>
              </a:rPr>
              <a:t>If a transaction involves spending of foreign currency it</a:t>
            </a:r>
            <a:r>
              <a:rPr sz="3200" spc="-160" dirty="0">
                <a:solidFill>
                  <a:srgbClr val="404040"/>
                </a:solidFill>
                <a:latin typeface="Times New Roman"/>
                <a:cs typeface="Times New Roman"/>
              </a:rPr>
              <a:t> </a:t>
            </a:r>
            <a:r>
              <a:rPr sz="3200" dirty="0">
                <a:solidFill>
                  <a:srgbClr val="404040"/>
                </a:solidFill>
                <a:latin typeface="Times New Roman"/>
                <a:cs typeface="Times New Roman"/>
              </a:rPr>
              <a:t>is  a debit and is recorded as a negative</a:t>
            </a:r>
            <a:r>
              <a:rPr sz="3200" spc="-100" dirty="0">
                <a:solidFill>
                  <a:srgbClr val="404040"/>
                </a:solidFill>
                <a:latin typeface="Times New Roman"/>
                <a:cs typeface="Times New Roman"/>
              </a:rPr>
              <a:t> </a:t>
            </a:r>
            <a:r>
              <a:rPr sz="3200" dirty="0">
                <a:solidFill>
                  <a:srgbClr val="404040"/>
                </a:solidFill>
                <a:latin typeface="Times New Roman"/>
                <a:cs typeface="Times New Roman"/>
              </a:rPr>
              <a:t>item.</a:t>
            </a:r>
            <a:endParaRPr sz="3200">
              <a:latin typeface="Times New Roman"/>
              <a:cs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291" y="1737360"/>
            <a:ext cx="9966960" cy="0"/>
          </a:xfrm>
          <a:custGeom>
            <a:avLst/>
            <a:gdLst/>
            <a:ahLst/>
            <a:cxnLst/>
            <a:rect l="l" t="t" r="r" b="b"/>
            <a:pathLst>
              <a:path w="9966960">
                <a:moveTo>
                  <a:pt x="0" y="0"/>
                </a:moveTo>
                <a:lnTo>
                  <a:pt x="9966960" y="0"/>
                </a:lnTo>
              </a:path>
            </a:pathLst>
          </a:custGeom>
          <a:ln w="6096">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1429892" y="1052829"/>
            <a:ext cx="9394825" cy="635000"/>
          </a:xfrm>
          <a:prstGeom prst="rect">
            <a:avLst/>
          </a:prstGeom>
        </p:spPr>
        <p:txBody>
          <a:bodyPr vert="horz" wrap="square" lIns="0" tIns="12065" rIns="0" bIns="0" rtlCol="0">
            <a:spAutoFit/>
          </a:bodyPr>
          <a:lstStyle/>
          <a:p>
            <a:pPr marL="12700">
              <a:lnSpc>
                <a:spcPct val="100000"/>
              </a:lnSpc>
              <a:spcBef>
                <a:spcPts val="95"/>
              </a:spcBef>
            </a:pPr>
            <a:r>
              <a:rPr sz="4000" spc="-40" dirty="0"/>
              <a:t>The </a:t>
            </a:r>
            <a:r>
              <a:rPr sz="4000" spc="-45" dirty="0"/>
              <a:t>various </a:t>
            </a:r>
            <a:r>
              <a:rPr sz="4000" spc="-50" dirty="0"/>
              <a:t>components </a:t>
            </a:r>
            <a:r>
              <a:rPr sz="4000" spc="-25" dirty="0"/>
              <a:t>of </a:t>
            </a:r>
            <a:r>
              <a:rPr sz="4000" spc="-5" dirty="0"/>
              <a:t>a </a:t>
            </a:r>
            <a:r>
              <a:rPr sz="4000" spc="-40" dirty="0"/>
              <a:t>BOP</a:t>
            </a:r>
            <a:r>
              <a:rPr sz="4000" spc="-675" dirty="0"/>
              <a:t> </a:t>
            </a:r>
            <a:r>
              <a:rPr sz="4000" spc="-50" dirty="0"/>
              <a:t>statement</a:t>
            </a:r>
            <a:endParaRPr sz="4000"/>
          </a:p>
        </p:txBody>
      </p:sp>
      <p:sp>
        <p:nvSpPr>
          <p:cNvPr id="4" name="object 4"/>
          <p:cNvSpPr txBox="1"/>
          <p:nvPr/>
        </p:nvSpPr>
        <p:spPr>
          <a:xfrm>
            <a:off x="1084580" y="2020951"/>
            <a:ext cx="3736340" cy="3242310"/>
          </a:xfrm>
          <a:prstGeom prst="rect">
            <a:avLst/>
          </a:prstGeom>
        </p:spPr>
        <p:txBody>
          <a:bodyPr vert="horz" wrap="square" lIns="0" tIns="13335" rIns="0" bIns="0" rtlCol="0">
            <a:spAutoFit/>
          </a:bodyPr>
          <a:lstStyle/>
          <a:p>
            <a:pPr marL="469900" indent="-457200">
              <a:lnSpc>
                <a:spcPct val="100000"/>
              </a:lnSpc>
              <a:spcBef>
                <a:spcPts val="105"/>
              </a:spcBef>
              <a:buClr>
                <a:srgbClr val="E38312"/>
              </a:buClr>
              <a:buAutoNum type="arabicPeriod"/>
              <a:tabLst>
                <a:tab pos="470534" algn="l"/>
              </a:tabLst>
            </a:pPr>
            <a:r>
              <a:rPr sz="3200" dirty="0">
                <a:solidFill>
                  <a:srgbClr val="404040"/>
                </a:solidFill>
                <a:latin typeface="Times New Roman"/>
                <a:cs typeface="Times New Roman"/>
              </a:rPr>
              <a:t>Current</a:t>
            </a:r>
            <a:r>
              <a:rPr sz="3200" spc="-210" dirty="0">
                <a:solidFill>
                  <a:srgbClr val="404040"/>
                </a:solidFill>
                <a:latin typeface="Times New Roman"/>
                <a:cs typeface="Times New Roman"/>
              </a:rPr>
              <a:t> </a:t>
            </a:r>
            <a:r>
              <a:rPr sz="3200" dirty="0">
                <a:solidFill>
                  <a:srgbClr val="404040"/>
                </a:solidFill>
                <a:latin typeface="Times New Roman"/>
                <a:cs typeface="Times New Roman"/>
              </a:rPr>
              <a:t>Account</a:t>
            </a:r>
            <a:endParaRPr sz="3200">
              <a:latin typeface="Times New Roman"/>
              <a:cs typeface="Times New Roman"/>
            </a:endParaRPr>
          </a:p>
          <a:p>
            <a:pPr>
              <a:lnSpc>
                <a:spcPct val="100000"/>
              </a:lnSpc>
              <a:spcBef>
                <a:spcPts val="45"/>
              </a:spcBef>
              <a:buClr>
                <a:srgbClr val="E38312"/>
              </a:buClr>
              <a:buFont typeface="Times New Roman"/>
              <a:buAutoNum type="arabicPeriod"/>
            </a:pPr>
            <a:endParaRPr sz="2850">
              <a:latin typeface="Times New Roman"/>
              <a:cs typeface="Times New Roman"/>
            </a:endParaRPr>
          </a:p>
          <a:p>
            <a:pPr marL="469900" indent="-457200">
              <a:lnSpc>
                <a:spcPct val="100000"/>
              </a:lnSpc>
              <a:buClr>
                <a:srgbClr val="E38312"/>
              </a:buClr>
              <a:buAutoNum type="arabicPeriod"/>
              <a:tabLst>
                <a:tab pos="470534" algn="l"/>
              </a:tabLst>
            </a:pPr>
            <a:r>
              <a:rPr sz="3200" dirty="0">
                <a:solidFill>
                  <a:srgbClr val="404040"/>
                </a:solidFill>
                <a:latin typeface="Times New Roman"/>
                <a:cs typeface="Times New Roman"/>
              </a:rPr>
              <a:t>Capital</a:t>
            </a:r>
            <a:r>
              <a:rPr sz="3200" spc="-204" dirty="0">
                <a:solidFill>
                  <a:srgbClr val="404040"/>
                </a:solidFill>
                <a:latin typeface="Times New Roman"/>
                <a:cs typeface="Times New Roman"/>
              </a:rPr>
              <a:t> </a:t>
            </a:r>
            <a:r>
              <a:rPr sz="3200" dirty="0">
                <a:solidFill>
                  <a:srgbClr val="404040"/>
                </a:solidFill>
                <a:latin typeface="Times New Roman"/>
                <a:cs typeface="Times New Roman"/>
              </a:rPr>
              <a:t>Account</a:t>
            </a:r>
            <a:endParaRPr sz="3200">
              <a:latin typeface="Times New Roman"/>
              <a:cs typeface="Times New Roman"/>
            </a:endParaRPr>
          </a:p>
          <a:p>
            <a:pPr>
              <a:lnSpc>
                <a:spcPct val="100000"/>
              </a:lnSpc>
              <a:spcBef>
                <a:spcPts val="35"/>
              </a:spcBef>
              <a:buClr>
                <a:srgbClr val="E38312"/>
              </a:buClr>
              <a:buFont typeface="Times New Roman"/>
              <a:buAutoNum type="arabicPeriod"/>
            </a:pPr>
            <a:endParaRPr sz="2850">
              <a:latin typeface="Times New Roman"/>
              <a:cs typeface="Times New Roman"/>
            </a:endParaRPr>
          </a:p>
          <a:p>
            <a:pPr marL="469900" indent="-457200">
              <a:lnSpc>
                <a:spcPct val="100000"/>
              </a:lnSpc>
              <a:buClr>
                <a:srgbClr val="E38312"/>
              </a:buClr>
              <a:buAutoNum type="arabicPeriod"/>
              <a:tabLst>
                <a:tab pos="470534" algn="l"/>
              </a:tabLst>
            </a:pPr>
            <a:r>
              <a:rPr sz="3200" dirty="0">
                <a:solidFill>
                  <a:srgbClr val="404040"/>
                </a:solidFill>
                <a:latin typeface="Times New Roman"/>
                <a:cs typeface="Times New Roman"/>
              </a:rPr>
              <a:t>Reserve</a:t>
            </a:r>
            <a:r>
              <a:rPr sz="3200" spc="-210" dirty="0">
                <a:solidFill>
                  <a:srgbClr val="404040"/>
                </a:solidFill>
                <a:latin typeface="Times New Roman"/>
                <a:cs typeface="Times New Roman"/>
              </a:rPr>
              <a:t> </a:t>
            </a:r>
            <a:r>
              <a:rPr sz="3200" dirty="0">
                <a:solidFill>
                  <a:srgbClr val="404040"/>
                </a:solidFill>
                <a:latin typeface="Times New Roman"/>
                <a:cs typeface="Times New Roman"/>
              </a:rPr>
              <a:t>Account</a:t>
            </a:r>
            <a:endParaRPr sz="3200">
              <a:latin typeface="Times New Roman"/>
              <a:cs typeface="Times New Roman"/>
            </a:endParaRPr>
          </a:p>
          <a:p>
            <a:pPr>
              <a:lnSpc>
                <a:spcPct val="100000"/>
              </a:lnSpc>
              <a:spcBef>
                <a:spcPts val="50"/>
              </a:spcBef>
              <a:buClr>
                <a:srgbClr val="E38312"/>
              </a:buClr>
              <a:buFont typeface="Times New Roman"/>
              <a:buAutoNum type="arabicPeriod"/>
            </a:pPr>
            <a:endParaRPr sz="2850">
              <a:latin typeface="Times New Roman"/>
              <a:cs typeface="Times New Roman"/>
            </a:endParaRPr>
          </a:p>
          <a:p>
            <a:pPr marL="469900" indent="-457200">
              <a:lnSpc>
                <a:spcPct val="100000"/>
              </a:lnSpc>
              <a:buClr>
                <a:srgbClr val="E38312"/>
              </a:buClr>
              <a:buAutoNum type="arabicPeriod"/>
              <a:tabLst>
                <a:tab pos="470534" algn="l"/>
              </a:tabLst>
            </a:pPr>
            <a:r>
              <a:rPr sz="3200" dirty="0">
                <a:solidFill>
                  <a:srgbClr val="404040"/>
                </a:solidFill>
                <a:latin typeface="Times New Roman"/>
                <a:cs typeface="Times New Roman"/>
              </a:rPr>
              <a:t>Errors &amp;</a:t>
            </a:r>
            <a:r>
              <a:rPr sz="3200" spc="-90" dirty="0">
                <a:solidFill>
                  <a:srgbClr val="404040"/>
                </a:solidFill>
                <a:latin typeface="Times New Roman"/>
                <a:cs typeface="Times New Roman"/>
              </a:rPr>
              <a:t> </a:t>
            </a:r>
            <a:r>
              <a:rPr sz="3200" dirty="0">
                <a:solidFill>
                  <a:srgbClr val="404040"/>
                </a:solidFill>
                <a:latin typeface="Times New Roman"/>
                <a:cs typeface="Times New Roman"/>
              </a:rPr>
              <a:t>Omissions</a:t>
            </a:r>
            <a:endParaRPr sz="3200">
              <a:latin typeface="Times New Roman"/>
              <a:cs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291" y="1737360"/>
            <a:ext cx="9966960" cy="0"/>
          </a:xfrm>
          <a:custGeom>
            <a:avLst/>
            <a:gdLst/>
            <a:ahLst/>
            <a:cxnLst/>
            <a:rect l="l" t="t" r="r" b="b"/>
            <a:pathLst>
              <a:path w="9966960">
                <a:moveTo>
                  <a:pt x="0" y="0"/>
                </a:moveTo>
                <a:lnTo>
                  <a:pt x="9966960" y="0"/>
                </a:lnTo>
              </a:path>
            </a:pathLst>
          </a:custGeom>
          <a:ln w="6096">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1176324" y="988821"/>
            <a:ext cx="5962015" cy="696595"/>
          </a:xfrm>
          <a:prstGeom prst="rect">
            <a:avLst/>
          </a:prstGeom>
        </p:spPr>
        <p:txBody>
          <a:bodyPr vert="horz" wrap="square" lIns="0" tIns="13335" rIns="0" bIns="0" rtlCol="0">
            <a:spAutoFit/>
          </a:bodyPr>
          <a:lstStyle/>
          <a:p>
            <a:pPr marL="12700">
              <a:lnSpc>
                <a:spcPct val="100000"/>
              </a:lnSpc>
              <a:spcBef>
                <a:spcPts val="105"/>
              </a:spcBef>
            </a:pPr>
            <a:r>
              <a:rPr sz="4400" spc="-55" dirty="0"/>
              <a:t>Current </a:t>
            </a:r>
            <a:r>
              <a:rPr sz="4400" spc="-45" dirty="0"/>
              <a:t>Account</a:t>
            </a:r>
            <a:r>
              <a:rPr sz="4400" spc="-500" dirty="0"/>
              <a:t> </a:t>
            </a:r>
            <a:r>
              <a:rPr sz="4400" spc="-40" dirty="0"/>
              <a:t>Balance</a:t>
            </a:r>
            <a:endParaRPr sz="4400"/>
          </a:p>
        </p:txBody>
      </p:sp>
      <p:sp>
        <p:nvSpPr>
          <p:cNvPr id="4" name="object 4"/>
          <p:cNvSpPr txBox="1"/>
          <p:nvPr/>
        </p:nvSpPr>
        <p:spPr>
          <a:xfrm>
            <a:off x="1180896" y="1625275"/>
            <a:ext cx="9990455" cy="4316095"/>
          </a:xfrm>
          <a:prstGeom prst="rect">
            <a:avLst/>
          </a:prstGeom>
        </p:spPr>
        <p:txBody>
          <a:bodyPr vert="horz" wrap="square" lIns="0" tIns="12700" rIns="0" bIns="0" rtlCol="0">
            <a:spAutoFit/>
          </a:bodyPr>
          <a:lstStyle/>
          <a:p>
            <a:pPr marL="182880" marR="5715" indent="-170180" algn="just">
              <a:lnSpc>
                <a:spcPct val="150100"/>
              </a:lnSpc>
              <a:spcBef>
                <a:spcPts val="100"/>
              </a:spcBef>
              <a:buClr>
                <a:srgbClr val="E38312"/>
              </a:buClr>
              <a:buFont typeface="Arial"/>
              <a:buChar char="•"/>
              <a:tabLst>
                <a:tab pos="183515" algn="l"/>
              </a:tabLst>
            </a:pPr>
            <a:r>
              <a:rPr sz="2600" dirty="0">
                <a:solidFill>
                  <a:srgbClr val="404040"/>
                </a:solidFill>
                <a:latin typeface="Times New Roman"/>
                <a:cs typeface="Times New Roman"/>
              </a:rPr>
              <a:t>BOP on </a:t>
            </a:r>
            <a:r>
              <a:rPr sz="2600" spc="-5" dirty="0">
                <a:solidFill>
                  <a:srgbClr val="404040"/>
                </a:solidFill>
                <a:latin typeface="Times New Roman"/>
                <a:cs typeface="Times New Roman"/>
              </a:rPr>
              <a:t>current account is </a:t>
            </a:r>
            <a:r>
              <a:rPr sz="2600" dirty="0">
                <a:solidFill>
                  <a:srgbClr val="404040"/>
                </a:solidFill>
                <a:latin typeface="Times New Roman"/>
                <a:cs typeface="Times New Roman"/>
              </a:rPr>
              <a:t>a </a:t>
            </a:r>
            <a:r>
              <a:rPr sz="2600" spc="-5" dirty="0">
                <a:solidFill>
                  <a:srgbClr val="404040"/>
                </a:solidFill>
                <a:latin typeface="Times New Roman"/>
                <a:cs typeface="Times New Roman"/>
              </a:rPr>
              <a:t>statement </a:t>
            </a:r>
            <a:r>
              <a:rPr sz="2600" dirty="0">
                <a:solidFill>
                  <a:srgbClr val="404040"/>
                </a:solidFill>
                <a:latin typeface="Times New Roman"/>
                <a:cs typeface="Times New Roman"/>
              </a:rPr>
              <a:t>of actual </a:t>
            </a:r>
            <a:r>
              <a:rPr sz="2600" spc="-5" dirty="0">
                <a:solidFill>
                  <a:srgbClr val="404040"/>
                </a:solidFill>
                <a:latin typeface="Times New Roman"/>
                <a:cs typeface="Times New Roman"/>
              </a:rPr>
              <a:t>receipts </a:t>
            </a:r>
            <a:r>
              <a:rPr sz="2600" dirty="0">
                <a:solidFill>
                  <a:srgbClr val="404040"/>
                </a:solidFill>
                <a:latin typeface="Times New Roman"/>
                <a:cs typeface="Times New Roman"/>
              </a:rPr>
              <a:t>and </a:t>
            </a:r>
            <a:r>
              <a:rPr sz="2600" spc="-5" dirty="0">
                <a:solidFill>
                  <a:srgbClr val="404040"/>
                </a:solidFill>
                <a:latin typeface="Times New Roman"/>
                <a:cs typeface="Times New Roman"/>
              </a:rPr>
              <a:t>payments in  </a:t>
            </a:r>
            <a:r>
              <a:rPr sz="2600" dirty="0">
                <a:solidFill>
                  <a:srgbClr val="404040"/>
                </a:solidFill>
                <a:latin typeface="Times New Roman"/>
                <a:cs typeface="Times New Roman"/>
              </a:rPr>
              <a:t>short</a:t>
            </a:r>
            <a:r>
              <a:rPr sz="2600" spc="-20" dirty="0">
                <a:solidFill>
                  <a:srgbClr val="404040"/>
                </a:solidFill>
                <a:latin typeface="Times New Roman"/>
                <a:cs typeface="Times New Roman"/>
              </a:rPr>
              <a:t> </a:t>
            </a:r>
            <a:r>
              <a:rPr sz="2600" dirty="0">
                <a:solidFill>
                  <a:srgbClr val="404040"/>
                </a:solidFill>
                <a:latin typeface="Times New Roman"/>
                <a:cs typeface="Times New Roman"/>
              </a:rPr>
              <a:t>period.</a:t>
            </a:r>
            <a:endParaRPr sz="2600">
              <a:latin typeface="Times New Roman"/>
              <a:cs typeface="Times New Roman"/>
            </a:endParaRPr>
          </a:p>
          <a:p>
            <a:pPr marL="182880" marR="6985" indent="-170180" algn="just">
              <a:lnSpc>
                <a:spcPts val="2810"/>
              </a:lnSpc>
              <a:spcBef>
                <a:spcPts val="1995"/>
              </a:spcBef>
              <a:buClr>
                <a:srgbClr val="E38312"/>
              </a:buClr>
              <a:buFont typeface="Arial"/>
              <a:buChar char="•"/>
              <a:tabLst>
                <a:tab pos="183515" algn="l"/>
              </a:tabLst>
            </a:pPr>
            <a:r>
              <a:rPr sz="2600" spc="-5" dirty="0">
                <a:solidFill>
                  <a:srgbClr val="404040"/>
                </a:solidFill>
                <a:latin typeface="Times New Roman"/>
                <a:cs typeface="Times New Roman"/>
              </a:rPr>
              <a:t>It </a:t>
            </a:r>
            <a:r>
              <a:rPr sz="2600" dirty="0">
                <a:solidFill>
                  <a:srgbClr val="404040"/>
                </a:solidFill>
                <a:latin typeface="Times New Roman"/>
                <a:cs typeface="Times New Roman"/>
              </a:rPr>
              <a:t>includes the value </a:t>
            </a:r>
            <a:r>
              <a:rPr sz="2600" spc="-5" dirty="0">
                <a:solidFill>
                  <a:srgbClr val="404040"/>
                </a:solidFill>
                <a:latin typeface="Times New Roman"/>
                <a:cs typeface="Times New Roman"/>
              </a:rPr>
              <a:t>of </a:t>
            </a:r>
            <a:r>
              <a:rPr sz="2600" dirty="0">
                <a:solidFill>
                  <a:srgbClr val="404040"/>
                </a:solidFill>
                <a:latin typeface="Times New Roman"/>
                <a:cs typeface="Times New Roman"/>
              </a:rPr>
              <a:t>export </a:t>
            </a:r>
            <a:r>
              <a:rPr sz="2600" spc="-5" dirty="0">
                <a:solidFill>
                  <a:srgbClr val="404040"/>
                </a:solidFill>
                <a:latin typeface="Times New Roman"/>
                <a:cs typeface="Times New Roman"/>
              </a:rPr>
              <a:t>and </a:t>
            </a:r>
            <a:r>
              <a:rPr sz="2600" dirty="0">
                <a:solidFill>
                  <a:srgbClr val="404040"/>
                </a:solidFill>
                <a:latin typeface="Times New Roman"/>
                <a:cs typeface="Times New Roman"/>
              </a:rPr>
              <a:t>imports of both visible and </a:t>
            </a:r>
            <a:r>
              <a:rPr sz="2600" spc="-5" dirty="0">
                <a:solidFill>
                  <a:srgbClr val="404040"/>
                </a:solidFill>
                <a:latin typeface="Times New Roman"/>
                <a:cs typeface="Times New Roman"/>
              </a:rPr>
              <a:t>invisible  </a:t>
            </a:r>
            <a:r>
              <a:rPr sz="2600" dirty="0">
                <a:solidFill>
                  <a:srgbClr val="404040"/>
                </a:solidFill>
                <a:latin typeface="Times New Roman"/>
                <a:cs typeface="Times New Roman"/>
              </a:rPr>
              <a:t>goods. There </a:t>
            </a:r>
            <a:r>
              <a:rPr sz="2600" spc="-5" dirty="0">
                <a:solidFill>
                  <a:srgbClr val="404040"/>
                </a:solidFill>
                <a:latin typeface="Times New Roman"/>
                <a:cs typeface="Times New Roman"/>
              </a:rPr>
              <a:t>can </a:t>
            </a:r>
            <a:r>
              <a:rPr sz="2600" dirty="0">
                <a:solidFill>
                  <a:srgbClr val="404040"/>
                </a:solidFill>
                <a:latin typeface="Times New Roman"/>
                <a:cs typeface="Times New Roman"/>
              </a:rPr>
              <a:t>be </a:t>
            </a:r>
            <a:r>
              <a:rPr sz="2600" spc="-5" dirty="0">
                <a:solidFill>
                  <a:srgbClr val="404040"/>
                </a:solidFill>
                <a:latin typeface="Times New Roman"/>
                <a:cs typeface="Times New Roman"/>
              </a:rPr>
              <a:t>either </a:t>
            </a:r>
            <a:r>
              <a:rPr sz="2600" dirty="0">
                <a:solidFill>
                  <a:srgbClr val="404040"/>
                </a:solidFill>
                <a:latin typeface="Times New Roman"/>
                <a:cs typeface="Times New Roman"/>
              </a:rPr>
              <a:t>surplus or </a:t>
            </a:r>
            <a:r>
              <a:rPr sz="2600" spc="-5" dirty="0">
                <a:solidFill>
                  <a:srgbClr val="404040"/>
                </a:solidFill>
                <a:latin typeface="Times New Roman"/>
                <a:cs typeface="Times New Roman"/>
              </a:rPr>
              <a:t>deficit </a:t>
            </a:r>
            <a:r>
              <a:rPr sz="2600" dirty="0">
                <a:solidFill>
                  <a:srgbClr val="404040"/>
                </a:solidFill>
                <a:latin typeface="Times New Roman"/>
                <a:cs typeface="Times New Roman"/>
              </a:rPr>
              <a:t>in current</a:t>
            </a:r>
            <a:r>
              <a:rPr sz="2600" spc="-180" dirty="0">
                <a:solidFill>
                  <a:srgbClr val="404040"/>
                </a:solidFill>
                <a:latin typeface="Times New Roman"/>
                <a:cs typeface="Times New Roman"/>
              </a:rPr>
              <a:t> </a:t>
            </a:r>
            <a:r>
              <a:rPr sz="2600" dirty="0">
                <a:solidFill>
                  <a:srgbClr val="404040"/>
                </a:solidFill>
                <a:latin typeface="Times New Roman"/>
                <a:cs typeface="Times New Roman"/>
              </a:rPr>
              <a:t>account.</a:t>
            </a:r>
            <a:endParaRPr sz="2600">
              <a:latin typeface="Times New Roman"/>
              <a:cs typeface="Times New Roman"/>
            </a:endParaRPr>
          </a:p>
          <a:p>
            <a:pPr marL="182880" marR="7620" indent="-170180" algn="just">
              <a:lnSpc>
                <a:spcPts val="2810"/>
              </a:lnSpc>
              <a:spcBef>
                <a:spcPts val="1405"/>
              </a:spcBef>
              <a:buClr>
                <a:srgbClr val="E38312"/>
              </a:buClr>
              <a:buFont typeface="Arial"/>
              <a:buChar char="•"/>
              <a:tabLst>
                <a:tab pos="183515" algn="l"/>
              </a:tabLst>
            </a:pPr>
            <a:r>
              <a:rPr sz="2600" dirty="0">
                <a:solidFill>
                  <a:srgbClr val="404040"/>
                </a:solidFill>
                <a:latin typeface="Times New Roman"/>
                <a:cs typeface="Times New Roman"/>
              </a:rPr>
              <a:t>The </a:t>
            </a:r>
            <a:r>
              <a:rPr sz="2600" spc="-5" dirty="0">
                <a:solidFill>
                  <a:srgbClr val="404040"/>
                </a:solidFill>
                <a:latin typeface="Times New Roman"/>
                <a:cs typeface="Times New Roman"/>
              </a:rPr>
              <a:t>current </a:t>
            </a:r>
            <a:r>
              <a:rPr sz="2600" dirty="0">
                <a:solidFill>
                  <a:srgbClr val="404040"/>
                </a:solidFill>
                <a:latin typeface="Times New Roman"/>
                <a:cs typeface="Times New Roman"/>
              </a:rPr>
              <a:t>account </a:t>
            </a:r>
            <a:r>
              <a:rPr sz="2600" spc="-5" dirty="0">
                <a:solidFill>
                  <a:srgbClr val="404040"/>
                </a:solidFill>
                <a:latin typeface="Times New Roman"/>
                <a:cs typeface="Times New Roman"/>
              </a:rPr>
              <a:t>includes:- </a:t>
            </a:r>
            <a:r>
              <a:rPr sz="2600" dirty="0">
                <a:solidFill>
                  <a:srgbClr val="404040"/>
                </a:solidFill>
                <a:latin typeface="Times New Roman"/>
                <a:cs typeface="Times New Roman"/>
              </a:rPr>
              <a:t>export &amp; import of </a:t>
            </a:r>
            <a:r>
              <a:rPr sz="2600" spc="-5" dirty="0">
                <a:solidFill>
                  <a:srgbClr val="404040"/>
                </a:solidFill>
                <a:latin typeface="Times New Roman"/>
                <a:cs typeface="Times New Roman"/>
              </a:rPr>
              <a:t>services, interests,  </a:t>
            </a:r>
            <a:r>
              <a:rPr sz="2600" dirty="0">
                <a:solidFill>
                  <a:srgbClr val="404040"/>
                </a:solidFill>
                <a:latin typeface="Times New Roman"/>
                <a:cs typeface="Times New Roman"/>
              </a:rPr>
              <a:t>profits, dividends and </a:t>
            </a:r>
            <a:r>
              <a:rPr sz="2600" spc="-5" dirty="0">
                <a:solidFill>
                  <a:srgbClr val="404040"/>
                </a:solidFill>
                <a:latin typeface="Times New Roman"/>
                <a:cs typeface="Times New Roman"/>
              </a:rPr>
              <a:t>unilateral receipts/payments </a:t>
            </a:r>
            <a:r>
              <a:rPr sz="2600" dirty="0">
                <a:solidFill>
                  <a:srgbClr val="404040"/>
                </a:solidFill>
                <a:latin typeface="Times New Roman"/>
                <a:cs typeface="Times New Roman"/>
              </a:rPr>
              <a:t>from/to</a:t>
            </a:r>
            <a:r>
              <a:rPr sz="2600" spc="-50" dirty="0">
                <a:solidFill>
                  <a:srgbClr val="404040"/>
                </a:solidFill>
                <a:latin typeface="Times New Roman"/>
                <a:cs typeface="Times New Roman"/>
              </a:rPr>
              <a:t> </a:t>
            </a:r>
            <a:r>
              <a:rPr sz="2600" dirty="0">
                <a:solidFill>
                  <a:srgbClr val="404040"/>
                </a:solidFill>
                <a:latin typeface="Times New Roman"/>
                <a:cs typeface="Times New Roman"/>
              </a:rPr>
              <a:t>abroad.</a:t>
            </a:r>
            <a:endParaRPr sz="2600">
              <a:latin typeface="Times New Roman"/>
              <a:cs typeface="Times New Roman"/>
            </a:endParaRPr>
          </a:p>
          <a:p>
            <a:pPr marL="182880" marR="5080" indent="-170180" algn="just">
              <a:lnSpc>
                <a:spcPct val="90000"/>
              </a:lnSpc>
              <a:spcBef>
                <a:spcPts val="1345"/>
              </a:spcBef>
              <a:buClr>
                <a:srgbClr val="E38312"/>
              </a:buClr>
              <a:buFont typeface="Arial"/>
              <a:buChar char="•"/>
              <a:tabLst>
                <a:tab pos="183515" algn="l"/>
              </a:tabLst>
            </a:pPr>
            <a:r>
              <a:rPr sz="2600" dirty="0">
                <a:solidFill>
                  <a:srgbClr val="404040"/>
                </a:solidFill>
                <a:latin typeface="Times New Roman"/>
                <a:cs typeface="Times New Roman"/>
              </a:rPr>
              <a:t>BOP </a:t>
            </a:r>
            <a:r>
              <a:rPr sz="2600" spc="-5" dirty="0">
                <a:solidFill>
                  <a:srgbClr val="404040"/>
                </a:solidFill>
                <a:latin typeface="Times New Roman"/>
                <a:cs typeface="Times New Roman"/>
              </a:rPr>
              <a:t>on current account refers </a:t>
            </a:r>
            <a:r>
              <a:rPr sz="2600" dirty="0">
                <a:solidFill>
                  <a:srgbClr val="404040"/>
                </a:solidFill>
                <a:latin typeface="Times New Roman"/>
                <a:cs typeface="Times New Roman"/>
              </a:rPr>
              <a:t>to the </a:t>
            </a:r>
            <a:r>
              <a:rPr sz="2600" spc="-5" dirty="0">
                <a:solidFill>
                  <a:srgbClr val="404040"/>
                </a:solidFill>
                <a:latin typeface="Times New Roman"/>
                <a:cs typeface="Times New Roman"/>
              </a:rPr>
              <a:t>inclusion </a:t>
            </a:r>
            <a:r>
              <a:rPr sz="2600" dirty="0">
                <a:solidFill>
                  <a:srgbClr val="404040"/>
                </a:solidFill>
                <a:latin typeface="Times New Roman"/>
                <a:cs typeface="Times New Roman"/>
              </a:rPr>
              <a:t>of three </a:t>
            </a:r>
            <a:r>
              <a:rPr sz="2600" spc="-5" dirty="0">
                <a:solidFill>
                  <a:srgbClr val="404040"/>
                </a:solidFill>
                <a:latin typeface="Times New Roman"/>
                <a:cs typeface="Times New Roman"/>
              </a:rPr>
              <a:t>balances </a:t>
            </a:r>
            <a:r>
              <a:rPr sz="2600" dirty="0">
                <a:solidFill>
                  <a:srgbClr val="404040"/>
                </a:solidFill>
                <a:latin typeface="Times New Roman"/>
                <a:cs typeface="Times New Roman"/>
              </a:rPr>
              <a:t>of  </a:t>
            </a:r>
            <a:r>
              <a:rPr sz="2600" spc="-5" dirty="0">
                <a:solidFill>
                  <a:srgbClr val="404040"/>
                </a:solidFill>
                <a:latin typeface="Times New Roman"/>
                <a:cs typeface="Times New Roman"/>
              </a:rPr>
              <a:t>namely </a:t>
            </a:r>
            <a:r>
              <a:rPr sz="2600" dirty="0">
                <a:solidFill>
                  <a:srgbClr val="404040"/>
                </a:solidFill>
                <a:latin typeface="Times New Roman"/>
                <a:cs typeface="Times New Roman"/>
              </a:rPr>
              <a:t>– </a:t>
            </a:r>
            <a:r>
              <a:rPr sz="2600" spc="-5" dirty="0">
                <a:solidFill>
                  <a:srgbClr val="404040"/>
                </a:solidFill>
                <a:latin typeface="Times New Roman"/>
                <a:cs typeface="Times New Roman"/>
              </a:rPr>
              <a:t>Merchandise balance, </a:t>
            </a:r>
            <a:r>
              <a:rPr sz="2600" dirty="0">
                <a:solidFill>
                  <a:srgbClr val="404040"/>
                </a:solidFill>
                <a:latin typeface="Times New Roman"/>
                <a:cs typeface="Times New Roman"/>
              </a:rPr>
              <a:t>Services </a:t>
            </a:r>
            <a:r>
              <a:rPr sz="2600" spc="-5" dirty="0">
                <a:solidFill>
                  <a:srgbClr val="404040"/>
                </a:solidFill>
                <a:latin typeface="Times New Roman"/>
                <a:cs typeface="Times New Roman"/>
              </a:rPr>
              <a:t>balance and Unilateral </a:t>
            </a:r>
            <a:r>
              <a:rPr sz="2600" spc="-15" dirty="0">
                <a:solidFill>
                  <a:srgbClr val="404040"/>
                </a:solidFill>
                <a:latin typeface="Times New Roman"/>
                <a:cs typeface="Times New Roman"/>
              </a:rPr>
              <a:t>Transfer  </a:t>
            </a:r>
            <a:r>
              <a:rPr sz="2600" dirty="0">
                <a:solidFill>
                  <a:srgbClr val="404040"/>
                </a:solidFill>
                <a:latin typeface="Times New Roman"/>
                <a:cs typeface="Times New Roman"/>
              </a:rPr>
              <a:t>balance</a:t>
            </a:r>
            <a:endParaRPr sz="2600">
              <a:latin typeface="Times New Roman"/>
              <a:cs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291" y="1737360"/>
            <a:ext cx="9966960" cy="0"/>
          </a:xfrm>
          <a:custGeom>
            <a:avLst/>
            <a:gdLst/>
            <a:ahLst/>
            <a:cxnLst/>
            <a:rect l="l" t="t" r="r" b="b"/>
            <a:pathLst>
              <a:path w="9966960">
                <a:moveTo>
                  <a:pt x="0" y="0"/>
                </a:moveTo>
                <a:lnTo>
                  <a:pt x="9966960" y="0"/>
                </a:lnTo>
              </a:path>
            </a:pathLst>
          </a:custGeom>
          <a:ln w="6096">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1176324" y="926338"/>
            <a:ext cx="4553585" cy="756920"/>
          </a:xfrm>
          <a:prstGeom prst="rect">
            <a:avLst/>
          </a:prstGeom>
        </p:spPr>
        <p:txBody>
          <a:bodyPr vert="horz" wrap="square" lIns="0" tIns="12700" rIns="0" bIns="0" rtlCol="0">
            <a:spAutoFit/>
          </a:bodyPr>
          <a:lstStyle/>
          <a:p>
            <a:pPr marL="12700">
              <a:lnSpc>
                <a:spcPct val="100000"/>
              </a:lnSpc>
              <a:spcBef>
                <a:spcPts val="100"/>
              </a:spcBef>
            </a:pPr>
            <a:r>
              <a:rPr sz="4800" spc="-114" dirty="0"/>
              <a:t>Types </a:t>
            </a:r>
            <a:r>
              <a:rPr sz="4800" spc="-25" dirty="0"/>
              <a:t>of</a:t>
            </a:r>
            <a:r>
              <a:rPr sz="4800" spc="-180" dirty="0"/>
              <a:t> </a:t>
            </a:r>
            <a:r>
              <a:rPr sz="4800" spc="-45" dirty="0"/>
              <a:t>Balances</a:t>
            </a:r>
            <a:endParaRPr sz="4800"/>
          </a:p>
        </p:txBody>
      </p:sp>
      <p:sp>
        <p:nvSpPr>
          <p:cNvPr id="4" name="object 4"/>
          <p:cNvSpPr txBox="1"/>
          <p:nvPr/>
        </p:nvSpPr>
        <p:spPr>
          <a:xfrm>
            <a:off x="1176324" y="1503482"/>
            <a:ext cx="7399020" cy="4505325"/>
          </a:xfrm>
          <a:prstGeom prst="rect">
            <a:avLst/>
          </a:prstGeom>
        </p:spPr>
        <p:txBody>
          <a:bodyPr vert="horz" wrap="square" lIns="0" tIns="224154" rIns="0" bIns="0" rtlCol="0">
            <a:spAutoFit/>
          </a:bodyPr>
          <a:lstStyle/>
          <a:p>
            <a:pPr marL="12700">
              <a:lnSpc>
                <a:spcPct val="100000"/>
              </a:lnSpc>
              <a:spcBef>
                <a:spcPts val="1764"/>
              </a:spcBef>
            </a:pPr>
            <a:r>
              <a:rPr sz="2800" spc="-25" dirty="0">
                <a:solidFill>
                  <a:srgbClr val="404040"/>
                </a:solidFill>
                <a:latin typeface="Times New Roman"/>
                <a:cs typeface="Times New Roman"/>
              </a:rPr>
              <a:t>Trade</a:t>
            </a:r>
            <a:r>
              <a:rPr sz="2800" spc="-10" dirty="0">
                <a:solidFill>
                  <a:srgbClr val="404040"/>
                </a:solidFill>
                <a:latin typeface="Times New Roman"/>
                <a:cs typeface="Times New Roman"/>
              </a:rPr>
              <a:t> </a:t>
            </a:r>
            <a:r>
              <a:rPr sz="2800" spc="-5" dirty="0">
                <a:solidFill>
                  <a:srgbClr val="404040"/>
                </a:solidFill>
                <a:latin typeface="Times New Roman"/>
                <a:cs typeface="Times New Roman"/>
              </a:rPr>
              <a:t>Balance</a:t>
            </a:r>
            <a:endParaRPr sz="2800">
              <a:latin typeface="Times New Roman"/>
              <a:cs typeface="Times New Roman"/>
            </a:endParaRPr>
          </a:p>
          <a:p>
            <a:pPr marL="647700">
              <a:lnSpc>
                <a:spcPct val="100000"/>
              </a:lnSpc>
              <a:spcBef>
                <a:spcPts val="1200"/>
              </a:spcBef>
            </a:pPr>
            <a:r>
              <a:rPr sz="2000" i="1" spc="-5" dirty="0">
                <a:solidFill>
                  <a:srgbClr val="404040"/>
                </a:solidFill>
                <a:latin typeface="Times New Roman"/>
                <a:cs typeface="Times New Roman"/>
              </a:rPr>
              <a:t>Merchandise</a:t>
            </a:r>
            <a:r>
              <a:rPr sz="2000" spc="-5" dirty="0">
                <a:solidFill>
                  <a:srgbClr val="404040"/>
                </a:solidFill>
                <a:latin typeface="Times New Roman"/>
                <a:cs typeface="Times New Roman"/>
              </a:rPr>
              <a:t>: </a:t>
            </a:r>
            <a:r>
              <a:rPr sz="2000" dirty="0">
                <a:solidFill>
                  <a:srgbClr val="404040"/>
                </a:solidFill>
                <a:latin typeface="Times New Roman"/>
                <a:cs typeface="Times New Roman"/>
              </a:rPr>
              <a:t>exports - </a:t>
            </a:r>
            <a:r>
              <a:rPr sz="2000" spc="-5" dirty="0">
                <a:solidFill>
                  <a:srgbClr val="404040"/>
                </a:solidFill>
                <a:latin typeface="Times New Roman"/>
                <a:cs typeface="Times New Roman"/>
              </a:rPr>
              <a:t>imports </a:t>
            </a:r>
            <a:r>
              <a:rPr sz="2000" dirty="0">
                <a:solidFill>
                  <a:srgbClr val="404040"/>
                </a:solidFill>
                <a:latin typeface="Times New Roman"/>
                <a:cs typeface="Times New Roman"/>
              </a:rPr>
              <a:t>of</a:t>
            </a:r>
            <a:r>
              <a:rPr sz="2000" spc="-120" dirty="0">
                <a:solidFill>
                  <a:srgbClr val="404040"/>
                </a:solidFill>
                <a:latin typeface="Times New Roman"/>
                <a:cs typeface="Times New Roman"/>
              </a:rPr>
              <a:t> </a:t>
            </a:r>
            <a:r>
              <a:rPr sz="2000" spc="5" dirty="0">
                <a:solidFill>
                  <a:srgbClr val="404040"/>
                </a:solidFill>
                <a:latin typeface="Times New Roman"/>
                <a:cs typeface="Times New Roman"/>
              </a:rPr>
              <a:t>goods</a:t>
            </a:r>
            <a:endParaRPr sz="2000">
              <a:latin typeface="Times New Roman"/>
              <a:cs typeface="Times New Roman"/>
            </a:endParaRPr>
          </a:p>
          <a:p>
            <a:pPr marL="647700">
              <a:lnSpc>
                <a:spcPct val="100000"/>
              </a:lnSpc>
              <a:spcBef>
                <a:spcPts val="1150"/>
              </a:spcBef>
            </a:pPr>
            <a:r>
              <a:rPr sz="2000" i="1" dirty="0">
                <a:solidFill>
                  <a:srgbClr val="404040"/>
                </a:solidFill>
                <a:latin typeface="Times New Roman"/>
                <a:cs typeface="Times New Roman"/>
              </a:rPr>
              <a:t>Services</a:t>
            </a:r>
            <a:r>
              <a:rPr sz="2000" dirty="0">
                <a:solidFill>
                  <a:srgbClr val="404040"/>
                </a:solidFill>
                <a:latin typeface="Times New Roman"/>
                <a:cs typeface="Times New Roman"/>
              </a:rPr>
              <a:t>: exports - </a:t>
            </a:r>
            <a:r>
              <a:rPr sz="2000" spc="-5" dirty="0">
                <a:solidFill>
                  <a:srgbClr val="404040"/>
                </a:solidFill>
                <a:latin typeface="Times New Roman"/>
                <a:cs typeface="Times New Roman"/>
              </a:rPr>
              <a:t>imports </a:t>
            </a:r>
            <a:r>
              <a:rPr sz="2000" dirty="0">
                <a:solidFill>
                  <a:srgbClr val="404040"/>
                </a:solidFill>
                <a:latin typeface="Times New Roman"/>
                <a:cs typeface="Times New Roman"/>
              </a:rPr>
              <a:t>of</a:t>
            </a:r>
            <a:r>
              <a:rPr sz="2000" spc="-105" dirty="0">
                <a:solidFill>
                  <a:srgbClr val="404040"/>
                </a:solidFill>
                <a:latin typeface="Times New Roman"/>
                <a:cs typeface="Times New Roman"/>
              </a:rPr>
              <a:t> </a:t>
            </a:r>
            <a:r>
              <a:rPr sz="2000" dirty="0">
                <a:solidFill>
                  <a:srgbClr val="404040"/>
                </a:solidFill>
                <a:latin typeface="Times New Roman"/>
                <a:cs typeface="Times New Roman"/>
              </a:rPr>
              <a:t>services</a:t>
            </a:r>
            <a:endParaRPr sz="2000">
              <a:latin typeface="Times New Roman"/>
              <a:cs typeface="Times New Roman"/>
            </a:endParaRPr>
          </a:p>
          <a:p>
            <a:pPr marL="76200">
              <a:lnSpc>
                <a:spcPct val="100000"/>
              </a:lnSpc>
              <a:spcBef>
                <a:spcPts val="1040"/>
              </a:spcBef>
            </a:pPr>
            <a:r>
              <a:rPr sz="2800" spc="-5" dirty="0">
                <a:solidFill>
                  <a:srgbClr val="404040"/>
                </a:solidFill>
                <a:latin typeface="Times New Roman"/>
                <a:cs typeface="Times New Roman"/>
              </a:rPr>
              <a:t>Income Balance</a:t>
            </a:r>
            <a:endParaRPr sz="2800">
              <a:latin typeface="Times New Roman"/>
              <a:cs typeface="Times New Roman"/>
            </a:endParaRPr>
          </a:p>
          <a:p>
            <a:pPr marL="601980">
              <a:lnSpc>
                <a:spcPct val="100000"/>
              </a:lnSpc>
              <a:spcBef>
                <a:spcPts val="1195"/>
              </a:spcBef>
            </a:pPr>
            <a:r>
              <a:rPr sz="2000" i="1" spc="-5" dirty="0">
                <a:solidFill>
                  <a:srgbClr val="404040"/>
                </a:solidFill>
                <a:latin typeface="Times New Roman"/>
                <a:cs typeface="Times New Roman"/>
              </a:rPr>
              <a:t>Net </a:t>
            </a:r>
            <a:r>
              <a:rPr sz="2000" i="1" dirty="0">
                <a:solidFill>
                  <a:srgbClr val="404040"/>
                </a:solidFill>
                <a:latin typeface="Times New Roman"/>
                <a:cs typeface="Times New Roman"/>
              </a:rPr>
              <a:t>investment income</a:t>
            </a:r>
            <a:r>
              <a:rPr sz="2000" dirty="0">
                <a:solidFill>
                  <a:srgbClr val="404040"/>
                </a:solidFill>
                <a:latin typeface="Times New Roman"/>
                <a:cs typeface="Times New Roman"/>
              </a:rPr>
              <a:t>: net </a:t>
            </a:r>
            <a:r>
              <a:rPr sz="2000" spc="-5" dirty="0">
                <a:solidFill>
                  <a:srgbClr val="404040"/>
                </a:solidFill>
                <a:latin typeface="Times New Roman"/>
                <a:cs typeface="Times New Roman"/>
              </a:rPr>
              <a:t>income </a:t>
            </a:r>
            <a:r>
              <a:rPr sz="2000" dirty="0">
                <a:solidFill>
                  <a:srgbClr val="404040"/>
                </a:solidFill>
                <a:latin typeface="Times New Roman"/>
                <a:cs typeface="Times New Roman"/>
              </a:rPr>
              <a:t>receipts from</a:t>
            </a:r>
            <a:r>
              <a:rPr sz="2000" spc="-140" dirty="0">
                <a:solidFill>
                  <a:srgbClr val="404040"/>
                </a:solidFill>
                <a:latin typeface="Times New Roman"/>
                <a:cs typeface="Times New Roman"/>
              </a:rPr>
              <a:t> </a:t>
            </a:r>
            <a:r>
              <a:rPr sz="2000" spc="-5" dirty="0">
                <a:solidFill>
                  <a:srgbClr val="404040"/>
                </a:solidFill>
                <a:latin typeface="Times New Roman"/>
                <a:cs typeface="Times New Roman"/>
              </a:rPr>
              <a:t>assets</a:t>
            </a:r>
            <a:endParaRPr sz="2000">
              <a:latin typeface="Times New Roman"/>
              <a:cs typeface="Times New Roman"/>
            </a:endParaRPr>
          </a:p>
          <a:p>
            <a:pPr marL="545465" marR="5080" indent="55880">
              <a:lnSpc>
                <a:spcPts val="3560"/>
              </a:lnSpc>
              <a:spcBef>
                <a:spcPts val="305"/>
              </a:spcBef>
            </a:pPr>
            <a:r>
              <a:rPr sz="2000" i="1" spc="-5" dirty="0">
                <a:solidFill>
                  <a:srgbClr val="404040"/>
                </a:solidFill>
                <a:latin typeface="Times New Roman"/>
                <a:cs typeface="Times New Roman"/>
              </a:rPr>
              <a:t>Net </a:t>
            </a:r>
            <a:r>
              <a:rPr sz="2000" i="1" dirty="0">
                <a:solidFill>
                  <a:srgbClr val="404040"/>
                </a:solidFill>
                <a:latin typeface="Times New Roman"/>
                <a:cs typeface="Times New Roman"/>
              </a:rPr>
              <a:t>international compensation to employees</a:t>
            </a:r>
            <a:r>
              <a:rPr sz="2000" dirty="0">
                <a:solidFill>
                  <a:srgbClr val="404040"/>
                </a:solidFill>
                <a:latin typeface="Times New Roman"/>
                <a:cs typeface="Times New Roman"/>
              </a:rPr>
              <a:t>: net </a:t>
            </a:r>
            <a:r>
              <a:rPr sz="2000" spc="-5" dirty="0">
                <a:solidFill>
                  <a:srgbClr val="404040"/>
                </a:solidFill>
                <a:latin typeface="Times New Roman"/>
                <a:cs typeface="Times New Roman"/>
              </a:rPr>
              <a:t>compensation</a:t>
            </a:r>
            <a:r>
              <a:rPr sz="2000" spc="-150" dirty="0">
                <a:solidFill>
                  <a:srgbClr val="404040"/>
                </a:solidFill>
                <a:latin typeface="Times New Roman"/>
                <a:cs typeface="Times New Roman"/>
              </a:rPr>
              <a:t> </a:t>
            </a:r>
            <a:r>
              <a:rPr sz="2000" dirty="0">
                <a:solidFill>
                  <a:srgbClr val="404040"/>
                </a:solidFill>
                <a:latin typeface="Times New Roman"/>
                <a:cs typeface="Times New Roman"/>
              </a:rPr>
              <a:t>of  </a:t>
            </a:r>
            <a:r>
              <a:rPr sz="2000" spc="-5" dirty="0">
                <a:solidFill>
                  <a:srgbClr val="404040"/>
                </a:solidFill>
                <a:latin typeface="Times New Roman"/>
                <a:cs typeface="Times New Roman"/>
              </a:rPr>
              <a:t>Employees</a:t>
            </a:r>
            <a:endParaRPr sz="2000">
              <a:latin typeface="Times New Roman"/>
              <a:cs typeface="Times New Roman"/>
            </a:endParaRPr>
          </a:p>
          <a:p>
            <a:pPr marL="76200">
              <a:lnSpc>
                <a:spcPct val="100000"/>
              </a:lnSpc>
              <a:spcBef>
                <a:spcPts val="730"/>
              </a:spcBef>
            </a:pPr>
            <a:r>
              <a:rPr sz="2800" spc="-5" dirty="0">
                <a:solidFill>
                  <a:srgbClr val="404040"/>
                </a:solidFill>
                <a:latin typeface="Times New Roman"/>
                <a:cs typeface="Times New Roman"/>
              </a:rPr>
              <a:t>Net Unilateral</a:t>
            </a:r>
            <a:r>
              <a:rPr sz="2800" spc="-60" dirty="0">
                <a:solidFill>
                  <a:srgbClr val="404040"/>
                </a:solidFill>
                <a:latin typeface="Times New Roman"/>
                <a:cs typeface="Times New Roman"/>
              </a:rPr>
              <a:t> </a:t>
            </a:r>
            <a:r>
              <a:rPr sz="2800" spc="-15" dirty="0">
                <a:solidFill>
                  <a:srgbClr val="404040"/>
                </a:solidFill>
                <a:latin typeface="Times New Roman"/>
                <a:cs typeface="Times New Roman"/>
              </a:rPr>
              <a:t>Transfers</a:t>
            </a:r>
            <a:endParaRPr sz="2800">
              <a:latin typeface="Times New Roman"/>
              <a:cs typeface="Times New Roman"/>
            </a:endParaRPr>
          </a:p>
          <a:p>
            <a:pPr marL="662940">
              <a:lnSpc>
                <a:spcPct val="100000"/>
              </a:lnSpc>
              <a:spcBef>
                <a:spcPts val="1185"/>
              </a:spcBef>
            </a:pPr>
            <a:r>
              <a:rPr sz="2000" dirty="0">
                <a:solidFill>
                  <a:srgbClr val="404040"/>
                </a:solidFill>
                <a:latin typeface="Times New Roman"/>
                <a:cs typeface="Times New Roman"/>
              </a:rPr>
              <a:t>Gifts from foreign countries </a:t>
            </a:r>
            <a:r>
              <a:rPr sz="2000" spc="-5" dirty="0">
                <a:solidFill>
                  <a:srgbClr val="404040"/>
                </a:solidFill>
                <a:latin typeface="Times New Roman"/>
                <a:cs typeface="Times New Roman"/>
              </a:rPr>
              <a:t>minus </a:t>
            </a:r>
            <a:r>
              <a:rPr sz="2000" dirty="0">
                <a:solidFill>
                  <a:srgbClr val="404040"/>
                </a:solidFill>
                <a:latin typeface="Times New Roman"/>
                <a:cs typeface="Times New Roman"/>
              </a:rPr>
              <a:t>gifts to foreign</a:t>
            </a:r>
            <a:r>
              <a:rPr sz="2000" spc="-200" dirty="0">
                <a:solidFill>
                  <a:srgbClr val="404040"/>
                </a:solidFill>
                <a:latin typeface="Times New Roman"/>
                <a:cs typeface="Times New Roman"/>
              </a:rPr>
              <a:t> </a:t>
            </a:r>
            <a:r>
              <a:rPr sz="2000" dirty="0">
                <a:solidFill>
                  <a:srgbClr val="404040"/>
                </a:solidFill>
                <a:latin typeface="Times New Roman"/>
                <a:cs typeface="Times New Roman"/>
              </a:rPr>
              <a:t>countries</a:t>
            </a:r>
            <a:endParaRPr sz="2000">
              <a:latin typeface="Times New Roman"/>
              <a:cs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291" y="1737360"/>
            <a:ext cx="9966960" cy="0"/>
          </a:xfrm>
          <a:custGeom>
            <a:avLst/>
            <a:gdLst/>
            <a:ahLst/>
            <a:cxnLst/>
            <a:rect l="l" t="t" r="r" b="b"/>
            <a:pathLst>
              <a:path w="9966960">
                <a:moveTo>
                  <a:pt x="0" y="0"/>
                </a:moveTo>
                <a:lnTo>
                  <a:pt x="9966960" y="0"/>
                </a:lnTo>
              </a:path>
            </a:pathLst>
          </a:custGeom>
          <a:ln w="6096">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1176324" y="926338"/>
            <a:ext cx="6323330" cy="756920"/>
          </a:xfrm>
          <a:prstGeom prst="rect">
            <a:avLst/>
          </a:prstGeom>
        </p:spPr>
        <p:txBody>
          <a:bodyPr vert="horz" wrap="square" lIns="0" tIns="12700" rIns="0" bIns="0" rtlCol="0">
            <a:spAutoFit/>
          </a:bodyPr>
          <a:lstStyle/>
          <a:p>
            <a:pPr marL="12700">
              <a:lnSpc>
                <a:spcPct val="100000"/>
              </a:lnSpc>
              <a:spcBef>
                <a:spcPts val="100"/>
              </a:spcBef>
            </a:pPr>
            <a:r>
              <a:rPr sz="4800" spc="-45" dirty="0"/>
              <a:t>Capital Account</a:t>
            </a:r>
            <a:r>
              <a:rPr sz="4800" spc="-500" dirty="0"/>
              <a:t> </a:t>
            </a:r>
            <a:r>
              <a:rPr sz="4800" spc="-45" dirty="0"/>
              <a:t>Balance</a:t>
            </a:r>
            <a:endParaRPr sz="4800"/>
          </a:p>
        </p:txBody>
      </p:sp>
      <p:sp>
        <p:nvSpPr>
          <p:cNvPr id="4" name="object 4"/>
          <p:cNvSpPr txBox="1"/>
          <p:nvPr/>
        </p:nvSpPr>
        <p:spPr>
          <a:xfrm>
            <a:off x="711200" y="1698876"/>
            <a:ext cx="11097895" cy="4606925"/>
          </a:xfrm>
          <a:prstGeom prst="rect">
            <a:avLst/>
          </a:prstGeom>
        </p:spPr>
        <p:txBody>
          <a:bodyPr vert="horz" wrap="square" lIns="0" tIns="13335" rIns="0" bIns="0" rtlCol="0">
            <a:spAutoFit/>
          </a:bodyPr>
          <a:lstStyle/>
          <a:p>
            <a:pPr marL="279400" marR="5080" indent="-266700" algn="just">
              <a:lnSpc>
                <a:spcPct val="110000"/>
              </a:lnSpc>
              <a:spcBef>
                <a:spcPts val="105"/>
              </a:spcBef>
              <a:buClr>
                <a:srgbClr val="E38312"/>
              </a:buClr>
              <a:buFont typeface="Wingdings"/>
              <a:buChar char=""/>
              <a:tabLst>
                <a:tab pos="279400" algn="l"/>
              </a:tabLst>
            </a:pPr>
            <a:r>
              <a:rPr sz="2800" spc="-5" dirty="0">
                <a:solidFill>
                  <a:srgbClr val="404040"/>
                </a:solidFill>
                <a:latin typeface="Times New Roman"/>
                <a:cs typeface="Times New Roman"/>
              </a:rPr>
              <a:t>The capital account records all international transactions that </a:t>
            </a:r>
            <a:r>
              <a:rPr sz="2800" dirty="0">
                <a:solidFill>
                  <a:srgbClr val="404040"/>
                </a:solidFill>
                <a:latin typeface="Times New Roman"/>
                <a:cs typeface="Times New Roman"/>
              </a:rPr>
              <a:t>involve </a:t>
            </a:r>
            <a:r>
              <a:rPr sz="2800" spc="-5" dirty="0">
                <a:solidFill>
                  <a:srgbClr val="404040"/>
                </a:solidFill>
                <a:latin typeface="Times New Roman"/>
                <a:cs typeface="Times New Roman"/>
              </a:rPr>
              <a:t>a  </a:t>
            </a:r>
            <a:r>
              <a:rPr sz="2800" dirty="0">
                <a:solidFill>
                  <a:srgbClr val="404040"/>
                </a:solidFill>
                <a:latin typeface="Times New Roman"/>
                <a:cs typeface="Times New Roman"/>
              </a:rPr>
              <a:t>resident </a:t>
            </a:r>
            <a:r>
              <a:rPr sz="2800" spc="-10" dirty="0">
                <a:solidFill>
                  <a:srgbClr val="404040"/>
                </a:solidFill>
                <a:latin typeface="Times New Roman"/>
                <a:cs typeface="Times New Roman"/>
              </a:rPr>
              <a:t>of </a:t>
            </a:r>
            <a:r>
              <a:rPr sz="2800" dirty="0">
                <a:solidFill>
                  <a:srgbClr val="404040"/>
                </a:solidFill>
                <a:latin typeface="Times New Roman"/>
                <a:cs typeface="Times New Roman"/>
              </a:rPr>
              <a:t>the </a:t>
            </a:r>
            <a:r>
              <a:rPr sz="2800" spc="-5" dirty="0">
                <a:solidFill>
                  <a:srgbClr val="404040"/>
                </a:solidFill>
                <a:latin typeface="Times New Roman"/>
                <a:cs typeface="Times New Roman"/>
              </a:rPr>
              <a:t>country concerned changing either </a:t>
            </a:r>
            <a:r>
              <a:rPr sz="2800" dirty="0">
                <a:solidFill>
                  <a:srgbClr val="404040"/>
                </a:solidFill>
                <a:latin typeface="Times New Roman"/>
                <a:cs typeface="Times New Roman"/>
              </a:rPr>
              <a:t>his </a:t>
            </a:r>
            <a:r>
              <a:rPr sz="2800" spc="-10" dirty="0">
                <a:solidFill>
                  <a:srgbClr val="404040"/>
                </a:solidFill>
                <a:latin typeface="Times New Roman"/>
                <a:cs typeface="Times New Roman"/>
              </a:rPr>
              <a:t>assets </a:t>
            </a:r>
            <a:r>
              <a:rPr sz="2800" spc="-5" dirty="0">
                <a:solidFill>
                  <a:srgbClr val="404040"/>
                </a:solidFill>
                <a:latin typeface="Times New Roman"/>
                <a:cs typeface="Times New Roman"/>
              </a:rPr>
              <a:t>with </a:t>
            </a:r>
            <a:r>
              <a:rPr sz="2800" dirty="0">
                <a:solidFill>
                  <a:srgbClr val="404040"/>
                </a:solidFill>
                <a:latin typeface="Times New Roman"/>
                <a:cs typeface="Times New Roman"/>
              </a:rPr>
              <a:t>or his  </a:t>
            </a:r>
            <a:r>
              <a:rPr sz="2800" spc="-5" dirty="0">
                <a:solidFill>
                  <a:srgbClr val="404040"/>
                </a:solidFill>
                <a:latin typeface="Times New Roman"/>
                <a:cs typeface="Times New Roman"/>
              </a:rPr>
              <a:t>liabilities to a resident </a:t>
            </a:r>
            <a:r>
              <a:rPr sz="2800" dirty="0">
                <a:solidFill>
                  <a:srgbClr val="404040"/>
                </a:solidFill>
                <a:latin typeface="Times New Roman"/>
                <a:cs typeface="Times New Roman"/>
              </a:rPr>
              <a:t>of </a:t>
            </a:r>
            <a:r>
              <a:rPr sz="2800" spc="-5" dirty="0">
                <a:solidFill>
                  <a:srgbClr val="404040"/>
                </a:solidFill>
                <a:latin typeface="Times New Roman"/>
                <a:cs typeface="Times New Roman"/>
              </a:rPr>
              <a:t>another </a:t>
            </a:r>
            <a:r>
              <a:rPr sz="2800" spc="-25" dirty="0">
                <a:solidFill>
                  <a:srgbClr val="404040"/>
                </a:solidFill>
                <a:latin typeface="Times New Roman"/>
                <a:cs typeface="Times New Roman"/>
              </a:rPr>
              <a:t>country. </a:t>
            </a:r>
            <a:r>
              <a:rPr sz="2800" spc="-15" dirty="0">
                <a:solidFill>
                  <a:srgbClr val="404040"/>
                </a:solidFill>
                <a:latin typeface="Times New Roman"/>
                <a:cs typeface="Times New Roman"/>
              </a:rPr>
              <a:t>Transactions </a:t>
            </a:r>
            <a:r>
              <a:rPr sz="2800" spc="-10" dirty="0">
                <a:solidFill>
                  <a:srgbClr val="404040"/>
                </a:solidFill>
                <a:latin typeface="Times New Roman"/>
                <a:cs typeface="Times New Roman"/>
              </a:rPr>
              <a:t>in </a:t>
            </a:r>
            <a:r>
              <a:rPr sz="2800" dirty="0">
                <a:solidFill>
                  <a:srgbClr val="404040"/>
                </a:solidFill>
                <a:latin typeface="Times New Roman"/>
                <a:cs typeface="Times New Roman"/>
              </a:rPr>
              <a:t>the </a:t>
            </a:r>
            <a:r>
              <a:rPr sz="2800" spc="-5" dirty="0">
                <a:solidFill>
                  <a:srgbClr val="404040"/>
                </a:solidFill>
                <a:latin typeface="Times New Roman"/>
                <a:cs typeface="Times New Roman"/>
              </a:rPr>
              <a:t>capital  account reflect a </a:t>
            </a:r>
            <a:r>
              <a:rPr sz="2800" dirty="0">
                <a:solidFill>
                  <a:srgbClr val="404040"/>
                </a:solidFill>
                <a:latin typeface="Times New Roman"/>
                <a:cs typeface="Times New Roman"/>
              </a:rPr>
              <a:t>change </a:t>
            </a:r>
            <a:r>
              <a:rPr sz="2800" spc="-5" dirty="0">
                <a:solidFill>
                  <a:srgbClr val="404040"/>
                </a:solidFill>
                <a:latin typeface="Times New Roman"/>
                <a:cs typeface="Times New Roman"/>
              </a:rPr>
              <a:t>in a </a:t>
            </a:r>
            <a:r>
              <a:rPr sz="2800" dirty="0">
                <a:solidFill>
                  <a:srgbClr val="404040"/>
                </a:solidFill>
                <a:latin typeface="Times New Roman"/>
                <a:cs typeface="Times New Roman"/>
              </a:rPr>
              <a:t>stock </a:t>
            </a:r>
            <a:r>
              <a:rPr sz="2800" spc="-5" dirty="0">
                <a:solidFill>
                  <a:srgbClr val="404040"/>
                </a:solidFill>
                <a:latin typeface="Times New Roman"/>
                <a:cs typeface="Times New Roman"/>
              </a:rPr>
              <a:t>– either assets or</a:t>
            </a:r>
            <a:r>
              <a:rPr sz="2800" spc="-65" dirty="0">
                <a:solidFill>
                  <a:srgbClr val="404040"/>
                </a:solidFill>
                <a:latin typeface="Times New Roman"/>
                <a:cs typeface="Times New Roman"/>
              </a:rPr>
              <a:t> </a:t>
            </a:r>
            <a:r>
              <a:rPr sz="2800" dirty="0">
                <a:solidFill>
                  <a:srgbClr val="404040"/>
                </a:solidFill>
                <a:latin typeface="Times New Roman"/>
                <a:cs typeface="Times New Roman"/>
              </a:rPr>
              <a:t>liabilities.</a:t>
            </a:r>
            <a:endParaRPr sz="2800">
              <a:latin typeface="Times New Roman"/>
              <a:cs typeface="Times New Roman"/>
            </a:endParaRPr>
          </a:p>
          <a:p>
            <a:pPr marL="279400" marR="6985" indent="-266700" algn="just">
              <a:lnSpc>
                <a:spcPct val="110000"/>
              </a:lnSpc>
              <a:spcBef>
                <a:spcPts val="1405"/>
              </a:spcBef>
              <a:buClr>
                <a:srgbClr val="E38312"/>
              </a:buClr>
              <a:buFont typeface="Wingdings"/>
              <a:buChar char=""/>
              <a:tabLst>
                <a:tab pos="279400" algn="l"/>
              </a:tabLst>
            </a:pPr>
            <a:r>
              <a:rPr sz="2800" dirty="0">
                <a:solidFill>
                  <a:srgbClr val="404040"/>
                </a:solidFill>
                <a:latin typeface="Times New Roman"/>
                <a:cs typeface="Times New Roman"/>
              </a:rPr>
              <a:t>It </a:t>
            </a:r>
            <a:r>
              <a:rPr sz="2800" spc="-5" dirty="0">
                <a:solidFill>
                  <a:srgbClr val="404040"/>
                </a:solidFill>
                <a:latin typeface="Times New Roman"/>
                <a:cs typeface="Times New Roman"/>
              </a:rPr>
              <a:t>is </a:t>
            </a:r>
            <a:r>
              <a:rPr sz="2800" spc="-10" dirty="0">
                <a:solidFill>
                  <a:srgbClr val="404040"/>
                </a:solidFill>
                <a:latin typeface="Times New Roman"/>
                <a:cs typeface="Times New Roman"/>
              </a:rPr>
              <a:t>difference </a:t>
            </a:r>
            <a:r>
              <a:rPr sz="2800" spc="-5" dirty="0">
                <a:solidFill>
                  <a:srgbClr val="404040"/>
                </a:solidFill>
                <a:latin typeface="Times New Roman"/>
                <a:cs typeface="Times New Roman"/>
              </a:rPr>
              <a:t>between </a:t>
            </a:r>
            <a:r>
              <a:rPr sz="2800" dirty="0">
                <a:solidFill>
                  <a:srgbClr val="404040"/>
                </a:solidFill>
                <a:latin typeface="Times New Roman"/>
                <a:cs typeface="Times New Roman"/>
              </a:rPr>
              <a:t>the </a:t>
            </a:r>
            <a:r>
              <a:rPr sz="2800" spc="-5" dirty="0">
                <a:solidFill>
                  <a:srgbClr val="404040"/>
                </a:solidFill>
                <a:latin typeface="Times New Roman"/>
                <a:cs typeface="Times New Roman"/>
              </a:rPr>
              <a:t>receipts and payments </a:t>
            </a:r>
            <a:r>
              <a:rPr sz="2800" dirty="0">
                <a:solidFill>
                  <a:srgbClr val="404040"/>
                </a:solidFill>
                <a:latin typeface="Times New Roman"/>
                <a:cs typeface="Times New Roman"/>
              </a:rPr>
              <a:t>on </a:t>
            </a:r>
            <a:r>
              <a:rPr sz="2800" spc="-5" dirty="0">
                <a:solidFill>
                  <a:srgbClr val="404040"/>
                </a:solidFill>
                <a:latin typeface="Times New Roman"/>
                <a:cs typeface="Times New Roman"/>
              </a:rPr>
              <a:t>account </a:t>
            </a:r>
            <a:r>
              <a:rPr sz="2800" dirty="0">
                <a:solidFill>
                  <a:srgbClr val="404040"/>
                </a:solidFill>
                <a:latin typeface="Times New Roman"/>
                <a:cs typeface="Times New Roman"/>
              </a:rPr>
              <a:t>of </a:t>
            </a:r>
            <a:r>
              <a:rPr sz="2800" spc="-5" dirty="0">
                <a:solidFill>
                  <a:srgbClr val="404040"/>
                </a:solidFill>
                <a:latin typeface="Times New Roman"/>
                <a:cs typeface="Times New Roman"/>
              </a:rPr>
              <a:t>capital  account. It refers </a:t>
            </a:r>
            <a:r>
              <a:rPr sz="2800" dirty="0">
                <a:solidFill>
                  <a:srgbClr val="404040"/>
                </a:solidFill>
                <a:latin typeface="Times New Roman"/>
                <a:cs typeface="Times New Roman"/>
              </a:rPr>
              <a:t>to </a:t>
            </a:r>
            <a:r>
              <a:rPr sz="2800" spc="-5" dirty="0">
                <a:solidFill>
                  <a:srgbClr val="404040"/>
                </a:solidFill>
                <a:latin typeface="Times New Roman"/>
                <a:cs typeface="Times New Roman"/>
              </a:rPr>
              <a:t>all financial</a:t>
            </a:r>
            <a:r>
              <a:rPr sz="2800" spc="-25" dirty="0">
                <a:solidFill>
                  <a:srgbClr val="404040"/>
                </a:solidFill>
                <a:latin typeface="Times New Roman"/>
                <a:cs typeface="Times New Roman"/>
              </a:rPr>
              <a:t> </a:t>
            </a:r>
            <a:r>
              <a:rPr sz="2800" spc="-5" dirty="0">
                <a:solidFill>
                  <a:srgbClr val="404040"/>
                </a:solidFill>
                <a:latin typeface="Times New Roman"/>
                <a:cs typeface="Times New Roman"/>
              </a:rPr>
              <a:t>transactions.</a:t>
            </a:r>
            <a:endParaRPr sz="2800">
              <a:latin typeface="Times New Roman"/>
              <a:cs typeface="Times New Roman"/>
            </a:endParaRPr>
          </a:p>
          <a:p>
            <a:pPr marL="279400" marR="6985" indent="-266700" algn="just">
              <a:lnSpc>
                <a:spcPct val="110000"/>
              </a:lnSpc>
              <a:spcBef>
                <a:spcPts val="1390"/>
              </a:spcBef>
              <a:buClr>
                <a:srgbClr val="E38312"/>
              </a:buClr>
              <a:buFont typeface="Wingdings"/>
              <a:buChar char=""/>
              <a:tabLst>
                <a:tab pos="279400" algn="l"/>
              </a:tabLst>
            </a:pPr>
            <a:r>
              <a:rPr sz="2800" spc="-5" dirty="0">
                <a:solidFill>
                  <a:srgbClr val="404040"/>
                </a:solidFill>
                <a:latin typeface="Times New Roman"/>
                <a:cs typeface="Times New Roman"/>
              </a:rPr>
              <a:t>The capital account involves inflows and outflows relating to investments,  </a:t>
            </a:r>
            <a:r>
              <a:rPr sz="2800" dirty="0">
                <a:solidFill>
                  <a:srgbClr val="404040"/>
                </a:solidFill>
                <a:latin typeface="Times New Roman"/>
                <a:cs typeface="Times New Roman"/>
              </a:rPr>
              <a:t>short </a:t>
            </a:r>
            <a:r>
              <a:rPr sz="2800" spc="-5" dirty="0">
                <a:solidFill>
                  <a:srgbClr val="404040"/>
                </a:solidFill>
                <a:latin typeface="Times New Roman"/>
                <a:cs typeface="Times New Roman"/>
              </a:rPr>
              <a:t>term borrowings/lending, and medium </a:t>
            </a:r>
            <a:r>
              <a:rPr sz="2800" dirty="0">
                <a:solidFill>
                  <a:srgbClr val="404040"/>
                </a:solidFill>
                <a:latin typeface="Times New Roman"/>
                <a:cs typeface="Times New Roman"/>
              </a:rPr>
              <a:t>term </a:t>
            </a:r>
            <a:r>
              <a:rPr sz="2800" spc="-5" dirty="0">
                <a:solidFill>
                  <a:srgbClr val="404040"/>
                </a:solidFill>
                <a:latin typeface="Times New Roman"/>
                <a:cs typeface="Times New Roman"/>
              </a:rPr>
              <a:t>to long </a:t>
            </a:r>
            <a:r>
              <a:rPr sz="2800" dirty="0">
                <a:solidFill>
                  <a:srgbClr val="404040"/>
                </a:solidFill>
                <a:latin typeface="Times New Roman"/>
                <a:cs typeface="Times New Roman"/>
              </a:rPr>
              <a:t>term  borrowing/lending.</a:t>
            </a:r>
            <a:endParaRPr sz="2800">
              <a:latin typeface="Times New Roman"/>
              <a:cs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291" y="1737360"/>
            <a:ext cx="9966960" cy="0"/>
          </a:xfrm>
          <a:custGeom>
            <a:avLst/>
            <a:gdLst/>
            <a:ahLst/>
            <a:cxnLst/>
            <a:rect l="l" t="t" r="r" b="b"/>
            <a:pathLst>
              <a:path w="9966960">
                <a:moveTo>
                  <a:pt x="0" y="0"/>
                </a:moveTo>
                <a:lnTo>
                  <a:pt x="9966960" y="0"/>
                </a:lnTo>
              </a:path>
            </a:pathLst>
          </a:custGeom>
          <a:ln w="6096">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1176324" y="926338"/>
            <a:ext cx="6323330" cy="756920"/>
          </a:xfrm>
          <a:prstGeom prst="rect">
            <a:avLst/>
          </a:prstGeom>
        </p:spPr>
        <p:txBody>
          <a:bodyPr vert="horz" wrap="square" lIns="0" tIns="12700" rIns="0" bIns="0" rtlCol="0">
            <a:spAutoFit/>
          </a:bodyPr>
          <a:lstStyle/>
          <a:p>
            <a:pPr marL="12700">
              <a:lnSpc>
                <a:spcPct val="100000"/>
              </a:lnSpc>
              <a:spcBef>
                <a:spcPts val="100"/>
              </a:spcBef>
            </a:pPr>
            <a:r>
              <a:rPr sz="4800" spc="-45" dirty="0"/>
              <a:t>Capital Account</a:t>
            </a:r>
            <a:r>
              <a:rPr sz="4800" spc="-500" dirty="0"/>
              <a:t> </a:t>
            </a:r>
            <a:r>
              <a:rPr sz="4800" spc="-45" dirty="0"/>
              <a:t>Balance</a:t>
            </a:r>
            <a:endParaRPr sz="4800"/>
          </a:p>
        </p:txBody>
      </p:sp>
      <p:sp>
        <p:nvSpPr>
          <p:cNvPr id="4" name="object 4"/>
          <p:cNvSpPr txBox="1"/>
          <p:nvPr/>
        </p:nvSpPr>
        <p:spPr>
          <a:xfrm>
            <a:off x="1084580" y="1687569"/>
            <a:ext cx="10084435" cy="4020185"/>
          </a:xfrm>
          <a:prstGeom prst="rect">
            <a:avLst/>
          </a:prstGeom>
        </p:spPr>
        <p:txBody>
          <a:bodyPr vert="horz" wrap="square" lIns="0" tIns="99060" rIns="0" bIns="0" rtlCol="0">
            <a:spAutoFit/>
          </a:bodyPr>
          <a:lstStyle/>
          <a:p>
            <a:pPr marL="279400" indent="-266700">
              <a:lnSpc>
                <a:spcPct val="100000"/>
              </a:lnSpc>
              <a:spcBef>
                <a:spcPts val="780"/>
              </a:spcBef>
              <a:buClr>
                <a:srgbClr val="E38312"/>
              </a:buClr>
              <a:buFont typeface="Wingdings"/>
              <a:buChar char=""/>
              <a:tabLst>
                <a:tab pos="280035" algn="l"/>
              </a:tabLst>
            </a:pPr>
            <a:r>
              <a:rPr sz="3000" dirty="0">
                <a:solidFill>
                  <a:srgbClr val="404040"/>
                </a:solidFill>
                <a:latin typeface="Times New Roman"/>
                <a:cs typeface="Times New Roman"/>
              </a:rPr>
              <a:t>There can be </a:t>
            </a:r>
            <a:r>
              <a:rPr sz="3000" b="1" spc="-5" dirty="0">
                <a:solidFill>
                  <a:srgbClr val="404040"/>
                </a:solidFill>
                <a:latin typeface="Times New Roman"/>
                <a:cs typeface="Times New Roman"/>
              </a:rPr>
              <a:t>surplus </a:t>
            </a:r>
            <a:r>
              <a:rPr sz="3000" b="1" dirty="0">
                <a:solidFill>
                  <a:srgbClr val="404040"/>
                </a:solidFill>
                <a:latin typeface="Times New Roman"/>
                <a:cs typeface="Times New Roman"/>
              </a:rPr>
              <a:t>or </a:t>
            </a:r>
            <a:r>
              <a:rPr sz="3000" b="1" spc="-5" dirty="0">
                <a:solidFill>
                  <a:srgbClr val="404040"/>
                </a:solidFill>
                <a:latin typeface="Times New Roman"/>
                <a:cs typeface="Times New Roman"/>
              </a:rPr>
              <a:t>deficit </a:t>
            </a:r>
            <a:r>
              <a:rPr sz="3000" spc="-5" dirty="0">
                <a:solidFill>
                  <a:srgbClr val="404040"/>
                </a:solidFill>
                <a:latin typeface="Times New Roman"/>
                <a:cs typeface="Times New Roman"/>
              </a:rPr>
              <a:t>in capital</a:t>
            </a:r>
            <a:r>
              <a:rPr sz="3000" spc="60" dirty="0">
                <a:solidFill>
                  <a:srgbClr val="404040"/>
                </a:solidFill>
                <a:latin typeface="Times New Roman"/>
                <a:cs typeface="Times New Roman"/>
              </a:rPr>
              <a:t> </a:t>
            </a:r>
            <a:r>
              <a:rPr sz="3000" spc="-5" dirty="0">
                <a:solidFill>
                  <a:srgbClr val="404040"/>
                </a:solidFill>
                <a:latin typeface="Times New Roman"/>
                <a:cs typeface="Times New Roman"/>
              </a:rPr>
              <a:t>account.</a:t>
            </a:r>
            <a:endParaRPr sz="3000">
              <a:latin typeface="Times New Roman"/>
              <a:cs typeface="Times New Roman"/>
            </a:endParaRPr>
          </a:p>
          <a:p>
            <a:pPr marL="279400" marR="5080" indent="-266700" algn="just">
              <a:lnSpc>
                <a:spcPct val="80000"/>
              </a:lnSpc>
              <a:spcBef>
                <a:spcPts val="1405"/>
              </a:spcBef>
              <a:buClr>
                <a:srgbClr val="E38312"/>
              </a:buClr>
              <a:buFont typeface="Wingdings"/>
              <a:buChar char=""/>
              <a:tabLst>
                <a:tab pos="280035" algn="l"/>
              </a:tabLst>
            </a:pPr>
            <a:r>
              <a:rPr sz="3000" spc="-5" dirty="0">
                <a:solidFill>
                  <a:srgbClr val="404040"/>
                </a:solidFill>
                <a:latin typeface="Times New Roman"/>
                <a:cs typeface="Times New Roman"/>
              </a:rPr>
              <a:t>It </a:t>
            </a:r>
            <a:r>
              <a:rPr sz="3000" dirty="0">
                <a:solidFill>
                  <a:srgbClr val="404040"/>
                </a:solidFill>
                <a:latin typeface="Times New Roman"/>
                <a:cs typeface="Times New Roman"/>
              </a:rPr>
              <a:t>includes: - private foreign loan </a:t>
            </a:r>
            <a:r>
              <a:rPr sz="3000" spc="-40" dirty="0">
                <a:solidFill>
                  <a:srgbClr val="404040"/>
                </a:solidFill>
                <a:latin typeface="Times New Roman"/>
                <a:cs typeface="Times New Roman"/>
              </a:rPr>
              <a:t>flow, </a:t>
            </a:r>
            <a:r>
              <a:rPr sz="3000" dirty="0">
                <a:solidFill>
                  <a:srgbClr val="404040"/>
                </a:solidFill>
                <a:latin typeface="Times New Roman"/>
                <a:cs typeface="Times New Roman"/>
              </a:rPr>
              <a:t>movement </a:t>
            </a:r>
            <a:r>
              <a:rPr sz="3000" spc="-5" dirty="0">
                <a:solidFill>
                  <a:srgbClr val="404040"/>
                </a:solidFill>
                <a:latin typeface="Times New Roman"/>
                <a:cs typeface="Times New Roman"/>
              </a:rPr>
              <a:t>in banking  </a:t>
            </a:r>
            <a:r>
              <a:rPr sz="3000" dirty="0">
                <a:solidFill>
                  <a:srgbClr val="404040"/>
                </a:solidFill>
                <a:latin typeface="Times New Roman"/>
                <a:cs typeface="Times New Roman"/>
              </a:rPr>
              <a:t>capital, </a:t>
            </a:r>
            <a:r>
              <a:rPr sz="3000" spc="-10" dirty="0">
                <a:solidFill>
                  <a:srgbClr val="404040"/>
                </a:solidFill>
                <a:latin typeface="Times New Roman"/>
                <a:cs typeface="Times New Roman"/>
              </a:rPr>
              <a:t>official </a:t>
            </a:r>
            <a:r>
              <a:rPr sz="3000" dirty="0">
                <a:solidFill>
                  <a:srgbClr val="404040"/>
                </a:solidFill>
                <a:latin typeface="Times New Roman"/>
                <a:cs typeface="Times New Roman"/>
              </a:rPr>
              <a:t>capital transactions, </a:t>
            </a:r>
            <a:r>
              <a:rPr sz="3000" spc="-5" dirty="0">
                <a:solidFill>
                  <a:srgbClr val="404040"/>
                </a:solidFill>
                <a:latin typeface="Times New Roman"/>
                <a:cs typeface="Times New Roman"/>
              </a:rPr>
              <a:t>reserves, </a:t>
            </a:r>
            <a:r>
              <a:rPr sz="3000" dirty="0">
                <a:solidFill>
                  <a:srgbClr val="404040"/>
                </a:solidFill>
                <a:latin typeface="Times New Roman"/>
                <a:cs typeface="Times New Roman"/>
              </a:rPr>
              <a:t>gold movement  </a:t>
            </a:r>
            <a:r>
              <a:rPr sz="3000" spc="-5" dirty="0">
                <a:solidFill>
                  <a:srgbClr val="404040"/>
                </a:solidFill>
                <a:latin typeface="Times New Roman"/>
                <a:cs typeface="Times New Roman"/>
              </a:rPr>
              <a:t>etc.</a:t>
            </a:r>
            <a:endParaRPr sz="3000">
              <a:latin typeface="Times New Roman"/>
              <a:cs typeface="Times New Roman"/>
            </a:endParaRPr>
          </a:p>
          <a:p>
            <a:pPr marL="279400" indent="-266700">
              <a:lnSpc>
                <a:spcPct val="100000"/>
              </a:lnSpc>
              <a:spcBef>
                <a:spcPts val="685"/>
              </a:spcBef>
              <a:buClr>
                <a:srgbClr val="E38312"/>
              </a:buClr>
              <a:buFont typeface="Wingdings"/>
              <a:buChar char=""/>
              <a:tabLst>
                <a:tab pos="280035" algn="l"/>
              </a:tabLst>
            </a:pPr>
            <a:r>
              <a:rPr sz="3000" dirty="0">
                <a:solidFill>
                  <a:srgbClr val="404040"/>
                </a:solidFill>
                <a:latin typeface="Times New Roman"/>
                <a:cs typeface="Times New Roman"/>
              </a:rPr>
              <a:t>These are </a:t>
            </a:r>
            <a:r>
              <a:rPr sz="3000" spc="-5" dirty="0">
                <a:solidFill>
                  <a:srgbClr val="404040"/>
                </a:solidFill>
                <a:latin typeface="Times New Roman"/>
                <a:cs typeface="Times New Roman"/>
              </a:rPr>
              <a:t>classifies into two</a:t>
            </a:r>
            <a:r>
              <a:rPr sz="3000" spc="85" dirty="0">
                <a:solidFill>
                  <a:srgbClr val="404040"/>
                </a:solidFill>
                <a:latin typeface="Times New Roman"/>
                <a:cs typeface="Times New Roman"/>
              </a:rPr>
              <a:t> </a:t>
            </a:r>
            <a:r>
              <a:rPr sz="3000" spc="-5" dirty="0">
                <a:solidFill>
                  <a:srgbClr val="404040"/>
                </a:solidFill>
                <a:latin typeface="Times New Roman"/>
                <a:cs typeface="Times New Roman"/>
              </a:rPr>
              <a:t>categories-</a:t>
            </a:r>
            <a:endParaRPr sz="3000">
              <a:latin typeface="Times New Roman"/>
              <a:cs typeface="Times New Roman"/>
            </a:endParaRPr>
          </a:p>
          <a:p>
            <a:pPr marL="736600" lvl="1" indent="-457200">
              <a:lnSpc>
                <a:spcPct val="100000"/>
              </a:lnSpc>
              <a:spcBef>
                <a:spcPts val="675"/>
              </a:spcBef>
              <a:buClr>
                <a:srgbClr val="E38312"/>
              </a:buClr>
              <a:buFont typeface="Courier New"/>
              <a:buChar char="o"/>
              <a:tabLst>
                <a:tab pos="737235" algn="l"/>
              </a:tabLst>
            </a:pPr>
            <a:r>
              <a:rPr sz="3000" dirty="0">
                <a:solidFill>
                  <a:srgbClr val="404040"/>
                </a:solidFill>
                <a:latin typeface="Times New Roman"/>
                <a:cs typeface="Times New Roman"/>
              </a:rPr>
              <a:t>Direct </a:t>
            </a:r>
            <a:r>
              <a:rPr sz="3000" spc="-5" dirty="0">
                <a:solidFill>
                  <a:srgbClr val="404040"/>
                </a:solidFill>
                <a:latin typeface="Times New Roman"/>
                <a:cs typeface="Times New Roman"/>
              </a:rPr>
              <a:t>foreign</a:t>
            </a:r>
            <a:r>
              <a:rPr sz="3000" spc="35" dirty="0">
                <a:solidFill>
                  <a:srgbClr val="404040"/>
                </a:solidFill>
                <a:latin typeface="Times New Roman"/>
                <a:cs typeface="Times New Roman"/>
              </a:rPr>
              <a:t> </a:t>
            </a:r>
            <a:r>
              <a:rPr sz="3000" spc="-5" dirty="0">
                <a:solidFill>
                  <a:srgbClr val="404040"/>
                </a:solidFill>
                <a:latin typeface="Times New Roman"/>
                <a:cs typeface="Times New Roman"/>
              </a:rPr>
              <a:t>investments</a:t>
            </a:r>
            <a:endParaRPr sz="3000">
              <a:latin typeface="Times New Roman"/>
              <a:cs typeface="Times New Roman"/>
            </a:endParaRPr>
          </a:p>
          <a:p>
            <a:pPr marL="736600" lvl="1" indent="-457200">
              <a:lnSpc>
                <a:spcPct val="100000"/>
              </a:lnSpc>
              <a:spcBef>
                <a:spcPts val="680"/>
              </a:spcBef>
              <a:buClr>
                <a:srgbClr val="E38312"/>
              </a:buClr>
              <a:buFont typeface="Courier New"/>
              <a:buChar char="o"/>
              <a:tabLst>
                <a:tab pos="737235" algn="l"/>
              </a:tabLst>
            </a:pPr>
            <a:r>
              <a:rPr sz="3000" spc="-5" dirty="0">
                <a:solidFill>
                  <a:srgbClr val="404040"/>
                </a:solidFill>
                <a:latin typeface="Times New Roman"/>
                <a:cs typeface="Times New Roman"/>
              </a:rPr>
              <a:t>Portfolio</a:t>
            </a:r>
            <a:r>
              <a:rPr sz="3000" spc="35" dirty="0">
                <a:solidFill>
                  <a:srgbClr val="404040"/>
                </a:solidFill>
                <a:latin typeface="Times New Roman"/>
                <a:cs typeface="Times New Roman"/>
              </a:rPr>
              <a:t> </a:t>
            </a:r>
            <a:r>
              <a:rPr sz="3000" spc="-5" dirty="0">
                <a:solidFill>
                  <a:srgbClr val="404040"/>
                </a:solidFill>
                <a:latin typeface="Times New Roman"/>
                <a:cs typeface="Times New Roman"/>
              </a:rPr>
              <a:t>investments</a:t>
            </a:r>
            <a:endParaRPr sz="3000">
              <a:latin typeface="Times New Roman"/>
              <a:cs typeface="Times New Roman"/>
            </a:endParaRPr>
          </a:p>
          <a:p>
            <a:pPr marL="641985" lvl="1" indent="-362585">
              <a:lnSpc>
                <a:spcPct val="100000"/>
              </a:lnSpc>
              <a:spcBef>
                <a:spcPts val="685"/>
              </a:spcBef>
              <a:buClr>
                <a:srgbClr val="E38312"/>
              </a:buClr>
              <a:buFont typeface="Courier New"/>
              <a:buChar char="o"/>
              <a:tabLst>
                <a:tab pos="642620" algn="l"/>
              </a:tabLst>
            </a:pPr>
            <a:r>
              <a:rPr sz="3000" dirty="0">
                <a:solidFill>
                  <a:srgbClr val="404040"/>
                </a:solidFill>
                <a:latin typeface="Times New Roman"/>
                <a:cs typeface="Times New Roman"/>
              </a:rPr>
              <a:t>Other</a:t>
            </a:r>
            <a:r>
              <a:rPr sz="3000" spc="-5" dirty="0">
                <a:solidFill>
                  <a:srgbClr val="404040"/>
                </a:solidFill>
                <a:latin typeface="Times New Roman"/>
                <a:cs typeface="Times New Roman"/>
              </a:rPr>
              <a:t> capital</a:t>
            </a:r>
            <a:endParaRPr sz="3000">
              <a:latin typeface="Times New Roman"/>
              <a:cs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291" y="1737360"/>
            <a:ext cx="9966960" cy="0"/>
          </a:xfrm>
          <a:custGeom>
            <a:avLst/>
            <a:gdLst/>
            <a:ahLst/>
            <a:cxnLst/>
            <a:rect l="l" t="t" r="r" b="b"/>
            <a:pathLst>
              <a:path w="9966960">
                <a:moveTo>
                  <a:pt x="0" y="0"/>
                </a:moveTo>
                <a:lnTo>
                  <a:pt x="9966960" y="0"/>
                </a:lnTo>
              </a:path>
            </a:pathLst>
          </a:custGeom>
          <a:ln w="6096">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1176324" y="1052829"/>
            <a:ext cx="4509135" cy="635000"/>
          </a:xfrm>
          <a:prstGeom prst="rect">
            <a:avLst/>
          </a:prstGeom>
        </p:spPr>
        <p:txBody>
          <a:bodyPr vert="horz" wrap="square" lIns="0" tIns="12065" rIns="0" bIns="0" rtlCol="0">
            <a:spAutoFit/>
          </a:bodyPr>
          <a:lstStyle/>
          <a:p>
            <a:pPr marL="12700">
              <a:lnSpc>
                <a:spcPct val="100000"/>
              </a:lnSpc>
              <a:spcBef>
                <a:spcPts val="95"/>
              </a:spcBef>
            </a:pPr>
            <a:r>
              <a:rPr sz="4000" spc="-40" dirty="0"/>
              <a:t>The </a:t>
            </a:r>
            <a:r>
              <a:rPr sz="4000" spc="-45" dirty="0"/>
              <a:t>Reserve</a:t>
            </a:r>
            <a:r>
              <a:rPr sz="4000" spc="-440" dirty="0"/>
              <a:t> </a:t>
            </a:r>
            <a:r>
              <a:rPr sz="4000" spc="-50" dirty="0"/>
              <a:t>Account</a:t>
            </a:r>
            <a:endParaRPr sz="4000"/>
          </a:p>
        </p:txBody>
      </p:sp>
      <p:sp>
        <p:nvSpPr>
          <p:cNvPr id="4" name="object 4"/>
          <p:cNvSpPr txBox="1"/>
          <p:nvPr/>
        </p:nvSpPr>
        <p:spPr>
          <a:xfrm>
            <a:off x="1176324" y="1816735"/>
            <a:ext cx="9994900" cy="3774238"/>
          </a:xfrm>
          <a:prstGeom prst="rect">
            <a:avLst/>
          </a:prstGeom>
        </p:spPr>
        <p:txBody>
          <a:bodyPr vert="horz" wrap="square" lIns="0" tIns="67945" rIns="0" bIns="0" rtlCol="0">
            <a:spAutoFit/>
          </a:bodyPr>
          <a:lstStyle/>
          <a:p>
            <a:pPr marL="12700" marR="5080" indent="10160" algn="just">
              <a:lnSpc>
                <a:spcPts val="3460"/>
              </a:lnSpc>
              <a:spcBef>
                <a:spcPts val="535"/>
              </a:spcBef>
            </a:pPr>
            <a:r>
              <a:rPr sz="2800" dirty="0">
                <a:solidFill>
                  <a:srgbClr val="404040"/>
                </a:solidFill>
                <a:latin typeface="Times New Roman"/>
                <a:cs typeface="Times New Roman"/>
              </a:rPr>
              <a:t>Three accounts: </a:t>
            </a:r>
            <a:r>
              <a:rPr sz="2800" spc="-75" dirty="0">
                <a:solidFill>
                  <a:srgbClr val="404040"/>
                </a:solidFill>
                <a:latin typeface="Times New Roman"/>
                <a:cs typeface="Times New Roman"/>
              </a:rPr>
              <a:t>IMF, </a:t>
            </a:r>
            <a:r>
              <a:rPr sz="2800" spc="-5" dirty="0">
                <a:solidFill>
                  <a:srgbClr val="404040"/>
                </a:solidFill>
                <a:latin typeface="Times New Roman"/>
                <a:cs typeface="Times New Roman"/>
              </a:rPr>
              <a:t>SDR, </a:t>
            </a:r>
            <a:r>
              <a:rPr sz="2800" dirty="0">
                <a:solidFill>
                  <a:srgbClr val="404040"/>
                </a:solidFill>
                <a:latin typeface="Times New Roman"/>
                <a:cs typeface="Times New Roman"/>
              </a:rPr>
              <a:t>&amp; Reserve and Monetary  Gold are collectively called as The Reserve</a:t>
            </a:r>
            <a:r>
              <a:rPr sz="2800" spc="-310" dirty="0">
                <a:solidFill>
                  <a:srgbClr val="404040"/>
                </a:solidFill>
                <a:latin typeface="Times New Roman"/>
                <a:cs typeface="Times New Roman"/>
              </a:rPr>
              <a:t> </a:t>
            </a:r>
            <a:r>
              <a:rPr sz="2800" dirty="0">
                <a:solidFill>
                  <a:srgbClr val="404040"/>
                </a:solidFill>
                <a:latin typeface="Times New Roman"/>
                <a:cs typeface="Times New Roman"/>
              </a:rPr>
              <a:t>Account.</a:t>
            </a:r>
            <a:endParaRPr sz="2800">
              <a:latin typeface="Times New Roman"/>
              <a:cs typeface="Times New Roman"/>
            </a:endParaRPr>
          </a:p>
          <a:p>
            <a:pPr marL="12700" marR="5715" indent="10160" algn="just">
              <a:lnSpc>
                <a:spcPts val="3460"/>
              </a:lnSpc>
              <a:spcBef>
                <a:spcPts val="1385"/>
              </a:spcBef>
            </a:pPr>
            <a:r>
              <a:rPr sz="2800" dirty="0">
                <a:solidFill>
                  <a:srgbClr val="404040"/>
                </a:solidFill>
                <a:latin typeface="Times New Roman"/>
                <a:cs typeface="Times New Roman"/>
              </a:rPr>
              <a:t>The IMF account </a:t>
            </a:r>
            <a:r>
              <a:rPr sz="2800" spc="-5" dirty="0">
                <a:solidFill>
                  <a:srgbClr val="404040"/>
                </a:solidFill>
                <a:latin typeface="Times New Roman"/>
                <a:cs typeface="Times New Roman"/>
              </a:rPr>
              <a:t>contains </a:t>
            </a:r>
            <a:r>
              <a:rPr sz="2800" dirty="0">
                <a:solidFill>
                  <a:srgbClr val="404040"/>
                </a:solidFill>
                <a:latin typeface="Times New Roman"/>
                <a:cs typeface="Times New Roman"/>
              </a:rPr>
              <a:t>purchases (credits) and </a:t>
            </a:r>
            <a:r>
              <a:rPr sz="2800" spc="-5" dirty="0">
                <a:solidFill>
                  <a:srgbClr val="404040"/>
                </a:solidFill>
                <a:latin typeface="Times New Roman"/>
                <a:cs typeface="Times New Roman"/>
              </a:rPr>
              <a:t>re-  </a:t>
            </a:r>
            <a:r>
              <a:rPr sz="2800" dirty="0">
                <a:solidFill>
                  <a:srgbClr val="404040"/>
                </a:solidFill>
                <a:latin typeface="Times New Roman"/>
                <a:cs typeface="Times New Roman"/>
              </a:rPr>
              <a:t>purchase (debits) from International Monetary</a:t>
            </a:r>
            <a:r>
              <a:rPr sz="2800" spc="-105" dirty="0">
                <a:solidFill>
                  <a:srgbClr val="404040"/>
                </a:solidFill>
                <a:latin typeface="Times New Roman"/>
                <a:cs typeface="Times New Roman"/>
              </a:rPr>
              <a:t> </a:t>
            </a:r>
            <a:r>
              <a:rPr sz="2800" dirty="0">
                <a:solidFill>
                  <a:srgbClr val="404040"/>
                </a:solidFill>
                <a:latin typeface="Times New Roman"/>
                <a:cs typeface="Times New Roman"/>
              </a:rPr>
              <a:t>Fund.</a:t>
            </a:r>
            <a:endParaRPr sz="2800">
              <a:latin typeface="Times New Roman"/>
              <a:cs typeface="Times New Roman"/>
            </a:endParaRPr>
          </a:p>
          <a:p>
            <a:pPr marL="12700" marR="5715" indent="10160" algn="just">
              <a:lnSpc>
                <a:spcPct val="90000"/>
              </a:lnSpc>
              <a:spcBef>
                <a:spcPts val="1350"/>
              </a:spcBef>
            </a:pPr>
            <a:r>
              <a:rPr sz="2800" dirty="0">
                <a:solidFill>
                  <a:srgbClr val="404040"/>
                </a:solidFill>
                <a:latin typeface="Times New Roman"/>
                <a:cs typeface="Times New Roman"/>
              </a:rPr>
              <a:t>Special Drawing Rights (SDRs) </a:t>
            </a:r>
            <a:r>
              <a:rPr sz="2800" spc="-5" dirty="0">
                <a:solidFill>
                  <a:srgbClr val="404040"/>
                </a:solidFill>
                <a:latin typeface="Times New Roman"/>
                <a:cs typeface="Times New Roman"/>
              </a:rPr>
              <a:t>are </a:t>
            </a:r>
            <a:r>
              <a:rPr sz="2800" dirty="0">
                <a:solidFill>
                  <a:srgbClr val="404040"/>
                </a:solidFill>
                <a:latin typeface="Times New Roman"/>
                <a:cs typeface="Times New Roman"/>
              </a:rPr>
              <a:t>a reserve asset created  by IMF and allocated </a:t>
            </a:r>
            <a:r>
              <a:rPr sz="2800" spc="-5" dirty="0">
                <a:solidFill>
                  <a:srgbClr val="404040"/>
                </a:solidFill>
                <a:latin typeface="Times New Roman"/>
                <a:cs typeface="Times New Roman"/>
              </a:rPr>
              <a:t>from time to time to </a:t>
            </a:r>
            <a:r>
              <a:rPr sz="2800" dirty="0">
                <a:solidFill>
                  <a:srgbClr val="404040"/>
                </a:solidFill>
                <a:latin typeface="Times New Roman"/>
                <a:cs typeface="Times New Roman"/>
              </a:rPr>
              <a:t>member  </a:t>
            </a:r>
            <a:r>
              <a:rPr sz="2800" spc="-5" dirty="0">
                <a:solidFill>
                  <a:srgbClr val="404040"/>
                </a:solidFill>
                <a:latin typeface="Times New Roman"/>
                <a:cs typeface="Times New Roman"/>
              </a:rPr>
              <a:t>countries. </a:t>
            </a:r>
            <a:r>
              <a:rPr sz="2800" dirty="0">
                <a:solidFill>
                  <a:srgbClr val="404040"/>
                </a:solidFill>
                <a:latin typeface="Times New Roman"/>
                <a:cs typeface="Times New Roman"/>
              </a:rPr>
              <a:t>It can be used to settle </a:t>
            </a:r>
            <a:r>
              <a:rPr sz="2800" spc="-5" dirty="0">
                <a:solidFill>
                  <a:srgbClr val="404040"/>
                </a:solidFill>
                <a:latin typeface="Times New Roman"/>
                <a:cs typeface="Times New Roman"/>
              </a:rPr>
              <a:t>international </a:t>
            </a:r>
            <a:r>
              <a:rPr sz="2800" dirty="0">
                <a:solidFill>
                  <a:srgbClr val="404040"/>
                </a:solidFill>
                <a:latin typeface="Times New Roman"/>
                <a:cs typeface="Times New Roman"/>
              </a:rPr>
              <a:t>payments  between monetary authorities of two </a:t>
            </a:r>
            <a:r>
              <a:rPr sz="2800" spc="-5" dirty="0">
                <a:solidFill>
                  <a:srgbClr val="404040"/>
                </a:solidFill>
                <a:latin typeface="Times New Roman"/>
                <a:cs typeface="Times New Roman"/>
              </a:rPr>
              <a:t>different</a:t>
            </a:r>
            <a:r>
              <a:rPr sz="2800" spc="-110" dirty="0">
                <a:solidFill>
                  <a:srgbClr val="404040"/>
                </a:solidFill>
                <a:latin typeface="Times New Roman"/>
                <a:cs typeface="Times New Roman"/>
              </a:rPr>
              <a:t> </a:t>
            </a:r>
            <a:r>
              <a:rPr sz="2800" dirty="0">
                <a:solidFill>
                  <a:srgbClr val="404040"/>
                </a:solidFill>
                <a:latin typeface="Times New Roman"/>
                <a:cs typeface="Times New Roman"/>
              </a:rPr>
              <a:t>countries.</a:t>
            </a:r>
            <a:endParaRPr sz="2800">
              <a:latin typeface="Times New Roman"/>
              <a:cs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32712" y="1097407"/>
            <a:ext cx="9940290" cy="696595"/>
          </a:xfrm>
          <a:prstGeom prst="rect">
            <a:avLst/>
          </a:prstGeom>
        </p:spPr>
        <p:txBody>
          <a:bodyPr vert="horz" wrap="square" lIns="0" tIns="13335" rIns="0" bIns="0" rtlCol="0">
            <a:spAutoFit/>
          </a:bodyPr>
          <a:lstStyle/>
          <a:p>
            <a:pPr marL="12700">
              <a:lnSpc>
                <a:spcPct val="100000"/>
              </a:lnSpc>
              <a:spcBef>
                <a:spcPts val="105"/>
              </a:spcBef>
              <a:tabLst>
                <a:tab pos="9926955" algn="l"/>
              </a:tabLst>
            </a:pPr>
            <a:r>
              <a:rPr sz="4400" u="sng" spc="-55" dirty="0">
                <a:uFill>
                  <a:solidFill>
                    <a:srgbClr val="7E7E7E"/>
                  </a:solidFill>
                </a:uFill>
              </a:rPr>
              <a:t>Errors </a:t>
            </a:r>
            <a:r>
              <a:rPr sz="4400" u="sng" dirty="0">
                <a:uFill>
                  <a:solidFill>
                    <a:srgbClr val="7E7E7E"/>
                  </a:solidFill>
                </a:uFill>
              </a:rPr>
              <a:t>&amp;</a:t>
            </a:r>
            <a:r>
              <a:rPr sz="4400" u="sng" spc="-235" dirty="0">
                <a:uFill>
                  <a:solidFill>
                    <a:srgbClr val="7E7E7E"/>
                  </a:solidFill>
                </a:uFill>
              </a:rPr>
              <a:t> </a:t>
            </a:r>
            <a:r>
              <a:rPr sz="4400" u="sng" spc="-45" dirty="0">
                <a:uFill>
                  <a:solidFill>
                    <a:srgbClr val="7E7E7E"/>
                  </a:solidFill>
                </a:uFill>
              </a:rPr>
              <a:t>Omissions	</a:t>
            </a:r>
            <a:endParaRPr sz="4400"/>
          </a:p>
        </p:txBody>
      </p:sp>
      <p:sp>
        <p:nvSpPr>
          <p:cNvPr id="3" name="object 3"/>
          <p:cNvSpPr txBox="1"/>
          <p:nvPr/>
        </p:nvSpPr>
        <p:spPr>
          <a:xfrm>
            <a:off x="1084580" y="2386406"/>
            <a:ext cx="9670415" cy="2343785"/>
          </a:xfrm>
          <a:prstGeom prst="rect">
            <a:avLst/>
          </a:prstGeom>
        </p:spPr>
        <p:txBody>
          <a:bodyPr vert="horz" wrap="square" lIns="0" tIns="60325" rIns="0" bIns="0" rtlCol="0">
            <a:spAutoFit/>
          </a:bodyPr>
          <a:lstStyle/>
          <a:p>
            <a:pPr marL="375285" marR="679450" indent="-362585">
              <a:lnSpc>
                <a:spcPts val="3030"/>
              </a:lnSpc>
              <a:spcBef>
                <a:spcPts val="475"/>
              </a:spcBef>
              <a:buClr>
                <a:srgbClr val="E38312"/>
              </a:buClr>
              <a:buFont typeface="Wingdings"/>
              <a:buChar char=""/>
              <a:tabLst>
                <a:tab pos="375920" algn="l"/>
              </a:tabLst>
            </a:pPr>
            <a:r>
              <a:rPr sz="2800" spc="-5" dirty="0">
                <a:solidFill>
                  <a:srgbClr val="404040"/>
                </a:solidFill>
                <a:latin typeface="Times New Roman"/>
                <a:cs typeface="Times New Roman"/>
              </a:rPr>
              <a:t>The entries </a:t>
            </a:r>
            <a:r>
              <a:rPr sz="2800" dirty="0">
                <a:solidFill>
                  <a:srgbClr val="404040"/>
                </a:solidFill>
                <a:latin typeface="Times New Roman"/>
                <a:cs typeface="Times New Roman"/>
              </a:rPr>
              <a:t>under </a:t>
            </a:r>
            <a:r>
              <a:rPr sz="2800" spc="-5" dirty="0">
                <a:solidFill>
                  <a:srgbClr val="404040"/>
                </a:solidFill>
                <a:latin typeface="Times New Roman"/>
                <a:cs typeface="Times New Roman"/>
              </a:rPr>
              <a:t>this head relate mainly to leads and lags in  reporting of transactions</a:t>
            </a:r>
            <a:endParaRPr sz="2800">
              <a:latin typeface="Times New Roman"/>
              <a:cs typeface="Times New Roman"/>
            </a:endParaRPr>
          </a:p>
          <a:p>
            <a:pPr>
              <a:lnSpc>
                <a:spcPct val="100000"/>
              </a:lnSpc>
              <a:buClr>
                <a:srgbClr val="E38312"/>
              </a:buClr>
              <a:buFont typeface="Wingdings"/>
              <a:buChar char=""/>
            </a:pPr>
            <a:endParaRPr sz="3100">
              <a:latin typeface="Times New Roman"/>
              <a:cs typeface="Times New Roman"/>
            </a:endParaRPr>
          </a:p>
          <a:p>
            <a:pPr marL="375285" marR="5080" indent="-362585">
              <a:lnSpc>
                <a:spcPts val="3030"/>
              </a:lnSpc>
              <a:spcBef>
                <a:spcPts val="2245"/>
              </a:spcBef>
              <a:buClr>
                <a:srgbClr val="E38312"/>
              </a:buClr>
              <a:buFont typeface="Wingdings"/>
              <a:buChar char=""/>
              <a:tabLst>
                <a:tab pos="463550" algn="l"/>
                <a:tab pos="464184" algn="l"/>
              </a:tabLst>
            </a:pPr>
            <a:r>
              <a:rPr dirty="0"/>
              <a:t>	</a:t>
            </a:r>
            <a:r>
              <a:rPr sz="2800" spc="-5" dirty="0">
                <a:solidFill>
                  <a:srgbClr val="404040"/>
                </a:solidFill>
                <a:latin typeface="Times New Roman"/>
                <a:cs typeface="Times New Roman"/>
              </a:rPr>
              <a:t>It is </a:t>
            </a:r>
            <a:r>
              <a:rPr sz="2800" dirty="0">
                <a:solidFill>
                  <a:srgbClr val="404040"/>
                </a:solidFill>
                <a:latin typeface="Times New Roman"/>
                <a:cs typeface="Times New Roman"/>
              </a:rPr>
              <a:t>of </a:t>
            </a:r>
            <a:r>
              <a:rPr sz="2800" spc="-5" dirty="0">
                <a:solidFill>
                  <a:srgbClr val="404040"/>
                </a:solidFill>
                <a:latin typeface="Times New Roman"/>
                <a:cs typeface="Times New Roman"/>
              </a:rPr>
              <a:t>a balancing entry </a:t>
            </a:r>
            <a:r>
              <a:rPr sz="2800" spc="-10" dirty="0">
                <a:solidFill>
                  <a:srgbClr val="404040"/>
                </a:solidFill>
                <a:latin typeface="Times New Roman"/>
                <a:cs typeface="Times New Roman"/>
              </a:rPr>
              <a:t>and </a:t>
            </a:r>
            <a:r>
              <a:rPr sz="2800" spc="-5" dirty="0">
                <a:solidFill>
                  <a:srgbClr val="404040"/>
                </a:solidFill>
                <a:latin typeface="Times New Roman"/>
                <a:cs typeface="Times New Roman"/>
              </a:rPr>
              <a:t>is needed to </a:t>
            </a:r>
            <a:r>
              <a:rPr sz="2800" spc="-10" dirty="0">
                <a:solidFill>
                  <a:srgbClr val="404040"/>
                </a:solidFill>
                <a:latin typeface="Times New Roman"/>
                <a:cs typeface="Times New Roman"/>
              </a:rPr>
              <a:t>offset </a:t>
            </a:r>
            <a:r>
              <a:rPr sz="2800" spc="-5" dirty="0">
                <a:solidFill>
                  <a:srgbClr val="404040"/>
                </a:solidFill>
                <a:latin typeface="Times New Roman"/>
                <a:cs typeface="Times New Roman"/>
              </a:rPr>
              <a:t>the overstated or  understated</a:t>
            </a:r>
            <a:r>
              <a:rPr sz="2800" spc="-35" dirty="0">
                <a:solidFill>
                  <a:srgbClr val="404040"/>
                </a:solidFill>
                <a:latin typeface="Times New Roman"/>
                <a:cs typeface="Times New Roman"/>
              </a:rPr>
              <a:t> </a:t>
            </a:r>
            <a:r>
              <a:rPr sz="2800" spc="-5" dirty="0">
                <a:solidFill>
                  <a:srgbClr val="404040"/>
                </a:solidFill>
                <a:latin typeface="Times New Roman"/>
                <a:cs typeface="Times New Roman"/>
              </a:rPr>
              <a:t>components.</a:t>
            </a:r>
            <a:endParaRPr sz="2800">
              <a:latin typeface="Times New Roman"/>
              <a:cs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10540" y="19810"/>
            <a:ext cx="11231880" cy="6740652"/>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291" y="1737360"/>
            <a:ext cx="9966960" cy="0"/>
          </a:xfrm>
          <a:custGeom>
            <a:avLst/>
            <a:gdLst/>
            <a:ahLst/>
            <a:cxnLst/>
            <a:rect l="l" t="t" r="r" b="b"/>
            <a:pathLst>
              <a:path w="9966960">
                <a:moveTo>
                  <a:pt x="0" y="0"/>
                </a:moveTo>
                <a:lnTo>
                  <a:pt x="9966960" y="0"/>
                </a:lnTo>
              </a:path>
            </a:pathLst>
          </a:custGeom>
          <a:ln w="6096">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1176324" y="1052829"/>
            <a:ext cx="9401810" cy="635000"/>
          </a:xfrm>
          <a:prstGeom prst="rect">
            <a:avLst/>
          </a:prstGeom>
        </p:spPr>
        <p:txBody>
          <a:bodyPr vert="horz" wrap="square" lIns="0" tIns="12065" rIns="0" bIns="0" rtlCol="0">
            <a:spAutoFit/>
          </a:bodyPr>
          <a:lstStyle/>
          <a:p>
            <a:pPr marL="12700">
              <a:lnSpc>
                <a:spcPct val="100000"/>
              </a:lnSpc>
              <a:spcBef>
                <a:spcPts val="95"/>
              </a:spcBef>
            </a:pPr>
            <a:r>
              <a:rPr sz="4000" spc="-50" dirty="0"/>
              <a:t>Disequilibrium </a:t>
            </a:r>
            <a:r>
              <a:rPr sz="4000" spc="-25" dirty="0"/>
              <a:t>In </a:t>
            </a:r>
            <a:r>
              <a:rPr sz="4000" spc="-40" dirty="0"/>
              <a:t>The </a:t>
            </a:r>
            <a:r>
              <a:rPr sz="4000" spc="-45" dirty="0"/>
              <a:t>Balance </a:t>
            </a:r>
            <a:r>
              <a:rPr sz="4000" spc="-30" dirty="0"/>
              <a:t>Of</a:t>
            </a:r>
            <a:r>
              <a:rPr sz="4000" spc="-430" dirty="0"/>
              <a:t> </a:t>
            </a:r>
            <a:r>
              <a:rPr sz="4000" spc="-50" dirty="0"/>
              <a:t>Payments</a:t>
            </a:r>
            <a:endParaRPr sz="4000"/>
          </a:p>
        </p:txBody>
      </p:sp>
      <p:sp>
        <p:nvSpPr>
          <p:cNvPr id="4" name="object 4"/>
          <p:cNvSpPr txBox="1"/>
          <p:nvPr/>
        </p:nvSpPr>
        <p:spPr>
          <a:xfrm>
            <a:off x="1084580" y="1891411"/>
            <a:ext cx="10086975" cy="4413885"/>
          </a:xfrm>
          <a:prstGeom prst="rect">
            <a:avLst/>
          </a:prstGeom>
        </p:spPr>
        <p:txBody>
          <a:bodyPr vert="horz" wrap="square" lIns="0" tIns="60960" rIns="0" bIns="0" rtlCol="0">
            <a:spAutoFit/>
          </a:bodyPr>
          <a:lstStyle/>
          <a:p>
            <a:pPr marL="12700" marR="666750">
              <a:lnSpc>
                <a:spcPts val="3020"/>
              </a:lnSpc>
              <a:spcBef>
                <a:spcPts val="480"/>
              </a:spcBef>
            </a:pPr>
            <a:r>
              <a:rPr sz="2800" spc="-5" dirty="0">
                <a:latin typeface="Times New Roman"/>
                <a:cs typeface="Times New Roman"/>
              </a:rPr>
              <a:t>A </a:t>
            </a:r>
            <a:r>
              <a:rPr sz="2800" dirty="0">
                <a:latin typeface="Times New Roman"/>
                <a:cs typeface="Times New Roman"/>
              </a:rPr>
              <a:t>disequilibrium </a:t>
            </a:r>
            <a:r>
              <a:rPr sz="2800" spc="-5" dirty="0">
                <a:latin typeface="Times New Roman"/>
                <a:cs typeface="Times New Roman"/>
              </a:rPr>
              <a:t>in </a:t>
            </a:r>
            <a:r>
              <a:rPr sz="2800" dirty="0">
                <a:latin typeface="Times New Roman"/>
                <a:cs typeface="Times New Roman"/>
              </a:rPr>
              <a:t>the </a:t>
            </a:r>
            <a:r>
              <a:rPr sz="2800" spc="-5" dirty="0">
                <a:latin typeface="Times New Roman"/>
                <a:cs typeface="Times New Roman"/>
              </a:rPr>
              <a:t>balance </a:t>
            </a:r>
            <a:r>
              <a:rPr sz="2800" dirty="0">
                <a:latin typeface="Times New Roman"/>
                <a:cs typeface="Times New Roman"/>
              </a:rPr>
              <a:t>of </a:t>
            </a:r>
            <a:r>
              <a:rPr sz="2800" spc="-5" dirty="0">
                <a:latin typeface="Times New Roman"/>
                <a:cs typeface="Times New Roman"/>
              </a:rPr>
              <a:t>payment means </a:t>
            </a:r>
            <a:r>
              <a:rPr sz="2800" dirty="0">
                <a:latin typeface="Times New Roman"/>
                <a:cs typeface="Times New Roman"/>
              </a:rPr>
              <a:t>its condition</a:t>
            </a:r>
            <a:r>
              <a:rPr sz="2800" spc="-215" dirty="0">
                <a:latin typeface="Times New Roman"/>
                <a:cs typeface="Times New Roman"/>
              </a:rPr>
              <a:t> </a:t>
            </a:r>
            <a:r>
              <a:rPr sz="2800" dirty="0">
                <a:latin typeface="Times New Roman"/>
                <a:cs typeface="Times New Roman"/>
              </a:rPr>
              <a:t>of  Surplus </a:t>
            </a:r>
            <a:r>
              <a:rPr sz="2800" spc="-10" dirty="0">
                <a:latin typeface="Times New Roman"/>
                <a:cs typeface="Times New Roman"/>
              </a:rPr>
              <a:t>Or</a:t>
            </a:r>
            <a:r>
              <a:rPr sz="2800" dirty="0">
                <a:latin typeface="Times New Roman"/>
                <a:cs typeface="Times New Roman"/>
              </a:rPr>
              <a:t> deficit</a:t>
            </a:r>
            <a:endParaRPr sz="2800">
              <a:latin typeface="Times New Roman"/>
              <a:cs typeface="Times New Roman"/>
            </a:endParaRPr>
          </a:p>
          <a:p>
            <a:pPr marL="375285" marR="5080" indent="-362585">
              <a:lnSpc>
                <a:spcPts val="3020"/>
              </a:lnSpc>
              <a:spcBef>
                <a:spcPts val="1410"/>
              </a:spcBef>
              <a:buClr>
                <a:srgbClr val="E38312"/>
              </a:buClr>
              <a:buFont typeface="Wingdings"/>
              <a:buChar char=""/>
              <a:tabLst>
                <a:tab pos="463550" algn="l"/>
                <a:tab pos="464184" algn="l"/>
              </a:tabLst>
            </a:pPr>
            <a:r>
              <a:rPr dirty="0"/>
              <a:t>	</a:t>
            </a:r>
            <a:r>
              <a:rPr sz="2800" b="1" spc="-5" dirty="0">
                <a:latin typeface="Times New Roman"/>
                <a:cs typeface="Times New Roman"/>
              </a:rPr>
              <a:t>A </a:t>
            </a:r>
            <a:r>
              <a:rPr sz="2800" b="1" u="heavy" dirty="0">
                <a:uFill>
                  <a:solidFill>
                    <a:srgbClr val="000000"/>
                  </a:solidFill>
                </a:uFill>
                <a:latin typeface="Times New Roman"/>
                <a:cs typeface="Times New Roman"/>
              </a:rPr>
              <a:t>Surplus</a:t>
            </a:r>
            <a:r>
              <a:rPr sz="2800" b="1" dirty="0">
                <a:latin typeface="Times New Roman"/>
                <a:cs typeface="Times New Roman"/>
              </a:rPr>
              <a:t> </a:t>
            </a:r>
            <a:r>
              <a:rPr sz="2800" b="1" spc="-5" dirty="0">
                <a:latin typeface="Times New Roman"/>
                <a:cs typeface="Times New Roman"/>
              </a:rPr>
              <a:t>in the BOP </a:t>
            </a:r>
            <a:r>
              <a:rPr sz="2800" spc="-5" dirty="0">
                <a:latin typeface="Times New Roman"/>
                <a:cs typeface="Times New Roman"/>
              </a:rPr>
              <a:t>occurs when </a:t>
            </a:r>
            <a:r>
              <a:rPr sz="2800" spc="-45" dirty="0">
                <a:latin typeface="Times New Roman"/>
                <a:cs typeface="Times New Roman"/>
              </a:rPr>
              <a:t>Total </a:t>
            </a:r>
            <a:r>
              <a:rPr sz="2800" spc="-5" dirty="0">
                <a:latin typeface="Times New Roman"/>
                <a:cs typeface="Times New Roman"/>
              </a:rPr>
              <a:t>Receipts exceeds </a:t>
            </a:r>
            <a:r>
              <a:rPr sz="2800" spc="-45" dirty="0">
                <a:latin typeface="Times New Roman"/>
                <a:cs typeface="Times New Roman"/>
              </a:rPr>
              <a:t>Total  </a:t>
            </a:r>
            <a:r>
              <a:rPr sz="2800" spc="-5" dirty="0">
                <a:latin typeface="Times New Roman"/>
                <a:cs typeface="Times New Roman"/>
              </a:rPr>
              <a:t>Payments.</a:t>
            </a:r>
            <a:r>
              <a:rPr sz="2800" spc="-50" dirty="0">
                <a:latin typeface="Times New Roman"/>
                <a:cs typeface="Times New Roman"/>
              </a:rPr>
              <a:t> </a:t>
            </a:r>
            <a:r>
              <a:rPr sz="2800" spc="-5" dirty="0">
                <a:latin typeface="Times New Roman"/>
                <a:cs typeface="Times New Roman"/>
              </a:rPr>
              <a:t>Thus,</a:t>
            </a:r>
            <a:endParaRPr sz="2800">
              <a:latin typeface="Times New Roman"/>
              <a:cs typeface="Times New Roman"/>
            </a:endParaRPr>
          </a:p>
          <a:p>
            <a:pPr marL="279400">
              <a:lnSpc>
                <a:spcPct val="100000"/>
              </a:lnSpc>
              <a:spcBef>
                <a:spcPts val="1020"/>
              </a:spcBef>
            </a:pPr>
            <a:r>
              <a:rPr sz="2800" spc="-5" dirty="0">
                <a:latin typeface="Times New Roman"/>
                <a:cs typeface="Times New Roman"/>
              </a:rPr>
              <a:t>BOP=</a:t>
            </a:r>
            <a:r>
              <a:rPr sz="2800" spc="10" dirty="0">
                <a:latin typeface="Times New Roman"/>
                <a:cs typeface="Times New Roman"/>
              </a:rPr>
              <a:t> </a:t>
            </a:r>
            <a:r>
              <a:rPr sz="2800" spc="-10" dirty="0">
                <a:latin typeface="Times New Roman"/>
                <a:cs typeface="Times New Roman"/>
              </a:rPr>
              <a:t>CREDIT&gt;DEBIT</a:t>
            </a:r>
            <a:endParaRPr sz="2800">
              <a:latin typeface="Times New Roman"/>
              <a:cs typeface="Times New Roman"/>
            </a:endParaRPr>
          </a:p>
          <a:p>
            <a:pPr>
              <a:lnSpc>
                <a:spcPct val="100000"/>
              </a:lnSpc>
            </a:pPr>
            <a:endParaRPr sz="3100">
              <a:latin typeface="Times New Roman"/>
              <a:cs typeface="Times New Roman"/>
            </a:endParaRPr>
          </a:p>
          <a:p>
            <a:pPr marL="375285" marR="6350" indent="-362585">
              <a:lnSpc>
                <a:spcPts val="3020"/>
              </a:lnSpc>
              <a:spcBef>
                <a:spcPts val="2315"/>
              </a:spcBef>
              <a:buClr>
                <a:srgbClr val="E38312"/>
              </a:buClr>
              <a:buFont typeface="Wingdings"/>
              <a:buChar char=""/>
              <a:tabLst>
                <a:tab pos="553720" algn="l"/>
                <a:tab pos="554355" algn="l"/>
              </a:tabLst>
            </a:pPr>
            <a:r>
              <a:rPr dirty="0"/>
              <a:t>	</a:t>
            </a:r>
            <a:r>
              <a:rPr sz="2800" b="1" spc="-5" dirty="0">
                <a:latin typeface="Times New Roman"/>
                <a:cs typeface="Times New Roman"/>
              </a:rPr>
              <a:t>A </a:t>
            </a:r>
            <a:r>
              <a:rPr sz="2800" b="1" u="heavy" spc="-5" dirty="0">
                <a:uFill>
                  <a:solidFill>
                    <a:srgbClr val="000000"/>
                  </a:solidFill>
                </a:uFill>
                <a:latin typeface="Times New Roman"/>
                <a:cs typeface="Times New Roman"/>
              </a:rPr>
              <a:t>Deficit</a:t>
            </a:r>
            <a:r>
              <a:rPr sz="2800" b="1" spc="-5" dirty="0">
                <a:latin typeface="Times New Roman"/>
                <a:cs typeface="Times New Roman"/>
              </a:rPr>
              <a:t> in </a:t>
            </a:r>
            <a:r>
              <a:rPr sz="2800" b="1" dirty="0">
                <a:latin typeface="Times New Roman"/>
                <a:cs typeface="Times New Roman"/>
              </a:rPr>
              <a:t>the </a:t>
            </a:r>
            <a:r>
              <a:rPr sz="2800" b="1" spc="-5" dirty="0">
                <a:latin typeface="Times New Roman"/>
                <a:cs typeface="Times New Roman"/>
              </a:rPr>
              <a:t>BOP </a:t>
            </a:r>
            <a:r>
              <a:rPr sz="2800" spc="-5" dirty="0">
                <a:latin typeface="Times New Roman"/>
                <a:cs typeface="Times New Roman"/>
              </a:rPr>
              <a:t>occurs when </a:t>
            </a:r>
            <a:r>
              <a:rPr sz="2800" spc="-45" dirty="0">
                <a:latin typeface="Times New Roman"/>
                <a:cs typeface="Times New Roman"/>
              </a:rPr>
              <a:t>Total </a:t>
            </a:r>
            <a:r>
              <a:rPr sz="2800" spc="-5" dirty="0">
                <a:latin typeface="Times New Roman"/>
                <a:cs typeface="Times New Roman"/>
              </a:rPr>
              <a:t>Payments exceeds </a:t>
            </a:r>
            <a:r>
              <a:rPr sz="2800" spc="-45" dirty="0">
                <a:latin typeface="Times New Roman"/>
                <a:cs typeface="Times New Roman"/>
              </a:rPr>
              <a:t>Total  </a:t>
            </a:r>
            <a:r>
              <a:rPr sz="2800" spc="-5" dirty="0">
                <a:latin typeface="Times New Roman"/>
                <a:cs typeface="Times New Roman"/>
              </a:rPr>
              <a:t>Receipts.</a:t>
            </a:r>
            <a:r>
              <a:rPr sz="2800" spc="-75" dirty="0">
                <a:latin typeface="Times New Roman"/>
                <a:cs typeface="Times New Roman"/>
              </a:rPr>
              <a:t> </a:t>
            </a:r>
            <a:r>
              <a:rPr sz="2800" spc="-5" dirty="0">
                <a:latin typeface="Times New Roman"/>
                <a:cs typeface="Times New Roman"/>
              </a:rPr>
              <a:t>Thus,</a:t>
            </a:r>
            <a:endParaRPr sz="2800">
              <a:latin typeface="Times New Roman"/>
              <a:cs typeface="Times New Roman"/>
            </a:endParaRPr>
          </a:p>
          <a:p>
            <a:pPr marL="279400">
              <a:lnSpc>
                <a:spcPct val="100000"/>
              </a:lnSpc>
              <a:spcBef>
                <a:spcPts val="1019"/>
              </a:spcBef>
            </a:pPr>
            <a:r>
              <a:rPr sz="2800" spc="-5" dirty="0">
                <a:latin typeface="Times New Roman"/>
                <a:cs typeface="Times New Roman"/>
              </a:rPr>
              <a:t>BOP=</a:t>
            </a:r>
            <a:r>
              <a:rPr sz="2800" spc="5" dirty="0">
                <a:latin typeface="Times New Roman"/>
                <a:cs typeface="Times New Roman"/>
              </a:rPr>
              <a:t> </a:t>
            </a:r>
            <a:r>
              <a:rPr sz="2800" spc="-10" dirty="0">
                <a:latin typeface="Times New Roman"/>
                <a:cs typeface="Times New Roman"/>
              </a:rPr>
              <a:t>CREDIT&lt;DEBIT</a:t>
            </a:r>
            <a:endParaRPr sz="2800">
              <a:latin typeface="Times New Roman"/>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291" y="1737360"/>
            <a:ext cx="9966960" cy="0"/>
          </a:xfrm>
          <a:custGeom>
            <a:avLst/>
            <a:gdLst/>
            <a:ahLst/>
            <a:cxnLst/>
            <a:rect l="l" t="t" r="r" b="b"/>
            <a:pathLst>
              <a:path w="9966960">
                <a:moveTo>
                  <a:pt x="0" y="0"/>
                </a:moveTo>
                <a:lnTo>
                  <a:pt x="9966960" y="0"/>
                </a:lnTo>
              </a:path>
            </a:pathLst>
          </a:custGeom>
          <a:ln w="6096">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1431416" y="15951"/>
            <a:ext cx="9391650" cy="1153160"/>
          </a:xfrm>
          <a:prstGeom prst="rect">
            <a:avLst/>
          </a:prstGeom>
        </p:spPr>
        <p:txBody>
          <a:bodyPr vert="horz" wrap="square" lIns="0" tIns="106045" rIns="0" bIns="0" rtlCol="0">
            <a:spAutoFit/>
          </a:bodyPr>
          <a:lstStyle/>
          <a:p>
            <a:pPr marL="2254885" marR="5080" indent="-2242185">
              <a:lnSpc>
                <a:spcPts val="4079"/>
              </a:lnSpc>
              <a:spcBef>
                <a:spcPts val="835"/>
              </a:spcBef>
            </a:pPr>
            <a:r>
              <a:rPr sz="4000" spc="-5" dirty="0"/>
              <a:t>A</a:t>
            </a:r>
            <a:r>
              <a:rPr sz="4000" spc="-330" dirty="0"/>
              <a:t> </a:t>
            </a:r>
            <a:r>
              <a:rPr sz="4000" spc="-45" dirty="0"/>
              <a:t>country</a:t>
            </a:r>
            <a:r>
              <a:rPr sz="4000" spc="-100" dirty="0"/>
              <a:t> </a:t>
            </a:r>
            <a:r>
              <a:rPr sz="4000" spc="-35" dirty="0"/>
              <a:t>has</a:t>
            </a:r>
            <a:r>
              <a:rPr sz="4000" spc="-100" dirty="0"/>
              <a:t> </a:t>
            </a:r>
            <a:r>
              <a:rPr sz="4000" spc="-30" dirty="0"/>
              <a:t>to</a:t>
            </a:r>
            <a:r>
              <a:rPr sz="4000" spc="-105" dirty="0"/>
              <a:t> </a:t>
            </a:r>
            <a:r>
              <a:rPr sz="4000" spc="-40" dirty="0"/>
              <a:t>deal</a:t>
            </a:r>
            <a:r>
              <a:rPr sz="4000" spc="-110" dirty="0"/>
              <a:t> </a:t>
            </a:r>
            <a:r>
              <a:rPr sz="4000" spc="-40" dirty="0"/>
              <a:t>with</a:t>
            </a:r>
            <a:r>
              <a:rPr sz="4000" spc="-95" dirty="0"/>
              <a:t> </a:t>
            </a:r>
            <a:r>
              <a:rPr sz="4000" spc="-45" dirty="0"/>
              <a:t>other</a:t>
            </a:r>
            <a:r>
              <a:rPr sz="4000" spc="-185" dirty="0"/>
              <a:t> </a:t>
            </a:r>
            <a:r>
              <a:rPr sz="4000" spc="-50" dirty="0"/>
              <a:t>countries</a:t>
            </a:r>
            <a:r>
              <a:rPr sz="4000" spc="-105" dirty="0"/>
              <a:t> </a:t>
            </a:r>
            <a:r>
              <a:rPr sz="4000" spc="-25" dirty="0"/>
              <a:t>in  </a:t>
            </a:r>
            <a:r>
              <a:rPr sz="4000" spc="-55" dirty="0"/>
              <a:t>respect </a:t>
            </a:r>
            <a:r>
              <a:rPr sz="4000" spc="-25" dirty="0"/>
              <a:t>of </a:t>
            </a:r>
            <a:r>
              <a:rPr sz="4000" spc="-40" dirty="0"/>
              <a:t>the</a:t>
            </a:r>
            <a:r>
              <a:rPr sz="4000" spc="-245" dirty="0"/>
              <a:t> </a:t>
            </a:r>
            <a:r>
              <a:rPr sz="4000" spc="-45" dirty="0"/>
              <a:t>following</a:t>
            </a:r>
            <a:endParaRPr sz="4000"/>
          </a:p>
        </p:txBody>
      </p:sp>
      <p:sp>
        <p:nvSpPr>
          <p:cNvPr id="4" name="object 4"/>
          <p:cNvSpPr txBox="1"/>
          <p:nvPr/>
        </p:nvSpPr>
        <p:spPr>
          <a:xfrm>
            <a:off x="1084580" y="1824354"/>
            <a:ext cx="10086340" cy="3852545"/>
          </a:xfrm>
          <a:prstGeom prst="rect">
            <a:avLst/>
          </a:prstGeom>
        </p:spPr>
        <p:txBody>
          <a:bodyPr vert="horz" wrap="square" lIns="0" tIns="60960" rIns="0" bIns="0" rtlCol="0">
            <a:spAutoFit/>
          </a:bodyPr>
          <a:lstStyle/>
          <a:p>
            <a:pPr marL="527685" marR="5080" indent="-514984">
              <a:lnSpc>
                <a:spcPts val="3020"/>
              </a:lnSpc>
              <a:spcBef>
                <a:spcPts val="480"/>
              </a:spcBef>
              <a:buClr>
                <a:srgbClr val="E38312"/>
              </a:buClr>
              <a:buAutoNum type="arabicPeriod"/>
              <a:tabLst>
                <a:tab pos="527685" algn="l"/>
                <a:tab pos="528320" algn="l"/>
              </a:tabLst>
            </a:pPr>
            <a:r>
              <a:rPr sz="2800" b="1" u="heavy" spc="-20" dirty="0">
                <a:solidFill>
                  <a:srgbClr val="404040"/>
                </a:solidFill>
                <a:uFill>
                  <a:solidFill>
                    <a:srgbClr val="404040"/>
                  </a:solidFill>
                </a:uFill>
                <a:latin typeface="Times New Roman"/>
                <a:cs typeface="Times New Roman"/>
              </a:rPr>
              <a:t>Visible </a:t>
            </a:r>
            <a:r>
              <a:rPr sz="2800" b="1" u="heavy" spc="-5" dirty="0">
                <a:solidFill>
                  <a:srgbClr val="404040"/>
                </a:solidFill>
                <a:uFill>
                  <a:solidFill>
                    <a:srgbClr val="404040"/>
                  </a:solidFill>
                </a:uFill>
                <a:latin typeface="Times New Roman"/>
                <a:cs typeface="Times New Roman"/>
              </a:rPr>
              <a:t>items</a:t>
            </a:r>
            <a:r>
              <a:rPr sz="2800" b="1" spc="-5" dirty="0">
                <a:solidFill>
                  <a:srgbClr val="404040"/>
                </a:solidFill>
                <a:latin typeface="Times New Roman"/>
                <a:cs typeface="Times New Roman"/>
              </a:rPr>
              <a:t> </a:t>
            </a:r>
            <a:r>
              <a:rPr sz="2800" spc="-5" dirty="0">
                <a:solidFill>
                  <a:srgbClr val="404040"/>
                </a:solidFill>
                <a:latin typeface="Times New Roman"/>
                <a:cs typeface="Times New Roman"/>
              </a:rPr>
              <a:t>which include all types </a:t>
            </a:r>
            <a:r>
              <a:rPr sz="2800" dirty="0">
                <a:solidFill>
                  <a:srgbClr val="404040"/>
                </a:solidFill>
                <a:latin typeface="Times New Roman"/>
                <a:cs typeface="Times New Roman"/>
              </a:rPr>
              <a:t>of </a:t>
            </a:r>
            <a:r>
              <a:rPr sz="2800" spc="-5" dirty="0">
                <a:solidFill>
                  <a:srgbClr val="404040"/>
                </a:solidFill>
                <a:latin typeface="Times New Roman"/>
                <a:cs typeface="Times New Roman"/>
              </a:rPr>
              <a:t>physical goods exported  and imported.</a:t>
            </a:r>
            <a:endParaRPr sz="2800">
              <a:latin typeface="Times New Roman"/>
              <a:cs typeface="Times New Roman"/>
            </a:endParaRPr>
          </a:p>
          <a:p>
            <a:pPr>
              <a:lnSpc>
                <a:spcPct val="100000"/>
              </a:lnSpc>
              <a:buClr>
                <a:srgbClr val="E38312"/>
              </a:buClr>
              <a:buFont typeface="Times New Roman"/>
              <a:buAutoNum type="arabicPeriod"/>
            </a:pPr>
            <a:endParaRPr sz="3100">
              <a:latin typeface="Times New Roman"/>
              <a:cs typeface="Times New Roman"/>
            </a:endParaRPr>
          </a:p>
          <a:p>
            <a:pPr marL="527685" marR="5080" indent="-514984">
              <a:lnSpc>
                <a:spcPts val="3020"/>
              </a:lnSpc>
              <a:spcBef>
                <a:spcPts val="2275"/>
              </a:spcBef>
              <a:buClr>
                <a:srgbClr val="E38312"/>
              </a:buClr>
              <a:buAutoNum type="arabicPeriod"/>
              <a:tabLst>
                <a:tab pos="527685" algn="l"/>
                <a:tab pos="528320" algn="l"/>
              </a:tabLst>
            </a:pPr>
            <a:r>
              <a:rPr sz="2800" b="1" u="heavy" spc="-5" dirty="0">
                <a:solidFill>
                  <a:srgbClr val="404040"/>
                </a:solidFill>
                <a:uFill>
                  <a:solidFill>
                    <a:srgbClr val="404040"/>
                  </a:solidFill>
                </a:uFill>
                <a:latin typeface="Times New Roman"/>
                <a:cs typeface="Times New Roman"/>
              </a:rPr>
              <a:t>Invisible items</a:t>
            </a:r>
            <a:r>
              <a:rPr sz="2800" b="1" spc="-5" dirty="0">
                <a:solidFill>
                  <a:srgbClr val="404040"/>
                </a:solidFill>
                <a:latin typeface="Times New Roman"/>
                <a:cs typeface="Times New Roman"/>
              </a:rPr>
              <a:t> </a:t>
            </a:r>
            <a:r>
              <a:rPr sz="2800" spc="-5" dirty="0">
                <a:solidFill>
                  <a:srgbClr val="404040"/>
                </a:solidFill>
                <a:latin typeface="Times New Roman"/>
                <a:cs typeface="Times New Roman"/>
              </a:rPr>
              <a:t>which include all </a:t>
            </a:r>
            <a:r>
              <a:rPr sz="2800" dirty="0">
                <a:solidFill>
                  <a:srgbClr val="404040"/>
                </a:solidFill>
                <a:latin typeface="Times New Roman"/>
                <a:cs typeface="Times New Roman"/>
              </a:rPr>
              <a:t>those </a:t>
            </a:r>
            <a:r>
              <a:rPr sz="2800" spc="-5" dirty="0">
                <a:solidFill>
                  <a:srgbClr val="404040"/>
                </a:solidFill>
                <a:latin typeface="Times New Roman"/>
                <a:cs typeface="Times New Roman"/>
              </a:rPr>
              <a:t>services </a:t>
            </a:r>
            <a:r>
              <a:rPr sz="2800" dirty="0">
                <a:solidFill>
                  <a:srgbClr val="404040"/>
                </a:solidFill>
                <a:latin typeface="Times New Roman"/>
                <a:cs typeface="Times New Roman"/>
              </a:rPr>
              <a:t>whose </a:t>
            </a:r>
            <a:r>
              <a:rPr sz="2800" spc="-5" dirty="0">
                <a:solidFill>
                  <a:srgbClr val="404040"/>
                </a:solidFill>
                <a:latin typeface="Times New Roman"/>
                <a:cs typeface="Times New Roman"/>
              </a:rPr>
              <a:t>export </a:t>
            </a:r>
            <a:r>
              <a:rPr sz="2800" spc="-15" dirty="0">
                <a:solidFill>
                  <a:srgbClr val="404040"/>
                </a:solidFill>
                <a:latin typeface="Times New Roman"/>
                <a:cs typeface="Times New Roman"/>
              </a:rPr>
              <a:t>and  </a:t>
            </a:r>
            <a:r>
              <a:rPr sz="2800" spc="-5" dirty="0">
                <a:solidFill>
                  <a:srgbClr val="404040"/>
                </a:solidFill>
                <a:latin typeface="Times New Roman"/>
                <a:cs typeface="Times New Roman"/>
              </a:rPr>
              <a:t>import are </a:t>
            </a:r>
            <a:r>
              <a:rPr sz="2800" dirty="0">
                <a:solidFill>
                  <a:srgbClr val="404040"/>
                </a:solidFill>
                <a:latin typeface="Times New Roman"/>
                <a:cs typeface="Times New Roman"/>
              </a:rPr>
              <a:t>not visible. </a:t>
            </a:r>
            <a:r>
              <a:rPr sz="2800" spc="-5" dirty="0">
                <a:solidFill>
                  <a:srgbClr val="404040"/>
                </a:solidFill>
                <a:latin typeface="Times New Roman"/>
                <a:cs typeface="Times New Roman"/>
              </a:rPr>
              <a:t>e.g. transport services, medical services</a:t>
            </a:r>
            <a:r>
              <a:rPr sz="2800" spc="10" dirty="0">
                <a:solidFill>
                  <a:srgbClr val="404040"/>
                </a:solidFill>
                <a:latin typeface="Times New Roman"/>
                <a:cs typeface="Times New Roman"/>
              </a:rPr>
              <a:t> </a:t>
            </a:r>
            <a:r>
              <a:rPr sz="2800" spc="-5" dirty="0">
                <a:solidFill>
                  <a:srgbClr val="404040"/>
                </a:solidFill>
                <a:latin typeface="Times New Roman"/>
                <a:cs typeface="Times New Roman"/>
              </a:rPr>
              <a:t>etc.</a:t>
            </a:r>
            <a:endParaRPr sz="2800">
              <a:latin typeface="Times New Roman"/>
              <a:cs typeface="Times New Roman"/>
            </a:endParaRPr>
          </a:p>
          <a:p>
            <a:pPr>
              <a:lnSpc>
                <a:spcPct val="100000"/>
              </a:lnSpc>
              <a:buClr>
                <a:srgbClr val="E38312"/>
              </a:buClr>
              <a:buFont typeface="Times New Roman"/>
              <a:buAutoNum type="arabicPeriod"/>
            </a:pPr>
            <a:endParaRPr sz="3100">
              <a:latin typeface="Times New Roman"/>
              <a:cs typeface="Times New Roman"/>
            </a:endParaRPr>
          </a:p>
          <a:p>
            <a:pPr marL="527685" marR="5080" indent="-514984">
              <a:lnSpc>
                <a:spcPts val="3020"/>
              </a:lnSpc>
              <a:spcBef>
                <a:spcPts val="2265"/>
              </a:spcBef>
              <a:buClr>
                <a:srgbClr val="E38312"/>
              </a:buClr>
              <a:buAutoNum type="arabicPeriod"/>
              <a:tabLst>
                <a:tab pos="527685" algn="l"/>
                <a:tab pos="528320" algn="l"/>
                <a:tab pos="1792605" algn="l"/>
                <a:tab pos="3291840" algn="l"/>
                <a:tab pos="4300220" algn="l"/>
                <a:tab pos="4870450" algn="l"/>
                <a:tab pos="6467475" algn="l"/>
                <a:tab pos="7237095" algn="l"/>
                <a:tab pos="8319134" algn="l"/>
                <a:tab pos="9559925" algn="l"/>
              </a:tabLst>
            </a:pPr>
            <a:r>
              <a:rPr sz="2800" b="1" u="heavy" spc="-5" dirty="0">
                <a:solidFill>
                  <a:srgbClr val="404040"/>
                </a:solidFill>
                <a:uFill>
                  <a:solidFill>
                    <a:srgbClr val="404040"/>
                  </a:solidFill>
                </a:uFill>
                <a:latin typeface="Times New Roman"/>
                <a:cs typeface="Times New Roman"/>
              </a:rPr>
              <a:t>Ca</a:t>
            </a:r>
            <a:r>
              <a:rPr sz="2800" b="1" u="heavy" dirty="0">
                <a:solidFill>
                  <a:srgbClr val="404040"/>
                </a:solidFill>
                <a:uFill>
                  <a:solidFill>
                    <a:srgbClr val="404040"/>
                  </a:solidFill>
                </a:uFill>
                <a:latin typeface="Times New Roman"/>
                <a:cs typeface="Times New Roman"/>
              </a:rPr>
              <a:t>p</a:t>
            </a:r>
            <a:r>
              <a:rPr sz="2800" b="1" u="heavy" spc="-5" dirty="0">
                <a:solidFill>
                  <a:srgbClr val="404040"/>
                </a:solidFill>
                <a:uFill>
                  <a:solidFill>
                    <a:srgbClr val="404040"/>
                  </a:solidFill>
                </a:uFill>
                <a:latin typeface="Times New Roman"/>
                <a:cs typeface="Times New Roman"/>
              </a:rPr>
              <a:t>it</a:t>
            </a:r>
            <a:r>
              <a:rPr sz="2800" b="1" u="heavy" spc="5" dirty="0">
                <a:solidFill>
                  <a:srgbClr val="404040"/>
                </a:solidFill>
                <a:uFill>
                  <a:solidFill>
                    <a:srgbClr val="404040"/>
                  </a:solidFill>
                </a:uFill>
                <a:latin typeface="Times New Roman"/>
                <a:cs typeface="Times New Roman"/>
              </a:rPr>
              <a:t>a</a:t>
            </a:r>
            <a:r>
              <a:rPr sz="2800" b="1" u="heavy" spc="-5" dirty="0">
                <a:solidFill>
                  <a:srgbClr val="404040"/>
                </a:solidFill>
                <a:uFill>
                  <a:solidFill>
                    <a:srgbClr val="404040"/>
                  </a:solidFill>
                </a:uFill>
                <a:latin typeface="Times New Roman"/>
                <a:cs typeface="Times New Roman"/>
              </a:rPr>
              <a:t>l</a:t>
            </a:r>
            <a:r>
              <a:rPr sz="2800" b="1" u="heavy" dirty="0">
                <a:solidFill>
                  <a:srgbClr val="404040"/>
                </a:solidFill>
                <a:uFill>
                  <a:solidFill>
                    <a:srgbClr val="404040"/>
                  </a:solidFill>
                </a:uFill>
                <a:latin typeface="Times New Roman"/>
                <a:cs typeface="Times New Roman"/>
              </a:rPr>
              <a:t>	</a:t>
            </a:r>
            <a:r>
              <a:rPr sz="2800" b="1" u="heavy" spc="-5" dirty="0">
                <a:solidFill>
                  <a:srgbClr val="404040"/>
                </a:solidFill>
                <a:uFill>
                  <a:solidFill>
                    <a:srgbClr val="404040"/>
                  </a:solidFill>
                </a:uFill>
                <a:latin typeface="Times New Roman"/>
                <a:cs typeface="Times New Roman"/>
              </a:rPr>
              <a:t>tra</a:t>
            </a:r>
            <a:r>
              <a:rPr sz="2800" b="1" u="heavy" dirty="0">
                <a:solidFill>
                  <a:srgbClr val="404040"/>
                </a:solidFill>
                <a:uFill>
                  <a:solidFill>
                    <a:srgbClr val="404040"/>
                  </a:solidFill>
                </a:uFill>
                <a:latin typeface="Times New Roman"/>
                <a:cs typeface="Times New Roman"/>
              </a:rPr>
              <a:t>n</a:t>
            </a:r>
            <a:r>
              <a:rPr sz="2800" b="1" u="heavy" spc="-5" dirty="0">
                <a:solidFill>
                  <a:srgbClr val="404040"/>
                </a:solidFill>
                <a:uFill>
                  <a:solidFill>
                    <a:srgbClr val="404040"/>
                  </a:solidFill>
                </a:uFill>
                <a:latin typeface="Times New Roman"/>
                <a:cs typeface="Times New Roman"/>
              </a:rPr>
              <a:t>s</a:t>
            </a:r>
            <a:r>
              <a:rPr sz="2800" b="1" u="heavy" dirty="0">
                <a:solidFill>
                  <a:srgbClr val="404040"/>
                </a:solidFill>
                <a:uFill>
                  <a:solidFill>
                    <a:srgbClr val="404040"/>
                  </a:solidFill>
                </a:uFill>
                <a:latin typeface="Times New Roman"/>
                <a:cs typeface="Times New Roman"/>
              </a:rPr>
              <a:t>f</a:t>
            </a:r>
            <a:r>
              <a:rPr sz="2800" b="1" u="heavy" spc="-5" dirty="0">
                <a:solidFill>
                  <a:srgbClr val="404040"/>
                </a:solidFill>
                <a:uFill>
                  <a:solidFill>
                    <a:srgbClr val="404040"/>
                  </a:solidFill>
                </a:uFill>
                <a:latin typeface="Times New Roman"/>
                <a:cs typeface="Times New Roman"/>
              </a:rPr>
              <a:t>e</a:t>
            </a:r>
            <a:r>
              <a:rPr sz="2800" b="1" u="heavy" spc="-20" dirty="0">
                <a:solidFill>
                  <a:srgbClr val="404040"/>
                </a:solidFill>
                <a:uFill>
                  <a:solidFill>
                    <a:srgbClr val="404040"/>
                  </a:solidFill>
                </a:uFill>
                <a:latin typeface="Times New Roman"/>
                <a:cs typeface="Times New Roman"/>
              </a:rPr>
              <a:t>r</a:t>
            </a:r>
            <a:r>
              <a:rPr sz="2800" b="1" u="heavy" spc="-5" dirty="0">
                <a:solidFill>
                  <a:srgbClr val="404040"/>
                </a:solidFill>
                <a:uFill>
                  <a:solidFill>
                    <a:srgbClr val="404040"/>
                  </a:solidFill>
                </a:uFill>
                <a:latin typeface="Times New Roman"/>
                <a:cs typeface="Times New Roman"/>
              </a:rPr>
              <a:t>s</a:t>
            </a:r>
            <a:r>
              <a:rPr sz="2800" b="1" u="heavy" dirty="0">
                <a:solidFill>
                  <a:srgbClr val="404040"/>
                </a:solidFill>
                <a:uFill>
                  <a:solidFill>
                    <a:srgbClr val="404040"/>
                  </a:solidFill>
                </a:uFill>
                <a:latin typeface="Times New Roman"/>
                <a:cs typeface="Times New Roman"/>
              </a:rPr>
              <a:t>	</a:t>
            </a:r>
            <a:r>
              <a:rPr sz="2800" dirty="0">
                <a:solidFill>
                  <a:srgbClr val="404040"/>
                </a:solidFill>
                <a:latin typeface="Times New Roman"/>
                <a:cs typeface="Times New Roman"/>
              </a:rPr>
              <a:t>w</a:t>
            </a:r>
            <a:r>
              <a:rPr sz="2800" spc="-5" dirty="0">
                <a:solidFill>
                  <a:srgbClr val="404040"/>
                </a:solidFill>
                <a:latin typeface="Times New Roman"/>
                <a:cs typeface="Times New Roman"/>
              </a:rPr>
              <a:t>h</a:t>
            </a:r>
            <a:r>
              <a:rPr sz="2800" dirty="0">
                <a:solidFill>
                  <a:srgbClr val="404040"/>
                </a:solidFill>
                <a:latin typeface="Times New Roman"/>
                <a:cs typeface="Times New Roman"/>
              </a:rPr>
              <a:t>i</a:t>
            </a:r>
            <a:r>
              <a:rPr sz="2800" spc="-5" dirty="0">
                <a:solidFill>
                  <a:srgbClr val="404040"/>
                </a:solidFill>
                <a:latin typeface="Times New Roman"/>
                <a:cs typeface="Times New Roman"/>
              </a:rPr>
              <a:t>ch</a:t>
            </a:r>
            <a:r>
              <a:rPr sz="2800" dirty="0">
                <a:solidFill>
                  <a:srgbClr val="404040"/>
                </a:solidFill>
                <a:latin typeface="Times New Roman"/>
                <a:cs typeface="Times New Roman"/>
              </a:rPr>
              <a:t>	</a:t>
            </a:r>
            <a:r>
              <a:rPr sz="2800" spc="-5" dirty="0">
                <a:solidFill>
                  <a:srgbClr val="404040"/>
                </a:solidFill>
                <a:latin typeface="Times New Roman"/>
                <a:cs typeface="Times New Roman"/>
              </a:rPr>
              <a:t>are</a:t>
            </a:r>
            <a:r>
              <a:rPr sz="2800" dirty="0">
                <a:solidFill>
                  <a:srgbClr val="404040"/>
                </a:solidFill>
                <a:latin typeface="Times New Roman"/>
                <a:cs typeface="Times New Roman"/>
              </a:rPr>
              <a:t>	</a:t>
            </a:r>
            <a:r>
              <a:rPr sz="2800" spc="-5" dirty="0">
                <a:solidFill>
                  <a:srgbClr val="404040"/>
                </a:solidFill>
                <a:latin typeface="Times New Roman"/>
                <a:cs typeface="Times New Roman"/>
              </a:rPr>
              <a:t>concerned</a:t>
            </a:r>
            <a:r>
              <a:rPr sz="2800" dirty="0">
                <a:solidFill>
                  <a:srgbClr val="404040"/>
                </a:solidFill>
                <a:latin typeface="Times New Roman"/>
                <a:cs typeface="Times New Roman"/>
              </a:rPr>
              <a:t>	</a:t>
            </a:r>
            <a:r>
              <a:rPr sz="2800" spc="-5" dirty="0">
                <a:solidFill>
                  <a:srgbClr val="404040"/>
                </a:solidFill>
                <a:latin typeface="Times New Roman"/>
                <a:cs typeface="Times New Roman"/>
              </a:rPr>
              <a:t>with</a:t>
            </a:r>
            <a:r>
              <a:rPr sz="2800" dirty="0">
                <a:solidFill>
                  <a:srgbClr val="404040"/>
                </a:solidFill>
                <a:latin typeface="Times New Roman"/>
                <a:cs typeface="Times New Roman"/>
              </a:rPr>
              <a:t>	</a:t>
            </a:r>
            <a:r>
              <a:rPr sz="2800" spc="-5" dirty="0">
                <a:solidFill>
                  <a:srgbClr val="404040"/>
                </a:solidFill>
                <a:latin typeface="Times New Roman"/>
                <a:cs typeface="Times New Roman"/>
              </a:rPr>
              <a:t>c</a:t>
            </a:r>
            <a:r>
              <a:rPr sz="2800" spc="-20" dirty="0">
                <a:solidFill>
                  <a:srgbClr val="404040"/>
                </a:solidFill>
                <a:latin typeface="Times New Roman"/>
                <a:cs typeface="Times New Roman"/>
              </a:rPr>
              <a:t>a</a:t>
            </a:r>
            <a:r>
              <a:rPr sz="2800" spc="-5" dirty="0">
                <a:solidFill>
                  <a:srgbClr val="404040"/>
                </a:solidFill>
                <a:latin typeface="Times New Roman"/>
                <a:cs typeface="Times New Roman"/>
              </a:rPr>
              <a:t>p</a:t>
            </a:r>
            <a:r>
              <a:rPr sz="2800" dirty="0">
                <a:solidFill>
                  <a:srgbClr val="404040"/>
                </a:solidFill>
                <a:latin typeface="Times New Roman"/>
                <a:cs typeface="Times New Roman"/>
              </a:rPr>
              <a:t>i</a:t>
            </a:r>
            <a:r>
              <a:rPr sz="2800" spc="-15" dirty="0">
                <a:solidFill>
                  <a:srgbClr val="404040"/>
                </a:solidFill>
                <a:latin typeface="Times New Roman"/>
                <a:cs typeface="Times New Roman"/>
              </a:rPr>
              <a:t>t</a:t>
            </a:r>
            <a:r>
              <a:rPr sz="2800" spc="-5" dirty="0">
                <a:solidFill>
                  <a:srgbClr val="404040"/>
                </a:solidFill>
                <a:latin typeface="Times New Roman"/>
                <a:cs typeface="Times New Roman"/>
              </a:rPr>
              <a:t>al</a:t>
            </a:r>
            <a:r>
              <a:rPr sz="2800" dirty="0">
                <a:solidFill>
                  <a:srgbClr val="404040"/>
                </a:solidFill>
                <a:latin typeface="Times New Roman"/>
                <a:cs typeface="Times New Roman"/>
              </a:rPr>
              <a:t>	</a:t>
            </a:r>
            <a:r>
              <a:rPr sz="2800" spc="-5" dirty="0">
                <a:solidFill>
                  <a:srgbClr val="404040"/>
                </a:solidFill>
                <a:latin typeface="Times New Roman"/>
                <a:cs typeface="Times New Roman"/>
              </a:rPr>
              <a:t>rec</a:t>
            </a:r>
            <a:r>
              <a:rPr sz="2800" spc="-20" dirty="0">
                <a:solidFill>
                  <a:srgbClr val="404040"/>
                </a:solidFill>
                <a:latin typeface="Times New Roman"/>
                <a:cs typeface="Times New Roman"/>
              </a:rPr>
              <a:t>e</a:t>
            </a:r>
            <a:r>
              <a:rPr sz="2800" spc="-5" dirty="0">
                <a:solidFill>
                  <a:srgbClr val="404040"/>
                </a:solidFill>
                <a:latin typeface="Times New Roman"/>
                <a:cs typeface="Times New Roman"/>
              </a:rPr>
              <a:t>i</a:t>
            </a:r>
            <a:r>
              <a:rPr sz="2800" dirty="0">
                <a:solidFill>
                  <a:srgbClr val="404040"/>
                </a:solidFill>
                <a:latin typeface="Times New Roman"/>
                <a:cs typeface="Times New Roman"/>
              </a:rPr>
              <a:t>p</a:t>
            </a:r>
            <a:r>
              <a:rPr sz="2800" spc="-5" dirty="0">
                <a:solidFill>
                  <a:srgbClr val="404040"/>
                </a:solidFill>
                <a:latin typeface="Times New Roman"/>
                <a:cs typeface="Times New Roman"/>
              </a:rPr>
              <a:t>ts</a:t>
            </a:r>
            <a:r>
              <a:rPr sz="2800" dirty="0">
                <a:solidFill>
                  <a:srgbClr val="404040"/>
                </a:solidFill>
                <a:latin typeface="Times New Roman"/>
                <a:cs typeface="Times New Roman"/>
              </a:rPr>
              <a:t>	</a:t>
            </a:r>
            <a:r>
              <a:rPr sz="2800" spc="-5" dirty="0">
                <a:solidFill>
                  <a:srgbClr val="404040"/>
                </a:solidFill>
                <a:latin typeface="Times New Roman"/>
                <a:cs typeface="Times New Roman"/>
              </a:rPr>
              <a:t>and  capital</a:t>
            </a:r>
            <a:r>
              <a:rPr sz="2800" spc="-20" dirty="0">
                <a:solidFill>
                  <a:srgbClr val="404040"/>
                </a:solidFill>
                <a:latin typeface="Times New Roman"/>
                <a:cs typeface="Times New Roman"/>
              </a:rPr>
              <a:t> </a:t>
            </a:r>
            <a:r>
              <a:rPr sz="2800" spc="-5" dirty="0">
                <a:solidFill>
                  <a:srgbClr val="404040"/>
                </a:solidFill>
                <a:latin typeface="Times New Roman"/>
                <a:cs typeface="Times New Roman"/>
              </a:rPr>
              <a:t>payment.</a:t>
            </a:r>
            <a:endParaRPr sz="2800">
              <a:latin typeface="Times New Roman"/>
              <a:cs typeface="Times New Roman"/>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291" y="1737360"/>
            <a:ext cx="9966960" cy="0"/>
          </a:xfrm>
          <a:custGeom>
            <a:avLst/>
            <a:gdLst/>
            <a:ahLst/>
            <a:cxnLst/>
            <a:rect l="l" t="t" r="r" b="b"/>
            <a:pathLst>
              <a:path w="9966960">
                <a:moveTo>
                  <a:pt x="0" y="0"/>
                </a:moveTo>
                <a:lnTo>
                  <a:pt x="9966960" y="0"/>
                </a:lnTo>
              </a:path>
            </a:pathLst>
          </a:custGeom>
          <a:ln w="6096">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1176324" y="988821"/>
            <a:ext cx="8669655" cy="696595"/>
          </a:xfrm>
          <a:prstGeom prst="rect">
            <a:avLst/>
          </a:prstGeom>
        </p:spPr>
        <p:txBody>
          <a:bodyPr vert="horz" wrap="square" lIns="0" tIns="13335" rIns="0" bIns="0" rtlCol="0">
            <a:spAutoFit/>
          </a:bodyPr>
          <a:lstStyle/>
          <a:p>
            <a:pPr marL="12700">
              <a:lnSpc>
                <a:spcPct val="100000"/>
              </a:lnSpc>
              <a:spcBef>
                <a:spcPts val="105"/>
              </a:spcBef>
            </a:pPr>
            <a:r>
              <a:rPr sz="4400" spc="-40" dirty="0"/>
              <a:t>Causes </a:t>
            </a:r>
            <a:r>
              <a:rPr sz="4400" spc="-25" dirty="0"/>
              <a:t>of </a:t>
            </a:r>
            <a:r>
              <a:rPr sz="4400" spc="-45" dirty="0"/>
              <a:t>Disequilibrium </a:t>
            </a:r>
            <a:r>
              <a:rPr sz="4400" spc="-25" dirty="0"/>
              <a:t>In </a:t>
            </a:r>
            <a:r>
              <a:rPr sz="4400" spc="-30"/>
              <a:t>The</a:t>
            </a:r>
            <a:r>
              <a:rPr sz="4400" spc="-605"/>
              <a:t> </a:t>
            </a:r>
            <a:r>
              <a:rPr sz="4400" spc="-30" smtClean="0"/>
              <a:t>B</a:t>
            </a:r>
            <a:r>
              <a:rPr lang="en-US" sz="4400" spc="-30" dirty="0" smtClean="0"/>
              <a:t>OP</a:t>
            </a:r>
            <a:endParaRPr sz="4400"/>
          </a:p>
        </p:txBody>
      </p:sp>
      <p:sp>
        <p:nvSpPr>
          <p:cNvPr id="4" name="object 4"/>
          <p:cNvSpPr txBox="1"/>
          <p:nvPr/>
        </p:nvSpPr>
        <p:spPr>
          <a:xfrm>
            <a:off x="1257096" y="1964842"/>
            <a:ext cx="9410904" cy="2611612"/>
          </a:xfrm>
          <a:prstGeom prst="rect">
            <a:avLst/>
          </a:prstGeom>
        </p:spPr>
        <p:txBody>
          <a:bodyPr vert="horz" wrap="square" lIns="0" tIns="147955" rIns="0" bIns="0" rtlCol="0">
            <a:spAutoFit/>
          </a:bodyPr>
          <a:lstStyle/>
          <a:p>
            <a:pPr marL="563880" indent="-551180" algn="just">
              <a:lnSpc>
                <a:spcPct val="100000"/>
              </a:lnSpc>
              <a:spcBef>
                <a:spcPts val="1165"/>
              </a:spcBef>
              <a:buClr>
                <a:srgbClr val="E38312"/>
              </a:buClr>
              <a:buFont typeface="Wingdings"/>
              <a:buChar char=""/>
              <a:tabLst>
                <a:tab pos="563880" algn="l"/>
                <a:tab pos="564515" algn="l"/>
              </a:tabLst>
            </a:pPr>
            <a:r>
              <a:rPr lang="en-US" sz="3200" dirty="0" smtClean="0"/>
              <a:t>A disequilibrium in a country’s Balance of payments position may arise either for a short period or for a long period. Any disequilibrium in the Balance of payments arises owing to a large number of causes of factors operating simultaneously</a:t>
            </a:r>
            <a:endParaRPr sz="3200" b="1">
              <a:latin typeface="Times New Roman"/>
              <a:cs typeface="Times New Roman"/>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r>
              <a:rPr lang="en-US" b="1" dirty="0" smtClean="0"/>
              <a:t>1. Unfavorable Balance of Trade</a:t>
            </a:r>
            <a:br>
              <a:rPr lang="en-US" b="1" dirty="0" smtClean="0"/>
            </a:br>
            <a:endParaRPr lang="en-US" dirty="0"/>
          </a:p>
        </p:txBody>
      </p:sp>
      <p:sp>
        <p:nvSpPr>
          <p:cNvPr id="3" name="Content Placeholder 2"/>
          <p:cNvSpPr>
            <a:spLocks noGrp="1"/>
          </p:cNvSpPr>
          <p:nvPr>
            <p:ph idx="1"/>
          </p:nvPr>
        </p:nvSpPr>
        <p:spPr/>
        <p:txBody>
          <a:bodyPr/>
          <a:lstStyle/>
          <a:p>
            <a:r>
              <a:rPr lang="en-US" dirty="0" smtClean="0"/>
              <a:t>Import exceeding Exports- huge development and investment programs in the developing economies are the root causes of the disequilibrium in the BOP of these countries. Their propensity to import goes on increasing for want of capital for Rapid industrialization, while exports may not be boosted up to that extent as these are the primary producing countries.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066801"/>
            <a:ext cx="10972800" cy="5059366"/>
          </a:xfrm>
        </p:spPr>
        <p:txBody>
          <a:bodyPr>
            <a:normAutofit/>
          </a:bodyPr>
          <a:lstStyle/>
          <a:p>
            <a:pPr algn="just">
              <a:buNone/>
            </a:pPr>
            <a:r>
              <a:rPr lang="en-US" b="1" dirty="0" smtClean="0"/>
              <a:t>2. Cyclical Fluctuations, their phases, and Amplitudes</a:t>
            </a:r>
          </a:p>
          <a:p>
            <a:pPr algn="just"/>
            <a:r>
              <a:rPr lang="en-US" dirty="0" smtClean="0"/>
              <a:t>Business or cyclical fluctuations induced by the operations of the trade cycle, their phases and amplitudes differ in different countries, which generally produce cyclical disequilibrium in a country’s BOP.</a:t>
            </a:r>
          </a:p>
          <a:p>
            <a:pPr algn="just"/>
            <a:r>
              <a:rPr lang="en-US" dirty="0" smtClean="0"/>
              <a:t>For example, if there occurs a Business Recession in foreign countries it may easily cause a fall in the exports and exchange earnings of the country concerned resulting in a </a:t>
            </a:r>
            <a:r>
              <a:rPr lang="en-US" b="1" dirty="0" smtClean="0"/>
              <a:t>disequilibrium in the BOP</a:t>
            </a:r>
            <a:r>
              <a:rPr lang="en-US" dirty="0" smtClean="0"/>
              <a:t>.</a:t>
            </a:r>
          </a:p>
          <a:p>
            <a:pPr algn="just"/>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en-US" b="1" dirty="0" smtClean="0"/>
              <a:t>3. Burden of Payment of Foreign Debt</a:t>
            </a:r>
          </a:p>
          <a:p>
            <a:pPr algn="just">
              <a:buNone/>
            </a:pPr>
            <a:r>
              <a:rPr lang="en-US" dirty="0" smtClean="0"/>
              <a:t>One important reason for a surplus or deficit in Balance of payments may arise out of international borrowing and investment. A country may tend to have an adverse balance when it borrows heavily from another country, while the lending country will tend to have favorable balance and a deficit balance when the loan is Rapid.</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en-US" sz="3600" b="1" dirty="0" smtClean="0"/>
              <a:t>4. Speedy Economic Development</a:t>
            </a:r>
          </a:p>
          <a:p>
            <a:pPr algn="just">
              <a:buNone/>
            </a:pPr>
            <a:r>
              <a:rPr lang="en-US" dirty="0" smtClean="0"/>
              <a:t>Due to Rapid economic development, the resulting income and price effects will adversely affect the balance of payments position of a developing country. With an increase in income, the marginal propensity to import is high in these countries, their demand for imported articles will consume is also in these countries, people’s demand for domestic goods also be the rise, and hence less may be spread for export.</a:t>
            </a:r>
            <a:endParaRPr lang="en-US" b="1" dirty="0" smtClean="0"/>
          </a:p>
          <a:p>
            <a:pPr algn="just">
              <a:buNone/>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066801"/>
            <a:ext cx="10972800" cy="5059366"/>
          </a:xfrm>
        </p:spPr>
        <p:txBody>
          <a:bodyPr>
            <a:normAutofit lnSpcReduction="10000"/>
          </a:bodyPr>
          <a:lstStyle/>
          <a:p>
            <a:pPr algn="just">
              <a:buNone/>
            </a:pPr>
            <a:r>
              <a:rPr lang="en-US" b="1" dirty="0" smtClean="0"/>
              <a:t>5. Inadequate Promotion of Exports</a:t>
            </a:r>
          </a:p>
          <a:p>
            <a:pPr algn="just">
              <a:buNone/>
            </a:pPr>
            <a:r>
              <a:rPr lang="en-US" dirty="0" smtClean="0"/>
              <a:t>A vast increase in the domestic production of foodstuff, raw material, substitute goods etc. In advanced countries has decreased their need for import from the agrarian underdeveloped Nations.</a:t>
            </a:r>
          </a:p>
          <a:p>
            <a:pPr algn="just">
              <a:buNone/>
            </a:pPr>
            <a:r>
              <a:rPr lang="en-US" b="1" dirty="0" smtClean="0"/>
              <a:t>6. Inflationary Spiral at home</a:t>
            </a:r>
          </a:p>
          <a:p>
            <a:pPr algn="just">
              <a:buNone/>
            </a:pPr>
            <a:r>
              <a:rPr lang="en-US" dirty="0" smtClean="0"/>
              <a:t>An inflationary rise in prices within the country may also </a:t>
            </a:r>
            <a:r>
              <a:rPr lang="en-US" b="1" dirty="0" smtClean="0"/>
              <a:t>produce disequilibrium in the Balance of payments</a:t>
            </a:r>
            <a:r>
              <a:rPr lang="en-US" dirty="0" smtClean="0"/>
              <a:t>. The prices of export items may go up, causing a decline in the volume of exports from the country concerned.</a:t>
            </a:r>
          </a:p>
          <a:p>
            <a:pPr algn="just">
              <a:buNone/>
            </a:pPr>
            <a:endParaRPr lang="en-US" b="1" dirty="0" smtClean="0"/>
          </a:p>
          <a:p>
            <a:pPr algn="just">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762001"/>
            <a:ext cx="10972800" cy="5364166"/>
          </a:xfrm>
        </p:spPr>
        <p:txBody>
          <a:bodyPr>
            <a:normAutofit fontScale="92500" lnSpcReduction="10000"/>
          </a:bodyPr>
          <a:lstStyle/>
          <a:p>
            <a:pPr algn="just">
              <a:buNone/>
            </a:pPr>
            <a:r>
              <a:rPr lang="en-US" b="1" dirty="0" smtClean="0"/>
              <a:t>7. Capital Movements</a:t>
            </a:r>
          </a:p>
          <a:p>
            <a:pPr algn="just"/>
            <a:r>
              <a:rPr lang="en-US" dirty="0" smtClean="0"/>
              <a:t>The capital movements can also cause disequilibrium in the balance of payments of a country. A massive inflow of foreign capital into a country is followed by an unfavorable Balance of payments. A large outflow of capital, on the other hand, is an accompanied by the favorable Balance of payments.</a:t>
            </a:r>
          </a:p>
          <a:p>
            <a:pPr algn="just">
              <a:buNone/>
            </a:pPr>
            <a:r>
              <a:rPr lang="en-US" b="1" dirty="0" smtClean="0"/>
              <a:t>8. Natural Factor</a:t>
            </a:r>
          </a:p>
          <a:p>
            <a:pPr algn="just"/>
            <a:r>
              <a:rPr lang="en-US" dirty="0" smtClean="0"/>
              <a:t>Natural calamities, such as the failures of rains coming from floods may easily cause disequilibrium in the </a:t>
            </a:r>
            <a:r>
              <a:rPr lang="en-US" b="1" dirty="0" smtClean="0"/>
              <a:t>Balance of payments</a:t>
            </a:r>
            <a:r>
              <a:rPr lang="en-US" dirty="0" smtClean="0"/>
              <a:t> by adversely affecting agricultural and industrial production in the country.</a:t>
            </a:r>
          </a:p>
          <a:p>
            <a:pPr algn="just">
              <a:buNone/>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85801"/>
            <a:ext cx="10972800" cy="5440366"/>
          </a:xfrm>
        </p:spPr>
        <p:txBody>
          <a:bodyPr>
            <a:normAutofit lnSpcReduction="10000"/>
          </a:bodyPr>
          <a:lstStyle/>
          <a:p>
            <a:pPr algn="just">
              <a:buNone/>
            </a:pPr>
            <a:r>
              <a:rPr lang="en-US" b="1" dirty="0" smtClean="0"/>
              <a:t>9 . High population Growth</a:t>
            </a:r>
          </a:p>
          <a:p>
            <a:pPr algn="just"/>
            <a:r>
              <a:rPr lang="en-US" dirty="0" smtClean="0"/>
              <a:t>A huge population and its high rate of growth in poor countries also have adversely affected their BOP position. It is easy to see that an increase in population increases the need for these countries for imports and decrease the capacity to export.</a:t>
            </a:r>
          </a:p>
          <a:p>
            <a:pPr algn="just">
              <a:buNone/>
            </a:pPr>
            <a:r>
              <a:rPr lang="en-US" b="1" dirty="0" smtClean="0"/>
              <a:t>10. Political Factors</a:t>
            </a:r>
          </a:p>
          <a:p>
            <a:pPr algn="just"/>
            <a:r>
              <a:rPr lang="en-US" dirty="0" smtClean="0"/>
              <a:t>The political factors may also produce serious disequilibrium in the country’s BOP.</a:t>
            </a:r>
            <a:r>
              <a:rPr lang="en-US" b="1" dirty="0" smtClean="0"/>
              <a:t> For example</a:t>
            </a:r>
            <a:r>
              <a:rPr lang="en-US" dirty="0" smtClean="0"/>
              <a:t> – The existence of political instability may result in disrupting the productive apparatus within the country, causing a decline in exports and an increase in imports.</a:t>
            </a:r>
          </a:p>
          <a:p>
            <a:pPr algn="just"/>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5" dirty="0"/>
              <a:t>Measures </a:t>
            </a:r>
            <a:r>
              <a:rPr spc="-195" dirty="0"/>
              <a:t>To </a:t>
            </a:r>
            <a:r>
              <a:rPr spc="-55" dirty="0"/>
              <a:t>Correct </a:t>
            </a:r>
            <a:r>
              <a:rPr spc="-50" dirty="0"/>
              <a:t>Disequilibrium </a:t>
            </a:r>
            <a:r>
              <a:rPr spc="-30" dirty="0"/>
              <a:t>in </a:t>
            </a:r>
            <a:r>
              <a:rPr spc="-35" dirty="0"/>
              <a:t>the</a:t>
            </a:r>
            <a:r>
              <a:rPr spc="-370" dirty="0"/>
              <a:t> </a:t>
            </a:r>
            <a:r>
              <a:rPr spc="-40" dirty="0"/>
              <a:t>BOP</a:t>
            </a:r>
          </a:p>
        </p:txBody>
      </p:sp>
      <p:sp>
        <p:nvSpPr>
          <p:cNvPr id="4" name="object 4"/>
          <p:cNvSpPr txBox="1"/>
          <p:nvPr/>
        </p:nvSpPr>
        <p:spPr>
          <a:xfrm>
            <a:off x="533400" y="1690243"/>
            <a:ext cx="11201400" cy="5104090"/>
          </a:xfrm>
          <a:prstGeom prst="rect">
            <a:avLst/>
          </a:prstGeom>
        </p:spPr>
        <p:txBody>
          <a:bodyPr vert="horz" wrap="square" lIns="0" tIns="154305" rIns="0" bIns="0" rtlCol="0">
            <a:spAutoFit/>
          </a:bodyPr>
          <a:lstStyle/>
          <a:p>
            <a:pPr marL="508000" indent="-495300">
              <a:lnSpc>
                <a:spcPct val="100000"/>
              </a:lnSpc>
              <a:spcBef>
                <a:spcPts val="1215"/>
              </a:spcBef>
              <a:buClr>
                <a:srgbClr val="E38312"/>
              </a:buClr>
              <a:buAutoNum type="arabicPeriod"/>
              <a:tabLst>
                <a:tab pos="508000" algn="l"/>
                <a:tab pos="508634" algn="l"/>
              </a:tabLst>
            </a:pPr>
            <a:r>
              <a:rPr sz="2800" b="1" dirty="0">
                <a:latin typeface="Times New Roman"/>
                <a:cs typeface="Times New Roman"/>
              </a:rPr>
              <a:t>Monetary </a:t>
            </a:r>
            <a:r>
              <a:rPr sz="2800" b="1" spc="-10" dirty="0">
                <a:latin typeface="Times New Roman"/>
                <a:cs typeface="Times New Roman"/>
              </a:rPr>
              <a:t>Measures</a:t>
            </a:r>
            <a:r>
              <a:rPr sz="2800" b="1" spc="-20" dirty="0">
                <a:latin typeface="Times New Roman"/>
                <a:cs typeface="Times New Roman"/>
              </a:rPr>
              <a:t> </a:t>
            </a:r>
            <a:r>
              <a:rPr sz="2800" b="1" dirty="0">
                <a:latin typeface="Times New Roman"/>
                <a:cs typeface="Times New Roman"/>
              </a:rPr>
              <a:t>:-</a:t>
            </a:r>
            <a:endParaRPr sz="2800">
              <a:latin typeface="Times New Roman"/>
              <a:cs typeface="Times New Roman"/>
            </a:endParaRPr>
          </a:p>
          <a:p>
            <a:pPr marL="1163320" lvl="1" indent="-330835">
              <a:lnSpc>
                <a:spcPct val="100000"/>
              </a:lnSpc>
              <a:spcBef>
                <a:spcPts val="1115"/>
              </a:spcBef>
              <a:buClr>
                <a:srgbClr val="E38312"/>
              </a:buClr>
              <a:buFont typeface="Times New Roman"/>
              <a:buAutoNum type="alphaLcParenR"/>
              <a:tabLst>
                <a:tab pos="1163955" algn="l"/>
              </a:tabLst>
            </a:pPr>
            <a:r>
              <a:rPr sz="2800" i="1" dirty="0">
                <a:latin typeface="Times New Roman"/>
                <a:cs typeface="Times New Roman"/>
              </a:rPr>
              <a:t>Monetary</a:t>
            </a:r>
            <a:r>
              <a:rPr sz="2800" i="1" spc="-15" dirty="0">
                <a:latin typeface="Times New Roman"/>
                <a:cs typeface="Times New Roman"/>
              </a:rPr>
              <a:t> </a:t>
            </a:r>
            <a:r>
              <a:rPr sz="2800" i="1" dirty="0">
                <a:latin typeface="Times New Roman"/>
                <a:cs typeface="Times New Roman"/>
              </a:rPr>
              <a:t>Policy</a:t>
            </a:r>
            <a:endParaRPr sz="2800">
              <a:latin typeface="Times New Roman"/>
              <a:cs typeface="Times New Roman"/>
            </a:endParaRPr>
          </a:p>
          <a:p>
            <a:pPr marL="1003300" marR="5080" indent="127635" algn="just">
              <a:lnSpc>
                <a:spcPts val="2590"/>
              </a:lnSpc>
              <a:spcBef>
                <a:spcPts val="1435"/>
              </a:spcBef>
            </a:pPr>
            <a:r>
              <a:rPr sz="2800" dirty="0">
                <a:latin typeface="Times New Roman"/>
                <a:cs typeface="Times New Roman"/>
              </a:rPr>
              <a:t>The </a:t>
            </a:r>
            <a:r>
              <a:rPr sz="2800" spc="-5" dirty="0">
                <a:latin typeface="Times New Roman"/>
                <a:cs typeface="Times New Roman"/>
              </a:rPr>
              <a:t>monetary policy </a:t>
            </a:r>
            <a:r>
              <a:rPr sz="2800" spc="-10" dirty="0">
                <a:latin typeface="Times New Roman"/>
                <a:cs typeface="Times New Roman"/>
              </a:rPr>
              <a:t>is </a:t>
            </a:r>
            <a:r>
              <a:rPr sz="2800" spc="-5" dirty="0">
                <a:latin typeface="Times New Roman"/>
                <a:cs typeface="Times New Roman"/>
              </a:rPr>
              <a:t>concerned </a:t>
            </a:r>
            <a:r>
              <a:rPr sz="2800" dirty="0">
                <a:latin typeface="Times New Roman"/>
                <a:cs typeface="Times New Roman"/>
              </a:rPr>
              <a:t>with </a:t>
            </a:r>
            <a:r>
              <a:rPr sz="2800" spc="-5" dirty="0">
                <a:latin typeface="Times New Roman"/>
                <a:cs typeface="Times New Roman"/>
              </a:rPr>
              <a:t>money </a:t>
            </a:r>
            <a:r>
              <a:rPr sz="2800" dirty="0">
                <a:latin typeface="Times New Roman"/>
                <a:cs typeface="Times New Roman"/>
              </a:rPr>
              <a:t>supply and </a:t>
            </a:r>
            <a:r>
              <a:rPr sz="2800" spc="-5" dirty="0">
                <a:latin typeface="Times New Roman"/>
                <a:cs typeface="Times New Roman"/>
              </a:rPr>
              <a:t>credit </a:t>
            </a:r>
            <a:r>
              <a:rPr sz="2800" dirty="0">
                <a:latin typeface="Times New Roman"/>
                <a:cs typeface="Times New Roman"/>
              </a:rPr>
              <a:t>in </a:t>
            </a:r>
            <a:r>
              <a:rPr sz="2800" spc="-5" dirty="0">
                <a:latin typeface="Times New Roman"/>
                <a:cs typeface="Times New Roman"/>
              </a:rPr>
              <a:t>the  </a:t>
            </a:r>
            <a:r>
              <a:rPr sz="2800" spc="-25" dirty="0">
                <a:latin typeface="Times New Roman"/>
                <a:cs typeface="Times New Roman"/>
              </a:rPr>
              <a:t>economy. </a:t>
            </a:r>
            <a:r>
              <a:rPr sz="2800" dirty="0">
                <a:latin typeface="Times New Roman"/>
                <a:cs typeface="Times New Roman"/>
              </a:rPr>
              <a:t>The Central Bank </a:t>
            </a:r>
            <a:r>
              <a:rPr sz="2800" spc="-10" dirty="0">
                <a:latin typeface="Times New Roman"/>
                <a:cs typeface="Times New Roman"/>
              </a:rPr>
              <a:t>may </a:t>
            </a:r>
            <a:r>
              <a:rPr sz="2800" dirty="0">
                <a:latin typeface="Times New Roman"/>
                <a:cs typeface="Times New Roman"/>
              </a:rPr>
              <a:t>expand or </a:t>
            </a:r>
            <a:r>
              <a:rPr sz="2800" spc="-5" dirty="0">
                <a:latin typeface="Times New Roman"/>
                <a:cs typeface="Times New Roman"/>
              </a:rPr>
              <a:t>contract the money supply </a:t>
            </a:r>
            <a:r>
              <a:rPr sz="2800" spc="5" dirty="0">
                <a:latin typeface="Times New Roman"/>
                <a:cs typeface="Times New Roman"/>
              </a:rPr>
              <a:t>in  </a:t>
            </a:r>
            <a:r>
              <a:rPr sz="2800" dirty="0">
                <a:latin typeface="Times New Roman"/>
                <a:cs typeface="Times New Roman"/>
              </a:rPr>
              <a:t>the </a:t>
            </a:r>
            <a:r>
              <a:rPr sz="2800" spc="-5" dirty="0">
                <a:latin typeface="Times New Roman"/>
                <a:cs typeface="Times New Roman"/>
              </a:rPr>
              <a:t>economy </a:t>
            </a:r>
            <a:r>
              <a:rPr sz="2800" dirty="0">
                <a:latin typeface="Times New Roman"/>
                <a:cs typeface="Times New Roman"/>
              </a:rPr>
              <a:t>through appropriate </a:t>
            </a:r>
            <a:r>
              <a:rPr sz="2800" spc="-5" dirty="0">
                <a:latin typeface="Times New Roman"/>
                <a:cs typeface="Times New Roman"/>
              </a:rPr>
              <a:t>measures </a:t>
            </a:r>
            <a:r>
              <a:rPr sz="2800" dirty="0">
                <a:latin typeface="Times New Roman"/>
                <a:cs typeface="Times New Roman"/>
              </a:rPr>
              <a:t>which </a:t>
            </a:r>
            <a:r>
              <a:rPr sz="2800" spc="-5" dirty="0">
                <a:latin typeface="Times New Roman"/>
                <a:cs typeface="Times New Roman"/>
              </a:rPr>
              <a:t>will </a:t>
            </a:r>
            <a:r>
              <a:rPr sz="2800" spc="-10" dirty="0">
                <a:latin typeface="Times New Roman"/>
                <a:cs typeface="Times New Roman"/>
              </a:rPr>
              <a:t>affect </a:t>
            </a:r>
            <a:r>
              <a:rPr sz="2800" dirty="0">
                <a:latin typeface="Times New Roman"/>
                <a:cs typeface="Times New Roman"/>
              </a:rPr>
              <a:t>the</a:t>
            </a:r>
            <a:r>
              <a:rPr sz="2800" spc="-55" dirty="0">
                <a:latin typeface="Times New Roman"/>
                <a:cs typeface="Times New Roman"/>
              </a:rPr>
              <a:t> </a:t>
            </a:r>
            <a:r>
              <a:rPr sz="2800" dirty="0">
                <a:latin typeface="Times New Roman"/>
                <a:cs typeface="Times New Roman"/>
              </a:rPr>
              <a:t>prices.</a:t>
            </a:r>
            <a:endParaRPr sz="2800">
              <a:latin typeface="Times New Roman"/>
              <a:cs typeface="Times New Roman"/>
            </a:endParaRPr>
          </a:p>
          <a:p>
            <a:pPr marL="1315720" lvl="1" indent="-483234">
              <a:lnSpc>
                <a:spcPct val="100000"/>
              </a:lnSpc>
              <a:spcBef>
                <a:spcPts val="1080"/>
              </a:spcBef>
              <a:buClr>
                <a:srgbClr val="E38312"/>
              </a:buClr>
              <a:buFont typeface="Times New Roman"/>
              <a:buAutoNum type="alphaLcParenR" startAt="2"/>
              <a:tabLst>
                <a:tab pos="1315720" algn="l"/>
                <a:tab pos="1316355" algn="l"/>
              </a:tabLst>
            </a:pPr>
            <a:r>
              <a:rPr sz="2800" i="1" dirty="0">
                <a:latin typeface="Times New Roman"/>
                <a:cs typeface="Times New Roman"/>
              </a:rPr>
              <a:t>Fiscal</a:t>
            </a:r>
            <a:r>
              <a:rPr sz="2800" i="1" spc="-25" dirty="0">
                <a:latin typeface="Times New Roman"/>
                <a:cs typeface="Times New Roman"/>
              </a:rPr>
              <a:t> </a:t>
            </a:r>
            <a:r>
              <a:rPr sz="2800" i="1" dirty="0">
                <a:latin typeface="Times New Roman"/>
                <a:cs typeface="Times New Roman"/>
              </a:rPr>
              <a:t>Policy</a:t>
            </a:r>
            <a:endParaRPr sz="2800">
              <a:latin typeface="Times New Roman"/>
              <a:cs typeface="Times New Roman"/>
            </a:endParaRPr>
          </a:p>
          <a:p>
            <a:pPr marL="1003300" marR="5715" indent="1099820" algn="just">
              <a:lnSpc>
                <a:spcPts val="2590"/>
              </a:lnSpc>
              <a:spcBef>
                <a:spcPts val="1450"/>
              </a:spcBef>
            </a:pPr>
            <a:r>
              <a:rPr sz="2800" spc="-5" dirty="0">
                <a:latin typeface="Times New Roman"/>
                <a:cs typeface="Times New Roman"/>
              </a:rPr>
              <a:t>Fiscal policy </a:t>
            </a:r>
            <a:r>
              <a:rPr sz="2800" dirty="0">
                <a:latin typeface="Times New Roman"/>
                <a:cs typeface="Times New Roman"/>
              </a:rPr>
              <a:t>is </a:t>
            </a:r>
            <a:r>
              <a:rPr sz="2800" spc="-5" dirty="0">
                <a:latin typeface="Times New Roman"/>
                <a:cs typeface="Times New Roman"/>
              </a:rPr>
              <a:t>government's </a:t>
            </a:r>
            <a:r>
              <a:rPr sz="2800" dirty="0">
                <a:latin typeface="Times New Roman"/>
                <a:cs typeface="Times New Roman"/>
              </a:rPr>
              <a:t>policy on </a:t>
            </a:r>
            <a:r>
              <a:rPr sz="2800" spc="-5" dirty="0">
                <a:latin typeface="Times New Roman"/>
                <a:cs typeface="Times New Roman"/>
              </a:rPr>
              <a:t>income </a:t>
            </a:r>
            <a:r>
              <a:rPr sz="2800" dirty="0">
                <a:latin typeface="Times New Roman"/>
                <a:cs typeface="Times New Roman"/>
              </a:rPr>
              <a:t>and </a:t>
            </a:r>
            <a:r>
              <a:rPr sz="2800" spc="-5" dirty="0">
                <a:latin typeface="Times New Roman"/>
                <a:cs typeface="Times New Roman"/>
              </a:rPr>
              <a:t>expenditure.  Government </a:t>
            </a:r>
            <a:r>
              <a:rPr sz="2800" dirty="0">
                <a:latin typeface="Times New Roman"/>
                <a:cs typeface="Times New Roman"/>
              </a:rPr>
              <a:t>incurs </a:t>
            </a:r>
            <a:r>
              <a:rPr sz="2800" spc="-5" dirty="0">
                <a:latin typeface="Times New Roman"/>
                <a:cs typeface="Times New Roman"/>
              </a:rPr>
              <a:t>development </a:t>
            </a:r>
            <a:r>
              <a:rPr sz="2800" dirty="0">
                <a:latin typeface="Times New Roman"/>
                <a:cs typeface="Times New Roman"/>
              </a:rPr>
              <a:t>and non - </a:t>
            </a:r>
            <a:r>
              <a:rPr sz="2800" spc="-5" dirty="0">
                <a:latin typeface="Times New Roman"/>
                <a:cs typeface="Times New Roman"/>
              </a:rPr>
              <a:t>development expenditure,. </a:t>
            </a:r>
            <a:r>
              <a:rPr sz="2800" spc="-10" dirty="0">
                <a:latin typeface="Times New Roman"/>
                <a:cs typeface="Times New Roman"/>
              </a:rPr>
              <a:t>It  </a:t>
            </a:r>
            <a:r>
              <a:rPr sz="2800" dirty="0">
                <a:latin typeface="Times New Roman"/>
                <a:cs typeface="Times New Roman"/>
              </a:rPr>
              <a:t>gets </a:t>
            </a:r>
            <a:r>
              <a:rPr sz="2800" spc="-5" dirty="0">
                <a:latin typeface="Times New Roman"/>
                <a:cs typeface="Times New Roman"/>
              </a:rPr>
              <a:t>income </a:t>
            </a:r>
            <a:r>
              <a:rPr sz="2800" dirty="0">
                <a:latin typeface="Times New Roman"/>
                <a:cs typeface="Times New Roman"/>
              </a:rPr>
              <a:t>through </a:t>
            </a:r>
            <a:r>
              <a:rPr sz="2800" spc="-5" dirty="0">
                <a:latin typeface="Times New Roman"/>
                <a:cs typeface="Times New Roman"/>
              </a:rPr>
              <a:t>taxation </a:t>
            </a:r>
            <a:r>
              <a:rPr sz="2800" dirty="0">
                <a:latin typeface="Times New Roman"/>
                <a:cs typeface="Times New Roman"/>
              </a:rPr>
              <a:t>and </a:t>
            </a:r>
            <a:r>
              <a:rPr sz="2800" spc="-5" dirty="0">
                <a:latin typeface="Times New Roman"/>
                <a:cs typeface="Times New Roman"/>
              </a:rPr>
              <a:t>non </a:t>
            </a:r>
            <a:r>
              <a:rPr sz="2800" dirty="0">
                <a:latin typeface="Times New Roman"/>
                <a:cs typeface="Times New Roman"/>
              </a:rPr>
              <a:t>- tax sources. </a:t>
            </a:r>
            <a:r>
              <a:rPr sz="2800" spc="-5" dirty="0">
                <a:latin typeface="Times New Roman"/>
                <a:cs typeface="Times New Roman"/>
              </a:rPr>
              <a:t>Depending </a:t>
            </a:r>
            <a:r>
              <a:rPr sz="2800" dirty="0">
                <a:latin typeface="Times New Roman"/>
                <a:cs typeface="Times New Roman"/>
              </a:rPr>
              <a:t>upon </a:t>
            </a:r>
            <a:r>
              <a:rPr sz="2800" spc="-5" dirty="0">
                <a:latin typeface="Times New Roman"/>
                <a:cs typeface="Times New Roman"/>
              </a:rPr>
              <a:t>the  </a:t>
            </a:r>
            <a:r>
              <a:rPr sz="2800" dirty="0">
                <a:latin typeface="Times New Roman"/>
                <a:cs typeface="Times New Roman"/>
              </a:rPr>
              <a:t>situation </a:t>
            </a:r>
            <a:r>
              <a:rPr sz="2800" spc="-5" dirty="0">
                <a:latin typeface="Times New Roman"/>
                <a:cs typeface="Times New Roman"/>
              </a:rPr>
              <a:t>governments </a:t>
            </a:r>
            <a:r>
              <a:rPr sz="2800" dirty="0">
                <a:latin typeface="Times New Roman"/>
                <a:cs typeface="Times New Roman"/>
              </a:rPr>
              <a:t>expenditure </a:t>
            </a:r>
            <a:r>
              <a:rPr sz="2800" spc="-10" dirty="0">
                <a:latin typeface="Times New Roman"/>
                <a:cs typeface="Times New Roman"/>
              </a:rPr>
              <a:t>may </a:t>
            </a:r>
            <a:r>
              <a:rPr sz="2800" spc="-5" dirty="0">
                <a:latin typeface="Times New Roman"/>
                <a:cs typeface="Times New Roman"/>
              </a:rPr>
              <a:t>be </a:t>
            </a:r>
            <a:r>
              <a:rPr sz="2800" dirty="0">
                <a:latin typeface="Times New Roman"/>
                <a:cs typeface="Times New Roman"/>
              </a:rPr>
              <a:t>increased </a:t>
            </a:r>
            <a:r>
              <a:rPr sz="2800" spc="-5" dirty="0">
                <a:latin typeface="Times New Roman"/>
                <a:cs typeface="Times New Roman"/>
              </a:rPr>
              <a:t>or</a:t>
            </a:r>
            <a:r>
              <a:rPr sz="2800" spc="-70" dirty="0">
                <a:latin typeface="Times New Roman"/>
                <a:cs typeface="Times New Roman"/>
              </a:rPr>
              <a:t> </a:t>
            </a:r>
            <a:r>
              <a:rPr sz="2800" dirty="0">
                <a:latin typeface="Times New Roman"/>
                <a:cs typeface="Times New Roman"/>
              </a:rPr>
              <a:t>decreased.</a:t>
            </a:r>
            <a:endParaRPr sz="2800">
              <a:latin typeface="Times New Roman"/>
              <a:cs typeface="Times New Roman"/>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5" dirty="0"/>
              <a:t>Measures </a:t>
            </a:r>
            <a:r>
              <a:rPr spc="-195" dirty="0"/>
              <a:t>To </a:t>
            </a:r>
            <a:r>
              <a:rPr spc="-55" dirty="0"/>
              <a:t>Correct </a:t>
            </a:r>
            <a:r>
              <a:rPr spc="-50" dirty="0"/>
              <a:t>Disequilibrium </a:t>
            </a:r>
            <a:r>
              <a:rPr spc="-30" dirty="0"/>
              <a:t>in </a:t>
            </a:r>
            <a:r>
              <a:rPr spc="-35" dirty="0"/>
              <a:t>the</a:t>
            </a:r>
            <a:r>
              <a:rPr spc="-370" dirty="0"/>
              <a:t> </a:t>
            </a:r>
            <a:r>
              <a:rPr spc="-40" dirty="0"/>
              <a:t>BOP</a:t>
            </a:r>
          </a:p>
        </p:txBody>
      </p:sp>
      <p:sp>
        <p:nvSpPr>
          <p:cNvPr id="4" name="object 4"/>
          <p:cNvSpPr txBox="1"/>
          <p:nvPr/>
        </p:nvSpPr>
        <p:spPr>
          <a:xfrm>
            <a:off x="1257096" y="1690243"/>
            <a:ext cx="10325304" cy="4804007"/>
          </a:xfrm>
          <a:prstGeom prst="rect">
            <a:avLst/>
          </a:prstGeom>
        </p:spPr>
        <p:txBody>
          <a:bodyPr vert="horz" wrap="square" lIns="0" tIns="154305" rIns="0" bIns="0" rtlCol="0">
            <a:spAutoFit/>
          </a:bodyPr>
          <a:lstStyle/>
          <a:p>
            <a:pPr marL="373380" indent="-360680">
              <a:lnSpc>
                <a:spcPct val="100000"/>
              </a:lnSpc>
              <a:spcBef>
                <a:spcPts val="1215"/>
              </a:spcBef>
              <a:buClr>
                <a:srgbClr val="E38312"/>
              </a:buClr>
              <a:buAutoNum type="alphaLcParenR" startAt="3"/>
              <a:tabLst>
                <a:tab pos="374015" algn="l"/>
              </a:tabLst>
            </a:pPr>
            <a:r>
              <a:rPr sz="2800" i="1" dirty="0">
                <a:latin typeface="Times New Roman"/>
                <a:cs typeface="Times New Roman"/>
              </a:rPr>
              <a:t>Exchange Rate</a:t>
            </a:r>
            <a:r>
              <a:rPr sz="2800" i="1" spc="-30" dirty="0">
                <a:latin typeface="Times New Roman"/>
                <a:cs typeface="Times New Roman"/>
              </a:rPr>
              <a:t> </a:t>
            </a:r>
            <a:r>
              <a:rPr sz="2800" i="1" spc="-10" dirty="0">
                <a:latin typeface="Times New Roman"/>
                <a:cs typeface="Times New Roman"/>
              </a:rPr>
              <a:t>Depreciation</a:t>
            </a:r>
            <a:endParaRPr sz="2800">
              <a:latin typeface="Times New Roman"/>
              <a:cs typeface="Times New Roman"/>
            </a:endParaRPr>
          </a:p>
          <a:p>
            <a:pPr marL="373380" marR="5080" indent="19685" algn="just">
              <a:lnSpc>
                <a:spcPct val="90000"/>
              </a:lnSpc>
              <a:spcBef>
                <a:spcPts val="1405"/>
              </a:spcBef>
            </a:pPr>
            <a:r>
              <a:rPr sz="2800" spc="-5" dirty="0">
                <a:latin typeface="Times New Roman"/>
                <a:cs typeface="Times New Roman"/>
              </a:rPr>
              <a:t>By reducing </a:t>
            </a:r>
            <a:r>
              <a:rPr sz="2800" dirty="0">
                <a:latin typeface="Times New Roman"/>
                <a:cs typeface="Times New Roman"/>
              </a:rPr>
              <a:t>the </a:t>
            </a:r>
            <a:r>
              <a:rPr sz="2800" spc="-5" dirty="0">
                <a:latin typeface="Times New Roman"/>
                <a:cs typeface="Times New Roman"/>
              </a:rPr>
              <a:t>value </a:t>
            </a:r>
            <a:r>
              <a:rPr sz="2800" dirty="0">
                <a:latin typeface="Times New Roman"/>
                <a:cs typeface="Times New Roman"/>
              </a:rPr>
              <a:t>of </a:t>
            </a:r>
            <a:r>
              <a:rPr sz="2800" spc="-5" dirty="0">
                <a:latin typeface="Times New Roman"/>
                <a:cs typeface="Times New Roman"/>
              </a:rPr>
              <a:t>the domestic </a:t>
            </a:r>
            <a:r>
              <a:rPr sz="2800" spc="-20" dirty="0">
                <a:latin typeface="Times New Roman"/>
                <a:cs typeface="Times New Roman"/>
              </a:rPr>
              <a:t>currency, </a:t>
            </a:r>
            <a:r>
              <a:rPr sz="2800" spc="-5" dirty="0">
                <a:latin typeface="Times New Roman"/>
                <a:cs typeface="Times New Roman"/>
              </a:rPr>
              <a:t>government </a:t>
            </a:r>
            <a:r>
              <a:rPr sz="2800" dirty="0">
                <a:latin typeface="Times New Roman"/>
                <a:cs typeface="Times New Roman"/>
              </a:rPr>
              <a:t>can </a:t>
            </a:r>
            <a:r>
              <a:rPr sz="2800" spc="-5" dirty="0">
                <a:latin typeface="Times New Roman"/>
                <a:cs typeface="Times New Roman"/>
              </a:rPr>
              <a:t>correct the  disequilibrium </a:t>
            </a:r>
            <a:r>
              <a:rPr sz="2800" dirty="0">
                <a:latin typeface="Times New Roman"/>
                <a:cs typeface="Times New Roman"/>
              </a:rPr>
              <a:t>in the BoP in the </a:t>
            </a:r>
            <a:r>
              <a:rPr sz="2800" spc="-25" dirty="0">
                <a:latin typeface="Times New Roman"/>
                <a:cs typeface="Times New Roman"/>
              </a:rPr>
              <a:t>economy. </a:t>
            </a:r>
            <a:r>
              <a:rPr sz="2800" spc="-5" dirty="0">
                <a:latin typeface="Times New Roman"/>
                <a:cs typeface="Times New Roman"/>
              </a:rPr>
              <a:t>Exchange rate depreciation  reduces </a:t>
            </a:r>
            <a:r>
              <a:rPr sz="2800" dirty="0">
                <a:latin typeface="Times New Roman"/>
                <a:cs typeface="Times New Roman"/>
              </a:rPr>
              <a:t>the value of </a:t>
            </a:r>
            <a:r>
              <a:rPr sz="2800" spc="-5" dirty="0">
                <a:latin typeface="Times New Roman"/>
                <a:cs typeface="Times New Roman"/>
              </a:rPr>
              <a:t>home </a:t>
            </a:r>
            <a:r>
              <a:rPr sz="2800" dirty="0">
                <a:latin typeface="Times New Roman"/>
                <a:cs typeface="Times New Roman"/>
              </a:rPr>
              <a:t>currency in </a:t>
            </a:r>
            <a:r>
              <a:rPr sz="2800" spc="-5" dirty="0">
                <a:latin typeface="Times New Roman"/>
                <a:cs typeface="Times New Roman"/>
              </a:rPr>
              <a:t>relation </a:t>
            </a:r>
            <a:r>
              <a:rPr sz="2800" dirty="0">
                <a:latin typeface="Times New Roman"/>
                <a:cs typeface="Times New Roman"/>
              </a:rPr>
              <a:t>to </a:t>
            </a:r>
            <a:r>
              <a:rPr sz="2800" spc="-5" dirty="0">
                <a:latin typeface="Times New Roman"/>
                <a:cs typeface="Times New Roman"/>
              </a:rPr>
              <a:t>foreign </a:t>
            </a:r>
            <a:r>
              <a:rPr sz="2800" spc="-20" dirty="0">
                <a:latin typeface="Times New Roman"/>
                <a:cs typeface="Times New Roman"/>
              </a:rPr>
              <a:t>currency. </a:t>
            </a:r>
            <a:r>
              <a:rPr sz="2800" spc="-5" dirty="0">
                <a:latin typeface="Times New Roman"/>
                <a:cs typeface="Times New Roman"/>
              </a:rPr>
              <a:t>As </a:t>
            </a:r>
            <a:r>
              <a:rPr sz="2800" dirty="0">
                <a:latin typeface="Times New Roman"/>
                <a:cs typeface="Times New Roman"/>
              </a:rPr>
              <a:t>a  </a:t>
            </a:r>
            <a:r>
              <a:rPr sz="2800" spc="-5" dirty="0">
                <a:latin typeface="Times New Roman"/>
                <a:cs typeface="Times New Roman"/>
              </a:rPr>
              <a:t>result, import becomes costlier </a:t>
            </a:r>
            <a:r>
              <a:rPr sz="2800" dirty="0">
                <a:latin typeface="Times New Roman"/>
                <a:cs typeface="Times New Roman"/>
              </a:rPr>
              <a:t>and export </a:t>
            </a:r>
            <a:r>
              <a:rPr sz="2800" spc="-10" dirty="0">
                <a:latin typeface="Times New Roman"/>
                <a:cs typeface="Times New Roman"/>
              </a:rPr>
              <a:t>become </a:t>
            </a:r>
            <a:r>
              <a:rPr sz="2800" spc="-20" dirty="0">
                <a:latin typeface="Times New Roman"/>
                <a:cs typeface="Times New Roman"/>
              </a:rPr>
              <a:t>cheaper. </a:t>
            </a:r>
            <a:r>
              <a:rPr sz="2800" spc="-5" dirty="0">
                <a:latin typeface="Times New Roman"/>
                <a:cs typeface="Times New Roman"/>
              </a:rPr>
              <a:t>It </a:t>
            </a:r>
            <a:r>
              <a:rPr sz="2800" dirty="0">
                <a:latin typeface="Times New Roman"/>
                <a:cs typeface="Times New Roman"/>
              </a:rPr>
              <a:t>also </a:t>
            </a:r>
            <a:r>
              <a:rPr sz="2800" spc="-5" dirty="0">
                <a:latin typeface="Times New Roman"/>
                <a:cs typeface="Times New Roman"/>
              </a:rPr>
              <a:t>leads </a:t>
            </a:r>
            <a:r>
              <a:rPr sz="2800" spc="-10" dirty="0">
                <a:latin typeface="Times New Roman"/>
                <a:cs typeface="Times New Roman"/>
              </a:rPr>
              <a:t>to  </a:t>
            </a:r>
            <a:r>
              <a:rPr sz="2800" dirty="0">
                <a:latin typeface="Times New Roman"/>
                <a:cs typeface="Times New Roman"/>
              </a:rPr>
              <a:t>inflationary trends in the</a:t>
            </a:r>
            <a:r>
              <a:rPr sz="2800" spc="-65" dirty="0">
                <a:latin typeface="Times New Roman"/>
                <a:cs typeface="Times New Roman"/>
              </a:rPr>
              <a:t> </a:t>
            </a:r>
            <a:r>
              <a:rPr sz="2800" spc="-20" dirty="0">
                <a:latin typeface="Times New Roman"/>
                <a:cs typeface="Times New Roman"/>
              </a:rPr>
              <a:t>country,</a:t>
            </a:r>
            <a:endParaRPr sz="2800">
              <a:latin typeface="Times New Roman"/>
              <a:cs typeface="Times New Roman"/>
            </a:endParaRPr>
          </a:p>
          <a:p>
            <a:pPr marL="373380" indent="-360680">
              <a:lnSpc>
                <a:spcPct val="100000"/>
              </a:lnSpc>
              <a:spcBef>
                <a:spcPts val="1100"/>
              </a:spcBef>
              <a:buClr>
                <a:srgbClr val="E38312"/>
              </a:buClr>
              <a:buAutoNum type="alphaLcParenR" startAt="4"/>
              <a:tabLst>
                <a:tab pos="374015" algn="l"/>
              </a:tabLst>
            </a:pPr>
            <a:r>
              <a:rPr sz="2800" i="1" dirty="0">
                <a:latin typeface="Times New Roman"/>
                <a:cs typeface="Times New Roman"/>
              </a:rPr>
              <a:t>Devaluation</a:t>
            </a:r>
            <a:endParaRPr sz="2800">
              <a:latin typeface="Times New Roman"/>
              <a:cs typeface="Times New Roman"/>
            </a:endParaRPr>
          </a:p>
          <a:p>
            <a:pPr marL="373380" marR="5080" indent="19685" algn="just">
              <a:lnSpc>
                <a:spcPts val="2590"/>
              </a:lnSpc>
              <a:spcBef>
                <a:spcPts val="1450"/>
              </a:spcBef>
            </a:pPr>
            <a:r>
              <a:rPr sz="2800" spc="-5" dirty="0">
                <a:latin typeface="Times New Roman"/>
                <a:cs typeface="Times New Roman"/>
              </a:rPr>
              <a:t>devaluation </a:t>
            </a:r>
            <a:r>
              <a:rPr sz="2800" dirty="0">
                <a:latin typeface="Times New Roman"/>
                <a:cs typeface="Times New Roman"/>
              </a:rPr>
              <a:t>is lowering the </a:t>
            </a:r>
            <a:r>
              <a:rPr sz="2800" spc="-5" dirty="0">
                <a:latin typeface="Times New Roman"/>
                <a:cs typeface="Times New Roman"/>
              </a:rPr>
              <a:t>exchange value </a:t>
            </a:r>
            <a:r>
              <a:rPr sz="2800" dirty="0">
                <a:latin typeface="Times New Roman"/>
                <a:cs typeface="Times New Roman"/>
              </a:rPr>
              <a:t>of the </a:t>
            </a:r>
            <a:r>
              <a:rPr sz="2800" spc="-10" dirty="0">
                <a:latin typeface="Times New Roman"/>
                <a:cs typeface="Times New Roman"/>
              </a:rPr>
              <a:t>official </a:t>
            </a:r>
            <a:r>
              <a:rPr sz="2800" spc="-20" dirty="0">
                <a:latin typeface="Times New Roman"/>
                <a:cs typeface="Times New Roman"/>
              </a:rPr>
              <a:t>currency. </a:t>
            </a:r>
            <a:r>
              <a:rPr sz="2800" spc="-5" dirty="0">
                <a:latin typeface="Times New Roman"/>
                <a:cs typeface="Times New Roman"/>
              </a:rPr>
              <a:t>When </a:t>
            </a:r>
            <a:r>
              <a:rPr sz="2800" dirty="0">
                <a:latin typeface="Times New Roman"/>
                <a:cs typeface="Times New Roman"/>
              </a:rPr>
              <a:t>a  country </a:t>
            </a:r>
            <a:r>
              <a:rPr sz="2800" spc="-5" dirty="0">
                <a:latin typeface="Times New Roman"/>
                <a:cs typeface="Times New Roman"/>
              </a:rPr>
              <a:t>devalues its </a:t>
            </a:r>
            <a:r>
              <a:rPr sz="2800" spc="-20" dirty="0">
                <a:latin typeface="Times New Roman"/>
                <a:cs typeface="Times New Roman"/>
              </a:rPr>
              <a:t>currency, </a:t>
            </a:r>
            <a:r>
              <a:rPr sz="2800" spc="-5" dirty="0">
                <a:latin typeface="Times New Roman"/>
                <a:cs typeface="Times New Roman"/>
              </a:rPr>
              <a:t>exports becomes </a:t>
            </a:r>
            <a:r>
              <a:rPr sz="2800" dirty="0">
                <a:latin typeface="Times New Roman"/>
                <a:cs typeface="Times New Roman"/>
              </a:rPr>
              <a:t>cheaper and </a:t>
            </a:r>
            <a:r>
              <a:rPr sz="2800" spc="-5" dirty="0">
                <a:latin typeface="Times New Roman"/>
                <a:cs typeface="Times New Roman"/>
              </a:rPr>
              <a:t>imports become  </a:t>
            </a:r>
            <a:r>
              <a:rPr sz="2800" dirty="0">
                <a:latin typeface="Times New Roman"/>
                <a:cs typeface="Times New Roman"/>
              </a:rPr>
              <a:t>expensive which causes a reduction in the </a:t>
            </a:r>
            <a:r>
              <a:rPr sz="2800" spc="-5" dirty="0">
                <a:latin typeface="Times New Roman"/>
                <a:cs typeface="Times New Roman"/>
              </a:rPr>
              <a:t>BOP</a:t>
            </a:r>
            <a:r>
              <a:rPr sz="2800" spc="-175" dirty="0">
                <a:latin typeface="Times New Roman"/>
                <a:cs typeface="Times New Roman"/>
              </a:rPr>
              <a:t> </a:t>
            </a:r>
            <a:r>
              <a:rPr sz="2800" dirty="0">
                <a:latin typeface="Times New Roman"/>
                <a:cs typeface="Times New Roman"/>
              </a:rPr>
              <a:t>deficit.</a:t>
            </a:r>
            <a:endParaRPr sz="2800">
              <a:latin typeface="Times New Roman"/>
              <a:cs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291" y="1737360"/>
            <a:ext cx="9966960" cy="0"/>
          </a:xfrm>
          <a:custGeom>
            <a:avLst/>
            <a:gdLst/>
            <a:ahLst/>
            <a:cxnLst/>
            <a:rect l="l" t="t" r="r" b="b"/>
            <a:pathLst>
              <a:path w="9966960">
                <a:moveTo>
                  <a:pt x="0" y="0"/>
                </a:moveTo>
                <a:lnTo>
                  <a:pt x="9966960" y="0"/>
                </a:lnTo>
              </a:path>
            </a:pathLst>
          </a:custGeom>
          <a:ln w="6096">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1176324" y="926338"/>
            <a:ext cx="5329555" cy="756920"/>
          </a:xfrm>
          <a:prstGeom prst="rect">
            <a:avLst/>
          </a:prstGeom>
        </p:spPr>
        <p:txBody>
          <a:bodyPr vert="horz" wrap="square" lIns="0" tIns="12700" rIns="0" bIns="0" rtlCol="0">
            <a:spAutoFit/>
          </a:bodyPr>
          <a:lstStyle/>
          <a:p>
            <a:pPr marL="12700">
              <a:lnSpc>
                <a:spcPct val="100000"/>
              </a:lnSpc>
              <a:spcBef>
                <a:spcPts val="100"/>
              </a:spcBef>
            </a:pPr>
            <a:r>
              <a:rPr sz="4800" spc="-45" dirty="0"/>
              <a:t>Balance </a:t>
            </a:r>
            <a:r>
              <a:rPr sz="4800" spc="-25" dirty="0"/>
              <a:t>of</a:t>
            </a:r>
            <a:r>
              <a:rPr sz="4800" spc="-220" dirty="0"/>
              <a:t> </a:t>
            </a:r>
            <a:r>
              <a:rPr sz="4800" spc="-50" dirty="0"/>
              <a:t>Payments</a:t>
            </a:r>
            <a:endParaRPr sz="4800"/>
          </a:p>
        </p:txBody>
      </p:sp>
      <p:sp>
        <p:nvSpPr>
          <p:cNvPr id="4" name="object 4"/>
          <p:cNvSpPr txBox="1"/>
          <p:nvPr/>
        </p:nvSpPr>
        <p:spPr>
          <a:xfrm>
            <a:off x="1084580" y="1816735"/>
            <a:ext cx="10685145" cy="4381500"/>
          </a:xfrm>
          <a:prstGeom prst="rect">
            <a:avLst/>
          </a:prstGeom>
        </p:spPr>
        <p:txBody>
          <a:bodyPr vert="horz" wrap="square" lIns="0" tIns="61594" rIns="0" bIns="0" rtlCol="0">
            <a:spAutoFit/>
          </a:bodyPr>
          <a:lstStyle/>
          <a:p>
            <a:pPr marL="12700" marR="5080" algn="just">
              <a:lnSpc>
                <a:spcPct val="90000"/>
              </a:lnSpc>
              <a:spcBef>
                <a:spcPts val="484"/>
              </a:spcBef>
            </a:pPr>
            <a:r>
              <a:rPr sz="3200" dirty="0">
                <a:latin typeface="Times New Roman"/>
                <a:cs typeface="Times New Roman"/>
              </a:rPr>
              <a:t>According </a:t>
            </a:r>
            <a:r>
              <a:rPr sz="3200" spc="-10" dirty="0">
                <a:latin typeface="Times New Roman"/>
                <a:cs typeface="Times New Roman"/>
              </a:rPr>
              <a:t>to </a:t>
            </a:r>
            <a:r>
              <a:rPr sz="3200" spc="-5" dirty="0">
                <a:latin typeface="Times New Roman"/>
                <a:cs typeface="Times New Roman"/>
              </a:rPr>
              <a:t>Kindle </a:t>
            </a:r>
            <a:r>
              <a:rPr sz="3200" spc="-30" dirty="0">
                <a:latin typeface="Times New Roman"/>
                <a:cs typeface="Times New Roman"/>
              </a:rPr>
              <a:t>Berger, </a:t>
            </a:r>
            <a:r>
              <a:rPr sz="3200" spc="-5" dirty="0">
                <a:latin typeface="Times New Roman"/>
                <a:cs typeface="Times New Roman"/>
              </a:rPr>
              <a:t>"</a:t>
            </a:r>
            <a:r>
              <a:rPr sz="3200" u="heavy" spc="-5" dirty="0">
                <a:uFill>
                  <a:solidFill>
                    <a:srgbClr val="000000"/>
                  </a:solidFill>
                </a:uFill>
                <a:latin typeface="Times New Roman"/>
                <a:cs typeface="Times New Roman"/>
              </a:rPr>
              <a:t>The </a:t>
            </a:r>
            <a:r>
              <a:rPr sz="3200" u="heavy" dirty="0">
                <a:uFill>
                  <a:solidFill>
                    <a:srgbClr val="000000"/>
                  </a:solidFill>
                </a:uFill>
                <a:latin typeface="Times New Roman"/>
                <a:cs typeface="Times New Roman"/>
              </a:rPr>
              <a:t>balance of payments of a </a:t>
            </a:r>
            <a:r>
              <a:rPr sz="3200" dirty="0">
                <a:latin typeface="Times New Roman"/>
                <a:cs typeface="Times New Roman"/>
              </a:rPr>
              <a:t> </a:t>
            </a:r>
            <a:r>
              <a:rPr sz="3200" u="heavy" dirty="0">
                <a:uFill>
                  <a:solidFill>
                    <a:srgbClr val="000000"/>
                  </a:solidFill>
                </a:uFill>
                <a:latin typeface="Times New Roman"/>
                <a:cs typeface="Times New Roman"/>
              </a:rPr>
              <a:t>country </a:t>
            </a:r>
            <a:r>
              <a:rPr sz="3200" u="heavy" spc="-5" dirty="0">
                <a:uFill>
                  <a:solidFill>
                    <a:srgbClr val="000000"/>
                  </a:solidFill>
                </a:uFill>
                <a:latin typeface="Times New Roman"/>
                <a:cs typeface="Times New Roman"/>
              </a:rPr>
              <a:t>is </a:t>
            </a:r>
            <a:r>
              <a:rPr sz="3200" u="heavy" dirty="0">
                <a:uFill>
                  <a:solidFill>
                    <a:srgbClr val="000000"/>
                  </a:solidFill>
                </a:uFill>
                <a:latin typeface="Times New Roman"/>
                <a:cs typeface="Times New Roman"/>
              </a:rPr>
              <a:t>a systematic record </a:t>
            </a:r>
            <a:r>
              <a:rPr sz="3200" u="heavy" spc="-5" dirty="0">
                <a:uFill>
                  <a:solidFill>
                    <a:srgbClr val="000000"/>
                  </a:solidFill>
                </a:uFill>
                <a:latin typeface="Times New Roman"/>
                <a:cs typeface="Times New Roman"/>
              </a:rPr>
              <a:t>of </a:t>
            </a:r>
            <a:r>
              <a:rPr sz="3200" u="heavy" dirty="0">
                <a:uFill>
                  <a:solidFill>
                    <a:srgbClr val="000000"/>
                  </a:solidFill>
                </a:uFill>
                <a:latin typeface="Times New Roman"/>
                <a:cs typeface="Times New Roman"/>
              </a:rPr>
              <a:t>all economic transactions </a:t>
            </a:r>
            <a:r>
              <a:rPr sz="3200" dirty="0">
                <a:latin typeface="Times New Roman"/>
                <a:cs typeface="Times New Roman"/>
              </a:rPr>
              <a:t> </a:t>
            </a:r>
            <a:r>
              <a:rPr sz="3200" u="heavy" dirty="0">
                <a:uFill>
                  <a:solidFill>
                    <a:srgbClr val="000000"/>
                  </a:solidFill>
                </a:uFill>
                <a:latin typeface="Times New Roman"/>
                <a:cs typeface="Times New Roman"/>
              </a:rPr>
              <a:t>between the residents of </a:t>
            </a:r>
            <a:r>
              <a:rPr sz="3200" u="heavy" spc="-5" dirty="0">
                <a:uFill>
                  <a:solidFill>
                    <a:srgbClr val="000000"/>
                  </a:solidFill>
                </a:uFill>
                <a:latin typeface="Times New Roman"/>
                <a:cs typeface="Times New Roman"/>
              </a:rPr>
              <a:t>the reporting country </a:t>
            </a:r>
            <a:r>
              <a:rPr sz="3200" u="heavy" dirty="0">
                <a:uFill>
                  <a:solidFill>
                    <a:srgbClr val="000000"/>
                  </a:solidFill>
                </a:uFill>
                <a:latin typeface="Times New Roman"/>
                <a:cs typeface="Times New Roman"/>
              </a:rPr>
              <a:t>and residents </a:t>
            </a:r>
            <a:r>
              <a:rPr sz="3200" u="heavy" spc="5" dirty="0">
                <a:uFill>
                  <a:solidFill>
                    <a:srgbClr val="000000"/>
                  </a:solidFill>
                </a:uFill>
                <a:latin typeface="Times New Roman"/>
                <a:cs typeface="Times New Roman"/>
              </a:rPr>
              <a:t>of </a:t>
            </a:r>
            <a:r>
              <a:rPr sz="3200" spc="5" dirty="0">
                <a:latin typeface="Times New Roman"/>
                <a:cs typeface="Times New Roman"/>
              </a:rPr>
              <a:t> </a:t>
            </a:r>
            <a:r>
              <a:rPr sz="3200" u="heavy" dirty="0">
                <a:uFill>
                  <a:solidFill>
                    <a:srgbClr val="000000"/>
                  </a:solidFill>
                </a:uFill>
                <a:latin typeface="Times New Roman"/>
                <a:cs typeface="Times New Roman"/>
              </a:rPr>
              <a:t>foreign countries during a given period of</a:t>
            </a:r>
            <a:r>
              <a:rPr sz="3200" u="heavy" spc="-145" dirty="0">
                <a:uFill>
                  <a:solidFill>
                    <a:srgbClr val="000000"/>
                  </a:solidFill>
                </a:uFill>
                <a:latin typeface="Times New Roman"/>
                <a:cs typeface="Times New Roman"/>
              </a:rPr>
              <a:t> </a:t>
            </a:r>
            <a:r>
              <a:rPr sz="3200" u="heavy" dirty="0">
                <a:uFill>
                  <a:solidFill>
                    <a:srgbClr val="000000"/>
                  </a:solidFill>
                </a:uFill>
                <a:latin typeface="Times New Roman"/>
                <a:cs typeface="Times New Roman"/>
              </a:rPr>
              <a:t>time</a:t>
            </a:r>
            <a:r>
              <a:rPr sz="3200" dirty="0">
                <a:latin typeface="Times New Roman"/>
                <a:cs typeface="Times New Roman"/>
              </a:rPr>
              <a:t>".</a:t>
            </a:r>
            <a:endParaRPr sz="3200">
              <a:latin typeface="Times New Roman"/>
              <a:cs typeface="Times New Roman"/>
            </a:endParaRPr>
          </a:p>
          <a:p>
            <a:pPr marL="12700" marR="6350" algn="just">
              <a:lnSpc>
                <a:spcPct val="90000"/>
              </a:lnSpc>
              <a:spcBef>
                <a:spcPts val="1395"/>
              </a:spcBef>
            </a:pPr>
            <a:r>
              <a:rPr sz="3200" dirty="0">
                <a:latin typeface="Times New Roman"/>
                <a:cs typeface="Times New Roman"/>
              </a:rPr>
              <a:t>It </a:t>
            </a:r>
            <a:r>
              <a:rPr sz="3200" spc="-5" dirty="0">
                <a:latin typeface="Times New Roman"/>
                <a:cs typeface="Times New Roman"/>
              </a:rPr>
              <a:t>is </a:t>
            </a:r>
            <a:r>
              <a:rPr sz="3200" dirty="0">
                <a:latin typeface="Times New Roman"/>
                <a:cs typeface="Times New Roman"/>
              </a:rPr>
              <a:t>a double entry system of record of all economic </a:t>
            </a:r>
            <a:r>
              <a:rPr sz="3200" spc="-5" dirty="0">
                <a:latin typeface="Times New Roman"/>
                <a:cs typeface="Times New Roman"/>
              </a:rPr>
              <a:t>transactions  </a:t>
            </a:r>
            <a:r>
              <a:rPr sz="3200" dirty="0">
                <a:latin typeface="Times New Roman"/>
                <a:cs typeface="Times New Roman"/>
              </a:rPr>
              <a:t>between the residents of </a:t>
            </a:r>
            <a:r>
              <a:rPr sz="3200" spc="-5" dirty="0">
                <a:latin typeface="Times New Roman"/>
                <a:cs typeface="Times New Roman"/>
              </a:rPr>
              <a:t>the country and the rest of </a:t>
            </a:r>
            <a:r>
              <a:rPr sz="3200" dirty="0">
                <a:latin typeface="Times New Roman"/>
                <a:cs typeface="Times New Roman"/>
              </a:rPr>
              <a:t>the </a:t>
            </a:r>
            <a:r>
              <a:rPr sz="3200" spc="-5" dirty="0">
                <a:latin typeface="Times New Roman"/>
                <a:cs typeface="Times New Roman"/>
              </a:rPr>
              <a:t>world  </a:t>
            </a:r>
            <a:r>
              <a:rPr sz="3200" dirty="0">
                <a:latin typeface="Times New Roman"/>
                <a:cs typeface="Times New Roman"/>
              </a:rPr>
              <a:t>carried </a:t>
            </a:r>
            <a:r>
              <a:rPr sz="3200" spc="5" dirty="0">
                <a:latin typeface="Times New Roman"/>
                <a:cs typeface="Times New Roman"/>
              </a:rPr>
              <a:t>out </a:t>
            </a:r>
            <a:r>
              <a:rPr sz="3200" spc="-5" dirty="0">
                <a:latin typeface="Times New Roman"/>
                <a:cs typeface="Times New Roman"/>
              </a:rPr>
              <a:t>in </a:t>
            </a:r>
            <a:r>
              <a:rPr sz="3200" dirty="0">
                <a:latin typeface="Times New Roman"/>
                <a:cs typeface="Times New Roman"/>
              </a:rPr>
              <a:t>a specific period of</a:t>
            </a:r>
            <a:r>
              <a:rPr sz="3200" spc="-110" dirty="0">
                <a:latin typeface="Times New Roman"/>
                <a:cs typeface="Times New Roman"/>
              </a:rPr>
              <a:t> </a:t>
            </a:r>
            <a:r>
              <a:rPr sz="3200" dirty="0">
                <a:latin typeface="Times New Roman"/>
                <a:cs typeface="Times New Roman"/>
              </a:rPr>
              <a:t>time</a:t>
            </a:r>
            <a:endParaRPr sz="3200">
              <a:latin typeface="Times New Roman"/>
              <a:cs typeface="Times New Roman"/>
            </a:endParaRPr>
          </a:p>
          <a:p>
            <a:pPr marL="12700" marR="9525" indent="102235">
              <a:lnSpc>
                <a:spcPts val="3460"/>
              </a:lnSpc>
              <a:spcBef>
                <a:spcPts val="1450"/>
              </a:spcBef>
              <a:tabLst>
                <a:tab pos="1245235" algn="l"/>
                <a:tab pos="1967864" algn="l"/>
                <a:tab pos="2783840" algn="l"/>
                <a:tab pos="3482975" algn="l"/>
                <a:tab pos="5237480" algn="l"/>
                <a:tab pos="6796405" algn="l"/>
                <a:tab pos="7383780" algn="l"/>
                <a:tab pos="9416415" algn="l"/>
                <a:tab pos="10140950" algn="l"/>
              </a:tabLst>
            </a:pPr>
            <a:r>
              <a:rPr sz="3200" i="1" dirty="0">
                <a:latin typeface="Times New Roman"/>
                <a:cs typeface="Times New Roman"/>
              </a:rPr>
              <a:t>when	</a:t>
            </a:r>
            <a:r>
              <a:rPr sz="3200" i="1" spc="-15" dirty="0">
                <a:latin typeface="Times New Roman"/>
                <a:cs typeface="Times New Roman"/>
              </a:rPr>
              <a:t>w</a:t>
            </a:r>
            <a:r>
              <a:rPr sz="3200" i="1" dirty="0">
                <a:latin typeface="Times New Roman"/>
                <a:cs typeface="Times New Roman"/>
              </a:rPr>
              <a:t>e	say	</a:t>
            </a:r>
            <a:r>
              <a:rPr sz="3200" i="1" spc="-20" dirty="0">
                <a:latin typeface="Times New Roman"/>
                <a:cs typeface="Times New Roman"/>
              </a:rPr>
              <a:t>“</a:t>
            </a:r>
            <a:r>
              <a:rPr sz="3200" i="1" dirty="0">
                <a:latin typeface="Times New Roman"/>
                <a:cs typeface="Times New Roman"/>
              </a:rPr>
              <a:t>a	count</a:t>
            </a:r>
            <a:r>
              <a:rPr sz="3200" i="1" spc="-15" dirty="0">
                <a:latin typeface="Times New Roman"/>
                <a:cs typeface="Times New Roman"/>
              </a:rPr>
              <a:t>r</a:t>
            </a:r>
            <a:r>
              <a:rPr sz="3200" i="1" dirty="0">
                <a:latin typeface="Times New Roman"/>
                <a:cs typeface="Times New Roman"/>
              </a:rPr>
              <a:t>y</a:t>
            </a:r>
            <a:r>
              <a:rPr sz="3200" i="1" spc="-400" dirty="0">
                <a:latin typeface="Times New Roman"/>
                <a:cs typeface="Times New Roman"/>
              </a:rPr>
              <a:t>’</a:t>
            </a:r>
            <a:r>
              <a:rPr sz="3200" i="1" dirty="0">
                <a:latin typeface="Times New Roman"/>
                <a:cs typeface="Times New Roman"/>
              </a:rPr>
              <a:t>s	b</a:t>
            </a:r>
            <a:r>
              <a:rPr sz="3200" i="1" spc="5" dirty="0">
                <a:latin typeface="Times New Roman"/>
                <a:cs typeface="Times New Roman"/>
              </a:rPr>
              <a:t>a</a:t>
            </a:r>
            <a:r>
              <a:rPr sz="3200" i="1" spc="-20" dirty="0">
                <a:latin typeface="Times New Roman"/>
                <a:cs typeface="Times New Roman"/>
              </a:rPr>
              <a:t>l</a:t>
            </a:r>
            <a:r>
              <a:rPr sz="3200" i="1" dirty="0">
                <a:latin typeface="Times New Roman"/>
                <a:cs typeface="Times New Roman"/>
              </a:rPr>
              <a:t>ance	</a:t>
            </a:r>
            <a:r>
              <a:rPr sz="3200" i="1" spc="5" dirty="0">
                <a:latin typeface="Times New Roman"/>
                <a:cs typeface="Times New Roman"/>
              </a:rPr>
              <a:t>o</a:t>
            </a:r>
            <a:r>
              <a:rPr sz="3200" i="1" dirty="0">
                <a:latin typeface="Times New Roman"/>
                <a:cs typeface="Times New Roman"/>
              </a:rPr>
              <a:t>f	payments”	we	a</a:t>
            </a:r>
            <a:r>
              <a:rPr sz="3200" i="1" spc="-125" dirty="0">
                <a:latin typeface="Times New Roman"/>
                <a:cs typeface="Times New Roman"/>
              </a:rPr>
              <a:t>r</a:t>
            </a:r>
            <a:r>
              <a:rPr sz="3200" i="1" dirty="0">
                <a:latin typeface="Times New Roman"/>
                <a:cs typeface="Times New Roman"/>
              </a:rPr>
              <a:t>e  </a:t>
            </a:r>
            <a:r>
              <a:rPr sz="3200" i="1" spc="-10" dirty="0">
                <a:latin typeface="Times New Roman"/>
                <a:cs typeface="Times New Roman"/>
              </a:rPr>
              <a:t>referring </a:t>
            </a:r>
            <a:r>
              <a:rPr sz="3200" i="1" spc="-5" dirty="0">
                <a:latin typeface="Times New Roman"/>
                <a:cs typeface="Times New Roman"/>
              </a:rPr>
              <a:t>to </a:t>
            </a:r>
            <a:r>
              <a:rPr sz="3200" i="1" dirty="0">
                <a:latin typeface="Times New Roman"/>
                <a:cs typeface="Times New Roman"/>
              </a:rPr>
              <a:t>the transactions of </a:t>
            </a:r>
            <a:r>
              <a:rPr sz="3200" i="1" spc="-5" dirty="0">
                <a:latin typeface="Times New Roman"/>
                <a:cs typeface="Times New Roman"/>
              </a:rPr>
              <a:t>its </a:t>
            </a:r>
            <a:r>
              <a:rPr sz="3200" i="1" dirty="0">
                <a:latin typeface="Times New Roman"/>
                <a:cs typeface="Times New Roman"/>
              </a:rPr>
              <a:t>citizens </a:t>
            </a:r>
            <a:r>
              <a:rPr sz="3200" i="1" spc="5" dirty="0">
                <a:latin typeface="Times New Roman"/>
                <a:cs typeface="Times New Roman"/>
              </a:rPr>
              <a:t>and</a:t>
            </a:r>
            <a:r>
              <a:rPr sz="3200" i="1" spc="-65" dirty="0">
                <a:latin typeface="Times New Roman"/>
                <a:cs typeface="Times New Roman"/>
              </a:rPr>
              <a:t> </a:t>
            </a:r>
            <a:r>
              <a:rPr sz="3200" i="1" dirty="0">
                <a:latin typeface="Times New Roman"/>
                <a:cs typeface="Times New Roman"/>
              </a:rPr>
              <a:t>government</a:t>
            </a:r>
            <a:r>
              <a:rPr sz="3200" dirty="0">
                <a:latin typeface="Times New Roman"/>
                <a:cs typeface="Times New Roman"/>
              </a:rPr>
              <a:t>.</a:t>
            </a:r>
            <a:endParaRPr sz="3200">
              <a:latin typeface="Times New Roman"/>
              <a:cs typeface="Times New Roman"/>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5" dirty="0"/>
              <a:t>Measures </a:t>
            </a:r>
            <a:r>
              <a:rPr spc="-195" dirty="0"/>
              <a:t>To </a:t>
            </a:r>
            <a:r>
              <a:rPr spc="-55" dirty="0"/>
              <a:t>Correct </a:t>
            </a:r>
            <a:r>
              <a:rPr spc="-50" dirty="0"/>
              <a:t>Disequilibrium </a:t>
            </a:r>
            <a:r>
              <a:rPr spc="-30" dirty="0"/>
              <a:t>in </a:t>
            </a:r>
            <a:r>
              <a:rPr spc="-35" dirty="0"/>
              <a:t>the</a:t>
            </a:r>
            <a:r>
              <a:rPr spc="-370" dirty="0"/>
              <a:t> </a:t>
            </a:r>
            <a:r>
              <a:rPr spc="-40" dirty="0"/>
              <a:t>BOP</a:t>
            </a:r>
          </a:p>
        </p:txBody>
      </p:sp>
      <p:sp>
        <p:nvSpPr>
          <p:cNvPr id="4" name="object 4"/>
          <p:cNvSpPr txBox="1"/>
          <p:nvPr/>
        </p:nvSpPr>
        <p:spPr>
          <a:xfrm>
            <a:off x="457201" y="1690243"/>
            <a:ext cx="10714608" cy="4415440"/>
          </a:xfrm>
          <a:prstGeom prst="rect">
            <a:avLst/>
          </a:prstGeom>
        </p:spPr>
        <p:txBody>
          <a:bodyPr vert="horz" wrap="square" lIns="0" tIns="154305" rIns="0" bIns="0" rtlCol="0">
            <a:spAutoFit/>
          </a:bodyPr>
          <a:lstStyle/>
          <a:p>
            <a:pPr marL="355600" indent="-342900">
              <a:lnSpc>
                <a:spcPct val="100000"/>
              </a:lnSpc>
              <a:spcBef>
                <a:spcPts val="1215"/>
              </a:spcBef>
              <a:buClr>
                <a:srgbClr val="E38312"/>
              </a:buClr>
              <a:buFont typeface="Times New Roman"/>
              <a:buAutoNum type="alphaLcParenR" startAt="5"/>
              <a:tabLst>
                <a:tab pos="355600" algn="l"/>
              </a:tabLst>
            </a:pPr>
            <a:r>
              <a:rPr sz="2800" i="1" dirty="0">
                <a:latin typeface="Times New Roman"/>
                <a:cs typeface="Times New Roman"/>
              </a:rPr>
              <a:t>Deflation</a:t>
            </a:r>
            <a:endParaRPr sz="2800">
              <a:latin typeface="Times New Roman"/>
              <a:cs typeface="Times New Roman"/>
            </a:endParaRPr>
          </a:p>
          <a:p>
            <a:pPr marL="278765" marR="6985" indent="38100" algn="just">
              <a:lnSpc>
                <a:spcPct val="90000"/>
              </a:lnSpc>
              <a:spcBef>
                <a:spcPts val="1405"/>
              </a:spcBef>
            </a:pPr>
            <a:r>
              <a:rPr sz="2800" spc="-5" dirty="0">
                <a:latin typeface="Times New Roman"/>
                <a:cs typeface="Times New Roman"/>
              </a:rPr>
              <a:t>Deflation </a:t>
            </a:r>
            <a:r>
              <a:rPr sz="2800" dirty="0">
                <a:latin typeface="Times New Roman"/>
                <a:cs typeface="Times New Roman"/>
              </a:rPr>
              <a:t>is the </a:t>
            </a:r>
            <a:r>
              <a:rPr sz="2800" spc="-5" dirty="0">
                <a:latin typeface="Times New Roman"/>
                <a:cs typeface="Times New Roman"/>
              </a:rPr>
              <a:t>reduction </a:t>
            </a:r>
            <a:r>
              <a:rPr sz="2800" dirty="0">
                <a:latin typeface="Times New Roman"/>
                <a:cs typeface="Times New Roman"/>
              </a:rPr>
              <a:t>in </a:t>
            </a:r>
            <a:r>
              <a:rPr sz="2800" spc="-5" dirty="0">
                <a:latin typeface="Times New Roman"/>
                <a:cs typeface="Times New Roman"/>
              </a:rPr>
              <a:t>the quantity </a:t>
            </a:r>
            <a:r>
              <a:rPr sz="2800" dirty="0">
                <a:latin typeface="Times New Roman"/>
                <a:cs typeface="Times New Roman"/>
              </a:rPr>
              <a:t>of </a:t>
            </a:r>
            <a:r>
              <a:rPr sz="2800" spc="-5" dirty="0">
                <a:latin typeface="Times New Roman"/>
                <a:cs typeface="Times New Roman"/>
              </a:rPr>
              <a:t>money </a:t>
            </a:r>
            <a:r>
              <a:rPr sz="2800" dirty="0">
                <a:latin typeface="Times New Roman"/>
                <a:cs typeface="Times New Roman"/>
              </a:rPr>
              <a:t>to reduce </a:t>
            </a:r>
            <a:r>
              <a:rPr sz="2800" spc="-5" dirty="0">
                <a:latin typeface="Times New Roman"/>
                <a:cs typeface="Times New Roman"/>
              </a:rPr>
              <a:t>prices </a:t>
            </a:r>
            <a:r>
              <a:rPr sz="2800" dirty="0">
                <a:latin typeface="Times New Roman"/>
                <a:cs typeface="Times New Roman"/>
              </a:rPr>
              <a:t>and  </a:t>
            </a:r>
            <a:r>
              <a:rPr sz="2800" spc="-5" dirty="0">
                <a:latin typeface="Times New Roman"/>
                <a:cs typeface="Times New Roman"/>
              </a:rPr>
              <a:t>incomes. </a:t>
            </a:r>
            <a:r>
              <a:rPr sz="2800" dirty="0">
                <a:latin typeface="Times New Roman"/>
                <a:cs typeface="Times New Roman"/>
              </a:rPr>
              <a:t>In the </a:t>
            </a:r>
            <a:r>
              <a:rPr sz="2800" spc="-5" dirty="0">
                <a:latin typeface="Times New Roman"/>
                <a:cs typeface="Times New Roman"/>
              </a:rPr>
              <a:t>domestic market, </a:t>
            </a:r>
            <a:r>
              <a:rPr sz="2800" spc="-10" dirty="0">
                <a:latin typeface="Times New Roman"/>
                <a:cs typeface="Times New Roman"/>
              </a:rPr>
              <a:t>when </a:t>
            </a:r>
            <a:r>
              <a:rPr sz="2800" spc="-5" dirty="0">
                <a:latin typeface="Times New Roman"/>
                <a:cs typeface="Times New Roman"/>
              </a:rPr>
              <a:t>the currency </a:t>
            </a:r>
            <a:r>
              <a:rPr sz="2800" dirty="0">
                <a:latin typeface="Times New Roman"/>
                <a:cs typeface="Times New Roman"/>
              </a:rPr>
              <a:t>is </a:t>
            </a:r>
            <a:r>
              <a:rPr sz="2800" spc="-5" dirty="0">
                <a:latin typeface="Times New Roman"/>
                <a:cs typeface="Times New Roman"/>
              </a:rPr>
              <a:t>deflated, </a:t>
            </a:r>
            <a:r>
              <a:rPr sz="2800" dirty="0">
                <a:latin typeface="Times New Roman"/>
                <a:cs typeface="Times New Roman"/>
              </a:rPr>
              <a:t>there </a:t>
            </a:r>
            <a:r>
              <a:rPr sz="2800" spc="-10" dirty="0">
                <a:latin typeface="Times New Roman"/>
                <a:cs typeface="Times New Roman"/>
              </a:rPr>
              <a:t>is </a:t>
            </a:r>
            <a:r>
              <a:rPr sz="2800" dirty="0">
                <a:latin typeface="Times New Roman"/>
                <a:cs typeface="Times New Roman"/>
              </a:rPr>
              <a:t>a  </a:t>
            </a:r>
            <a:r>
              <a:rPr sz="2800" spc="-5" dirty="0">
                <a:latin typeface="Times New Roman"/>
                <a:cs typeface="Times New Roman"/>
              </a:rPr>
              <a:t>decrease </a:t>
            </a:r>
            <a:r>
              <a:rPr sz="2800" dirty="0">
                <a:latin typeface="Times New Roman"/>
                <a:cs typeface="Times New Roman"/>
              </a:rPr>
              <a:t>in the </a:t>
            </a:r>
            <a:r>
              <a:rPr sz="2800" spc="-5" dirty="0">
                <a:latin typeface="Times New Roman"/>
                <a:cs typeface="Times New Roman"/>
              </a:rPr>
              <a:t>income </a:t>
            </a:r>
            <a:r>
              <a:rPr sz="2800" dirty="0">
                <a:latin typeface="Times New Roman"/>
                <a:cs typeface="Times New Roman"/>
              </a:rPr>
              <a:t>of the people. This puts curb on </a:t>
            </a:r>
            <a:r>
              <a:rPr sz="2800" spc="-5" dirty="0">
                <a:latin typeface="Times New Roman"/>
                <a:cs typeface="Times New Roman"/>
              </a:rPr>
              <a:t>consumption </a:t>
            </a:r>
            <a:r>
              <a:rPr sz="2800" dirty="0">
                <a:latin typeface="Times New Roman"/>
                <a:cs typeface="Times New Roman"/>
              </a:rPr>
              <a:t>and  </a:t>
            </a:r>
            <a:r>
              <a:rPr sz="2800" spc="-5" dirty="0">
                <a:latin typeface="Times New Roman"/>
                <a:cs typeface="Times New Roman"/>
              </a:rPr>
              <a:t>government </a:t>
            </a:r>
            <a:r>
              <a:rPr sz="2800" dirty="0">
                <a:latin typeface="Times New Roman"/>
                <a:cs typeface="Times New Roman"/>
              </a:rPr>
              <a:t>can increase exports and earn </a:t>
            </a:r>
            <a:r>
              <a:rPr sz="2800" spc="-5" dirty="0">
                <a:latin typeface="Times New Roman"/>
                <a:cs typeface="Times New Roman"/>
              </a:rPr>
              <a:t>more </a:t>
            </a:r>
            <a:r>
              <a:rPr sz="2800" dirty="0">
                <a:latin typeface="Times New Roman"/>
                <a:cs typeface="Times New Roman"/>
              </a:rPr>
              <a:t>foreign</a:t>
            </a:r>
            <a:r>
              <a:rPr sz="2800" spc="-75" dirty="0">
                <a:latin typeface="Times New Roman"/>
                <a:cs typeface="Times New Roman"/>
              </a:rPr>
              <a:t> </a:t>
            </a:r>
            <a:r>
              <a:rPr sz="2800" dirty="0">
                <a:latin typeface="Times New Roman"/>
                <a:cs typeface="Times New Roman"/>
              </a:rPr>
              <a:t>exchange.</a:t>
            </a:r>
            <a:endParaRPr sz="2800">
              <a:latin typeface="Times New Roman"/>
              <a:cs typeface="Times New Roman"/>
            </a:endParaRPr>
          </a:p>
          <a:p>
            <a:pPr marL="279400" indent="-266700">
              <a:lnSpc>
                <a:spcPct val="100000"/>
              </a:lnSpc>
              <a:spcBef>
                <a:spcPts val="1100"/>
              </a:spcBef>
              <a:buClr>
                <a:srgbClr val="E38312"/>
              </a:buClr>
              <a:buAutoNum type="alphaLcParenR" startAt="6"/>
              <a:tabLst>
                <a:tab pos="279400" algn="l"/>
              </a:tabLst>
            </a:pPr>
            <a:r>
              <a:rPr sz="2800" i="1" dirty="0">
                <a:latin typeface="Times New Roman"/>
                <a:cs typeface="Times New Roman"/>
              </a:rPr>
              <a:t>Exchange</a:t>
            </a:r>
            <a:r>
              <a:rPr sz="2800" i="1" spc="-25" dirty="0">
                <a:latin typeface="Times New Roman"/>
                <a:cs typeface="Times New Roman"/>
              </a:rPr>
              <a:t> </a:t>
            </a:r>
            <a:r>
              <a:rPr sz="2800" i="1" spc="-15" dirty="0">
                <a:latin typeface="Times New Roman"/>
                <a:cs typeface="Times New Roman"/>
              </a:rPr>
              <a:t>Control</a:t>
            </a:r>
            <a:endParaRPr sz="2800">
              <a:latin typeface="Times New Roman"/>
              <a:cs typeface="Times New Roman"/>
            </a:endParaRPr>
          </a:p>
          <a:p>
            <a:pPr marL="278765" marR="5080" indent="20955" algn="just">
              <a:lnSpc>
                <a:spcPts val="2590"/>
              </a:lnSpc>
              <a:spcBef>
                <a:spcPts val="1450"/>
              </a:spcBef>
            </a:pPr>
            <a:r>
              <a:rPr sz="2800" spc="-5" dirty="0">
                <a:latin typeface="Times New Roman"/>
                <a:cs typeface="Times New Roman"/>
              </a:rPr>
              <a:t>All exporters </a:t>
            </a:r>
            <a:r>
              <a:rPr sz="2800" dirty="0">
                <a:latin typeface="Times New Roman"/>
                <a:cs typeface="Times New Roman"/>
              </a:rPr>
              <a:t>are </a:t>
            </a:r>
            <a:r>
              <a:rPr sz="2800" spc="-5" dirty="0">
                <a:latin typeface="Times New Roman"/>
                <a:cs typeface="Times New Roman"/>
              </a:rPr>
              <a:t>directed </a:t>
            </a:r>
            <a:r>
              <a:rPr sz="2800" dirty="0">
                <a:latin typeface="Times New Roman"/>
                <a:cs typeface="Times New Roman"/>
              </a:rPr>
              <a:t>by the </a:t>
            </a:r>
            <a:r>
              <a:rPr sz="2800" spc="-5" dirty="0">
                <a:latin typeface="Times New Roman"/>
                <a:cs typeface="Times New Roman"/>
              </a:rPr>
              <a:t>monetary authority to surrender </a:t>
            </a:r>
            <a:r>
              <a:rPr sz="2800" dirty="0">
                <a:latin typeface="Times New Roman"/>
                <a:cs typeface="Times New Roman"/>
              </a:rPr>
              <a:t>their  foreign </a:t>
            </a:r>
            <a:r>
              <a:rPr sz="2800" spc="-5" dirty="0">
                <a:latin typeface="Times New Roman"/>
                <a:cs typeface="Times New Roman"/>
              </a:rPr>
              <a:t>exchange earnings, </a:t>
            </a:r>
            <a:r>
              <a:rPr sz="2800" dirty="0">
                <a:latin typeface="Times New Roman"/>
                <a:cs typeface="Times New Roman"/>
              </a:rPr>
              <a:t>and </a:t>
            </a:r>
            <a:r>
              <a:rPr sz="2800" spc="-5" dirty="0">
                <a:latin typeface="Times New Roman"/>
                <a:cs typeface="Times New Roman"/>
              </a:rPr>
              <a:t>the total available foreign exchange </a:t>
            </a:r>
            <a:r>
              <a:rPr sz="2800" dirty="0">
                <a:latin typeface="Times New Roman"/>
                <a:cs typeface="Times New Roman"/>
              </a:rPr>
              <a:t>is  </a:t>
            </a:r>
            <a:r>
              <a:rPr sz="2800" spc="-5" dirty="0">
                <a:latin typeface="Times New Roman"/>
                <a:cs typeface="Times New Roman"/>
              </a:rPr>
              <a:t>rationed among </a:t>
            </a:r>
            <a:r>
              <a:rPr sz="2800" dirty="0">
                <a:latin typeface="Times New Roman"/>
                <a:cs typeface="Times New Roman"/>
              </a:rPr>
              <a:t>the </a:t>
            </a:r>
            <a:r>
              <a:rPr sz="2800" spc="-5" dirty="0">
                <a:latin typeface="Times New Roman"/>
                <a:cs typeface="Times New Roman"/>
              </a:rPr>
              <a:t>licensed importers. </a:t>
            </a:r>
            <a:r>
              <a:rPr sz="2800" dirty="0">
                <a:latin typeface="Times New Roman"/>
                <a:cs typeface="Times New Roman"/>
              </a:rPr>
              <a:t>The </a:t>
            </a:r>
            <a:r>
              <a:rPr sz="2800" spc="-5" dirty="0">
                <a:latin typeface="Times New Roman"/>
                <a:cs typeface="Times New Roman"/>
              </a:rPr>
              <a:t>license-holder </a:t>
            </a:r>
            <a:r>
              <a:rPr sz="2800" dirty="0">
                <a:latin typeface="Times New Roman"/>
                <a:cs typeface="Times New Roman"/>
              </a:rPr>
              <a:t>can </a:t>
            </a:r>
            <a:r>
              <a:rPr sz="2800" spc="-5" dirty="0">
                <a:latin typeface="Times New Roman"/>
                <a:cs typeface="Times New Roman"/>
              </a:rPr>
              <a:t>import </a:t>
            </a:r>
            <a:r>
              <a:rPr sz="2800" dirty="0">
                <a:latin typeface="Times New Roman"/>
                <a:cs typeface="Times New Roman"/>
              </a:rPr>
              <a:t>any  good but </a:t>
            </a:r>
            <a:r>
              <a:rPr sz="2800" spc="-5" dirty="0">
                <a:latin typeface="Times New Roman"/>
                <a:cs typeface="Times New Roman"/>
              </a:rPr>
              <a:t>amount </a:t>
            </a:r>
            <a:r>
              <a:rPr sz="2800" dirty="0">
                <a:latin typeface="Times New Roman"/>
                <a:cs typeface="Times New Roman"/>
              </a:rPr>
              <a:t>if fixed by </a:t>
            </a:r>
            <a:r>
              <a:rPr sz="2800" spc="-5" dirty="0">
                <a:latin typeface="Times New Roman"/>
                <a:cs typeface="Times New Roman"/>
              </a:rPr>
              <a:t>monetary</a:t>
            </a:r>
            <a:r>
              <a:rPr sz="2800" spc="-20" dirty="0">
                <a:latin typeface="Times New Roman"/>
                <a:cs typeface="Times New Roman"/>
              </a:rPr>
              <a:t> authority.</a:t>
            </a:r>
            <a:endParaRPr sz="2800">
              <a:latin typeface="Times New Roman"/>
              <a:cs typeface="Times New Roman"/>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291" y="1737360"/>
            <a:ext cx="9966960" cy="0"/>
          </a:xfrm>
          <a:custGeom>
            <a:avLst/>
            <a:gdLst/>
            <a:ahLst/>
            <a:cxnLst/>
            <a:rect l="l" t="t" r="r" b="b"/>
            <a:pathLst>
              <a:path w="9966960">
                <a:moveTo>
                  <a:pt x="0" y="0"/>
                </a:moveTo>
                <a:lnTo>
                  <a:pt x="9966960" y="0"/>
                </a:lnTo>
              </a:path>
            </a:pathLst>
          </a:custGeom>
          <a:ln w="6096">
            <a:solidFill>
              <a:srgbClr val="7E7E7E"/>
            </a:solidFill>
          </a:ln>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5" dirty="0"/>
              <a:t>Measures </a:t>
            </a:r>
            <a:r>
              <a:rPr spc="-195" dirty="0"/>
              <a:t>To </a:t>
            </a:r>
            <a:r>
              <a:rPr spc="-55" dirty="0"/>
              <a:t>Correct </a:t>
            </a:r>
            <a:r>
              <a:rPr spc="-50" dirty="0"/>
              <a:t>Disequilibrium </a:t>
            </a:r>
            <a:r>
              <a:rPr spc="-30" dirty="0"/>
              <a:t>in </a:t>
            </a:r>
            <a:r>
              <a:rPr spc="-35" dirty="0"/>
              <a:t>the</a:t>
            </a:r>
            <a:r>
              <a:rPr spc="-370" dirty="0"/>
              <a:t> </a:t>
            </a:r>
            <a:r>
              <a:rPr spc="-40" dirty="0"/>
              <a:t>BOP</a:t>
            </a:r>
          </a:p>
        </p:txBody>
      </p:sp>
      <p:sp>
        <p:nvSpPr>
          <p:cNvPr id="4" name="object 4"/>
          <p:cNvSpPr txBox="1"/>
          <p:nvPr/>
        </p:nvSpPr>
        <p:spPr>
          <a:xfrm>
            <a:off x="539902" y="1632402"/>
            <a:ext cx="11534140" cy="4462145"/>
          </a:xfrm>
          <a:prstGeom prst="rect">
            <a:avLst/>
          </a:prstGeom>
        </p:spPr>
        <p:txBody>
          <a:bodyPr vert="horz" wrap="square" lIns="0" tIns="78740" rIns="0" bIns="0" rtlCol="0">
            <a:spAutoFit/>
          </a:bodyPr>
          <a:lstStyle/>
          <a:p>
            <a:pPr marL="527685" indent="-514984">
              <a:lnSpc>
                <a:spcPct val="100000"/>
              </a:lnSpc>
              <a:spcBef>
                <a:spcPts val="620"/>
              </a:spcBef>
              <a:buClr>
                <a:srgbClr val="E38312"/>
              </a:buClr>
              <a:buAutoNum type="romanUcPeriod" startAt="2"/>
              <a:tabLst>
                <a:tab pos="527685" algn="l"/>
                <a:tab pos="528320" algn="l"/>
              </a:tabLst>
            </a:pPr>
            <a:r>
              <a:rPr sz="2400" b="1" spc="-5" dirty="0">
                <a:solidFill>
                  <a:srgbClr val="404040"/>
                </a:solidFill>
                <a:latin typeface="Times New Roman"/>
                <a:cs typeface="Times New Roman"/>
              </a:rPr>
              <a:t>Non- </a:t>
            </a:r>
            <a:r>
              <a:rPr sz="2400" b="1" dirty="0">
                <a:solidFill>
                  <a:srgbClr val="404040"/>
                </a:solidFill>
                <a:latin typeface="Times New Roman"/>
                <a:cs typeface="Times New Roman"/>
              </a:rPr>
              <a:t>Monetary </a:t>
            </a:r>
            <a:r>
              <a:rPr sz="2400" b="1" spc="-10" dirty="0">
                <a:solidFill>
                  <a:srgbClr val="404040"/>
                </a:solidFill>
                <a:latin typeface="Times New Roman"/>
                <a:cs typeface="Times New Roman"/>
              </a:rPr>
              <a:t>measures</a:t>
            </a:r>
            <a:r>
              <a:rPr sz="2400" b="1" spc="-5" dirty="0">
                <a:solidFill>
                  <a:srgbClr val="404040"/>
                </a:solidFill>
                <a:latin typeface="Times New Roman"/>
                <a:cs typeface="Times New Roman"/>
              </a:rPr>
              <a:t> </a:t>
            </a:r>
            <a:r>
              <a:rPr sz="2400" b="1" dirty="0">
                <a:solidFill>
                  <a:srgbClr val="404040"/>
                </a:solidFill>
                <a:latin typeface="Times New Roman"/>
                <a:cs typeface="Times New Roman"/>
              </a:rPr>
              <a:t>:-</a:t>
            </a:r>
            <a:endParaRPr sz="2400">
              <a:latin typeface="Times New Roman"/>
              <a:cs typeface="Times New Roman"/>
            </a:endParaRPr>
          </a:p>
          <a:p>
            <a:pPr marL="1274445" lvl="1" indent="-457200">
              <a:lnSpc>
                <a:spcPct val="100000"/>
              </a:lnSpc>
              <a:spcBef>
                <a:spcPts val="515"/>
              </a:spcBef>
              <a:buClr>
                <a:srgbClr val="E38312"/>
              </a:buClr>
              <a:buAutoNum type="alphaLcParenR"/>
              <a:tabLst>
                <a:tab pos="1274445" algn="l"/>
                <a:tab pos="1275080" algn="l"/>
              </a:tabLst>
            </a:pPr>
            <a:r>
              <a:rPr sz="2400" i="1" dirty="0">
                <a:solidFill>
                  <a:srgbClr val="404040"/>
                </a:solidFill>
                <a:latin typeface="Times New Roman"/>
                <a:cs typeface="Times New Roman"/>
              </a:rPr>
              <a:t>Export</a:t>
            </a:r>
            <a:r>
              <a:rPr sz="2400" i="1" spc="-10" dirty="0">
                <a:solidFill>
                  <a:srgbClr val="404040"/>
                </a:solidFill>
                <a:latin typeface="Times New Roman"/>
                <a:cs typeface="Times New Roman"/>
              </a:rPr>
              <a:t> Promotion</a:t>
            </a:r>
            <a:endParaRPr sz="2400">
              <a:latin typeface="Times New Roman"/>
              <a:cs typeface="Times New Roman"/>
            </a:endParaRPr>
          </a:p>
          <a:p>
            <a:pPr marL="908685" marR="5080" indent="359410">
              <a:lnSpc>
                <a:spcPts val="2590"/>
              </a:lnSpc>
              <a:spcBef>
                <a:spcPts val="835"/>
              </a:spcBef>
            </a:pPr>
            <a:r>
              <a:rPr sz="2400" spc="-85" dirty="0">
                <a:solidFill>
                  <a:srgbClr val="404040"/>
                </a:solidFill>
                <a:latin typeface="Times New Roman"/>
                <a:cs typeface="Times New Roman"/>
              </a:rPr>
              <a:t>To </a:t>
            </a:r>
            <a:r>
              <a:rPr sz="2400" dirty="0">
                <a:solidFill>
                  <a:srgbClr val="404040"/>
                </a:solidFill>
                <a:latin typeface="Times New Roman"/>
                <a:cs typeface="Times New Roman"/>
              </a:rPr>
              <a:t>control </a:t>
            </a:r>
            <a:r>
              <a:rPr sz="2400" spc="-5" dirty="0">
                <a:solidFill>
                  <a:srgbClr val="404040"/>
                </a:solidFill>
                <a:latin typeface="Times New Roman"/>
                <a:cs typeface="Times New Roman"/>
              </a:rPr>
              <a:t>export promotions the country </a:t>
            </a:r>
            <a:r>
              <a:rPr sz="2400" spc="-10" dirty="0">
                <a:solidFill>
                  <a:srgbClr val="404040"/>
                </a:solidFill>
                <a:latin typeface="Times New Roman"/>
                <a:cs typeface="Times New Roman"/>
              </a:rPr>
              <a:t>may </a:t>
            </a:r>
            <a:r>
              <a:rPr sz="2400" spc="-5" dirty="0">
                <a:solidFill>
                  <a:srgbClr val="404040"/>
                </a:solidFill>
                <a:latin typeface="Times New Roman"/>
                <a:cs typeface="Times New Roman"/>
              </a:rPr>
              <a:t>adopt measures </a:t>
            </a:r>
            <a:r>
              <a:rPr sz="2400" dirty="0">
                <a:solidFill>
                  <a:srgbClr val="404040"/>
                </a:solidFill>
                <a:latin typeface="Times New Roman"/>
                <a:cs typeface="Times New Roman"/>
              </a:rPr>
              <a:t>to </a:t>
            </a:r>
            <a:r>
              <a:rPr sz="2400" spc="-5" dirty="0">
                <a:solidFill>
                  <a:srgbClr val="404040"/>
                </a:solidFill>
                <a:latin typeface="Times New Roman"/>
                <a:cs typeface="Times New Roman"/>
              </a:rPr>
              <a:t>stimulate exports  </a:t>
            </a:r>
            <a:r>
              <a:rPr sz="2400" dirty="0">
                <a:solidFill>
                  <a:srgbClr val="404040"/>
                </a:solidFill>
                <a:latin typeface="Times New Roman"/>
                <a:cs typeface="Times New Roman"/>
              </a:rPr>
              <a:t>like:</a:t>
            </a:r>
            <a:endParaRPr sz="2400">
              <a:latin typeface="Times New Roman"/>
              <a:cs typeface="Times New Roman"/>
            </a:endParaRPr>
          </a:p>
          <a:p>
            <a:pPr marL="1661160" lvl="2" indent="-391795">
              <a:lnSpc>
                <a:spcPct val="100000"/>
              </a:lnSpc>
              <a:spcBef>
                <a:spcPts val="480"/>
              </a:spcBef>
              <a:buClr>
                <a:srgbClr val="E38312"/>
              </a:buClr>
              <a:buFont typeface="Wingdings"/>
              <a:buChar char=""/>
              <a:tabLst>
                <a:tab pos="1661160" algn="l"/>
                <a:tab pos="1661795" algn="l"/>
              </a:tabLst>
            </a:pPr>
            <a:r>
              <a:rPr sz="2400" dirty="0">
                <a:solidFill>
                  <a:srgbClr val="404040"/>
                </a:solidFill>
                <a:latin typeface="Times New Roman"/>
                <a:cs typeface="Times New Roman"/>
              </a:rPr>
              <a:t>export duties </a:t>
            </a:r>
            <a:r>
              <a:rPr sz="2400" spc="-10" dirty="0">
                <a:solidFill>
                  <a:srgbClr val="404040"/>
                </a:solidFill>
                <a:latin typeface="Times New Roman"/>
                <a:cs typeface="Times New Roman"/>
              </a:rPr>
              <a:t>may </a:t>
            </a:r>
            <a:r>
              <a:rPr sz="2400" spc="-5" dirty="0">
                <a:solidFill>
                  <a:srgbClr val="404040"/>
                </a:solidFill>
                <a:latin typeface="Times New Roman"/>
                <a:cs typeface="Times New Roman"/>
              </a:rPr>
              <a:t>be </a:t>
            </a:r>
            <a:r>
              <a:rPr sz="2400" dirty="0">
                <a:solidFill>
                  <a:srgbClr val="404040"/>
                </a:solidFill>
                <a:latin typeface="Times New Roman"/>
                <a:cs typeface="Times New Roman"/>
              </a:rPr>
              <a:t>reduced to boost</a:t>
            </a:r>
            <a:r>
              <a:rPr sz="2400" spc="-50" dirty="0">
                <a:solidFill>
                  <a:srgbClr val="404040"/>
                </a:solidFill>
                <a:latin typeface="Times New Roman"/>
                <a:cs typeface="Times New Roman"/>
              </a:rPr>
              <a:t> </a:t>
            </a:r>
            <a:r>
              <a:rPr sz="2400" dirty="0">
                <a:solidFill>
                  <a:srgbClr val="404040"/>
                </a:solidFill>
                <a:latin typeface="Times New Roman"/>
                <a:cs typeface="Times New Roman"/>
              </a:rPr>
              <a:t>exports</a:t>
            </a:r>
            <a:endParaRPr sz="2400">
              <a:latin typeface="Times New Roman"/>
              <a:cs typeface="Times New Roman"/>
            </a:endParaRPr>
          </a:p>
          <a:p>
            <a:pPr marL="1584960" lvl="2" indent="-315595">
              <a:lnSpc>
                <a:spcPct val="100000"/>
              </a:lnSpc>
              <a:spcBef>
                <a:spcPts val="515"/>
              </a:spcBef>
              <a:buClr>
                <a:srgbClr val="E38312"/>
              </a:buClr>
              <a:buFont typeface="Wingdings"/>
              <a:buChar char=""/>
              <a:tabLst>
                <a:tab pos="1585595" algn="l"/>
              </a:tabLst>
            </a:pPr>
            <a:r>
              <a:rPr sz="2400" dirty="0">
                <a:solidFill>
                  <a:srgbClr val="404040"/>
                </a:solidFill>
                <a:latin typeface="Times New Roman"/>
                <a:cs typeface="Times New Roman"/>
              </a:rPr>
              <a:t>cash assistance, subsidies can be given to exporters to increase</a:t>
            </a:r>
            <a:r>
              <a:rPr sz="2400" spc="-165" dirty="0">
                <a:solidFill>
                  <a:srgbClr val="404040"/>
                </a:solidFill>
                <a:latin typeface="Times New Roman"/>
                <a:cs typeface="Times New Roman"/>
              </a:rPr>
              <a:t> </a:t>
            </a:r>
            <a:r>
              <a:rPr sz="2400" dirty="0">
                <a:solidFill>
                  <a:srgbClr val="404040"/>
                </a:solidFill>
                <a:latin typeface="Times New Roman"/>
                <a:cs typeface="Times New Roman"/>
              </a:rPr>
              <a:t>exports</a:t>
            </a:r>
            <a:endParaRPr sz="2400">
              <a:latin typeface="Times New Roman"/>
              <a:cs typeface="Times New Roman"/>
            </a:endParaRPr>
          </a:p>
          <a:p>
            <a:pPr marL="1584960" lvl="2" indent="-315595">
              <a:lnSpc>
                <a:spcPct val="100000"/>
              </a:lnSpc>
              <a:spcBef>
                <a:spcPts val="505"/>
              </a:spcBef>
              <a:buClr>
                <a:srgbClr val="E38312"/>
              </a:buClr>
              <a:buFont typeface="Wingdings"/>
              <a:buChar char=""/>
              <a:tabLst>
                <a:tab pos="1585595" algn="l"/>
              </a:tabLst>
            </a:pPr>
            <a:r>
              <a:rPr sz="2400" dirty="0">
                <a:solidFill>
                  <a:srgbClr val="404040"/>
                </a:solidFill>
                <a:latin typeface="Times New Roman"/>
                <a:cs typeface="Times New Roman"/>
              </a:rPr>
              <a:t>goods </a:t>
            </a:r>
            <a:r>
              <a:rPr sz="2400" spc="-5" dirty="0">
                <a:solidFill>
                  <a:srgbClr val="404040"/>
                </a:solidFill>
                <a:latin typeface="Times New Roman"/>
                <a:cs typeface="Times New Roman"/>
              </a:rPr>
              <a:t>meant </a:t>
            </a:r>
            <a:r>
              <a:rPr sz="2400" dirty="0">
                <a:solidFill>
                  <a:srgbClr val="404040"/>
                </a:solidFill>
                <a:latin typeface="Times New Roman"/>
                <a:cs typeface="Times New Roman"/>
              </a:rPr>
              <a:t>for exports can be </a:t>
            </a:r>
            <a:r>
              <a:rPr sz="2400" spc="-5" dirty="0">
                <a:solidFill>
                  <a:srgbClr val="404040"/>
                </a:solidFill>
                <a:latin typeface="Times New Roman"/>
                <a:cs typeface="Times New Roman"/>
              </a:rPr>
              <a:t>exempted </a:t>
            </a:r>
            <a:r>
              <a:rPr sz="2400" dirty="0">
                <a:solidFill>
                  <a:srgbClr val="404040"/>
                </a:solidFill>
                <a:latin typeface="Times New Roman"/>
                <a:cs typeface="Times New Roman"/>
              </a:rPr>
              <a:t>from all types of</a:t>
            </a:r>
            <a:r>
              <a:rPr sz="2400" spc="-65" dirty="0">
                <a:solidFill>
                  <a:srgbClr val="404040"/>
                </a:solidFill>
                <a:latin typeface="Times New Roman"/>
                <a:cs typeface="Times New Roman"/>
              </a:rPr>
              <a:t> </a:t>
            </a:r>
            <a:r>
              <a:rPr sz="2400" dirty="0">
                <a:solidFill>
                  <a:srgbClr val="404040"/>
                </a:solidFill>
                <a:latin typeface="Times New Roman"/>
                <a:cs typeface="Times New Roman"/>
              </a:rPr>
              <a:t>taxes.</a:t>
            </a:r>
            <a:endParaRPr sz="2400">
              <a:latin typeface="Times New Roman"/>
              <a:cs typeface="Times New Roman"/>
            </a:endParaRPr>
          </a:p>
          <a:p>
            <a:pPr marL="1274445" lvl="1" indent="-457200">
              <a:lnSpc>
                <a:spcPct val="100000"/>
              </a:lnSpc>
              <a:spcBef>
                <a:spcPts val="515"/>
              </a:spcBef>
              <a:buClr>
                <a:srgbClr val="E38312"/>
              </a:buClr>
              <a:buAutoNum type="alphaLcParenR" startAt="2"/>
              <a:tabLst>
                <a:tab pos="1274445" algn="l"/>
                <a:tab pos="1275080" algn="l"/>
              </a:tabLst>
            </a:pPr>
            <a:r>
              <a:rPr sz="2400" i="1" spc="-5" dirty="0">
                <a:solidFill>
                  <a:srgbClr val="404040"/>
                </a:solidFill>
                <a:latin typeface="Times New Roman"/>
                <a:cs typeface="Times New Roman"/>
              </a:rPr>
              <a:t>Import</a:t>
            </a:r>
            <a:r>
              <a:rPr sz="2400" i="1" spc="5" dirty="0">
                <a:solidFill>
                  <a:srgbClr val="404040"/>
                </a:solidFill>
                <a:latin typeface="Times New Roman"/>
                <a:cs typeface="Times New Roman"/>
              </a:rPr>
              <a:t> </a:t>
            </a:r>
            <a:r>
              <a:rPr sz="2400" i="1" dirty="0">
                <a:solidFill>
                  <a:srgbClr val="404040"/>
                </a:solidFill>
                <a:latin typeface="Times New Roman"/>
                <a:cs typeface="Times New Roman"/>
              </a:rPr>
              <a:t>Substitutes</a:t>
            </a:r>
            <a:endParaRPr sz="2400">
              <a:latin typeface="Times New Roman"/>
              <a:cs typeface="Times New Roman"/>
            </a:endParaRPr>
          </a:p>
          <a:p>
            <a:pPr marL="1099185" marR="5080" indent="251460" algn="just">
              <a:lnSpc>
                <a:spcPts val="2590"/>
              </a:lnSpc>
              <a:spcBef>
                <a:spcPts val="850"/>
              </a:spcBef>
            </a:pPr>
            <a:r>
              <a:rPr sz="2400" spc="-5" dirty="0">
                <a:solidFill>
                  <a:srgbClr val="404040"/>
                </a:solidFill>
                <a:latin typeface="Times New Roman"/>
                <a:cs typeface="Times New Roman"/>
              </a:rPr>
              <a:t>Steps may </a:t>
            </a:r>
            <a:r>
              <a:rPr sz="2400" dirty="0">
                <a:solidFill>
                  <a:srgbClr val="404040"/>
                </a:solidFill>
                <a:latin typeface="Times New Roman"/>
                <a:cs typeface="Times New Roman"/>
              </a:rPr>
              <a:t>be taken to </a:t>
            </a:r>
            <a:r>
              <a:rPr sz="2400" spc="-5" dirty="0">
                <a:solidFill>
                  <a:srgbClr val="404040"/>
                </a:solidFill>
                <a:latin typeface="Times New Roman"/>
                <a:cs typeface="Times New Roman"/>
              </a:rPr>
              <a:t>encourage </a:t>
            </a:r>
            <a:r>
              <a:rPr sz="2400" dirty="0">
                <a:solidFill>
                  <a:srgbClr val="404040"/>
                </a:solidFill>
                <a:latin typeface="Times New Roman"/>
                <a:cs typeface="Times New Roman"/>
              </a:rPr>
              <a:t>the </a:t>
            </a:r>
            <a:r>
              <a:rPr sz="2400" spc="-5" dirty="0">
                <a:solidFill>
                  <a:srgbClr val="404040"/>
                </a:solidFill>
                <a:latin typeface="Times New Roman"/>
                <a:cs typeface="Times New Roman"/>
              </a:rPr>
              <a:t>production </a:t>
            </a:r>
            <a:r>
              <a:rPr sz="2400" dirty="0">
                <a:solidFill>
                  <a:srgbClr val="404040"/>
                </a:solidFill>
                <a:latin typeface="Times New Roman"/>
                <a:cs typeface="Times New Roman"/>
              </a:rPr>
              <a:t>of </a:t>
            </a:r>
            <a:r>
              <a:rPr sz="2400" spc="-5" dirty="0">
                <a:solidFill>
                  <a:srgbClr val="404040"/>
                </a:solidFill>
                <a:latin typeface="Times New Roman"/>
                <a:cs typeface="Times New Roman"/>
              </a:rPr>
              <a:t>import substitutes. </a:t>
            </a:r>
            <a:r>
              <a:rPr sz="2400" dirty="0">
                <a:solidFill>
                  <a:srgbClr val="404040"/>
                </a:solidFill>
                <a:latin typeface="Times New Roman"/>
                <a:cs typeface="Times New Roman"/>
              </a:rPr>
              <a:t>This </a:t>
            </a:r>
            <a:r>
              <a:rPr sz="2400" spc="-5" dirty="0">
                <a:solidFill>
                  <a:srgbClr val="404040"/>
                </a:solidFill>
                <a:latin typeface="Times New Roman"/>
                <a:cs typeface="Times New Roman"/>
              </a:rPr>
              <a:t>will  </a:t>
            </a:r>
            <a:r>
              <a:rPr sz="2400" dirty="0">
                <a:solidFill>
                  <a:srgbClr val="404040"/>
                </a:solidFill>
                <a:latin typeface="Times New Roman"/>
                <a:cs typeface="Times New Roman"/>
              </a:rPr>
              <a:t>save </a:t>
            </a:r>
            <a:r>
              <a:rPr sz="2400" spc="-5" dirty="0">
                <a:solidFill>
                  <a:srgbClr val="404040"/>
                </a:solidFill>
                <a:latin typeface="Times New Roman"/>
                <a:cs typeface="Times New Roman"/>
              </a:rPr>
              <a:t>foreign </a:t>
            </a:r>
            <a:r>
              <a:rPr sz="2400" dirty="0">
                <a:solidFill>
                  <a:srgbClr val="404040"/>
                </a:solidFill>
                <a:latin typeface="Times New Roman"/>
                <a:cs typeface="Times New Roman"/>
              </a:rPr>
              <a:t>exchange </a:t>
            </a:r>
            <a:r>
              <a:rPr sz="2400" spc="-5" dirty="0">
                <a:solidFill>
                  <a:srgbClr val="404040"/>
                </a:solidFill>
                <a:latin typeface="Times New Roman"/>
                <a:cs typeface="Times New Roman"/>
              </a:rPr>
              <a:t>in </a:t>
            </a:r>
            <a:r>
              <a:rPr sz="2400" dirty="0">
                <a:solidFill>
                  <a:srgbClr val="404040"/>
                </a:solidFill>
                <a:latin typeface="Times New Roman"/>
                <a:cs typeface="Times New Roman"/>
              </a:rPr>
              <a:t>the </a:t>
            </a:r>
            <a:r>
              <a:rPr sz="2400" spc="-5" dirty="0">
                <a:solidFill>
                  <a:srgbClr val="404040"/>
                </a:solidFill>
                <a:latin typeface="Times New Roman"/>
                <a:cs typeface="Times New Roman"/>
              </a:rPr>
              <a:t>short </a:t>
            </a:r>
            <a:r>
              <a:rPr sz="2400" dirty="0">
                <a:solidFill>
                  <a:srgbClr val="404040"/>
                </a:solidFill>
                <a:latin typeface="Times New Roman"/>
                <a:cs typeface="Times New Roman"/>
              </a:rPr>
              <a:t>run by </a:t>
            </a:r>
            <a:r>
              <a:rPr sz="2400" spc="-5" dirty="0">
                <a:solidFill>
                  <a:srgbClr val="404040"/>
                </a:solidFill>
                <a:latin typeface="Times New Roman"/>
                <a:cs typeface="Times New Roman"/>
              </a:rPr>
              <a:t>replacing </a:t>
            </a:r>
            <a:r>
              <a:rPr sz="2400" dirty="0">
                <a:solidFill>
                  <a:srgbClr val="404040"/>
                </a:solidFill>
                <a:latin typeface="Times New Roman"/>
                <a:cs typeface="Times New Roman"/>
              </a:rPr>
              <a:t>the </a:t>
            </a:r>
            <a:r>
              <a:rPr sz="2400" spc="-10" dirty="0">
                <a:solidFill>
                  <a:srgbClr val="404040"/>
                </a:solidFill>
                <a:latin typeface="Times New Roman"/>
                <a:cs typeface="Times New Roman"/>
              </a:rPr>
              <a:t>use </a:t>
            </a:r>
            <a:r>
              <a:rPr sz="2400" dirty="0">
                <a:solidFill>
                  <a:srgbClr val="404040"/>
                </a:solidFill>
                <a:latin typeface="Times New Roman"/>
                <a:cs typeface="Times New Roman"/>
              </a:rPr>
              <a:t>of </a:t>
            </a:r>
            <a:r>
              <a:rPr sz="2400" spc="-5" dirty="0">
                <a:solidFill>
                  <a:srgbClr val="404040"/>
                </a:solidFill>
                <a:latin typeface="Times New Roman"/>
                <a:cs typeface="Times New Roman"/>
              </a:rPr>
              <a:t>imports </a:t>
            </a:r>
            <a:r>
              <a:rPr sz="2400" dirty="0">
                <a:solidFill>
                  <a:srgbClr val="404040"/>
                </a:solidFill>
                <a:latin typeface="Times New Roman"/>
                <a:cs typeface="Times New Roman"/>
              </a:rPr>
              <a:t>by these  </a:t>
            </a:r>
            <a:r>
              <a:rPr sz="2400" spc="-5" dirty="0">
                <a:solidFill>
                  <a:srgbClr val="404040"/>
                </a:solidFill>
                <a:latin typeface="Times New Roman"/>
                <a:cs typeface="Times New Roman"/>
              </a:rPr>
              <a:t>import </a:t>
            </a:r>
            <a:r>
              <a:rPr sz="2400" dirty="0">
                <a:solidFill>
                  <a:srgbClr val="404040"/>
                </a:solidFill>
                <a:latin typeface="Times New Roman"/>
                <a:cs typeface="Times New Roman"/>
              </a:rPr>
              <a:t>substitutes.</a:t>
            </a:r>
            <a:endParaRPr sz="2400">
              <a:latin typeface="Times New Roman"/>
              <a:cs typeface="Times New Roman"/>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55" dirty="0"/>
              <a:t>Measures </a:t>
            </a:r>
            <a:r>
              <a:rPr spc="-195" dirty="0"/>
              <a:t>To </a:t>
            </a:r>
            <a:r>
              <a:rPr spc="-55" dirty="0"/>
              <a:t>Correct </a:t>
            </a:r>
            <a:r>
              <a:rPr spc="-50" dirty="0"/>
              <a:t>Disequilibrium </a:t>
            </a:r>
            <a:r>
              <a:rPr spc="-30" dirty="0"/>
              <a:t>in </a:t>
            </a:r>
            <a:r>
              <a:rPr spc="-35" dirty="0"/>
              <a:t>the</a:t>
            </a:r>
            <a:r>
              <a:rPr spc="-370" dirty="0"/>
              <a:t> </a:t>
            </a:r>
            <a:r>
              <a:rPr spc="-40" dirty="0"/>
              <a:t>BOP</a:t>
            </a:r>
          </a:p>
        </p:txBody>
      </p:sp>
      <p:sp>
        <p:nvSpPr>
          <p:cNvPr id="4" name="object 4"/>
          <p:cNvSpPr txBox="1">
            <a:spLocks noGrp="1"/>
          </p:cNvSpPr>
          <p:nvPr>
            <p:ph idx="1"/>
          </p:nvPr>
        </p:nvSpPr>
        <p:spPr>
          <a:xfrm>
            <a:off x="609600" y="1447800"/>
            <a:ext cx="10972800" cy="4706545"/>
          </a:xfrm>
          <a:prstGeom prst="rect">
            <a:avLst/>
          </a:prstGeom>
        </p:spPr>
        <p:txBody>
          <a:bodyPr vert="horz" wrap="square" lIns="0" tIns="155575" rIns="0" bIns="0" rtlCol="0">
            <a:spAutoFit/>
          </a:bodyPr>
          <a:lstStyle/>
          <a:p>
            <a:pPr marL="469900" indent="-457200">
              <a:lnSpc>
                <a:spcPct val="100000"/>
              </a:lnSpc>
              <a:spcBef>
                <a:spcPts val="1225"/>
              </a:spcBef>
              <a:buClr>
                <a:srgbClr val="E38312"/>
              </a:buClr>
              <a:buAutoNum type="alphaLcParenR" startAt="3"/>
              <a:tabLst>
                <a:tab pos="469900" algn="l"/>
                <a:tab pos="470534" algn="l"/>
              </a:tabLst>
            </a:pPr>
            <a:r>
              <a:rPr dirty="0"/>
              <a:t>Import</a:t>
            </a:r>
            <a:r>
              <a:rPr spc="-20" dirty="0"/>
              <a:t> </a:t>
            </a:r>
            <a:r>
              <a:rPr spc="-15" dirty="0"/>
              <a:t>Control</a:t>
            </a:r>
          </a:p>
          <a:p>
            <a:pPr marL="12700" marR="6985" algn="just">
              <a:lnSpc>
                <a:spcPts val="2480"/>
              </a:lnSpc>
              <a:spcBef>
                <a:spcPts val="1445"/>
              </a:spcBef>
            </a:pPr>
            <a:r>
              <a:rPr sz="2400" i="0" spc="-5" dirty="0">
                <a:latin typeface="Times New Roman"/>
                <a:cs typeface="Times New Roman"/>
              </a:rPr>
              <a:t>Import may </a:t>
            </a:r>
            <a:r>
              <a:rPr sz="2400" i="0" dirty="0">
                <a:latin typeface="Times New Roman"/>
                <a:cs typeface="Times New Roman"/>
              </a:rPr>
              <a:t>be kept </a:t>
            </a:r>
            <a:r>
              <a:rPr sz="2400" i="0" spc="-5" dirty="0">
                <a:latin typeface="Times New Roman"/>
                <a:cs typeface="Times New Roman"/>
              </a:rPr>
              <a:t>in check </a:t>
            </a:r>
            <a:r>
              <a:rPr sz="2400" i="0" dirty="0">
                <a:latin typeface="Times New Roman"/>
                <a:cs typeface="Times New Roman"/>
              </a:rPr>
              <a:t>through the adoption of a wide variety </a:t>
            </a:r>
            <a:r>
              <a:rPr sz="2400" i="0" spc="-10" dirty="0">
                <a:latin typeface="Times New Roman"/>
                <a:cs typeface="Times New Roman"/>
              </a:rPr>
              <a:t>of </a:t>
            </a:r>
            <a:r>
              <a:rPr sz="2400" i="0" spc="-5" dirty="0">
                <a:latin typeface="Times New Roman"/>
                <a:cs typeface="Times New Roman"/>
              </a:rPr>
              <a:t>measures </a:t>
            </a:r>
            <a:r>
              <a:rPr sz="2400" i="0" dirty="0">
                <a:latin typeface="Times New Roman"/>
                <a:cs typeface="Times New Roman"/>
              </a:rPr>
              <a:t>like quotas  and </a:t>
            </a:r>
            <a:r>
              <a:rPr sz="2400" i="0" spc="-5" dirty="0">
                <a:latin typeface="Times New Roman"/>
                <a:cs typeface="Times New Roman"/>
              </a:rPr>
              <a:t>tariffs. </a:t>
            </a:r>
            <a:r>
              <a:rPr sz="2400" i="0" dirty="0">
                <a:latin typeface="Times New Roman"/>
                <a:cs typeface="Times New Roman"/>
              </a:rPr>
              <a:t>Under the </a:t>
            </a:r>
            <a:r>
              <a:rPr sz="2400" i="0" spc="-5" dirty="0">
                <a:latin typeface="Times New Roman"/>
                <a:cs typeface="Times New Roman"/>
              </a:rPr>
              <a:t>quota system, </a:t>
            </a:r>
            <a:r>
              <a:rPr sz="2400" i="0" dirty="0">
                <a:latin typeface="Times New Roman"/>
                <a:cs typeface="Times New Roman"/>
              </a:rPr>
              <a:t>the government </a:t>
            </a:r>
            <a:r>
              <a:rPr sz="2400" i="0" spc="-5" dirty="0">
                <a:latin typeface="Times New Roman"/>
                <a:cs typeface="Times New Roman"/>
              </a:rPr>
              <a:t>fixes </a:t>
            </a:r>
            <a:r>
              <a:rPr sz="2400" i="0" dirty="0">
                <a:latin typeface="Times New Roman"/>
                <a:cs typeface="Times New Roman"/>
              </a:rPr>
              <a:t>the </a:t>
            </a:r>
            <a:r>
              <a:rPr sz="2400" i="0" spc="-5" dirty="0">
                <a:latin typeface="Times New Roman"/>
                <a:cs typeface="Times New Roman"/>
              </a:rPr>
              <a:t>maximum </a:t>
            </a:r>
            <a:r>
              <a:rPr sz="2400" i="0" dirty="0">
                <a:latin typeface="Times New Roman"/>
                <a:cs typeface="Times New Roman"/>
              </a:rPr>
              <a:t>quantity </a:t>
            </a:r>
            <a:r>
              <a:rPr sz="2400" i="0" spc="-5" dirty="0">
                <a:latin typeface="Times New Roman"/>
                <a:cs typeface="Times New Roman"/>
              </a:rPr>
              <a:t>of goods </a:t>
            </a:r>
            <a:r>
              <a:rPr sz="2400" i="0" spc="565" dirty="0">
                <a:latin typeface="Times New Roman"/>
                <a:cs typeface="Times New Roman"/>
              </a:rPr>
              <a:t> </a:t>
            </a:r>
            <a:r>
              <a:rPr sz="2400" i="0" dirty="0">
                <a:latin typeface="Times New Roman"/>
                <a:cs typeface="Times New Roman"/>
              </a:rPr>
              <a:t>and services </a:t>
            </a:r>
            <a:r>
              <a:rPr sz="2400" i="0" spc="-5" dirty="0">
                <a:latin typeface="Times New Roman"/>
                <a:cs typeface="Times New Roman"/>
              </a:rPr>
              <a:t>that can </a:t>
            </a:r>
            <a:r>
              <a:rPr sz="2400" i="0" dirty="0">
                <a:latin typeface="Times New Roman"/>
                <a:cs typeface="Times New Roman"/>
              </a:rPr>
              <a:t>be </a:t>
            </a:r>
            <a:r>
              <a:rPr sz="2400" i="0" spc="-5" dirty="0">
                <a:latin typeface="Times New Roman"/>
                <a:cs typeface="Times New Roman"/>
              </a:rPr>
              <a:t>imported </a:t>
            </a:r>
            <a:r>
              <a:rPr sz="2400" i="0" dirty="0">
                <a:latin typeface="Times New Roman"/>
                <a:cs typeface="Times New Roman"/>
              </a:rPr>
              <a:t>during a </a:t>
            </a:r>
            <a:r>
              <a:rPr sz="2400" i="0" spc="-5" dirty="0">
                <a:latin typeface="Times New Roman"/>
                <a:cs typeface="Times New Roman"/>
              </a:rPr>
              <a:t>particular </a:t>
            </a:r>
            <a:r>
              <a:rPr sz="2400" i="0" spc="-10" dirty="0">
                <a:latin typeface="Times New Roman"/>
                <a:cs typeface="Times New Roman"/>
              </a:rPr>
              <a:t>time</a:t>
            </a:r>
            <a:r>
              <a:rPr sz="2400" i="0" spc="50" dirty="0">
                <a:latin typeface="Times New Roman"/>
                <a:cs typeface="Times New Roman"/>
              </a:rPr>
              <a:t> </a:t>
            </a:r>
            <a:r>
              <a:rPr sz="2400" i="0" dirty="0">
                <a:latin typeface="Times New Roman"/>
                <a:cs typeface="Times New Roman"/>
              </a:rPr>
              <a:t>period.</a:t>
            </a:r>
          </a:p>
          <a:p>
            <a:pPr marL="1270000" marR="5080" lvl="1" indent="-457200" algn="just">
              <a:lnSpc>
                <a:spcPct val="90000"/>
              </a:lnSpc>
              <a:spcBef>
                <a:spcPts val="1365"/>
              </a:spcBef>
              <a:buClr>
                <a:srgbClr val="E38312"/>
              </a:buClr>
              <a:buAutoNum type="arabicPeriod"/>
              <a:tabLst>
                <a:tab pos="1270635" algn="l"/>
              </a:tabLst>
            </a:pPr>
            <a:r>
              <a:rPr sz="2300" u="heavy" dirty="0">
                <a:uFill>
                  <a:solidFill>
                    <a:srgbClr val="404040"/>
                  </a:solidFill>
                </a:uFill>
                <a:latin typeface="Times New Roman"/>
                <a:cs typeface="Times New Roman"/>
              </a:rPr>
              <a:t>Quotas</a:t>
            </a:r>
            <a:r>
              <a:rPr sz="2300" dirty="0">
                <a:latin typeface="Times New Roman"/>
                <a:cs typeface="Times New Roman"/>
              </a:rPr>
              <a:t> – Under the quota system, the </a:t>
            </a:r>
            <a:r>
              <a:rPr sz="2300" spc="-5" dirty="0">
                <a:latin typeface="Times New Roman"/>
                <a:cs typeface="Times New Roman"/>
              </a:rPr>
              <a:t>government may fix </a:t>
            </a:r>
            <a:r>
              <a:rPr sz="2300" dirty="0">
                <a:latin typeface="Times New Roman"/>
                <a:cs typeface="Times New Roman"/>
              </a:rPr>
              <a:t>and permit the  </a:t>
            </a:r>
            <a:r>
              <a:rPr sz="2300" spc="-5" dirty="0">
                <a:latin typeface="Times New Roman"/>
                <a:cs typeface="Times New Roman"/>
              </a:rPr>
              <a:t>maximum </a:t>
            </a:r>
            <a:r>
              <a:rPr sz="2300" dirty="0">
                <a:latin typeface="Times New Roman"/>
                <a:cs typeface="Times New Roman"/>
              </a:rPr>
              <a:t>quantity or </a:t>
            </a:r>
            <a:r>
              <a:rPr sz="2300" spc="-5" dirty="0">
                <a:latin typeface="Times New Roman"/>
                <a:cs typeface="Times New Roman"/>
              </a:rPr>
              <a:t>value </a:t>
            </a:r>
            <a:r>
              <a:rPr sz="2300" dirty="0">
                <a:latin typeface="Times New Roman"/>
                <a:cs typeface="Times New Roman"/>
              </a:rPr>
              <a:t>of a </a:t>
            </a:r>
            <a:r>
              <a:rPr sz="2300" spc="-5" dirty="0">
                <a:latin typeface="Times New Roman"/>
                <a:cs typeface="Times New Roman"/>
              </a:rPr>
              <a:t>commodity to </a:t>
            </a:r>
            <a:r>
              <a:rPr sz="2300" dirty="0">
                <a:latin typeface="Times New Roman"/>
                <a:cs typeface="Times New Roman"/>
              </a:rPr>
              <a:t>be </a:t>
            </a:r>
            <a:r>
              <a:rPr sz="2300" spc="-5" dirty="0">
                <a:latin typeface="Times New Roman"/>
                <a:cs typeface="Times New Roman"/>
              </a:rPr>
              <a:t>imported </a:t>
            </a:r>
            <a:r>
              <a:rPr sz="2300" dirty="0">
                <a:latin typeface="Times New Roman"/>
                <a:cs typeface="Times New Roman"/>
              </a:rPr>
              <a:t>during a </a:t>
            </a:r>
            <a:r>
              <a:rPr sz="2300" spc="-5" dirty="0">
                <a:latin typeface="Times New Roman"/>
                <a:cs typeface="Times New Roman"/>
              </a:rPr>
              <a:t>given </a:t>
            </a:r>
            <a:r>
              <a:rPr sz="2300" dirty="0">
                <a:latin typeface="Times New Roman"/>
                <a:cs typeface="Times New Roman"/>
              </a:rPr>
              <a:t>period.  </a:t>
            </a:r>
            <a:r>
              <a:rPr sz="2300" spc="-5" dirty="0">
                <a:latin typeface="Times New Roman"/>
                <a:cs typeface="Times New Roman"/>
              </a:rPr>
              <a:t>By restricting imports </a:t>
            </a:r>
            <a:r>
              <a:rPr sz="2300" dirty="0">
                <a:latin typeface="Times New Roman"/>
                <a:cs typeface="Times New Roman"/>
              </a:rPr>
              <a:t>through </a:t>
            </a:r>
            <a:r>
              <a:rPr sz="2300" spc="-5" dirty="0">
                <a:latin typeface="Times New Roman"/>
                <a:cs typeface="Times New Roman"/>
              </a:rPr>
              <a:t>the quota system, </a:t>
            </a:r>
            <a:r>
              <a:rPr sz="2300" dirty="0">
                <a:latin typeface="Times New Roman"/>
                <a:cs typeface="Times New Roman"/>
              </a:rPr>
              <a:t>the deficit </a:t>
            </a:r>
            <a:r>
              <a:rPr sz="2300" spc="-5" dirty="0">
                <a:latin typeface="Times New Roman"/>
                <a:cs typeface="Times New Roman"/>
              </a:rPr>
              <a:t>is </a:t>
            </a:r>
            <a:r>
              <a:rPr sz="2300" dirty="0">
                <a:latin typeface="Times New Roman"/>
                <a:cs typeface="Times New Roman"/>
              </a:rPr>
              <a:t>reduced and the  balance of payments position </a:t>
            </a:r>
            <a:r>
              <a:rPr sz="2300" spc="-5" dirty="0">
                <a:latin typeface="Times New Roman"/>
                <a:cs typeface="Times New Roman"/>
              </a:rPr>
              <a:t>is</a:t>
            </a:r>
            <a:r>
              <a:rPr sz="2300" spc="-10" dirty="0">
                <a:latin typeface="Times New Roman"/>
                <a:cs typeface="Times New Roman"/>
              </a:rPr>
              <a:t> </a:t>
            </a:r>
            <a:r>
              <a:rPr sz="2300" spc="-5" dirty="0">
                <a:latin typeface="Times New Roman"/>
                <a:cs typeface="Times New Roman"/>
              </a:rPr>
              <a:t>improved.</a:t>
            </a:r>
            <a:endParaRPr sz="2300">
              <a:latin typeface="Times New Roman"/>
              <a:cs typeface="Times New Roman"/>
            </a:endParaRPr>
          </a:p>
          <a:p>
            <a:pPr marL="1270000" marR="6350" lvl="1" indent="-457200" algn="just">
              <a:lnSpc>
                <a:spcPts val="2480"/>
              </a:lnSpc>
              <a:spcBef>
                <a:spcPts val="1445"/>
              </a:spcBef>
              <a:buClr>
                <a:srgbClr val="E38312"/>
              </a:buClr>
              <a:buAutoNum type="arabicPeriod"/>
              <a:tabLst>
                <a:tab pos="1270635" algn="l"/>
              </a:tabLst>
            </a:pPr>
            <a:r>
              <a:rPr sz="2300" u="heavy" spc="-30" dirty="0">
                <a:uFill>
                  <a:solidFill>
                    <a:srgbClr val="404040"/>
                  </a:solidFill>
                </a:uFill>
                <a:latin typeface="Times New Roman"/>
                <a:cs typeface="Times New Roman"/>
              </a:rPr>
              <a:t>Tariffs</a:t>
            </a:r>
            <a:r>
              <a:rPr sz="2300" spc="-30" dirty="0">
                <a:latin typeface="Times New Roman"/>
                <a:cs typeface="Times New Roman"/>
              </a:rPr>
              <a:t> </a:t>
            </a:r>
            <a:r>
              <a:rPr sz="2300" dirty="0">
                <a:latin typeface="Times New Roman"/>
                <a:cs typeface="Times New Roman"/>
              </a:rPr>
              <a:t>– </a:t>
            </a:r>
            <a:r>
              <a:rPr sz="2300" spc="-30" dirty="0">
                <a:latin typeface="Times New Roman"/>
                <a:cs typeface="Times New Roman"/>
              </a:rPr>
              <a:t>Tariffs </a:t>
            </a:r>
            <a:r>
              <a:rPr sz="2300" dirty="0">
                <a:latin typeface="Times New Roman"/>
                <a:cs typeface="Times New Roman"/>
              </a:rPr>
              <a:t>are </a:t>
            </a:r>
            <a:r>
              <a:rPr sz="2300" spc="-5" dirty="0">
                <a:latin typeface="Times New Roman"/>
                <a:cs typeface="Times New Roman"/>
              </a:rPr>
              <a:t>duties </a:t>
            </a:r>
            <a:r>
              <a:rPr sz="2300" dirty="0">
                <a:latin typeface="Times New Roman"/>
                <a:cs typeface="Times New Roman"/>
              </a:rPr>
              <a:t>(taxes) </a:t>
            </a:r>
            <a:r>
              <a:rPr sz="2300" spc="-5" dirty="0">
                <a:latin typeface="Times New Roman"/>
                <a:cs typeface="Times New Roman"/>
              </a:rPr>
              <a:t>imposed </a:t>
            </a:r>
            <a:r>
              <a:rPr sz="2300" dirty="0">
                <a:latin typeface="Times New Roman"/>
                <a:cs typeface="Times New Roman"/>
              </a:rPr>
              <a:t>on </a:t>
            </a:r>
            <a:r>
              <a:rPr sz="2300" spc="-5" dirty="0">
                <a:latin typeface="Times New Roman"/>
                <a:cs typeface="Times New Roman"/>
              </a:rPr>
              <a:t>imports. </a:t>
            </a:r>
            <a:r>
              <a:rPr sz="2300" dirty="0">
                <a:latin typeface="Times New Roman"/>
                <a:cs typeface="Times New Roman"/>
              </a:rPr>
              <a:t>When </a:t>
            </a:r>
            <a:r>
              <a:rPr sz="2300" spc="-10" dirty="0">
                <a:latin typeface="Times New Roman"/>
                <a:cs typeface="Times New Roman"/>
              </a:rPr>
              <a:t>tariffs </a:t>
            </a:r>
            <a:r>
              <a:rPr sz="2300" dirty="0">
                <a:latin typeface="Times New Roman"/>
                <a:cs typeface="Times New Roman"/>
              </a:rPr>
              <a:t>are </a:t>
            </a:r>
            <a:r>
              <a:rPr sz="2300" spc="-5" dirty="0">
                <a:latin typeface="Times New Roman"/>
                <a:cs typeface="Times New Roman"/>
              </a:rPr>
              <a:t>imposed,  </a:t>
            </a:r>
            <a:r>
              <a:rPr sz="2300" dirty="0">
                <a:latin typeface="Times New Roman"/>
                <a:cs typeface="Times New Roman"/>
              </a:rPr>
              <a:t>the </a:t>
            </a:r>
            <a:r>
              <a:rPr sz="2300" spc="-5" dirty="0">
                <a:latin typeface="Times New Roman"/>
                <a:cs typeface="Times New Roman"/>
              </a:rPr>
              <a:t>prices </a:t>
            </a:r>
            <a:r>
              <a:rPr sz="2300" dirty="0">
                <a:latin typeface="Times New Roman"/>
                <a:cs typeface="Times New Roman"/>
              </a:rPr>
              <a:t>of </a:t>
            </a:r>
            <a:r>
              <a:rPr sz="2300" spc="-5" dirty="0">
                <a:latin typeface="Times New Roman"/>
                <a:cs typeface="Times New Roman"/>
              </a:rPr>
              <a:t>imports </a:t>
            </a:r>
            <a:r>
              <a:rPr sz="2300" dirty="0">
                <a:latin typeface="Times New Roman"/>
                <a:cs typeface="Times New Roman"/>
              </a:rPr>
              <a:t>would increase </a:t>
            </a:r>
            <a:r>
              <a:rPr sz="2300" spc="-5" dirty="0">
                <a:latin typeface="Times New Roman"/>
                <a:cs typeface="Times New Roman"/>
              </a:rPr>
              <a:t>to </a:t>
            </a:r>
            <a:r>
              <a:rPr sz="2300" dirty="0">
                <a:latin typeface="Times New Roman"/>
                <a:cs typeface="Times New Roman"/>
              </a:rPr>
              <a:t>the extent of </a:t>
            </a:r>
            <a:r>
              <a:rPr sz="2300" spc="-10" dirty="0">
                <a:latin typeface="Times New Roman"/>
                <a:cs typeface="Times New Roman"/>
              </a:rPr>
              <a:t>tariff. </a:t>
            </a:r>
            <a:r>
              <a:rPr sz="2300" spc="-5" dirty="0">
                <a:latin typeface="Times New Roman"/>
                <a:cs typeface="Times New Roman"/>
              </a:rPr>
              <a:t>The </a:t>
            </a:r>
            <a:r>
              <a:rPr sz="2300" dirty="0">
                <a:latin typeface="Times New Roman"/>
                <a:cs typeface="Times New Roman"/>
              </a:rPr>
              <a:t>increased </a:t>
            </a:r>
            <a:r>
              <a:rPr sz="2300" spc="-5" dirty="0">
                <a:latin typeface="Times New Roman"/>
                <a:cs typeface="Times New Roman"/>
              </a:rPr>
              <a:t>prices </a:t>
            </a:r>
            <a:r>
              <a:rPr sz="2300" spc="565" dirty="0">
                <a:latin typeface="Times New Roman"/>
                <a:cs typeface="Times New Roman"/>
              </a:rPr>
              <a:t> </a:t>
            </a:r>
            <a:r>
              <a:rPr sz="2300" dirty="0">
                <a:latin typeface="Times New Roman"/>
                <a:cs typeface="Times New Roman"/>
              </a:rPr>
              <a:t>will reduced the </a:t>
            </a:r>
            <a:r>
              <a:rPr sz="2300" spc="-5" dirty="0">
                <a:latin typeface="Times New Roman"/>
                <a:cs typeface="Times New Roman"/>
              </a:rPr>
              <a:t>demand </a:t>
            </a:r>
            <a:r>
              <a:rPr sz="2300" dirty="0">
                <a:latin typeface="Times New Roman"/>
                <a:cs typeface="Times New Roman"/>
              </a:rPr>
              <a:t>for </a:t>
            </a:r>
            <a:r>
              <a:rPr sz="2300" spc="-5" dirty="0">
                <a:latin typeface="Times New Roman"/>
                <a:cs typeface="Times New Roman"/>
              </a:rPr>
              <a:t>imported </a:t>
            </a:r>
            <a:r>
              <a:rPr sz="2300" dirty="0">
                <a:latin typeface="Times New Roman"/>
                <a:cs typeface="Times New Roman"/>
              </a:rPr>
              <a:t>goods and </a:t>
            </a:r>
            <a:r>
              <a:rPr sz="2300" spc="-5" dirty="0">
                <a:latin typeface="Times New Roman"/>
                <a:cs typeface="Times New Roman"/>
              </a:rPr>
              <a:t>at </a:t>
            </a:r>
            <a:r>
              <a:rPr sz="2300" dirty="0">
                <a:latin typeface="Times New Roman"/>
                <a:cs typeface="Times New Roman"/>
              </a:rPr>
              <a:t>the same </a:t>
            </a:r>
            <a:r>
              <a:rPr sz="2300" spc="-5" dirty="0">
                <a:latin typeface="Times New Roman"/>
                <a:cs typeface="Times New Roman"/>
              </a:rPr>
              <a:t>time </a:t>
            </a:r>
            <a:r>
              <a:rPr sz="2300" dirty="0">
                <a:latin typeface="Times New Roman"/>
                <a:cs typeface="Times New Roman"/>
              </a:rPr>
              <a:t>induce </a:t>
            </a:r>
            <a:r>
              <a:rPr sz="2300" spc="-5" dirty="0">
                <a:latin typeface="Times New Roman"/>
                <a:cs typeface="Times New Roman"/>
              </a:rPr>
              <a:t>domestic  </a:t>
            </a:r>
            <a:r>
              <a:rPr sz="2300" dirty="0">
                <a:latin typeface="Times New Roman"/>
                <a:cs typeface="Times New Roman"/>
              </a:rPr>
              <a:t>producers to produce </a:t>
            </a:r>
            <a:r>
              <a:rPr sz="2300" spc="-5" dirty="0">
                <a:latin typeface="Times New Roman"/>
                <a:cs typeface="Times New Roman"/>
              </a:rPr>
              <a:t>more </a:t>
            </a:r>
            <a:r>
              <a:rPr sz="2300" dirty="0">
                <a:latin typeface="Times New Roman"/>
                <a:cs typeface="Times New Roman"/>
              </a:rPr>
              <a:t>of </a:t>
            </a:r>
            <a:r>
              <a:rPr sz="2300" spc="-5" dirty="0">
                <a:latin typeface="Times New Roman"/>
                <a:cs typeface="Times New Roman"/>
              </a:rPr>
              <a:t>import</a:t>
            </a:r>
            <a:r>
              <a:rPr sz="2300" spc="-35" dirty="0">
                <a:latin typeface="Times New Roman"/>
                <a:cs typeface="Times New Roman"/>
              </a:rPr>
              <a:t> </a:t>
            </a:r>
            <a:r>
              <a:rPr sz="2300" dirty="0">
                <a:latin typeface="Times New Roman"/>
                <a:cs typeface="Times New Roman"/>
              </a:rPr>
              <a:t>substitutes</a:t>
            </a:r>
            <a:endParaRPr sz="2300">
              <a:latin typeface="Times New Roman"/>
              <a:cs typeface="Times New Roman"/>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Autonomous Transactions </a:t>
            </a:r>
            <a:r>
              <a:rPr lang="en-US" sz="3600" b="1" dirty="0" err="1" smtClean="0"/>
              <a:t>vs</a:t>
            </a:r>
            <a:r>
              <a:rPr lang="en-US" sz="3600" b="1" dirty="0" smtClean="0"/>
              <a:t>  Accommodating Transactions</a:t>
            </a:r>
            <a:br>
              <a:rPr lang="en-US" sz="3600" b="1" dirty="0" smtClean="0"/>
            </a:br>
            <a:endParaRPr lang="en-US" sz="3600" dirty="0"/>
          </a:p>
        </p:txBody>
      </p:sp>
      <p:sp>
        <p:nvSpPr>
          <p:cNvPr id="3" name="Content Placeholder 2"/>
          <p:cNvSpPr>
            <a:spLocks noGrp="1"/>
          </p:cNvSpPr>
          <p:nvPr>
            <p:ph idx="1"/>
          </p:nvPr>
        </p:nvSpPr>
        <p:spPr/>
        <p:txBody>
          <a:bodyPr>
            <a:normAutofit fontScale="85000" lnSpcReduction="10000"/>
          </a:bodyPr>
          <a:lstStyle/>
          <a:p>
            <a:pPr algn="just"/>
            <a:r>
              <a:rPr lang="en-US" dirty="0" smtClean="0"/>
              <a:t>International economic transactions are called autonomous when transactions are made independently of the state of the </a:t>
            </a:r>
            <a:r>
              <a:rPr lang="en-US" dirty="0" err="1" smtClean="0"/>
              <a:t>BoP</a:t>
            </a:r>
            <a:r>
              <a:rPr lang="en-US" dirty="0" smtClean="0"/>
              <a:t> (for instance due to profit motive).</a:t>
            </a:r>
          </a:p>
          <a:p>
            <a:pPr algn="just"/>
            <a:r>
              <a:rPr lang="en-US" dirty="0" smtClean="0"/>
              <a:t>These items are called ‘above the line’ items in the </a:t>
            </a:r>
            <a:r>
              <a:rPr lang="en-US" dirty="0" err="1" smtClean="0"/>
              <a:t>BoP</a:t>
            </a:r>
            <a:r>
              <a:rPr lang="en-US" dirty="0" smtClean="0"/>
              <a:t>.</a:t>
            </a:r>
          </a:p>
          <a:p>
            <a:pPr algn="just"/>
            <a:r>
              <a:rPr lang="en-US" dirty="0" smtClean="0"/>
              <a:t>The balance of payments is said to be in surplus (deficit) if autonomous receipts are greater (less) than autonomous payments.</a:t>
            </a:r>
          </a:p>
          <a:p>
            <a:pPr algn="just"/>
            <a:r>
              <a:rPr lang="en-US" dirty="0" smtClean="0"/>
              <a:t>Accommodating transactions (termed ‘below the line’ items), on the other hand, are determined by the net consequences of the autonomous items, that is, whether the </a:t>
            </a:r>
            <a:r>
              <a:rPr lang="en-US" dirty="0" err="1" smtClean="0"/>
              <a:t>BoP</a:t>
            </a:r>
            <a:r>
              <a:rPr lang="en-US" dirty="0" smtClean="0"/>
              <a:t> is in surplus or deficit.</a:t>
            </a:r>
          </a:p>
          <a:p>
            <a:pPr algn="just"/>
            <a:r>
              <a:rPr lang="en-US" dirty="0" smtClean="0"/>
              <a:t>The </a:t>
            </a:r>
            <a:r>
              <a:rPr lang="en-US" b="1" dirty="0" smtClean="0"/>
              <a:t>official reserve transactions</a:t>
            </a:r>
            <a:r>
              <a:rPr lang="en-US" dirty="0" smtClean="0"/>
              <a:t> are seen as the accommodating item in the </a:t>
            </a:r>
            <a:r>
              <a:rPr lang="en-US" dirty="0" err="1" smtClean="0"/>
              <a:t>BoP</a:t>
            </a:r>
            <a:r>
              <a:rPr lang="en-US" dirty="0" smtClean="0"/>
              <a:t> (all others being autonomous).</a:t>
            </a:r>
          </a:p>
          <a:p>
            <a:pPr algn="just"/>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Errors and Omissions</a:t>
            </a:r>
            <a:br>
              <a:rPr lang="en-US" b="1" dirty="0" smtClean="0"/>
            </a:br>
            <a:endParaRPr lang="en-US" dirty="0"/>
          </a:p>
        </p:txBody>
      </p:sp>
      <p:sp>
        <p:nvSpPr>
          <p:cNvPr id="3" name="Content Placeholder 2"/>
          <p:cNvSpPr>
            <a:spLocks noGrp="1"/>
          </p:cNvSpPr>
          <p:nvPr>
            <p:ph idx="1"/>
          </p:nvPr>
        </p:nvSpPr>
        <p:spPr/>
        <p:txBody>
          <a:bodyPr/>
          <a:lstStyle/>
          <a:p>
            <a:pPr algn="just"/>
            <a:r>
              <a:rPr lang="en-US" dirty="0" smtClean="0"/>
              <a:t>Errors and Omissions constitute the third element in the </a:t>
            </a:r>
            <a:r>
              <a:rPr lang="en-US" dirty="0" err="1" smtClean="0"/>
              <a:t>BoP</a:t>
            </a:r>
            <a:r>
              <a:rPr lang="en-US" dirty="0" smtClean="0"/>
              <a:t> (apart from the current and capital accounts) which is the ‘balancing item’ reflecting our inability to record all international transactions accurately.</a:t>
            </a:r>
          </a:p>
          <a:p>
            <a:pPr algn="just"/>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Things to note:</a:t>
            </a:r>
            <a:br>
              <a:rPr lang="en-US" b="1" dirty="0" smtClean="0"/>
            </a:br>
            <a:endParaRPr lang="en-US" dirty="0"/>
          </a:p>
        </p:txBody>
      </p:sp>
      <p:sp>
        <p:nvSpPr>
          <p:cNvPr id="3" name="Content Placeholder 2"/>
          <p:cNvSpPr>
            <a:spLocks noGrp="1"/>
          </p:cNvSpPr>
          <p:nvPr>
            <p:ph idx="1"/>
          </p:nvPr>
        </p:nvSpPr>
        <p:spPr>
          <a:xfrm>
            <a:off x="609600" y="1143000"/>
            <a:ext cx="10972800" cy="5714999"/>
          </a:xfrm>
        </p:spPr>
        <p:txBody>
          <a:bodyPr>
            <a:normAutofit fontScale="92500" lnSpcReduction="20000"/>
          </a:bodyPr>
          <a:lstStyle/>
          <a:p>
            <a:r>
              <a:rPr lang="en-US" dirty="0" smtClean="0"/>
              <a:t>If an Indian investor earns interest or dividend in his investment abroad, that will be included in the current account of India.</a:t>
            </a:r>
          </a:p>
          <a:p>
            <a:r>
              <a:rPr lang="en-US" dirty="0" smtClean="0"/>
              <a:t>If FDI is done by an American company in India, that investment will be accounted in the capital account of India.</a:t>
            </a:r>
          </a:p>
          <a:p>
            <a:r>
              <a:rPr lang="en-US" dirty="0" smtClean="0"/>
              <a:t>NRI deposits are calculated under Capital Accounts while Private Remittances are calculated under Current Account.</a:t>
            </a:r>
          </a:p>
          <a:p>
            <a:r>
              <a:rPr lang="en-US" dirty="0" smtClean="0"/>
              <a:t>In general, National Income (Y) = Private Consumption Expenditure (C) + Investment (I) + Government Expenditure (G) + Net Exports (E).</a:t>
            </a:r>
          </a:p>
          <a:p>
            <a:r>
              <a:rPr lang="en-US" dirty="0" smtClean="0"/>
              <a:t>In a closed economy, Savings (S) = Investment (I).</a:t>
            </a:r>
          </a:p>
          <a:p>
            <a:r>
              <a:rPr lang="en-US" dirty="0" smtClean="0"/>
              <a:t>In an open economy, Savings (S) = Investment (I) + Net Exports (E)</a:t>
            </a:r>
          </a:p>
          <a:p>
            <a:r>
              <a:rPr lang="en-US" dirty="0" smtClean="0"/>
              <a:t>OR, </a:t>
            </a:r>
            <a:r>
              <a:rPr lang="en-US" b="1" dirty="0" smtClean="0"/>
              <a:t>Net Exports = Savings – Investment</a:t>
            </a:r>
            <a:r>
              <a:rPr lang="en-US" dirty="0" smtClean="0"/>
              <a:t>. This is actually the Balance of Trade (Trade Balance).</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06018" y="2507360"/>
            <a:ext cx="10756265" cy="848360"/>
          </a:xfrm>
          <a:prstGeom prst="rect">
            <a:avLst/>
          </a:prstGeom>
        </p:spPr>
        <p:txBody>
          <a:bodyPr vert="horz" wrap="square" lIns="0" tIns="12700" rIns="0" bIns="0" rtlCol="0">
            <a:spAutoFit/>
          </a:bodyPr>
          <a:lstStyle/>
          <a:p>
            <a:pPr marL="12700">
              <a:lnSpc>
                <a:spcPct val="100000"/>
              </a:lnSpc>
              <a:spcBef>
                <a:spcPts val="100"/>
              </a:spcBef>
            </a:pPr>
            <a:r>
              <a:rPr sz="5400" b="0" spc="125" dirty="0">
                <a:solidFill>
                  <a:srgbClr val="099BDD"/>
                </a:solidFill>
                <a:latin typeface="Times New Roman"/>
                <a:cs typeface="Times New Roman"/>
              </a:rPr>
              <a:t>INDIA'S BALANCE </a:t>
            </a:r>
            <a:r>
              <a:rPr sz="5400" b="0" spc="70" dirty="0">
                <a:solidFill>
                  <a:srgbClr val="099BDD"/>
                </a:solidFill>
                <a:latin typeface="Times New Roman"/>
                <a:cs typeface="Times New Roman"/>
              </a:rPr>
              <a:t>OF</a:t>
            </a:r>
            <a:r>
              <a:rPr sz="5400" b="0" spc="495" dirty="0">
                <a:solidFill>
                  <a:srgbClr val="099BDD"/>
                </a:solidFill>
                <a:latin typeface="Times New Roman"/>
                <a:cs typeface="Times New Roman"/>
              </a:rPr>
              <a:t> </a:t>
            </a:r>
            <a:r>
              <a:rPr sz="5400" b="0" spc="-15" dirty="0">
                <a:solidFill>
                  <a:srgbClr val="099BDD"/>
                </a:solidFill>
                <a:latin typeface="Times New Roman"/>
                <a:cs typeface="Times New Roman"/>
              </a:rPr>
              <a:t>PAYMENT</a:t>
            </a:r>
            <a:endParaRPr sz="5400">
              <a:latin typeface="Times New Roman"/>
              <a:cs typeface="Times New Roman"/>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177165"/>
          </a:xfrm>
          <a:custGeom>
            <a:avLst/>
            <a:gdLst/>
            <a:ahLst/>
            <a:cxnLst/>
            <a:rect l="l" t="t" r="r" b="b"/>
            <a:pathLst>
              <a:path w="12192000" h="177165">
                <a:moveTo>
                  <a:pt x="0" y="176784"/>
                </a:moveTo>
                <a:lnTo>
                  <a:pt x="12192000" y="176784"/>
                </a:lnTo>
                <a:lnTo>
                  <a:pt x="12192000" y="0"/>
                </a:lnTo>
                <a:lnTo>
                  <a:pt x="0" y="0"/>
                </a:lnTo>
                <a:lnTo>
                  <a:pt x="0" y="176784"/>
                </a:lnTo>
                <a:close/>
              </a:path>
            </a:pathLst>
          </a:custGeom>
          <a:solidFill>
            <a:srgbClr val="099BDD"/>
          </a:solidFill>
        </p:spPr>
        <p:txBody>
          <a:bodyPr wrap="square" lIns="0" tIns="0" rIns="0" bIns="0" rtlCol="0"/>
          <a:lstStyle/>
          <a:p>
            <a:endParaRPr/>
          </a:p>
        </p:txBody>
      </p:sp>
      <p:sp>
        <p:nvSpPr>
          <p:cNvPr id="3" name="object 3"/>
          <p:cNvSpPr/>
          <p:nvPr/>
        </p:nvSpPr>
        <p:spPr>
          <a:xfrm>
            <a:off x="0" y="1822704"/>
            <a:ext cx="12192000" cy="5035550"/>
          </a:xfrm>
          <a:custGeom>
            <a:avLst/>
            <a:gdLst/>
            <a:ahLst/>
            <a:cxnLst/>
            <a:rect l="l" t="t" r="r" b="b"/>
            <a:pathLst>
              <a:path w="12192000" h="5035550">
                <a:moveTo>
                  <a:pt x="0" y="5035295"/>
                </a:moveTo>
                <a:lnTo>
                  <a:pt x="12192000" y="5035295"/>
                </a:lnTo>
                <a:lnTo>
                  <a:pt x="12192000" y="0"/>
                </a:lnTo>
                <a:lnTo>
                  <a:pt x="0" y="0"/>
                </a:lnTo>
                <a:lnTo>
                  <a:pt x="0" y="5035295"/>
                </a:lnTo>
                <a:close/>
              </a:path>
            </a:pathLst>
          </a:custGeom>
          <a:solidFill>
            <a:schemeClr val="bg1"/>
          </a:solidFill>
        </p:spPr>
        <p:txBody>
          <a:bodyPr wrap="square" lIns="0" tIns="0" rIns="0" bIns="0" rtlCol="0"/>
          <a:lstStyle/>
          <a:p>
            <a:endParaRPr/>
          </a:p>
        </p:txBody>
      </p:sp>
      <p:sp>
        <p:nvSpPr>
          <p:cNvPr id="4" name="object 4"/>
          <p:cNvSpPr/>
          <p:nvPr/>
        </p:nvSpPr>
        <p:spPr>
          <a:xfrm>
            <a:off x="0" y="176784"/>
            <a:ext cx="12189460" cy="1645920"/>
          </a:xfrm>
          <a:custGeom>
            <a:avLst/>
            <a:gdLst/>
            <a:ahLst/>
            <a:cxnLst/>
            <a:rect l="l" t="t" r="r" b="b"/>
            <a:pathLst>
              <a:path w="12189460" h="1645920">
                <a:moveTo>
                  <a:pt x="0" y="1645920"/>
                </a:moveTo>
                <a:lnTo>
                  <a:pt x="12188952" y="1645920"/>
                </a:lnTo>
                <a:lnTo>
                  <a:pt x="12188952" y="0"/>
                </a:lnTo>
                <a:lnTo>
                  <a:pt x="0" y="0"/>
                </a:lnTo>
                <a:lnTo>
                  <a:pt x="0" y="1645920"/>
                </a:lnTo>
                <a:close/>
              </a:path>
            </a:pathLst>
          </a:custGeom>
          <a:solidFill>
            <a:srgbClr val="FFFFFF"/>
          </a:solidFill>
        </p:spPr>
        <p:txBody>
          <a:bodyPr wrap="square" lIns="0" tIns="0" rIns="0" bIns="0" rtlCol="0"/>
          <a:lstStyle/>
          <a:p>
            <a:endParaRPr/>
          </a:p>
        </p:txBody>
      </p:sp>
      <p:sp>
        <p:nvSpPr>
          <p:cNvPr id="5" name="object 5"/>
          <p:cNvSpPr txBox="1">
            <a:spLocks noGrp="1"/>
          </p:cNvSpPr>
          <p:nvPr>
            <p:ph type="title"/>
          </p:nvPr>
        </p:nvSpPr>
        <p:spPr>
          <a:xfrm>
            <a:off x="1281811" y="658748"/>
            <a:ext cx="7971790" cy="635000"/>
          </a:xfrm>
          <a:prstGeom prst="rect">
            <a:avLst/>
          </a:prstGeom>
        </p:spPr>
        <p:txBody>
          <a:bodyPr vert="horz" wrap="square" lIns="0" tIns="12065" rIns="0" bIns="0" rtlCol="0">
            <a:spAutoFit/>
          </a:bodyPr>
          <a:lstStyle/>
          <a:p>
            <a:pPr marL="12700">
              <a:lnSpc>
                <a:spcPct val="100000"/>
              </a:lnSpc>
              <a:spcBef>
                <a:spcPts val="95"/>
              </a:spcBef>
            </a:pPr>
            <a:r>
              <a:rPr sz="4000" spc="-5" dirty="0">
                <a:solidFill>
                  <a:srgbClr val="099BDD"/>
                </a:solidFill>
              </a:rPr>
              <a:t>INDIA'S </a:t>
            </a:r>
            <a:r>
              <a:rPr sz="4000" spc="-10" dirty="0">
                <a:solidFill>
                  <a:srgbClr val="099BDD"/>
                </a:solidFill>
              </a:rPr>
              <a:t>BALANCE </a:t>
            </a:r>
            <a:r>
              <a:rPr sz="4000" spc="-5" dirty="0">
                <a:solidFill>
                  <a:srgbClr val="099BDD"/>
                </a:solidFill>
              </a:rPr>
              <a:t>OF</a:t>
            </a:r>
            <a:r>
              <a:rPr sz="4000" spc="-145" dirty="0">
                <a:solidFill>
                  <a:srgbClr val="099BDD"/>
                </a:solidFill>
              </a:rPr>
              <a:t> </a:t>
            </a:r>
            <a:r>
              <a:rPr sz="4000" spc="-105" dirty="0">
                <a:solidFill>
                  <a:srgbClr val="099BDD"/>
                </a:solidFill>
              </a:rPr>
              <a:t>PAYMENT</a:t>
            </a:r>
            <a:endParaRPr sz="4000"/>
          </a:p>
        </p:txBody>
      </p:sp>
      <p:sp>
        <p:nvSpPr>
          <p:cNvPr id="6" name="object 6"/>
          <p:cNvSpPr txBox="1"/>
          <p:nvPr/>
        </p:nvSpPr>
        <p:spPr>
          <a:xfrm>
            <a:off x="824585" y="1971572"/>
            <a:ext cx="10803890" cy="4385624"/>
          </a:xfrm>
          <a:prstGeom prst="rect">
            <a:avLst/>
          </a:prstGeom>
        </p:spPr>
        <p:txBody>
          <a:bodyPr vert="horz" wrap="square" lIns="0" tIns="12700" rIns="0" bIns="0" rtlCol="0">
            <a:spAutoFit/>
          </a:bodyPr>
          <a:lstStyle/>
          <a:p>
            <a:pPr marL="469900" marR="5715" indent="-457200" algn="just">
              <a:lnSpc>
                <a:spcPct val="150000"/>
              </a:lnSpc>
              <a:spcBef>
                <a:spcPts val="100"/>
              </a:spcBef>
              <a:buFont typeface="Wingdings"/>
              <a:buChar char=""/>
              <a:tabLst>
                <a:tab pos="470534" algn="l"/>
              </a:tabLst>
            </a:pPr>
            <a:r>
              <a:rPr sz="2400" spc="-5" dirty="0">
                <a:latin typeface="Times New Roman"/>
                <a:cs typeface="Times New Roman"/>
              </a:rPr>
              <a:t>A </a:t>
            </a:r>
            <a:r>
              <a:rPr sz="2400" spc="-25" dirty="0">
                <a:latin typeface="Times New Roman"/>
                <a:cs typeface="Times New Roman"/>
              </a:rPr>
              <a:t>country, </a:t>
            </a:r>
            <a:r>
              <a:rPr sz="2400" spc="-5" dirty="0">
                <a:latin typeface="Times New Roman"/>
                <a:cs typeface="Times New Roman"/>
              </a:rPr>
              <a:t>like </a:t>
            </a:r>
            <a:r>
              <a:rPr sz="2400" dirty="0">
                <a:latin typeface="Times New Roman"/>
                <a:cs typeface="Times New Roman"/>
              </a:rPr>
              <a:t>India, </a:t>
            </a:r>
            <a:r>
              <a:rPr sz="2400" spc="-5" dirty="0">
                <a:latin typeface="Times New Roman"/>
                <a:cs typeface="Times New Roman"/>
              </a:rPr>
              <a:t>which is </a:t>
            </a:r>
            <a:r>
              <a:rPr sz="2400" dirty="0">
                <a:latin typeface="Times New Roman"/>
                <a:cs typeface="Times New Roman"/>
              </a:rPr>
              <a:t>on the </a:t>
            </a:r>
            <a:r>
              <a:rPr sz="2400" spc="-5" dirty="0">
                <a:latin typeface="Times New Roman"/>
                <a:cs typeface="Times New Roman"/>
              </a:rPr>
              <a:t>path </a:t>
            </a:r>
            <a:r>
              <a:rPr sz="2400" dirty="0">
                <a:latin typeface="Times New Roman"/>
                <a:cs typeface="Times New Roman"/>
              </a:rPr>
              <a:t>of </a:t>
            </a:r>
            <a:r>
              <a:rPr sz="2400" spc="-5" dirty="0">
                <a:latin typeface="Times New Roman"/>
                <a:cs typeface="Times New Roman"/>
              </a:rPr>
              <a:t>development </a:t>
            </a:r>
            <a:r>
              <a:rPr sz="2400" spc="-25" dirty="0">
                <a:latin typeface="Times New Roman"/>
                <a:cs typeface="Times New Roman"/>
              </a:rPr>
              <a:t>generally,  </a:t>
            </a:r>
            <a:r>
              <a:rPr sz="2400" spc="-5" dirty="0">
                <a:latin typeface="Times New Roman"/>
                <a:cs typeface="Times New Roman"/>
              </a:rPr>
              <a:t>experiences a deficit balance </a:t>
            </a:r>
            <a:r>
              <a:rPr sz="2400" dirty="0">
                <a:latin typeface="Times New Roman"/>
                <a:cs typeface="Times New Roman"/>
              </a:rPr>
              <a:t>of </a:t>
            </a:r>
            <a:r>
              <a:rPr sz="2400" spc="-5" dirty="0">
                <a:latin typeface="Times New Roman"/>
                <a:cs typeface="Times New Roman"/>
              </a:rPr>
              <a:t>payments </a:t>
            </a:r>
            <a:r>
              <a:rPr sz="2400" dirty="0">
                <a:latin typeface="Times New Roman"/>
                <a:cs typeface="Times New Roman"/>
              </a:rPr>
              <a:t>situation.</a:t>
            </a:r>
            <a:endParaRPr sz="2400">
              <a:latin typeface="Times New Roman"/>
              <a:cs typeface="Times New Roman"/>
            </a:endParaRPr>
          </a:p>
          <a:p>
            <a:pPr marL="469900" marR="5080" indent="-457200" algn="just">
              <a:lnSpc>
                <a:spcPct val="150000"/>
              </a:lnSpc>
              <a:spcBef>
                <a:spcPts val="5"/>
              </a:spcBef>
              <a:buFont typeface="Wingdings"/>
              <a:buChar char=""/>
              <a:tabLst>
                <a:tab pos="470534" algn="l"/>
              </a:tabLst>
            </a:pPr>
            <a:r>
              <a:rPr sz="2400" spc="-5" smtClean="0">
                <a:latin typeface="Times New Roman"/>
                <a:cs typeface="Times New Roman"/>
              </a:rPr>
              <a:t>This </a:t>
            </a:r>
            <a:r>
              <a:rPr sz="2400" dirty="0">
                <a:latin typeface="Times New Roman"/>
                <a:cs typeface="Times New Roman"/>
              </a:rPr>
              <a:t>is </a:t>
            </a:r>
            <a:r>
              <a:rPr sz="2400" spc="-10" dirty="0">
                <a:latin typeface="Times New Roman"/>
                <a:cs typeface="Times New Roman"/>
              </a:rPr>
              <a:t>because </a:t>
            </a:r>
            <a:r>
              <a:rPr sz="2400" spc="-5" dirty="0">
                <a:latin typeface="Times New Roman"/>
                <a:cs typeface="Times New Roman"/>
              </a:rPr>
              <a:t>such a country requires imported machines, technology  and capital equipment's in order to successfully </a:t>
            </a:r>
            <a:r>
              <a:rPr sz="2400" spc="-10" dirty="0">
                <a:latin typeface="Times New Roman"/>
                <a:cs typeface="Times New Roman"/>
              </a:rPr>
              <a:t>launch </a:t>
            </a:r>
            <a:r>
              <a:rPr sz="2400" spc="-5" dirty="0">
                <a:latin typeface="Times New Roman"/>
                <a:cs typeface="Times New Roman"/>
              </a:rPr>
              <a:t>and carry </a:t>
            </a:r>
            <a:r>
              <a:rPr sz="2400" dirty="0">
                <a:latin typeface="Times New Roman"/>
                <a:cs typeface="Times New Roman"/>
              </a:rPr>
              <a:t>out </a:t>
            </a:r>
            <a:r>
              <a:rPr sz="2400" spc="-5" dirty="0">
                <a:latin typeface="Times New Roman"/>
                <a:cs typeface="Times New Roman"/>
              </a:rPr>
              <a:t>the  programme </a:t>
            </a:r>
            <a:r>
              <a:rPr sz="2400">
                <a:latin typeface="Times New Roman"/>
                <a:cs typeface="Times New Roman"/>
              </a:rPr>
              <a:t>of</a:t>
            </a:r>
            <a:r>
              <a:rPr sz="2400" spc="20">
                <a:latin typeface="Times New Roman"/>
                <a:cs typeface="Times New Roman"/>
              </a:rPr>
              <a:t> </a:t>
            </a:r>
            <a:r>
              <a:rPr sz="2400" spc="-5" smtClean="0">
                <a:latin typeface="Times New Roman"/>
                <a:cs typeface="Times New Roman"/>
              </a:rPr>
              <a:t>industrialization</a:t>
            </a:r>
            <a:r>
              <a:rPr lang="en-US" sz="2400" spc="-5" dirty="0" smtClean="0">
                <a:latin typeface="Times New Roman"/>
                <a:cs typeface="Times New Roman"/>
              </a:rPr>
              <a:t>.</a:t>
            </a:r>
          </a:p>
          <a:p>
            <a:pPr marL="469900" marR="5080" indent="-457200" algn="just">
              <a:lnSpc>
                <a:spcPct val="150000"/>
              </a:lnSpc>
              <a:spcBef>
                <a:spcPts val="5"/>
              </a:spcBef>
              <a:buFont typeface="Wingdings"/>
              <a:buChar char=""/>
              <a:tabLst>
                <a:tab pos="470534" algn="l"/>
              </a:tabLst>
            </a:pPr>
            <a:r>
              <a:rPr lang="en-US" sz="2400" dirty="0" smtClean="0"/>
              <a:t>The </a:t>
            </a:r>
            <a:r>
              <a:rPr lang="en-US" sz="2400" b="1" dirty="0" smtClean="0"/>
              <a:t>Directorate General of Foreign Trade (DGFT)</a:t>
            </a:r>
            <a:r>
              <a:rPr lang="en-US" sz="2400" dirty="0" smtClean="0"/>
              <a:t> is the agency of the Ministry of Commerce and Industry of the Government of India responsible for administering laws regarding foreign trade and foreign investment in India.</a:t>
            </a:r>
            <a:endParaRPr sz="2400">
              <a:latin typeface="Times New Roman"/>
              <a:cs typeface="Times New Roman"/>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177165"/>
          </a:xfrm>
          <a:custGeom>
            <a:avLst/>
            <a:gdLst/>
            <a:ahLst/>
            <a:cxnLst/>
            <a:rect l="l" t="t" r="r" b="b"/>
            <a:pathLst>
              <a:path w="12192000" h="177165">
                <a:moveTo>
                  <a:pt x="0" y="176784"/>
                </a:moveTo>
                <a:lnTo>
                  <a:pt x="12192000" y="176784"/>
                </a:lnTo>
                <a:lnTo>
                  <a:pt x="12192000" y="0"/>
                </a:lnTo>
                <a:lnTo>
                  <a:pt x="0" y="0"/>
                </a:lnTo>
                <a:lnTo>
                  <a:pt x="0" y="176784"/>
                </a:lnTo>
                <a:close/>
              </a:path>
            </a:pathLst>
          </a:custGeom>
          <a:solidFill>
            <a:schemeClr val="bg1"/>
          </a:solidFill>
        </p:spPr>
        <p:txBody>
          <a:bodyPr wrap="square" lIns="0" tIns="0" rIns="0" bIns="0" rtlCol="0"/>
          <a:lstStyle/>
          <a:p>
            <a:endParaRPr/>
          </a:p>
        </p:txBody>
      </p:sp>
      <p:sp>
        <p:nvSpPr>
          <p:cNvPr id="3" name="object 3"/>
          <p:cNvSpPr/>
          <p:nvPr/>
        </p:nvSpPr>
        <p:spPr>
          <a:xfrm>
            <a:off x="0" y="1822704"/>
            <a:ext cx="12192000" cy="5035550"/>
          </a:xfrm>
          <a:custGeom>
            <a:avLst/>
            <a:gdLst/>
            <a:ahLst/>
            <a:cxnLst/>
            <a:rect l="l" t="t" r="r" b="b"/>
            <a:pathLst>
              <a:path w="12192000" h="5035550">
                <a:moveTo>
                  <a:pt x="0" y="5035295"/>
                </a:moveTo>
                <a:lnTo>
                  <a:pt x="12192000" y="5035295"/>
                </a:lnTo>
                <a:lnTo>
                  <a:pt x="12192000" y="0"/>
                </a:lnTo>
                <a:lnTo>
                  <a:pt x="0" y="0"/>
                </a:lnTo>
                <a:lnTo>
                  <a:pt x="0" y="5035295"/>
                </a:lnTo>
                <a:close/>
              </a:path>
            </a:pathLst>
          </a:custGeom>
          <a:solidFill>
            <a:schemeClr val="bg1"/>
          </a:solidFill>
        </p:spPr>
        <p:txBody>
          <a:bodyPr wrap="square" lIns="0" tIns="0" rIns="0" bIns="0" rtlCol="0"/>
          <a:lstStyle/>
          <a:p>
            <a:endParaRPr/>
          </a:p>
        </p:txBody>
      </p:sp>
      <p:sp>
        <p:nvSpPr>
          <p:cNvPr id="4" name="object 4"/>
          <p:cNvSpPr/>
          <p:nvPr/>
        </p:nvSpPr>
        <p:spPr>
          <a:xfrm>
            <a:off x="0" y="176784"/>
            <a:ext cx="12189460" cy="1645920"/>
          </a:xfrm>
          <a:custGeom>
            <a:avLst/>
            <a:gdLst/>
            <a:ahLst/>
            <a:cxnLst/>
            <a:rect l="l" t="t" r="r" b="b"/>
            <a:pathLst>
              <a:path w="12189460" h="1645920">
                <a:moveTo>
                  <a:pt x="0" y="1645920"/>
                </a:moveTo>
                <a:lnTo>
                  <a:pt x="12188952" y="1645920"/>
                </a:lnTo>
                <a:lnTo>
                  <a:pt x="12188952" y="0"/>
                </a:lnTo>
                <a:lnTo>
                  <a:pt x="0" y="0"/>
                </a:lnTo>
                <a:lnTo>
                  <a:pt x="0" y="1645920"/>
                </a:lnTo>
                <a:close/>
              </a:path>
            </a:pathLst>
          </a:custGeom>
          <a:solidFill>
            <a:srgbClr val="FFFFFF"/>
          </a:solidFill>
        </p:spPr>
        <p:txBody>
          <a:bodyPr wrap="square" lIns="0" tIns="0" rIns="0" bIns="0" rtlCol="0"/>
          <a:lstStyle/>
          <a:p>
            <a:endParaRPr/>
          </a:p>
        </p:txBody>
      </p:sp>
      <p:sp>
        <p:nvSpPr>
          <p:cNvPr id="5" name="object 5"/>
          <p:cNvSpPr txBox="1">
            <a:spLocks noGrp="1"/>
          </p:cNvSpPr>
          <p:nvPr>
            <p:ph type="title"/>
          </p:nvPr>
        </p:nvSpPr>
        <p:spPr>
          <a:xfrm>
            <a:off x="1281811" y="658748"/>
            <a:ext cx="3333750" cy="635000"/>
          </a:xfrm>
          <a:prstGeom prst="rect">
            <a:avLst/>
          </a:prstGeom>
        </p:spPr>
        <p:txBody>
          <a:bodyPr vert="horz" wrap="square" lIns="0" tIns="12065" rIns="0" bIns="0" rtlCol="0">
            <a:spAutoFit/>
          </a:bodyPr>
          <a:lstStyle/>
          <a:p>
            <a:pPr marL="12700">
              <a:lnSpc>
                <a:spcPct val="100000"/>
              </a:lnSpc>
              <a:spcBef>
                <a:spcPts val="95"/>
              </a:spcBef>
            </a:pPr>
            <a:r>
              <a:rPr sz="4000" b="0" spc="-5" smtClean="0">
                <a:latin typeface="Times New Roman"/>
                <a:cs typeface="Times New Roman"/>
              </a:rPr>
              <a:t>BOP OF</a:t>
            </a:r>
            <a:r>
              <a:rPr sz="4000" b="0" spc="-225" smtClean="0">
                <a:latin typeface="Times New Roman"/>
                <a:cs typeface="Times New Roman"/>
              </a:rPr>
              <a:t> </a:t>
            </a:r>
            <a:r>
              <a:rPr sz="4000" b="0" spc="-5" smtClean="0">
                <a:latin typeface="Times New Roman"/>
                <a:cs typeface="Times New Roman"/>
              </a:rPr>
              <a:t>INDIA</a:t>
            </a:r>
            <a:endParaRPr sz="4000">
              <a:latin typeface="Times New Roman"/>
              <a:cs typeface="Times New Roman"/>
            </a:endParaRPr>
          </a:p>
        </p:txBody>
      </p:sp>
      <p:sp>
        <p:nvSpPr>
          <p:cNvPr id="6" name="object 6"/>
          <p:cNvSpPr txBox="1"/>
          <p:nvPr/>
        </p:nvSpPr>
        <p:spPr>
          <a:xfrm>
            <a:off x="444500" y="1447800"/>
            <a:ext cx="11312525" cy="3997889"/>
          </a:xfrm>
          <a:prstGeom prst="rect">
            <a:avLst/>
          </a:prstGeom>
        </p:spPr>
        <p:txBody>
          <a:bodyPr vert="horz" wrap="square" lIns="0" tIns="57785" rIns="0" bIns="0" rtlCol="0">
            <a:spAutoFit/>
          </a:bodyPr>
          <a:lstStyle/>
          <a:p>
            <a:pPr algn="just"/>
            <a:r>
              <a:rPr lang="en-US" sz="3200" dirty="0" smtClean="0"/>
              <a:t>India trade deficit fell to USD 14.73 billion in January of 2019 from a downwardly revised USD 15.67 billion a year earlier. Exports rose 3.74 percent to USD 26.36 billion, mainly driven by sales of chemicals (15.56 percent); drugs and pharmaceuticals (15.2 percent); ready-made garments (9.33 percent); gems and </a:t>
            </a:r>
            <a:r>
              <a:rPr lang="en-US" sz="3200" dirty="0" err="1" smtClean="0"/>
              <a:t>jewellery</a:t>
            </a:r>
            <a:r>
              <a:rPr lang="en-US" sz="3200" dirty="0" smtClean="0"/>
              <a:t> (6.67 percent) and engineering goods (1.07 percent). Imports were flat at USD 41.09 billion after falling 2.44 percent in December, the biggest drop since August of 2016. </a:t>
            </a:r>
            <a:endParaRPr lang="en-US" sz="32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pc="-5" dirty="0" smtClean="0">
                <a:latin typeface="Times New Roman"/>
                <a:cs typeface="Times New Roman"/>
              </a:rPr>
              <a:t>BOP OF</a:t>
            </a:r>
            <a:r>
              <a:rPr lang="en-US" spc="-225" dirty="0" smtClean="0">
                <a:latin typeface="Times New Roman"/>
                <a:cs typeface="Times New Roman"/>
              </a:rPr>
              <a:t> </a:t>
            </a:r>
            <a:r>
              <a:rPr lang="en-US" spc="-5" dirty="0" smtClean="0">
                <a:latin typeface="Times New Roman"/>
                <a:cs typeface="Times New Roman"/>
              </a:rPr>
              <a:t>INDIA</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Purchases fell for </a:t>
            </a:r>
            <a:r>
              <a:rPr lang="en-US" dirty="0" err="1" smtClean="0"/>
              <a:t>metaliferrous</a:t>
            </a:r>
            <a:r>
              <a:rPr lang="en-US" dirty="0" smtClean="0"/>
              <a:t> ores (-48.87 percent); pearls, precious and semi-precious stones (-36.51 percent); transport equipment (-21.43 percent); vegetable oil (-19.89 percent); and oil (-3.59 percent) but jumped 38.16 percent for gold.</a:t>
            </a:r>
          </a:p>
          <a:p>
            <a:pPr algn="just"/>
            <a:r>
              <a:rPr lang="en-US" dirty="0" smtClean="0"/>
              <a:t>From April to January, the country's trade gap increased to USD 155.93 billion from USD 136.25 billion a year earlier. Balance of Trade in India averaged -2544.12 USD Million from 1957 until 2019, reaching an all time high of 258.90 USD Million in March of 1977 and a record low of -20210.90 USD Million in October of 2012.</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291" y="1737360"/>
            <a:ext cx="9966960" cy="0"/>
          </a:xfrm>
          <a:custGeom>
            <a:avLst/>
            <a:gdLst/>
            <a:ahLst/>
            <a:cxnLst/>
            <a:rect l="l" t="t" r="r" b="b"/>
            <a:pathLst>
              <a:path w="9966960">
                <a:moveTo>
                  <a:pt x="0" y="0"/>
                </a:moveTo>
                <a:lnTo>
                  <a:pt x="9966960" y="0"/>
                </a:lnTo>
              </a:path>
            </a:pathLst>
          </a:custGeom>
          <a:ln w="6096">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1176324" y="1052829"/>
            <a:ext cx="6891655" cy="635000"/>
          </a:xfrm>
          <a:prstGeom prst="rect">
            <a:avLst/>
          </a:prstGeom>
        </p:spPr>
        <p:txBody>
          <a:bodyPr vert="horz" wrap="square" lIns="0" tIns="12065" rIns="0" bIns="0" rtlCol="0">
            <a:spAutoFit/>
          </a:bodyPr>
          <a:lstStyle/>
          <a:p>
            <a:pPr marL="12700">
              <a:lnSpc>
                <a:spcPct val="100000"/>
              </a:lnSpc>
              <a:spcBef>
                <a:spcPts val="95"/>
              </a:spcBef>
            </a:pPr>
            <a:r>
              <a:rPr sz="4000" spc="-45" dirty="0"/>
              <a:t>Balance </a:t>
            </a:r>
            <a:r>
              <a:rPr sz="4000" spc="-30" dirty="0"/>
              <a:t>Of </a:t>
            </a:r>
            <a:r>
              <a:rPr sz="4000" spc="-50" dirty="0"/>
              <a:t>Payment </a:t>
            </a:r>
            <a:r>
              <a:rPr sz="4000" spc="-5" dirty="0"/>
              <a:t>:</a:t>
            </a:r>
            <a:r>
              <a:rPr sz="4000" spc="-280" dirty="0"/>
              <a:t> </a:t>
            </a:r>
            <a:r>
              <a:rPr sz="4000" spc="-50" dirty="0"/>
              <a:t>Definition</a:t>
            </a:r>
            <a:endParaRPr sz="4000"/>
          </a:p>
        </p:txBody>
      </p:sp>
      <p:sp>
        <p:nvSpPr>
          <p:cNvPr id="4" name="object 4"/>
          <p:cNvSpPr txBox="1"/>
          <p:nvPr/>
        </p:nvSpPr>
        <p:spPr>
          <a:xfrm>
            <a:off x="1199184" y="1931035"/>
            <a:ext cx="10454640" cy="3763645"/>
          </a:xfrm>
          <a:prstGeom prst="rect">
            <a:avLst/>
          </a:prstGeom>
        </p:spPr>
        <p:txBody>
          <a:bodyPr vert="horz" wrap="square" lIns="0" tIns="61594" rIns="0" bIns="0" rtlCol="0">
            <a:spAutoFit/>
          </a:bodyPr>
          <a:lstStyle/>
          <a:p>
            <a:pPr marL="12700" marR="5080" algn="just">
              <a:lnSpc>
                <a:spcPct val="90000"/>
              </a:lnSpc>
              <a:spcBef>
                <a:spcPts val="484"/>
              </a:spcBef>
            </a:pPr>
            <a:r>
              <a:rPr sz="3200" dirty="0">
                <a:latin typeface="Times New Roman"/>
                <a:cs typeface="Times New Roman"/>
              </a:rPr>
              <a:t>The balance </a:t>
            </a:r>
            <a:r>
              <a:rPr sz="3200" spc="-5" dirty="0">
                <a:latin typeface="Times New Roman"/>
                <a:cs typeface="Times New Roman"/>
              </a:rPr>
              <a:t>of </a:t>
            </a:r>
            <a:r>
              <a:rPr sz="3200" dirty="0">
                <a:latin typeface="Times New Roman"/>
                <a:cs typeface="Times New Roman"/>
              </a:rPr>
              <a:t>payments </a:t>
            </a:r>
            <a:r>
              <a:rPr sz="3200" spc="-5" dirty="0">
                <a:latin typeface="Times New Roman"/>
                <a:cs typeface="Times New Roman"/>
              </a:rPr>
              <a:t>of </a:t>
            </a:r>
            <a:r>
              <a:rPr sz="3200" dirty="0">
                <a:latin typeface="Times New Roman"/>
                <a:cs typeface="Times New Roman"/>
              </a:rPr>
              <a:t>a </a:t>
            </a:r>
            <a:r>
              <a:rPr sz="3200" spc="-5" dirty="0">
                <a:latin typeface="Times New Roman"/>
                <a:cs typeface="Times New Roman"/>
              </a:rPr>
              <a:t>country is </a:t>
            </a:r>
            <a:r>
              <a:rPr sz="3200" dirty="0">
                <a:latin typeface="Times New Roman"/>
                <a:cs typeface="Times New Roman"/>
              </a:rPr>
              <a:t>a systematic record </a:t>
            </a:r>
            <a:r>
              <a:rPr sz="3200" spc="-10" dirty="0">
                <a:latin typeface="Times New Roman"/>
                <a:cs typeface="Times New Roman"/>
              </a:rPr>
              <a:t>of  </a:t>
            </a:r>
            <a:r>
              <a:rPr sz="3200" dirty="0">
                <a:latin typeface="Times New Roman"/>
                <a:cs typeface="Times New Roman"/>
              </a:rPr>
              <a:t>all </a:t>
            </a:r>
            <a:r>
              <a:rPr sz="3200" u="heavy" dirty="0">
                <a:uFill>
                  <a:solidFill>
                    <a:srgbClr val="000000"/>
                  </a:solidFill>
                </a:uFill>
                <a:latin typeface="Times New Roman"/>
                <a:cs typeface="Times New Roman"/>
              </a:rPr>
              <a:t>economic </a:t>
            </a:r>
            <a:r>
              <a:rPr sz="3200" u="heavy" spc="-5" dirty="0">
                <a:uFill>
                  <a:solidFill>
                    <a:srgbClr val="000000"/>
                  </a:solidFill>
                </a:uFill>
                <a:latin typeface="Times New Roman"/>
                <a:cs typeface="Times New Roman"/>
              </a:rPr>
              <a:t>transactions</a:t>
            </a:r>
            <a:r>
              <a:rPr sz="3200" spc="-5" dirty="0">
                <a:latin typeface="Times New Roman"/>
                <a:cs typeface="Times New Roman"/>
              </a:rPr>
              <a:t> </a:t>
            </a:r>
            <a:r>
              <a:rPr sz="3200" dirty="0">
                <a:latin typeface="Times New Roman"/>
                <a:cs typeface="Times New Roman"/>
              </a:rPr>
              <a:t>between the </a:t>
            </a:r>
            <a:r>
              <a:rPr sz="3200" u="heavy" dirty="0">
                <a:uFill>
                  <a:solidFill>
                    <a:srgbClr val="000000"/>
                  </a:solidFill>
                </a:uFill>
                <a:latin typeface="Times New Roman"/>
                <a:cs typeface="Times New Roman"/>
              </a:rPr>
              <a:t>residents</a:t>
            </a:r>
            <a:r>
              <a:rPr sz="3200" dirty="0">
                <a:latin typeface="Times New Roman"/>
                <a:cs typeface="Times New Roman"/>
              </a:rPr>
              <a:t> of a </a:t>
            </a:r>
            <a:r>
              <a:rPr sz="3200" spc="-5" dirty="0">
                <a:latin typeface="Times New Roman"/>
                <a:cs typeface="Times New Roman"/>
              </a:rPr>
              <a:t>country  </a:t>
            </a:r>
            <a:r>
              <a:rPr sz="3200" dirty="0">
                <a:latin typeface="Times New Roman"/>
                <a:cs typeface="Times New Roman"/>
              </a:rPr>
              <a:t>and </a:t>
            </a:r>
            <a:r>
              <a:rPr sz="3200" spc="-5" dirty="0">
                <a:latin typeface="Times New Roman"/>
                <a:cs typeface="Times New Roman"/>
              </a:rPr>
              <a:t>the rest </a:t>
            </a:r>
            <a:r>
              <a:rPr sz="3200" dirty="0">
                <a:latin typeface="Times New Roman"/>
                <a:cs typeface="Times New Roman"/>
              </a:rPr>
              <a:t>of the </a:t>
            </a:r>
            <a:r>
              <a:rPr sz="3200" spc="-5" dirty="0">
                <a:latin typeface="Times New Roman"/>
                <a:cs typeface="Times New Roman"/>
              </a:rPr>
              <a:t>world. </a:t>
            </a:r>
            <a:r>
              <a:rPr sz="3200" dirty="0">
                <a:latin typeface="Times New Roman"/>
                <a:cs typeface="Times New Roman"/>
              </a:rPr>
              <a:t>It presents a classified </a:t>
            </a:r>
            <a:r>
              <a:rPr sz="3200" spc="-5" dirty="0">
                <a:latin typeface="Times New Roman"/>
                <a:cs typeface="Times New Roman"/>
              </a:rPr>
              <a:t>record </a:t>
            </a:r>
            <a:r>
              <a:rPr sz="3200" dirty="0">
                <a:latin typeface="Times New Roman"/>
                <a:cs typeface="Times New Roman"/>
              </a:rPr>
              <a:t>of all  receipts on account of goods exported, </a:t>
            </a:r>
            <a:r>
              <a:rPr sz="3200" spc="-5" dirty="0">
                <a:latin typeface="Times New Roman"/>
                <a:cs typeface="Times New Roman"/>
              </a:rPr>
              <a:t>services rendered </a:t>
            </a:r>
            <a:r>
              <a:rPr sz="3200" spc="-10" dirty="0">
                <a:latin typeface="Times New Roman"/>
                <a:cs typeface="Times New Roman"/>
              </a:rPr>
              <a:t>and  </a:t>
            </a:r>
            <a:r>
              <a:rPr sz="3200" dirty="0">
                <a:latin typeface="Times New Roman"/>
                <a:cs typeface="Times New Roman"/>
              </a:rPr>
              <a:t>capital received by residents </a:t>
            </a:r>
            <a:r>
              <a:rPr sz="3200" spc="-5" dirty="0">
                <a:latin typeface="Times New Roman"/>
                <a:cs typeface="Times New Roman"/>
              </a:rPr>
              <a:t>and </a:t>
            </a:r>
            <a:r>
              <a:rPr sz="3200" dirty="0">
                <a:latin typeface="Times New Roman"/>
                <a:cs typeface="Times New Roman"/>
              </a:rPr>
              <a:t>payments made </a:t>
            </a:r>
            <a:r>
              <a:rPr sz="3200" spc="-5" dirty="0">
                <a:latin typeface="Times New Roman"/>
                <a:cs typeface="Times New Roman"/>
              </a:rPr>
              <a:t>by them </a:t>
            </a:r>
            <a:r>
              <a:rPr sz="3200" spc="-10" dirty="0">
                <a:latin typeface="Times New Roman"/>
                <a:cs typeface="Times New Roman"/>
              </a:rPr>
              <a:t>on  </a:t>
            </a:r>
            <a:r>
              <a:rPr sz="3200" dirty="0">
                <a:latin typeface="Times New Roman"/>
                <a:cs typeface="Times New Roman"/>
              </a:rPr>
              <a:t>account of </a:t>
            </a:r>
            <a:r>
              <a:rPr sz="3200" spc="-5" dirty="0">
                <a:latin typeface="Times New Roman"/>
                <a:cs typeface="Times New Roman"/>
              </a:rPr>
              <a:t>goods imported and services </a:t>
            </a:r>
            <a:r>
              <a:rPr sz="3200" dirty="0">
                <a:latin typeface="Times New Roman"/>
                <a:cs typeface="Times New Roman"/>
              </a:rPr>
              <a:t>received </a:t>
            </a:r>
            <a:r>
              <a:rPr sz="3200" spc="-5" dirty="0">
                <a:latin typeface="Times New Roman"/>
                <a:cs typeface="Times New Roman"/>
              </a:rPr>
              <a:t>from the  </a:t>
            </a:r>
            <a:r>
              <a:rPr sz="3200" dirty="0">
                <a:latin typeface="Times New Roman"/>
                <a:cs typeface="Times New Roman"/>
              </a:rPr>
              <a:t>capital transferred </a:t>
            </a:r>
            <a:r>
              <a:rPr sz="3200" spc="-5" dirty="0">
                <a:latin typeface="Times New Roman"/>
                <a:cs typeface="Times New Roman"/>
              </a:rPr>
              <a:t>to </a:t>
            </a:r>
            <a:r>
              <a:rPr sz="3200" dirty="0">
                <a:latin typeface="Times New Roman"/>
                <a:cs typeface="Times New Roman"/>
              </a:rPr>
              <a:t>non-residents or</a:t>
            </a:r>
            <a:r>
              <a:rPr sz="3200" spc="-85" dirty="0">
                <a:latin typeface="Times New Roman"/>
                <a:cs typeface="Times New Roman"/>
              </a:rPr>
              <a:t> </a:t>
            </a:r>
            <a:r>
              <a:rPr sz="3200" dirty="0">
                <a:latin typeface="Times New Roman"/>
                <a:cs typeface="Times New Roman"/>
              </a:rPr>
              <a:t>foreigners.</a:t>
            </a:r>
            <a:endParaRPr sz="3200">
              <a:latin typeface="Times New Roman"/>
              <a:cs typeface="Times New Roman"/>
            </a:endParaRPr>
          </a:p>
          <a:p>
            <a:pPr marL="12700" algn="just">
              <a:lnSpc>
                <a:spcPct val="100000"/>
              </a:lnSpc>
              <a:spcBef>
                <a:spcPts val="1010"/>
              </a:spcBef>
            </a:pPr>
            <a:r>
              <a:rPr sz="3200" b="1" dirty="0">
                <a:latin typeface="Times New Roman"/>
                <a:cs typeface="Times New Roman"/>
              </a:rPr>
              <a:t>- </a:t>
            </a:r>
            <a:r>
              <a:rPr sz="3200" b="1" u="heavy" dirty="0">
                <a:uFill>
                  <a:solidFill>
                    <a:srgbClr val="000000"/>
                  </a:solidFill>
                </a:uFill>
                <a:latin typeface="Times New Roman"/>
                <a:cs typeface="Times New Roman"/>
              </a:rPr>
              <a:t>Reserve Bank of</a:t>
            </a:r>
            <a:r>
              <a:rPr sz="3200" b="1" u="heavy" spc="-40" dirty="0">
                <a:uFill>
                  <a:solidFill>
                    <a:srgbClr val="000000"/>
                  </a:solidFill>
                </a:uFill>
                <a:latin typeface="Times New Roman"/>
                <a:cs typeface="Times New Roman"/>
              </a:rPr>
              <a:t> </a:t>
            </a:r>
            <a:r>
              <a:rPr sz="3200" b="1" u="heavy" spc="-5" dirty="0">
                <a:uFill>
                  <a:solidFill>
                    <a:srgbClr val="000000"/>
                  </a:solidFill>
                </a:uFill>
                <a:latin typeface="Times New Roman"/>
                <a:cs typeface="Times New Roman"/>
              </a:rPr>
              <a:t>India</a:t>
            </a:r>
            <a:endParaRPr sz="3200">
              <a:latin typeface="Times New Roman"/>
              <a:cs typeface="Times New Roman"/>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177165"/>
          </a:xfrm>
          <a:custGeom>
            <a:avLst/>
            <a:gdLst/>
            <a:ahLst/>
            <a:cxnLst/>
            <a:rect l="l" t="t" r="r" b="b"/>
            <a:pathLst>
              <a:path w="12192000" h="177165">
                <a:moveTo>
                  <a:pt x="0" y="176784"/>
                </a:moveTo>
                <a:lnTo>
                  <a:pt x="12192000" y="176784"/>
                </a:lnTo>
                <a:lnTo>
                  <a:pt x="12192000" y="0"/>
                </a:lnTo>
                <a:lnTo>
                  <a:pt x="0" y="0"/>
                </a:lnTo>
                <a:lnTo>
                  <a:pt x="0" y="176784"/>
                </a:lnTo>
                <a:close/>
              </a:path>
            </a:pathLst>
          </a:custGeom>
          <a:solidFill>
            <a:srgbClr val="099BDD"/>
          </a:solidFill>
        </p:spPr>
        <p:txBody>
          <a:bodyPr wrap="square" lIns="0" tIns="0" rIns="0" bIns="0" rtlCol="0"/>
          <a:lstStyle/>
          <a:p>
            <a:endParaRPr/>
          </a:p>
        </p:txBody>
      </p:sp>
      <p:sp>
        <p:nvSpPr>
          <p:cNvPr id="3" name="object 3"/>
          <p:cNvSpPr/>
          <p:nvPr/>
        </p:nvSpPr>
        <p:spPr>
          <a:xfrm>
            <a:off x="0" y="1822704"/>
            <a:ext cx="12192000" cy="5035550"/>
          </a:xfrm>
          <a:custGeom>
            <a:avLst/>
            <a:gdLst/>
            <a:ahLst/>
            <a:cxnLst/>
            <a:rect l="l" t="t" r="r" b="b"/>
            <a:pathLst>
              <a:path w="12192000" h="5035550">
                <a:moveTo>
                  <a:pt x="0" y="5035295"/>
                </a:moveTo>
                <a:lnTo>
                  <a:pt x="12192000" y="5035295"/>
                </a:lnTo>
                <a:lnTo>
                  <a:pt x="12192000" y="0"/>
                </a:lnTo>
                <a:lnTo>
                  <a:pt x="0" y="0"/>
                </a:lnTo>
                <a:lnTo>
                  <a:pt x="0" y="5035295"/>
                </a:lnTo>
                <a:close/>
              </a:path>
            </a:pathLst>
          </a:custGeom>
          <a:solidFill>
            <a:schemeClr val="bg1"/>
          </a:solidFill>
        </p:spPr>
        <p:txBody>
          <a:bodyPr wrap="square" lIns="0" tIns="0" rIns="0" bIns="0" rtlCol="0"/>
          <a:lstStyle/>
          <a:p>
            <a:endParaRPr/>
          </a:p>
        </p:txBody>
      </p:sp>
      <p:sp>
        <p:nvSpPr>
          <p:cNvPr id="4" name="object 4"/>
          <p:cNvSpPr/>
          <p:nvPr/>
        </p:nvSpPr>
        <p:spPr>
          <a:xfrm>
            <a:off x="0" y="176784"/>
            <a:ext cx="12189460" cy="1645920"/>
          </a:xfrm>
          <a:custGeom>
            <a:avLst/>
            <a:gdLst/>
            <a:ahLst/>
            <a:cxnLst/>
            <a:rect l="l" t="t" r="r" b="b"/>
            <a:pathLst>
              <a:path w="12189460" h="1645920">
                <a:moveTo>
                  <a:pt x="0" y="1645920"/>
                </a:moveTo>
                <a:lnTo>
                  <a:pt x="12188952" y="1645920"/>
                </a:lnTo>
                <a:lnTo>
                  <a:pt x="12188952" y="0"/>
                </a:lnTo>
                <a:lnTo>
                  <a:pt x="0" y="0"/>
                </a:lnTo>
                <a:lnTo>
                  <a:pt x="0" y="1645920"/>
                </a:lnTo>
                <a:close/>
              </a:path>
            </a:pathLst>
          </a:custGeom>
          <a:solidFill>
            <a:srgbClr val="FFFFFF"/>
          </a:solidFill>
        </p:spPr>
        <p:txBody>
          <a:bodyPr wrap="square" lIns="0" tIns="0" rIns="0" bIns="0" rtlCol="0"/>
          <a:lstStyle/>
          <a:p>
            <a:endParaRPr/>
          </a:p>
        </p:txBody>
      </p:sp>
      <p:sp>
        <p:nvSpPr>
          <p:cNvPr id="5" name="object 5"/>
          <p:cNvSpPr txBox="1">
            <a:spLocks noGrp="1"/>
          </p:cNvSpPr>
          <p:nvPr>
            <p:ph type="title"/>
          </p:nvPr>
        </p:nvSpPr>
        <p:spPr>
          <a:xfrm>
            <a:off x="1775586" y="228980"/>
            <a:ext cx="8635365" cy="1046440"/>
          </a:xfrm>
          <a:prstGeom prst="rect">
            <a:avLst/>
          </a:prstGeom>
        </p:spPr>
        <p:txBody>
          <a:bodyPr vert="horz" wrap="square" lIns="0" tIns="96520" rIns="0" bIns="0" rtlCol="0">
            <a:spAutoFit/>
          </a:bodyPr>
          <a:lstStyle/>
          <a:p>
            <a:pPr marL="1750060" marR="5080" indent="-1737995">
              <a:lnSpc>
                <a:spcPts val="3670"/>
              </a:lnSpc>
              <a:spcBef>
                <a:spcPts val="760"/>
              </a:spcBef>
            </a:pPr>
            <a:r>
              <a:rPr sz="3600" b="0" dirty="0">
                <a:latin typeface="Times New Roman"/>
                <a:cs typeface="Times New Roman"/>
              </a:rPr>
              <a:t>REASONS </a:t>
            </a:r>
            <a:r>
              <a:rPr sz="3600" b="0" spc="-5" dirty="0">
                <a:latin typeface="Times New Roman"/>
                <a:cs typeface="Times New Roman"/>
              </a:rPr>
              <a:t>FOR </a:t>
            </a:r>
            <a:r>
              <a:rPr sz="3600" b="0" dirty="0">
                <a:latin typeface="Times New Roman"/>
                <a:cs typeface="Times New Roman"/>
              </a:rPr>
              <a:t>POOR PERFORMANCE</a:t>
            </a:r>
            <a:r>
              <a:rPr sz="3600" b="0" spc="-110" dirty="0">
                <a:latin typeface="Times New Roman"/>
                <a:cs typeface="Times New Roman"/>
              </a:rPr>
              <a:t> </a:t>
            </a:r>
            <a:r>
              <a:rPr sz="3600" b="0" spc="-5" dirty="0">
                <a:latin typeface="Times New Roman"/>
                <a:cs typeface="Times New Roman"/>
              </a:rPr>
              <a:t>OF  </a:t>
            </a:r>
            <a:r>
              <a:rPr sz="3600" b="0" spc="-60" dirty="0">
                <a:latin typeface="Times New Roman"/>
                <a:cs typeface="Times New Roman"/>
              </a:rPr>
              <a:t>INDIA’S </a:t>
            </a:r>
            <a:r>
              <a:rPr sz="3600" b="0" spc="-35" dirty="0">
                <a:latin typeface="Times New Roman"/>
                <a:cs typeface="Times New Roman"/>
              </a:rPr>
              <a:t>EXPORT</a:t>
            </a:r>
            <a:r>
              <a:rPr sz="3600" b="0" spc="-114" dirty="0">
                <a:latin typeface="Times New Roman"/>
                <a:cs typeface="Times New Roman"/>
              </a:rPr>
              <a:t> </a:t>
            </a:r>
            <a:r>
              <a:rPr sz="3600" b="0" dirty="0">
                <a:latin typeface="Times New Roman"/>
                <a:cs typeface="Times New Roman"/>
              </a:rPr>
              <a:t>TRADE</a:t>
            </a:r>
          </a:p>
        </p:txBody>
      </p:sp>
      <p:sp>
        <p:nvSpPr>
          <p:cNvPr id="6" name="object 6"/>
          <p:cNvSpPr/>
          <p:nvPr/>
        </p:nvSpPr>
        <p:spPr>
          <a:xfrm>
            <a:off x="740663" y="2249423"/>
            <a:ext cx="1536192" cy="789431"/>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954024" y="2738627"/>
            <a:ext cx="4184904" cy="76200"/>
          </a:xfrm>
          <a:prstGeom prst="rect">
            <a:avLst/>
          </a:prstGeom>
          <a:blipFill>
            <a:blip r:embed="rId3" cstate="print"/>
            <a:stretch>
              <a:fillRect/>
            </a:stretch>
          </a:blipFill>
        </p:spPr>
        <p:txBody>
          <a:bodyPr wrap="square" lIns="0" tIns="0" rIns="0" bIns="0" rtlCol="0"/>
          <a:lstStyle/>
          <a:p>
            <a:endParaRPr/>
          </a:p>
        </p:txBody>
      </p:sp>
      <p:sp>
        <p:nvSpPr>
          <p:cNvPr id="8" name="object 8"/>
          <p:cNvSpPr/>
          <p:nvPr/>
        </p:nvSpPr>
        <p:spPr>
          <a:xfrm>
            <a:off x="1897379" y="2249423"/>
            <a:ext cx="588263" cy="789431"/>
          </a:xfrm>
          <a:prstGeom prst="rect">
            <a:avLst/>
          </a:prstGeom>
          <a:blipFill>
            <a:blip r:embed="rId4" cstate="print"/>
            <a:stretch>
              <a:fillRect/>
            </a:stretch>
          </a:blipFill>
        </p:spPr>
        <p:txBody>
          <a:bodyPr wrap="square" lIns="0" tIns="0" rIns="0" bIns="0" rtlCol="0"/>
          <a:lstStyle/>
          <a:p>
            <a:endParaRPr/>
          </a:p>
        </p:txBody>
      </p:sp>
      <p:sp>
        <p:nvSpPr>
          <p:cNvPr id="9" name="object 9"/>
          <p:cNvSpPr/>
          <p:nvPr/>
        </p:nvSpPr>
        <p:spPr>
          <a:xfrm>
            <a:off x="2104644" y="2249423"/>
            <a:ext cx="1633728" cy="789431"/>
          </a:xfrm>
          <a:prstGeom prst="rect">
            <a:avLst/>
          </a:prstGeom>
          <a:blipFill>
            <a:blip r:embed="rId5" cstate="print"/>
            <a:stretch>
              <a:fillRect/>
            </a:stretch>
          </a:blipFill>
        </p:spPr>
        <p:txBody>
          <a:bodyPr wrap="square" lIns="0" tIns="0" rIns="0" bIns="0" rtlCol="0"/>
          <a:lstStyle/>
          <a:p>
            <a:endParaRPr/>
          </a:p>
        </p:txBody>
      </p:sp>
      <p:sp>
        <p:nvSpPr>
          <p:cNvPr id="10" name="object 10"/>
          <p:cNvSpPr/>
          <p:nvPr/>
        </p:nvSpPr>
        <p:spPr>
          <a:xfrm>
            <a:off x="3358896" y="2249423"/>
            <a:ext cx="1903476" cy="789431"/>
          </a:xfrm>
          <a:prstGeom prst="rect">
            <a:avLst/>
          </a:prstGeom>
          <a:blipFill>
            <a:blip r:embed="rId6" cstate="print"/>
            <a:stretch>
              <a:fillRect/>
            </a:stretch>
          </a:blipFill>
        </p:spPr>
        <p:txBody>
          <a:bodyPr wrap="square" lIns="0" tIns="0" rIns="0" bIns="0" rtlCol="0"/>
          <a:lstStyle/>
          <a:p>
            <a:endParaRPr/>
          </a:p>
        </p:txBody>
      </p:sp>
      <p:sp>
        <p:nvSpPr>
          <p:cNvPr id="11" name="object 11"/>
          <p:cNvSpPr/>
          <p:nvPr/>
        </p:nvSpPr>
        <p:spPr>
          <a:xfrm>
            <a:off x="906780" y="2737104"/>
            <a:ext cx="702563" cy="731520"/>
          </a:xfrm>
          <a:prstGeom prst="rect">
            <a:avLst/>
          </a:prstGeom>
          <a:blipFill>
            <a:blip r:embed="rId7" cstate="print"/>
            <a:stretch>
              <a:fillRect/>
            </a:stretch>
          </a:blipFill>
        </p:spPr>
        <p:txBody>
          <a:bodyPr wrap="square" lIns="0" tIns="0" rIns="0" bIns="0" rtlCol="0"/>
          <a:lstStyle/>
          <a:p>
            <a:endParaRPr/>
          </a:p>
        </p:txBody>
      </p:sp>
      <p:sp>
        <p:nvSpPr>
          <p:cNvPr id="12" name="object 12"/>
          <p:cNvSpPr/>
          <p:nvPr/>
        </p:nvSpPr>
        <p:spPr>
          <a:xfrm>
            <a:off x="1181100" y="2702051"/>
            <a:ext cx="1220724" cy="789432"/>
          </a:xfrm>
          <a:prstGeom prst="rect">
            <a:avLst/>
          </a:prstGeom>
          <a:blipFill>
            <a:blip r:embed="rId8" cstate="print"/>
            <a:stretch>
              <a:fillRect/>
            </a:stretch>
          </a:blipFill>
        </p:spPr>
        <p:txBody>
          <a:bodyPr wrap="square" lIns="0" tIns="0" rIns="0" bIns="0" rtlCol="0"/>
          <a:lstStyle/>
          <a:p>
            <a:endParaRPr/>
          </a:p>
        </p:txBody>
      </p:sp>
      <p:sp>
        <p:nvSpPr>
          <p:cNvPr id="13" name="object 13"/>
          <p:cNvSpPr/>
          <p:nvPr/>
        </p:nvSpPr>
        <p:spPr>
          <a:xfrm>
            <a:off x="2020823" y="2702051"/>
            <a:ext cx="1394460" cy="789432"/>
          </a:xfrm>
          <a:prstGeom prst="rect">
            <a:avLst/>
          </a:prstGeom>
          <a:blipFill>
            <a:blip r:embed="rId9" cstate="print"/>
            <a:stretch>
              <a:fillRect/>
            </a:stretch>
          </a:blipFill>
        </p:spPr>
        <p:txBody>
          <a:bodyPr wrap="square" lIns="0" tIns="0" rIns="0" bIns="0" rtlCol="0"/>
          <a:lstStyle/>
          <a:p>
            <a:endParaRPr/>
          </a:p>
        </p:txBody>
      </p:sp>
      <p:sp>
        <p:nvSpPr>
          <p:cNvPr id="14" name="object 14"/>
          <p:cNvSpPr/>
          <p:nvPr/>
        </p:nvSpPr>
        <p:spPr>
          <a:xfrm>
            <a:off x="908303" y="4494276"/>
            <a:ext cx="702564" cy="731519"/>
          </a:xfrm>
          <a:prstGeom prst="rect">
            <a:avLst/>
          </a:prstGeom>
          <a:blipFill>
            <a:blip r:embed="rId10" cstate="print"/>
            <a:stretch>
              <a:fillRect/>
            </a:stretch>
          </a:blipFill>
        </p:spPr>
        <p:txBody>
          <a:bodyPr wrap="square" lIns="0" tIns="0" rIns="0" bIns="0" rtlCol="0"/>
          <a:lstStyle/>
          <a:p>
            <a:endParaRPr/>
          </a:p>
        </p:txBody>
      </p:sp>
      <p:sp>
        <p:nvSpPr>
          <p:cNvPr id="15" name="object 15"/>
          <p:cNvSpPr/>
          <p:nvPr/>
        </p:nvSpPr>
        <p:spPr>
          <a:xfrm>
            <a:off x="1348739" y="4459223"/>
            <a:ext cx="1193292" cy="789432"/>
          </a:xfrm>
          <a:prstGeom prst="rect">
            <a:avLst/>
          </a:prstGeom>
          <a:blipFill>
            <a:blip r:embed="rId11" cstate="print"/>
            <a:stretch>
              <a:fillRect/>
            </a:stretch>
          </a:blipFill>
        </p:spPr>
        <p:txBody>
          <a:bodyPr wrap="square" lIns="0" tIns="0" rIns="0" bIns="0" rtlCol="0"/>
          <a:lstStyle/>
          <a:p>
            <a:endParaRPr/>
          </a:p>
        </p:txBody>
      </p:sp>
      <p:sp>
        <p:nvSpPr>
          <p:cNvPr id="16" name="object 16"/>
          <p:cNvSpPr/>
          <p:nvPr/>
        </p:nvSpPr>
        <p:spPr>
          <a:xfrm>
            <a:off x="2161032" y="4459223"/>
            <a:ext cx="588263" cy="789432"/>
          </a:xfrm>
          <a:prstGeom prst="rect">
            <a:avLst/>
          </a:prstGeom>
          <a:blipFill>
            <a:blip r:embed="rId4" cstate="print"/>
            <a:stretch>
              <a:fillRect/>
            </a:stretch>
          </a:blipFill>
        </p:spPr>
        <p:txBody>
          <a:bodyPr wrap="square" lIns="0" tIns="0" rIns="0" bIns="0" rtlCol="0"/>
          <a:lstStyle/>
          <a:p>
            <a:endParaRPr/>
          </a:p>
        </p:txBody>
      </p:sp>
      <p:sp>
        <p:nvSpPr>
          <p:cNvPr id="17" name="object 17"/>
          <p:cNvSpPr/>
          <p:nvPr/>
        </p:nvSpPr>
        <p:spPr>
          <a:xfrm>
            <a:off x="2369820" y="4459223"/>
            <a:ext cx="1616963" cy="789432"/>
          </a:xfrm>
          <a:prstGeom prst="rect">
            <a:avLst/>
          </a:prstGeom>
          <a:blipFill>
            <a:blip r:embed="rId12" cstate="print"/>
            <a:stretch>
              <a:fillRect/>
            </a:stretch>
          </a:blipFill>
        </p:spPr>
        <p:txBody>
          <a:bodyPr wrap="square" lIns="0" tIns="0" rIns="0" bIns="0" rtlCol="0"/>
          <a:lstStyle/>
          <a:p>
            <a:endParaRPr/>
          </a:p>
        </p:txBody>
      </p:sp>
      <p:sp>
        <p:nvSpPr>
          <p:cNvPr id="18" name="object 18"/>
          <p:cNvSpPr txBox="1"/>
          <p:nvPr/>
        </p:nvSpPr>
        <p:spPr>
          <a:xfrm>
            <a:off x="429259" y="1861464"/>
            <a:ext cx="11326495" cy="4447540"/>
          </a:xfrm>
          <a:prstGeom prst="rect">
            <a:avLst/>
          </a:prstGeom>
        </p:spPr>
        <p:txBody>
          <a:bodyPr vert="horz" wrap="square" lIns="0" tIns="38735" rIns="0" bIns="0" rtlCol="0">
            <a:spAutoFit/>
          </a:bodyPr>
          <a:lstStyle/>
          <a:p>
            <a:pPr marL="12700">
              <a:lnSpc>
                <a:spcPct val="100000"/>
              </a:lnSpc>
              <a:spcBef>
                <a:spcPts val="305"/>
              </a:spcBef>
            </a:pPr>
            <a:r>
              <a:rPr sz="2800" spc="-5" dirty="0">
                <a:latin typeface="Times New Roman"/>
                <a:cs typeface="Times New Roman"/>
              </a:rPr>
              <a:t>There are Several reasons </a:t>
            </a:r>
            <a:r>
              <a:rPr sz="2800" dirty="0">
                <a:latin typeface="Times New Roman"/>
                <a:cs typeface="Times New Roman"/>
              </a:rPr>
              <a:t>for </a:t>
            </a:r>
            <a:r>
              <a:rPr sz="2800" spc="-25" dirty="0">
                <a:latin typeface="Times New Roman"/>
                <a:cs typeface="Times New Roman"/>
              </a:rPr>
              <a:t>India’s </a:t>
            </a:r>
            <a:r>
              <a:rPr sz="2800" dirty="0">
                <a:latin typeface="Times New Roman"/>
                <a:cs typeface="Times New Roman"/>
              </a:rPr>
              <a:t>Poor </a:t>
            </a:r>
            <a:r>
              <a:rPr sz="2800" spc="-5" dirty="0">
                <a:latin typeface="Times New Roman"/>
                <a:cs typeface="Times New Roman"/>
              </a:rPr>
              <a:t>performance. Some </a:t>
            </a:r>
            <a:r>
              <a:rPr sz="2800" spc="-15" dirty="0">
                <a:latin typeface="Times New Roman"/>
                <a:cs typeface="Times New Roman"/>
              </a:rPr>
              <a:t>off </a:t>
            </a:r>
            <a:r>
              <a:rPr sz="2800" spc="-5" dirty="0">
                <a:latin typeface="Times New Roman"/>
                <a:cs typeface="Times New Roman"/>
              </a:rPr>
              <a:t>them</a:t>
            </a:r>
            <a:r>
              <a:rPr sz="2800" spc="105" dirty="0">
                <a:latin typeface="Times New Roman"/>
                <a:cs typeface="Times New Roman"/>
              </a:rPr>
              <a:t> </a:t>
            </a:r>
            <a:r>
              <a:rPr sz="2800" spc="-5" dirty="0">
                <a:latin typeface="Times New Roman"/>
                <a:cs typeface="Times New Roman"/>
              </a:rPr>
              <a:t>are:</a:t>
            </a:r>
            <a:endParaRPr sz="2800">
              <a:latin typeface="Times New Roman"/>
              <a:cs typeface="Times New Roman"/>
            </a:endParaRPr>
          </a:p>
          <a:p>
            <a:pPr marL="532130" indent="-245110">
              <a:lnSpc>
                <a:spcPct val="100000"/>
              </a:lnSpc>
              <a:spcBef>
                <a:spcPts val="200"/>
              </a:spcBef>
              <a:buFont typeface="Times New Roman"/>
              <a:buAutoNum type="romanUcPeriod"/>
              <a:tabLst>
                <a:tab pos="532765" algn="l"/>
              </a:tabLst>
            </a:pPr>
            <a:r>
              <a:rPr sz="2800" b="1" u="heavy" spc="-5" dirty="0">
                <a:uFill>
                  <a:solidFill>
                    <a:srgbClr val="FFFFFF"/>
                  </a:solidFill>
                </a:uFill>
                <a:latin typeface="Times New Roman"/>
                <a:cs typeface="Times New Roman"/>
              </a:rPr>
              <a:t>Export - Related </a:t>
            </a:r>
            <a:r>
              <a:rPr sz="2800" b="1" u="heavy" spc="-10" dirty="0">
                <a:uFill>
                  <a:solidFill>
                    <a:srgbClr val="FFFFFF"/>
                  </a:solidFill>
                </a:uFill>
                <a:latin typeface="Times New Roman"/>
                <a:cs typeface="Times New Roman"/>
              </a:rPr>
              <a:t>Problems</a:t>
            </a:r>
            <a:r>
              <a:rPr sz="2800" b="1" spc="45" dirty="0">
                <a:latin typeface="Times New Roman"/>
                <a:cs typeface="Times New Roman"/>
              </a:rPr>
              <a:t> </a:t>
            </a:r>
            <a:r>
              <a:rPr sz="2800" spc="-5" dirty="0">
                <a:latin typeface="Times New Roman"/>
                <a:cs typeface="Times New Roman"/>
              </a:rPr>
              <a:t>:-</a:t>
            </a:r>
            <a:endParaRPr sz="2800">
              <a:latin typeface="Times New Roman"/>
              <a:cs typeface="Times New Roman"/>
            </a:endParaRPr>
          </a:p>
          <a:p>
            <a:pPr marL="972819" lvl="1" indent="-291465">
              <a:lnSpc>
                <a:spcPct val="100000"/>
              </a:lnSpc>
              <a:spcBef>
                <a:spcPts val="210"/>
              </a:spcBef>
              <a:buAutoNum type="arabicPeriod"/>
              <a:tabLst>
                <a:tab pos="973455" algn="l"/>
              </a:tabLst>
            </a:pPr>
            <a:r>
              <a:rPr sz="2800" b="1" spc="-5" dirty="0">
                <a:latin typeface="Times New Roman"/>
                <a:cs typeface="Times New Roman"/>
              </a:rPr>
              <a:t>High Prices</a:t>
            </a:r>
            <a:r>
              <a:rPr sz="2800" b="1" spc="5" dirty="0">
                <a:latin typeface="Times New Roman"/>
                <a:cs typeface="Times New Roman"/>
              </a:rPr>
              <a:t> </a:t>
            </a:r>
            <a:r>
              <a:rPr sz="2800" spc="-5" dirty="0">
                <a:latin typeface="Times New Roman"/>
                <a:cs typeface="Times New Roman"/>
              </a:rPr>
              <a:t>:-</a:t>
            </a:r>
            <a:endParaRPr sz="2800">
              <a:latin typeface="Times New Roman"/>
              <a:cs typeface="Times New Roman"/>
            </a:endParaRPr>
          </a:p>
          <a:p>
            <a:pPr marL="1033780" marR="5080" algn="just">
              <a:lnSpc>
                <a:spcPct val="100000"/>
              </a:lnSpc>
              <a:spcBef>
                <a:spcPts val="190"/>
              </a:spcBef>
            </a:pPr>
            <a:r>
              <a:rPr sz="2800" spc="-10" dirty="0">
                <a:latin typeface="Times New Roman"/>
                <a:cs typeface="Times New Roman"/>
              </a:rPr>
              <a:t>As </a:t>
            </a:r>
            <a:r>
              <a:rPr sz="2800" spc="-5" dirty="0">
                <a:latin typeface="Times New Roman"/>
                <a:cs typeface="Times New Roman"/>
              </a:rPr>
              <a:t>compared </a:t>
            </a:r>
            <a:r>
              <a:rPr sz="2800" dirty="0">
                <a:latin typeface="Times New Roman"/>
                <a:cs typeface="Times New Roman"/>
              </a:rPr>
              <a:t>to </a:t>
            </a:r>
            <a:r>
              <a:rPr sz="2800" spc="-5" dirty="0">
                <a:latin typeface="Times New Roman"/>
                <a:cs typeface="Times New Roman"/>
              </a:rPr>
              <a:t>other Asian Countries </a:t>
            </a:r>
            <a:r>
              <a:rPr sz="2800" dirty="0">
                <a:latin typeface="Times New Roman"/>
                <a:cs typeface="Times New Roman"/>
              </a:rPr>
              <a:t>the </a:t>
            </a:r>
            <a:r>
              <a:rPr sz="2800" spc="-5" dirty="0">
                <a:latin typeface="Times New Roman"/>
                <a:cs typeface="Times New Roman"/>
              </a:rPr>
              <a:t>price </a:t>
            </a:r>
            <a:r>
              <a:rPr sz="2800" dirty="0">
                <a:latin typeface="Times New Roman"/>
                <a:cs typeface="Times New Roman"/>
              </a:rPr>
              <a:t>of Indian </a:t>
            </a:r>
            <a:r>
              <a:rPr sz="2800" spc="-5" dirty="0">
                <a:latin typeface="Times New Roman"/>
                <a:cs typeface="Times New Roman"/>
              </a:rPr>
              <a:t>goods is </a:t>
            </a:r>
            <a:r>
              <a:rPr sz="2800" dirty="0">
                <a:latin typeface="Times New Roman"/>
                <a:cs typeface="Times New Roman"/>
              </a:rPr>
              <a:t>high.  </a:t>
            </a:r>
            <a:r>
              <a:rPr sz="2800" spc="-5" dirty="0">
                <a:latin typeface="Times New Roman"/>
                <a:cs typeface="Times New Roman"/>
              </a:rPr>
              <a:t>Prices are high </a:t>
            </a:r>
            <a:r>
              <a:rPr sz="2800" dirty="0">
                <a:latin typeface="Times New Roman"/>
                <a:cs typeface="Times New Roman"/>
              </a:rPr>
              <a:t>due </a:t>
            </a:r>
            <a:r>
              <a:rPr sz="2800" spc="-10" dirty="0">
                <a:latin typeface="Times New Roman"/>
                <a:cs typeface="Times New Roman"/>
              </a:rPr>
              <a:t>to </a:t>
            </a:r>
            <a:r>
              <a:rPr sz="2800" spc="-5" dirty="0">
                <a:latin typeface="Times New Roman"/>
                <a:cs typeface="Times New Roman"/>
              </a:rPr>
              <a:t>documentation formalities, high transaction </a:t>
            </a:r>
            <a:r>
              <a:rPr sz="2800" spc="-10" dirty="0">
                <a:latin typeface="Times New Roman"/>
                <a:cs typeface="Times New Roman"/>
              </a:rPr>
              <a:t>costs  </a:t>
            </a:r>
            <a:r>
              <a:rPr sz="2800" spc="-5" dirty="0">
                <a:latin typeface="Times New Roman"/>
                <a:cs typeface="Times New Roman"/>
              </a:rPr>
              <a:t>&amp; also to </a:t>
            </a:r>
            <a:r>
              <a:rPr sz="2800" spc="-10" dirty="0">
                <a:latin typeface="Times New Roman"/>
                <a:cs typeface="Times New Roman"/>
              </a:rPr>
              <a:t>make </a:t>
            </a:r>
            <a:r>
              <a:rPr sz="2800" dirty="0">
                <a:latin typeface="Times New Roman"/>
                <a:cs typeface="Times New Roman"/>
              </a:rPr>
              <a:t>higher</a:t>
            </a:r>
            <a:r>
              <a:rPr sz="2800" spc="-5" dirty="0">
                <a:latin typeface="Times New Roman"/>
                <a:cs typeface="Times New Roman"/>
              </a:rPr>
              <a:t> </a:t>
            </a:r>
            <a:r>
              <a:rPr sz="2800" dirty="0">
                <a:latin typeface="Times New Roman"/>
                <a:cs typeface="Times New Roman"/>
              </a:rPr>
              <a:t>profits.</a:t>
            </a:r>
            <a:endParaRPr sz="2800">
              <a:latin typeface="Times New Roman"/>
              <a:cs typeface="Times New Roman"/>
            </a:endParaRPr>
          </a:p>
          <a:p>
            <a:pPr marL="1140460" lvl="1" indent="-457200">
              <a:lnSpc>
                <a:spcPct val="100000"/>
              </a:lnSpc>
              <a:spcBef>
                <a:spcPts val="204"/>
              </a:spcBef>
              <a:buAutoNum type="arabicPeriod" startAt="2"/>
              <a:tabLst>
                <a:tab pos="1140460" algn="l"/>
                <a:tab pos="1141095" algn="l"/>
              </a:tabLst>
            </a:pPr>
            <a:r>
              <a:rPr sz="2800" b="1" spc="-5" dirty="0">
                <a:latin typeface="Times New Roman"/>
                <a:cs typeface="Times New Roman"/>
              </a:rPr>
              <a:t>Poor - Quality</a:t>
            </a:r>
            <a:r>
              <a:rPr sz="2800" b="1" spc="-35" dirty="0">
                <a:latin typeface="Times New Roman"/>
                <a:cs typeface="Times New Roman"/>
              </a:rPr>
              <a:t> </a:t>
            </a:r>
            <a:r>
              <a:rPr sz="2800" spc="-5" dirty="0">
                <a:latin typeface="Times New Roman"/>
                <a:cs typeface="Times New Roman"/>
              </a:rPr>
              <a:t>:-</a:t>
            </a:r>
            <a:endParaRPr sz="2800">
              <a:latin typeface="Times New Roman"/>
              <a:cs typeface="Times New Roman"/>
            </a:endParaRPr>
          </a:p>
          <a:p>
            <a:pPr marL="1033780" marR="5715" algn="just">
              <a:lnSpc>
                <a:spcPct val="100000"/>
              </a:lnSpc>
              <a:spcBef>
                <a:spcPts val="204"/>
              </a:spcBef>
            </a:pPr>
            <a:r>
              <a:rPr sz="2800" spc="-5" dirty="0">
                <a:latin typeface="Times New Roman"/>
                <a:cs typeface="Times New Roman"/>
              </a:rPr>
              <a:t>Many Indian exporters </a:t>
            </a:r>
            <a:r>
              <a:rPr sz="2800" dirty="0">
                <a:latin typeface="Times New Roman"/>
                <a:cs typeface="Times New Roman"/>
              </a:rPr>
              <a:t>do </a:t>
            </a:r>
            <a:r>
              <a:rPr sz="2800" spc="-5" dirty="0">
                <a:latin typeface="Times New Roman"/>
                <a:cs typeface="Times New Roman"/>
              </a:rPr>
              <a:t>not give </a:t>
            </a:r>
            <a:r>
              <a:rPr sz="2800" spc="-10" dirty="0">
                <a:latin typeface="Times New Roman"/>
                <a:cs typeface="Times New Roman"/>
              </a:rPr>
              <a:t>much </a:t>
            </a:r>
            <a:r>
              <a:rPr sz="2800" spc="-5" dirty="0">
                <a:latin typeface="Times New Roman"/>
                <a:cs typeface="Times New Roman"/>
              </a:rPr>
              <a:t>importance to quality control,  so their products are </a:t>
            </a:r>
            <a:r>
              <a:rPr sz="2800" dirty="0">
                <a:latin typeface="Times New Roman"/>
                <a:cs typeface="Times New Roman"/>
              </a:rPr>
              <a:t>of poor </a:t>
            </a:r>
            <a:r>
              <a:rPr sz="2800" spc="-25" dirty="0">
                <a:latin typeface="Times New Roman"/>
                <a:cs typeface="Times New Roman"/>
              </a:rPr>
              <a:t>quality. </a:t>
            </a:r>
            <a:r>
              <a:rPr sz="2800" spc="-5" dirty="0">
                <a:latin typeface="Times New Roman"/>
                <a:cs typeface="Times New Roman"/>
              </a:rPr>
              <a:t>Due to low quality </a:t>
            </a:r>
            <a:r>
              <a:rPr sz="2800" spc="-10" dirty="0">
                <a:latin typeface="Times New Roman"/>
                <a:cs typeface="Times New Roman"/>
              </a:rPr>
              <a:t>many </a:t>
            </a:r>
            <a:r>
              <a:rPr sz="2800" spc="-5" dirty="0">
                <a:latin typeface="Times New Roman"/>
                <a:cs typeface="Times New Roman"/>
              </a:rPr>
              <a:t>times  </a:t>
            </a:r>
            <a:r>
              <a:rPr sz="2800" dirty="0">
                <a:latin typeface="Times New Roman"/>
                <a:cs typeface="Times New Roman"/>
              </a:rPr>
              <a:t>Indian </a:t>
            </a:r>
            <a:r>
              <a:rPr sz="2800" spc="-5" dirty="0">
                <a:latin typeface="Times New Roman"/>
                <a:cs typeface="Times New Roman"/>
              </a:rPr>
              <a:t>goods are rejected &amp; sent back to </a:t>
            </a:r>
            <a:r>
              <a:rPr sz="2800" dirty="0">
                <a:latin typeface="Times New Roman"/>
                <a:cs typeface="Times New Roman"/>
              </a:rPr>
              <a:t>India by foreign</a:t>
            </a:r>
            <a:r>
              <a:rPr sz="2800" spc="-40" dirty="0">
                <a:latin typeface="Times New Roman"/>
                <a:cs typeface="Times New Roman"/>
              </a:rPr>
              <a:t> </a:t>
            </a:r>
            <a:r>
              <a:rPr sz="2800" dirty="0">
                <a:latin typeface="Times New Roman"/>
                <a:cs typeface="Times New Roman"/>
              </a:rPr>
              <a:t>buyers.</a:t>
            </a:r>
            <a:endParaRPr sz="2800">
              <a:latin typeface="Times New Roman"/>
              <a:cs typeface="Times New Roman"/>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177165"/>
          </a:xfrm>
          <a:custGeom>
            <a:avLst/>
            <a:gdLst/>
            <a:ahLst/>
            <a:cxnLst/>
            <a:rect l="l" t="t" r="r" b="b"/>
            <a:pathLst>
              <a:path w="12192000" h="177165">
                <a:moveTo>
                  <a:pt x="0" y="176784"/>
                </a:moveTo>
                <a:lnTo>
                  <a:pt x="12192000" y="176784"/>
                </a:lnTo>
                <a:lnTo>
                  <a:pt x="12192000" y="0"/>
                </a:lnTo>
                <a:lnTo>
                  <a:pt x="0" y="0"/>
                </a:lnTo>
                <a:lnTo>
                  <a:pt x="0" y="176784"/>
                </a:lnTo>
                <a:close/>
              </a:path>
            </a:pathLst>
          </a:custGeom>
          <a:solidFill>
            <a:srgbClr val="099BDD"/>
          </a:solidFill>
        </p:spPr>
        <p:txBody>
          <a:bodyPr wrap="square" lIns="0" tIns="0" rIns="0" bIns="0" rtlCol="0"/>
          <a:lstStyle/>
          <a:p>
            <a:endParaRPr/>
          </a:p>
        </p:txBody>
      </p:sp>
      <p:sp>
        <p:nvSpPr>
          <p:cNvPr id="3" name="object 3"/>
          <p:cNvSpPr/>
          <p:nvPr/>
        </p:nvSpPr>
        <p:spPr>
          <a:xfrm>
            <a:off x="0" y="1822704"/>
            <a:ext cx="12192000" cy="5035550"/>
          </a:xfrm>
          <a:custGeom>
            <a:avLst/>
            <a:gdLst/>
            <a:ahLst/>
            <a:cxnLst/>
            <a:rect l="l" t="t" r="r" b="b"/>
            <a:pathLst>
              <a:path w="12192000" h="5035550">
                <a:moveTo>
                  <a:pt x="0" y="5035295"/>
                </a:moveTo>
                <a:lnTo>
                  <a:pt x="12192000" y="5035295"/>
                </a:lnTo>
                <a:lnTo>
                  <a:pt x="12192000" y="0"/>
                </a:lnTo>
                <a:lnTo>
                  <a:pt x="0" y="0"/>
                </a:lnTo>
                <a:lnTo>
                  <a:pt x="0" y="5035295"/>
                </a:lnTo>
                <a:close/>
              </a:path>
            </a:pathLst>
          </a:custGeom>
          <a:solidFill>
            <a:schemeClr val="bg1"/>
          </a:solidFill>
        </p:spPr>
        <p:txBody>
          <a:bodyPr wrap="square" lIns="0" tIns="0" rIns="0" bIns="0" rtlCol="0"/>
          <a:lstStyle/>
          <a:p>
            <a:endParaRPr/>
          </a:p>
        </p:txBody>
      </p:sp>
      <p:sp>
        <p:nvSpPr>
          <p:cNvPr id="4" name="object 4"/>
          <p:cNvSpPr/>
          <p:nvPr/>
        </p:nvSpPr>
        <p:spPr>
          <a:xfrm>
            <a:off x="0" y="176784"/>
            <a:ext cx="12189460" cy="1645920"/>
          </a:xfrm>
          <a:custGeom>
            <a:avLst/>
            <a:gdLst/>
            <a:ahLst/>
            <a:cxnLst/>
            <a:rect l="l" t="t" r="r" b="b"/>
            <a:pathLst>
              <a:path w="12189460" h="1645920">
                <a:moveTo>
                  <a:pt x="0" y="1645920"/>
                </a:moveTo>
                <a:lnTo>
                  <a:pt x="12188952" y="1645920"/>
                </a:lnTo>
                <a:lnTo>
                  <a:pt x="12188952" y="0"/>
                </a:lnTo>
                <a:lnTo>
                  <a:pt x="0" y="0"/>
                </a:lnTo>
                <a:lnTo>
                  <a:pt x="0" y="1645920"/>
                </a:lnTo>
                <a:close/>
              </a:path>
            </a:pathLst>
          </a:custGeom>
          <a:solidFill>
            <a:srgbClr val="FFFFFF"/>
          </a:solidFill>
        </p:spPr>
        <p:txBody>
          <a:bodyPr wrap="square" lIns="0" tIns="0" rIns="0" bIns="0" rtlCol="0"/>
          <a:lstStyle/>
          <a:p>
            <a:endParaRPr/>
          </a:p>
        </p:txBody>
      </p:sp>
      <p:sp>
        <p:nvSpPr>
          <p:cNvPr id="5" name="object 5"/>
          <p:cNvSpPr txBox="1">
            <a:spLocks noGrp="1"/>
          </p:cNvSpPr>
          <p:nvPr>
            <p:ph type="title"/>
          </p:nvPr>
        </p:nvSpPr>
        <p:spPr>
          <a:xfrm>
            <a:off x="1066800" y="228980"/>
            <a:ext cx="9344151" cy="1046440"/>
          </a:xfrm>
          <a:prstGeom prst="rect">
            <a:avLst/>
          </a:prstGeom>
        </p:spPr>
        <p:txBody>
          <a:bodyPr vert="horz" wrap="square" lIns="0" tIns="96520" rIns="0" bIns="0" rtlCol="0">
            <a:spAutoFit/>
          </a:bodyPr>
          <a:lstStyle/>
          <a:p>
            <a:pPr marL="1750060" marR="5080" indent="-1737995">
              <a:lnSpc>
                <a:spcPts val="3670"/>
              </a:lnSpc>
              <a:spcBef>
                <a:spcPts val="760"/>
              </a:spcBef>
            </a:pPr>
            <a:r>
              <a:rPr sz="4000" b="0" dirty="0">
                <a:latin typeface="Times New Roman"/>
                <a:cs typeface="Times New Roman"/>
              </a:rPr>
              <a:t>REASONS </a:t>
            </a:r>
            <a:r>
              <a:rPr sz="4000" b="0" spc="-5" dirty="0">
                <a:latin typeface="Times New Roman"/>
                <a:cs typeface="Times New Roman"/>
              </a:rPr>
              <a:t>FOR </a:t>
            </a:r>
            <a:r>
              <a:rPr sz="4000" b="0" dirty="0">
                <a:latin typeface="Times New Roman"/>
                <a:cs typeface="Times New Roman"/>
              </a:rPr>
              <a:t>POOR PERFORMANCE</a:t>
            </a:r>
            <a:r>
              <a:rPr sz="4000" b="0" spc="-110" dirty="0">
                <a:latin typeface="Times New Roman"/>
                <a:cs typeface="Times New Roman"/>
              </a:rPr>
              <a:t> </a:t>
            </a:r>
            <a:r>
              <a:rPr sz="4000" b="0" spc="-5" dirty="0">
                <a:latin typeface="Times New Roman"/>
                <a:cs typeface="Times New Roman"/>
              </a:rPr>
              <a:t>OF  </a:t>
            </a:r>
            <a:r>
              <a:rPr sz="4000" b="0" spc="-60" dirty="0">
                <a:latin typeface="Times New Roman"/>
                <a:cs typeface="Times New Roman"/>
              </a:rPr>
              <a:t>INDIA’S </a:t>
            </a:r>
            <a:r>
              <a:rPr sz="4000" b="0" spc="-35" dirty="0">
                <a:latin typeface="Times New Roman"/>
                <a:cs typeface="Times New Roman"/>
              </a:rPr>
              <a:t>EXPORT</a:t>
            </a:r>
            <a:r>
              <a:rPr sz="4000" b="0" spc="-114" dirty="0">
                <a:latin typeface="Times New Roman"/>
                <a:cs typeface="Times New Roman"/>
              </a:rPr>
              <a:t> </a:t>
            </a:r>
            <a:r>
              <a:rPr sz="4000" b="0" dirty="0">
                <a:latin typeface="Times New Roman"/>
                <a:cs typeface="Times New Roman"/>
              </a:rPr>
              <a:t>TRADE</a:t>
            </a:r>
          </a:p>
        </p:txBody>
      </p:sp>
      <p:sp>
        <p:nvSpPr>
          <p:cNvPr id="6" name="object 6"/>
          <p:cNvSpPr/>
          <p:nvPr/>
        </p:nvSpPr>
        <p:spPr>
          <a:xfrm>
            <a:off x="333756" y="1935479"/>
            <a:ext cx="702563" cy="729996"/>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583691" y="1898904"/>
            <a:ext cx="1193291" cy="789432"/>
          </a:xfrm>
          <a:prstGeom prst="rect">
            <a:avLst/>
          </a:prstGeom>
          <a:blipFill>
            <a:blip r:embed="rId3" cstate="print"/>
            <a:stretch>
              <a:fillRect/>
            </a:stretch>
          </a:blipFill>
        </p:spPr>
        <p:txBody>
          <a:bodyPr wrap="square" lIns="0" tIns="0" rIns="0" bIns="0" rtlCol="0"/>
          <a:lstStyle/>
          <a:p>
            <a:endParaRPr/>
          </a:p>
        </p:txBody>
      </p:sp>
      <p:sp>
        <p:nvSpPr>
          <p:cNvPr id="8" name="object 8"/>
          <p:cNvSpPr/>
          <p:nvPr/>
        </p:nvSpPr>
        <p:spPr>
          <a:xfrm>
            <a:off x="1455419" y="1898904"/>
            <a:ext cx="2228087" cy="789432"/>
          </a:xfrm>
          <a:prstGeom prst="rect">
            <a:avLst/>
          </a:prstGeom>
          <a:blipFill>
            <a:blip r:embed="rId4" cstate="print"/>
            <a:stretch>
              <a:fillRect/>
            </a:stretch>
          </a:blipFill>
        </p:spPr>
        <p:txBody>
          <a:bodyPr wrap="square" lIns="0" tIns="0" rIns="0" bIns="0" rtlCol="0"/>
          <a:lstStyle/>
          <a:p>
            <a:endParaRPr/>
          </a:p>
        </p:txBody>
      </p:sp>
      <p:sp>
        <p:nvSpPr>
          <p:cNvPr id="9" name="object 9"/>
          <p:cNvSpPr/>
          <p:nvPr/>
        </p:nvSpPr>
        <p:spPr>
          <a:xfrm>
            <a:off x="3361944" y="1898904"/>
            <a:ext cx="1299972" cy="789432"/>
          </a:xfrm>
          <a:prstGeom prst="rect">
            <a:avLst/>
          </a:prstGeom>
          <a:blipFill>
            <a:blip r:embed="rId5" cstate="print"/>
            <a:stretch>
              <a:fillRect/>
            </a:stretch>
          </a:blipFill>
        </p:spPr>
        <p:txBody>
          <a:bodyPr wrap="square" lIns="0" tIns="0" rIns="0" bIns="0" rtlCol="0"/>
          <a:lstStyle/>
          <a:p>
            <a:endParaRPr/>
          </a:p>
        </p:txBody>
      </p:sp>
      <p:sp>
        <p:nvSpPr>
          <p:cNvPr id="10" name="object 10"/>
          <p:cNvSpPr/>
          <p:nvPr/>
        </p:nvSpPr>
        <p:spPr>
          <a:xfrm>
            <a:off x="333756" y="3265932"/>
            <a:ext cx="702563" cy="729996"/>
          </a:xfrm>
          <a:prstGeom prst="rect">
            <a:avLst/>
          </a:prstGeom>
          <a:blipFill>
            <a:blip r:embed="rId6" cstate="print"/>
            <a:stretch>
              <a:fillRect/>
            </a:stretch>
          </a:blipFill>
        </p:spPr>
        <p:txBody>
          <a:bodyPr wrap="square" lIns="0" tIns="0" rIns="0" bIns="0" rtlCol="0"/>
          <a:lstStyle/>
          <a:p>
            <a:endParaRPr/>
          </a:p>
        </p:txBody>
      </p:sp>
      <p:sp>
        <p:nvSpPr>
          <p:cNvPr id="11" name="object 11"/>
          <p:cNvSpPr/>
          <p:nvPr/>
        </p:nvSpPr>
        <p:spPr>
          <a:xfrm>
            <a:off x="583691" y="3229355"/>
            <a:ext cx="2189988" cy="789432"/>
          </a:xfrm>
          <a:prstGeom prst="rect">
            <a:avLst/>
          </a:prstGeom>
          <a:blipFill>
            <a:blip r:embed="rId7" cstate="print"/>
            <a:stretch>
              <a:fillRect/>
            </a:stretch>
          </a:blipFill>
        </p:spPr>
        <p:txBody>
          <a:bodyPr wrap="square" lIns="0" tIns="0" rIns="0" bIns="0" rtlCol="0"/>
          <a:lstStyle/>
          <a:p>
            <a:endParaRPr/>
          </a:p>
        </p:txBody>
      </p:sp>
      <p:sp>
        <p:nvSpPr>
          <p:cNvPr id="12" name="object 12"/>
          <p:cNvSpPr/>
          <p:nvPr/>
        </p:nvSpPr>
        <p:spPr>
          <a:xfrm>
            <a:off x="2491739" y="3229355"/>
            <a:ext cx="2084832" cy="789432"/>
          </a:xfrm>
          <a:prstGeom prst="rect">
            <a:avLst/>
          </a:prstGeom>
          <a:blipFill>
            <a:blip r:embed="rId8" cstate="print"/>
            <a:stretch>
              <a:fillRect/>
            </a:stretch>
          </a:blipFill>
        </p:spPr>
        <p:txBody>
          <a:bodyPr wrap="square" lIns="0" tIns="0" rIns="0" bIns="0" rtlCol="0"/>
          <a:lstStyle/>
          <a:p>
            <a:endParaRPr/>
          </a:p>
        </p:txBody>
      </p:sp>
      <p:sp>
        <p:nvSpPr>
          <p:cNvPr id="13" name="object 13"/>
          <p:cNvSpPr/>
          <p:nvPr/>
        </p:nvSpPr>
        <p:spPr>
          <a:xfrm>
            <a:off x="333756" y="4980432"/>
            <a:ext cx="702563" cy="729996"/>
          </a:xfrm>
          <a:prstGeom prst="rect">
            <a:avLst/>
          </a:prstGeom>
          <a:blipFill>
            <a:blip r:embed="rId9" cstate="print"/>
            <a:stretch>
              <a:fillRect/>
            </a:stretch>
          </a:blipFill>
        </p:spPr>
        <p:txBody>
          <a:bodyPr wrap="square" lIns="0" tIns="0" rIns="0" bIns="0" rtlCol="0"/>
          <a:lstStyle/>
          <a:p>
            <a:endParaRPr/>
          </a:p>
        </p:txBody>
      </p:sp>
      <p:sp>
        <p:nvSpPr>
          <p:cNvPr id="14" name="object 14"/>
          <p:cNvSpPr/>
          <p:nvPr/>
        </p:nvSpPr>
        <p:spPr>
          <a:xfrm>
            <a:off x="583691" y="4943855"/>
            <a:ext cx="1193291" cy="789432"/>
          </a:xfrm>
          <a:prstGeom prst="rect">
            <a:avLst/>
          </a:prstGeom>
          <a:blipFill>
            <a:blip r:embed="rId3" cstate="print"/>
            <a:stretch>
              <a:fillRect/>
            </a:stretch>
          </a:blipFill>
        </p:spPr>
        <p:txBody>
          <a:bodyPr wrap="square" lIns="0" tIns="0" rIns="0" bIns="0" rtlCol="0"/>
          <a:lstStyle/>
          <a:p>
            <a:endParaRPr/>
          </a:p>
        </p:txBody>
      </p:sp>
      <p:sp>
        <p:nvSpPr>
          <p:cNvPr id="15" name="object 15"/>
          <p:cNvSpPr/>
          <p:nvPr/>
        </p:nvSpPr>
        <p:spPr>
          <a:xfrm>
            <a:off x="1418844" y="4943855"/>
            <a:ext cx="1395983" cy="789432"/>
          </a:xfrm>
          <a:prstGeom prst="rect">
            <a:avLst/>
          </a:prstGeom>
          <a:blipFill>
            <a:blip r:embed="rId10" cstate="print"/>
            <a:stretch>
              <a:fillRect/>
            </a:stretch>
          </a:blipFill>
        </p:spPr>
        <p:txBody>
          <a:bodyPr wrap="square" lIns="0" tIns="0" rIns="0" bIns="0" rtlCol="0"/>
          <a:lstStyle/>
          <a:p>
            <a:endParaRPr/>
          </a:p>
        </p:txBody>
      </p:sp>
      <p:sp>
        <p:nvSpPr>
          <p:cNvPr id="16" name="object 16"/>
          <p:cNvSpPr/>
          <p:nvPr/>
        </p:nvSpPr>
        <p:spPr>
          <a:xfrm>
            <a:off x="2345435" y="4943855"/>
            <a:ext cx="589788" cy="789432"/>
          </a:xfrm>
          <a:prstGeom prst="rect">
            <a:avLst/>
          </a:prstGeom>
          <a:blipFill>
            <a:blip r:embed="rId11" cstate="print"/>
            <a:stretch>
              <a:fillRect/>
            </a:stretch>
          </a:blipFill>
        </p:spPr>
        <p:txBody>
          <a:bodyPr wrap="square" lIns="0" tIns="0" rIns="0" bIns="0" rtlCol="0"/>
          <a:lstStyle/>
          <a:p>
            <a:endParaRPr/>
          </a:p>
        </p:txBody>
      </p:sp>
      <p:sp>
        <p:nvSpPr>
          <p:cNvPr id="17" name="object 17"/>
          <p:cNvSpPr/>
          <p:nvPr/>
        </p:nvSpPr>
        <p:spPr>
          <a:xfrm>
            <a:off x="2465832" y="4943855"/>
            <a:ext cx="865632" cy="789432"/>
          </a:xfrm>
          <a:prstGeom prst="rect">
            <a:avLst/>
          </a:prstGeom>
          <a:blipFill>
            <a:blip r:embed="rId12" cstate="print"/>
            <a:stretch>
              <a:fillRect/>
            </a:stretch>
          </a:blipFill>
        </p:spPr>
        <p:txBody>
          <a:bodyPr wrap="square" lIns="0" tIns="0" rIns="0" bIns="0" rtlCol="0"/>
          <a:lstStyle/>
          <a:p>
            <a:endParaRPr/>
          </a:p>
        </p:txBody>
      </p:sp>
      <p:sp>
        <p:nvSpPr>
          <p:cNvPr id="18" name="object 18"/>
          <p:cNvSpPr/>
          <p:nvPr/>
        </p:nvSpPr>
        <p:spPr>
          <a:xfrm>
            <a:off x="2973323" y="4943855"/>
            <a:ext cx="766572" cy="789432"/>
          </a:xfrm>
          <a:prstGeom prst="rect">
            <a:avLst/>
          </a:prstGeom>
          <a:blipFill>
            <a:blip r:embed="rId13" cstate="print"/>
            <a:stretch>
              <a:fillRect/>
            </a:stretch>
          </a:blipFill>
        </p:spPr>
        <p:txBody>
          <a:bodyPr wrap="square" lIns="0" tIns="0" rIns="0" bIns="0" rtlCol="0"/>
          <a:lstStyle/>
          <a:p>
            <a:endParaRPr/>
          </a:p>
        </p:txBody>
      </p:sp>
      <p:sp>
        <p:nvSpPr>
          <p:cNvPr id="19" name="object 19"/>
          <p:cNvSpPr/>
          <p:nvPr/>
        </p:nvSpPr>
        <p:spPr>
          <a:xfrm>
            <a:off x="3381755" y="4943855"/>
            <a:ext cx="1182624" cy="789432"/>
          </a:xfrm>
          <a:prstGeom prst="rect">
            <a:avLst/>
          </a:prstGeom>
          <a:blipFill>
            <a:blip r:embed="rId14" cstate="print"/>
            <a:stretch>
              <a:fillRect/>
            </a:stretch>
          </a:blipFill>
        </p:spPr>
        <p:txBody>
          <a:bodyPr wrap="square" lIns="0" tIns="0" rIns="0" bIns="0" rtlCol="0"/>
          <a:lstStyle/>
          <a:p>
            <a:endParaRPr/>
          </a:p>
        </p:txBody>
      </p:sp>
      <p:sp>
        <p:nvSpPr>
          <p:cNvPr id="20" name="object 20"/>
          <p:cNvSpPr txBox="1"/>
          <p:nvPr/>
        </p:nvSpPr>
        <p:spPr>
          <a:xfrm>
            <a:off x="524662" y="1990470"/>
            <a:ext cx="11399520" cy="4265295"/>
          </a:xfrm>
          <a:prstGeom prst="rect">
            <a:avLst/>
          </a:prstGeom>
        </p:spPr>
        <p:txBody>
          <a:bodyPr vert="horz" wrap="square" lIns="0" tIns="60960" rIns="0" bIns="0" rtlCol="0">
            <a:spAutoFit/>
          </a:bodyPr>
          <a:lstStyle/>
          <a:p>
            <a:pPr marL="241300" marR="6985" indent="-228600" algn="just">
              <a:lnSpc>
                <a:spcPts val="3020"/>
              </a:lnSpc>
              <a:spcBef>
                <a:spcPts val="480"/>
              </a:spcBef>
              <a:buSzPct val="96428"/>
              <a:buAutoNum type="arabicPeriod" startAt="3"/>
              <a:tabLst>
                <a:tab pos="280670" algn="l"/>
              </a:tabLst>
            </a:pPr>
            <a:r>
              <a:rPr sz="2800" b="1" spc="-5" dirty="0">
                <a:latin typeface="Times New Roman"/>
                <a:cs typeface="Times New Roman"/>
              </a:rPr>
              <a:t>Poor Negotiation Skills </a:t>
            </a:r>
            <a:r>
              <a:rPr sz="2800" spc="-5" dirty="0">
                <a:latin typeface="Times New Roman"/>
                <a:cs typeface="Times New Roman"/>
              </a:rPr>
              <a:t>:- Indian exporters lack Negotiation Skills due </a:t>
            </a:r>
            <a:r>
              <a:rPr sz="2800" dirty="0">
                <a:latin typeface="Times New Roman"/>
                <a:cs typeface="Times New Roman"/>
              </a:rPr>
              <a:t>to  poor </a:t>
            </a:r>
            <a:r>
              <a:rPr sz="2800" spc="-5" dirty="0">
                <a:latin typeface="Times New Roman"/>
                <a:cs typeface="Times New Roman"/>
              </a:rPr>
              <a:t>training in Marketing. They fail to Convince &amp; induce </a:t>
            </a:r>
            <a:r>
              <a:rPr sz="2800" dirty="0">
                <a:latin typeface="Times New Roman"/>
                <a:cs typeface="Times New Roman"/>
              </a:rPr>
              <a:t>the </a:t>
            </a:r>
            <a:r>
              <a:rPr sz="2800" spc="-5" dirty="0">
                <a:latin typeface="Times New Roman"/>
                <a:cs typeface="Times New Roman"/>
              </a:rPr>
              <a:t>foreign buyers  to place </a:t>
            </a:r>
            <a:r>
              <a:rPr sz="2800" dirty="0">
                <a:latin typeface="Times New Roman"/>
                <a:cs typeface="Times New Roman"/>
              </a:rPr>
              <a:t>orders.</a:t>
            </a:r>
            <a:endParaRPr sz="2800">
              <a:latin typeface="Times New Roman"/>
              <a:cs typeface="Times New Roman"/>
            </a:endParaRPr>
          </a:p>
          <a:p>
            <a:pPr marL="241300" marR="5080" indent="-228600" algn="just">
              <a:lnSpc>
                <a:spcPct val="90000"/>
              </a:lnSpc>
              <a:spcBef>
                <a:spcPts val="1365"/>
              </a:spcBef>
              <a:buSzPct val="96428"/>
              <a:buAutoNum type="arabicPeriod" startAt="3"/>
              <a:tabLst>
                <a:tab pos="280670" algn="l"/>
              </a:tabLst>
            </a:pPr>
            <a:r>
              <a:rPr sz="2800" b="1" dirty="0">
                <a:latin typeface="Times New Roman"/>
                <a:cs typeface="Times New Roman"/>
              </a:rPr>
              <a:t>Inadequate </a:t>
            </a:r>
            <a:r>
              <a:rPr sz="2800" b="1" spc="-10" dirty="0">
                <a:latin typeface="Times New Roman"/>
                <a:cs typeface="Times New Roman"/>
              </a:rPr>
              <a:t>Promotion </a:t>
            </a:r>
            <a:r>
              <a:rPr sz="2800" dirty="0">
                <a:latin typeface="Times New Roman"/>
                <a:cs typeface="Times New Roman"/>
              </a:rPr>
              <a:t>:-For Export </a:t>
            </a:r>
            <a:r>
              <a:rPr sz="2800" spc="-5" dirty="0">
                <a:latin typeface="Times New Roman"/>
                <a:cs typeface="Times New Roman"/>
              </a:rPr>
              <a:t>Marketing, Promotion </a:t>
            </a:r>
            <a:r>
              <a:rPr sz="2800" spc="-10" dirty="0">
                <a:latin typeface="Times New Roman"/>
                <a:cs typeface="Times New Roman"/>
              </a:rPr>
              <a:t>is </a:t>
            </a:r>
            <a:r>
              <a:rPr sz="2800" spc="-5" dirty="0">
                <a:latin typeface="Times New Roman"/>
                <a:cs typeface="Times New Roman"/>
              </a:rPr>
              <a:t>important.  Many Indian Exporters </a:t>
            </a:r>
            <a:r>
              <a:rPr sz="2800" dirty="0">
                <a:latin typeface="Times New Roman"/>
                <a:cs typeface="Times New Roman"/>
              </a:rPr>
              <a:t>do not </a:t>
            </a:r>
            <a:r>
              <a:rPr sz="2800" spc="-5" dirty="0">
                <a:latin typeface="Times New Roman"/>
                <a:cs typeface="Times New Roman"/>
              </a:rPr>
              <a:t>give much importance to </a:t>
            </a:r>
            <a:r>
              <a:rPr sz="2800" dirty="0">
                <a:latin typeface="Times New Roman"/>
                <a:cs typeface="Times New Roman"/>
              </a:rPr>
              <a:t>promotion. </a:t>
            </a:r>
            <a:r>
              <a:rPr sz="2800" spc="-5" dirty="0">
                <a:latin typeface="Times New Roman"/>
                <a:cs typeface="Times New Roman"/>
              </a:rPr>
              <a:t>A </a:t>
            </a:r>
            <a:r>
              <a:rPr sz="2800" dirty="0">
                <a:latin typeface="Times New Roman"/>
                <a:cs typeface="Times New Roman"/>
              </a:rPr>
              <a:t>good  no. of </a:t>
            </a:r>
            <a:r>
              <a:rPr sz="2800" spc="-5" dirty="0">
                <a:latin typeface="Times New Roman"/>
                <a:cs typeface="Times New Roman"/>
              </a:rPr>
              <a:t>Indian exporters </a:t>
            </a:r>
            <a:r>
              <a:rPr sz="2800" spc="-10" dirty="0">
                <a:latin typeface="Times New Roman"/>
                <a:cs typeface="Times New Roman"/>
              </a:rPr>
              <a:t>are </a:t>
            </a:r>
            <a:r>
              <a:rPr sz="2800" dirty="0">
                <a:latin typeface="Times New Roman"/>
                <a:cs typeface="Times New Roman"/>
              </a:rPr>
              <a:t>not </a:t>
            </a:r>
            <a:r>
              <a:rPr sz="2800" spc="-5" dirty="0">
                <a:latin typeface="Times New Roman"/>
                <a:cs typeface="Times New Roman"/>
              </a:rPr>
              <a:t>professional in advertising &amp; Sales  promotion. They </a:t>
            </a:r>
            <a:r>
              <a:rPr sz="2800" dirty="0">
                <a:latin typeface="Times New Roman"/>
                <a:cs typeface="Times New Roman"/>
              </a:rPr>
              <a:t>do not </a:t>
            </a:r>
            <a:r>
              <a:rPr sz="2800" spc="-5" dirty="0">
                <a:latin typeface="Times New Roman"/>
                <a:cs typeface="Times New Roman"/>
              </a:rPr>
              <a:t>take part in trade fairs &amp;</a:t>
            </a:r>
            <a:r>
              <a:rPr sz="2800" spc="-45" dirty="0">
                <a:latin typeface="Times New Roman"/>
                <a:cs typeface="Times New Roman"/>
              </a:rPr>
              <a:t> </a:t>
            </a:r>
            <a:r>
              <a:rPr sz="2800" dirty="0">
                <a:latin typeface="Times New Roman"/>
                <a:cs typeface="Times New Roman"/>
              </a:rPr>
              <a:t>exhibitions.</a:t>
            </a:r>
            <a:endParaRPr sz="2800">
              <a:latin typeface="Times New Roman"/>
              <a:cs typeface="Times New Roman"/>
            </a:endParaRPr>
          </a:p>
          <a:p>
            <a:pPr marL="241300" marR="5080" indent="-228600" algn="just">
              <a:lnSpc>
                <a:spcPts val="3020"/>
              </a:lnSpc>
              <a:spcBef>
                <a:spcPts val="1455"/>
              </a:spcBef>
              <a:buSzPct val="96428"/>
              <a:buAutoNum type="arabicPeriod" startAt="3"/>
              <a:tabLst>
                <a:tab pos="280670" algn="l"/>
              </a:tabLst>
            </a:pPr>
            <a:r>
              <a:rPr sz="2800" b="1" spc="-5" dirty="0">
                <a:latin typeface="Times New Roman"/>
                <a:cs typeface="Times New Roman"/>
              </a:rPr>
              <a:t>Poor follow-up </a:t>
            </a:r>
            <a:r>
              <a:rPr sz="2800" b="1" dirty="0">
                <a:latin typeface="Times New Roman"/>
                <a:cs typeface="Times New Roman"/>
              </a:rPr>
              <a:t>of sales </a:t>
            </a:r>
            <a:r>
              <a:rPr sz="2800" spc="-5" dirty="0">
                <a:latin typeface="Times New Roman"/>
                <a:cs typeface="Times New Roman"/>
              </a:rPr>
              <a:t>:-Indian exporters are </a:t>
            </a:r>
            <a:r>
              <a:rPr sz="2800" spc="-10" dirty="0">
                <a:latin typeface="Times New Roman"/>
                <a:cs typeface="Times New Roman"/>
              </a:rPr>
              <a:t>ineffective </a:t>
            </a:r>
            <a:r>
              <a:rPr sz="2800" dirty="0">
                <a:latin typeface="Times New Roman"/>
                <a:cs typeface="Times New Roman"/>
              </a:rPr>
              <a:t>in </a:t>
            </a:r>
            <a:r>
              <a:rPr sz="2800" spc="-5" dirty="0">
                <a:latin typeface="Times New Roman"/>
                <a:cs typeface="Times New Roman"/>
              </a:rPr>
              <a:t>providing </a:t>
            </a:r>
            <a:r>
              <a:rPr sz="2800" spc="-15" dirty="0">
                <a:latin typeface="Times New Roman"/>
                <a:cs typeface="Times New Roman"/>
              </a:rPr>
              <a:t>after- </a:t>
            </a:r>
            <a:r>
              <a:rPr sz="2800" spc="670" dirty="0">
                <a:latin typeface="Times New Roman"/>
                <a:cs typeface="Times New Roman"/>
              </a:rPr>
              <a:t> </a:t>
            </a:r>
            <a:r>
              <a:rPr sz="2800" spc="-5" dirty="0">
                <a:latin typeface="Times New Roman"/>
                <a:cs typeface="Times New Roman"/>
              </a:rPr>
              <a:t>sale-service. They </a:t>
            </a:r>
            <a:r>
              <a:rPr sz="2800" dirty="0">
                <a:latin typeface="Times New Roman"/>
                <a:cs typeface="Times New Roman"/>
              </a:rPr>
              <a:t>do not </a:t>
            </a:r>
            <a:r>
              <a:rPr sz="2800" spc="-5" dirty="0">
                <a:latin typeface="Times New Roman"/>
                <a:cs typeface="Times New Roman"/>
              </a:rPr>
              <a:t>bother to </a:t>
            </a:r>
            <a:r>
              <a:rPr sz="2800" dirty="0">
                <a:latin typeface="Times New Roman"/>
                <a:cs typeface="Times New Roman"/>
              </a:rPr>
              <a:t>find out the </a:t>
            </a:r>
            <a:r>
              <a:rPr sz="2800" spc="-5" dirty="0">
                <a:latin typeface="Times New Roman"/>
                <a:cs typeface="Times New Roman"/>
              </a:rPr>
              <a:t>reactions </a:t>
            </a:r>
            <a:r>
              <a:rPr sz="2800" dirty="0">
                <a:latin typeface="Times New Roman"/>
                <a:cs typeface="Times New Roman"/>
              </a:rPr>
              <a:t>of </a:t>
            </a:r>
            <a:r>
              <a:rPr sz="2800" spc="-5" dirty="0">
                <a:latin typeface="Times New Roman"/>
                <a:cs typeface="Times New Roman"/>
              </a:rPr>
              <a:t>buyers after sale.  This results in </a:t>
            </a:r>
            <a:r>
              <a:rPr sz="2800" dirty="0">
                <a:latin typeface="Times New Roman"/>
                <a:cs typeface="Times New Roman"/>
              </a:rPr>
              <a:t>poor </a:t>
            </a:r>
            <a:r>
              <a:rPr sz="2800" spc="-5" dirty="0">
                <a:latin typeface="Times New Roman"/>
                <a:cs typeface="Times New Roman"/>
              </a:rPr>
              <a:t>performance </a:t>
            </a:r>
            <a:r>
              <a:rPr sz="2800" dirty="0">
                <a:latin typeface="Times New Roman"/>
                <a:cs typeface="Times New Roman"/>
              </a:rPr>
              <a:t>of </a:t>
            </a:r>
            <a:r>
              <a:rPr sz="2800" spc="-25" dirty="0">
                <a:latin typeface="Times New Roman"/>
                <a:cs typeface="Times New Roman"/>
              </a:rPr>
              <a:t>India’s </a:t>
            </a:r>
            <a:r>
              <a:rPr sz="2800" dirty="0">
                <a:latin typeface="Times New Roman"/>
                <a:cs typeface="Times New Roman"/>
              </a:rPr>
              <a:t>export</a:t>
            </a:r>
            <a:r>
              <a:rPr sz="2800" spc="20" dirty="0">
                <a:latin typeface="Times New Roman"/>
                <a:cs typeface="Times New Roman"/>
              </a:rPr>
              <a:t> </a:t>
            </a:r>
            <a:r>
              <a:rPr sz="2800" spc="-5" dirty="0">
                <a:latin typeface="Times New Roman"/>
                <a:cs typeface="Times New Roman"/>
              </a:rPr>
              <a:t>trade.</a:t>
            </a:r>
            <a:endParaRPr sz="2800">
              <a:latin typeface="Times New Roman"/>
              <a:cs typeface="Times New Roman"/>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177165"/>
          </a:xfrm>
          <a:custGeom>
            <a:avLst/>
            <a:gdLst/>
            <a:ahLst/>
            <a:cxnLst/>
            <a:rect l="l" t="t" r="r" b="b"/>
            <a:pathLst>
              <a:path w="12192000" h="177165">
                <a:moveTo>
                  <a:pt x="0" y="176784"/>
                </a:moveTo>
                <a:lnTo>
                  <a:pt x="12192000" y="176784"/>
                </a:lnTo>
                <a:lnTo>
                  <a:pt x="12192000" y="0"/>
                </a:lnTo>
                <a:lnTo>
                  <a:pt x="0" y="0"/>
                </a:lnTo>
                <a:lnTo>
                  <a:pt x="0" y="176784"/>
                </a:lnTo>
                <a:close/>
              </a:path>
            </a:pathLst>
          </a:custGeom>
          <a:solidFill>
            <a:srgbClr val="099BDD"/>
          </a:solidFill>
        </p:spPr>
        <p:txBody>
          <a:bodyPr wrap="square" lIns="0" tIns="0" rIns="0" bIns="0" rtlCol="0"/>
          <a:lstStyle/>
          <a:p>
            <a:endParaRPr/>
          </a:p>
        </p:txBody>
      </p:sp>
      <p:sp>
        <p:nvSpPr>
          <p:cNvPr id="3" name="object 3"/>
          <p:cNvSpPr/>
          <p:nvPr/>
        </p:nvSpPr>
        <p:spPr>
          <a:xfrm>
            <a:off x="0" y="1822704"/>
            <a:ext cx="12192000" cy="5035550"/>
          </a:xfrm>
          <a:custGeom>
            <a:avLst/>
            <a:gdLst/>
            <a:ahLst/>
            <a:cxnLst/>
            <a:rect l="l" t="t" r="r" b="b"/>
            <a:pathLst>
              <a:path w="12192000" h="5035550">
                <a:moveTo>
                  <a:pt x="0" y="5035295"/>
                </a:moveTo>
                <a:lnTo>
                  <a:pt x="12192000" y="5035295"/>
                </a:lnTo>
                <a:lnTo>
                  <a:pt x="12192000" y="0"/>
                </a:lnTo>
                <a:lnTo>
                  <a:pt x="0" y="0"/>
                </a:lnTo>
                <a:lnTo>
                  <a:pt x="0" y="5035295"/>
                </a:lnTo>
                <a:close/>
              </a:path>
            </a:pathLst>
          </a:custGeom>
          <a:solidFill>
            <a:schemeClr val="bg1"/>
          </a:solidFill>
        </p:spPr>
        <p:txBody>
          <a:bodyPr wrap="square" lIns="0" tIns="0" rIns="0" bIns="0" rtlCol="0"/>
          <a:lstStyle/>
          <a:p>
            <a:endParaRPr/>
          </a:p>
        </p:txBody>
      </p:sp>
      <p:sp>
        <p:nvSpPr>
          <p:cNvPr id="4" name="object 4"/>
          <p:cNvSpPr/>
          <p:nvPr/>
        </p:nvSpPr>
        <p:spPr>
          <a:xfrm>
            <a:off x="0" y="176784"/>
            <a:ext cx="12189460" cy="1645920"/>
          </a:xfrm>
          <a:custGeom>
            <a:avLst/>
            <a:gdLst/>
            <a:ahLst/>
            <a:cxnLst/>
            <a:rect l="l" t="t" r="r" b="b"/>
            <a:pathLst>
              <a:path w="12189460" h="1645920">
                <a:moveTo>
                  <a:pt x="0" y="1645920"/>
                </a:moveTo>
                <a:lnTo>
                  <a:pt x="12188952" y="1645920"/>
                </a:lnTo>
                <a:lnTo>
                  <a:pt x="12188952" y="0"/>
                </a:lnTo>
                <a:lnTo>
                  <a:pt x="0" y="0"/>
                </a:lnTo>
                <a:lnTo>
                  <a:pt x="0" y="1645920"/>
                </a:lnTo>
                <a:close/>
              </a:path>
            </a:pathLst>
          </a:custGeom>
          <a:solidFill>
            <a:srgbClr val="FFFFFF"/>
          </a:solidFill>
        </p:spPr>
        <p:txBody>
          <a:bodyPr wrap="square" lIns="0" tIns="0" rIns="0" bIns="0" rtlCol="0"/>
          <a:lstStyle/>
          <a:p>
            <a:endParaRPr/>
          </a:p>
        </p:txBody>
      </p:sp>
      <p:sp>
        <p:nvSpPr>
          <p:cNvPr id="5" name="object 5"/>
          <p:cNvSpPr txBox="1">
            <a:spLocks noGrp="1"/>
          </p:cNvSpPr>
          <p:nvPr>
            <p:ph type="title"/>
          </p:nvPr>
        </p:nvSpPr>
        <p:spPr>
          <a:xfrm>
            <a:off x="1775586" y="462153"/>
            <a:ext cx="8635365" cy="1046440"/>
          </a:xfrm>
          <a:prstGeom prst="rect">
            <a:avLst/>
          </a:prstGeom>
        </p:spPr>
        <p:txBody>
          <a:bodyPr vert="horz" wrap="square" lIns="0" tIns="96520" rIns="0" bIns="0" rtlCol="0">
            <a:spAutoFit/>
          </a:bodyPr>
          <a:lstStyle/>
          <a:p>
            <a:pPr marL="1750060" marR="5080" indent="-1737995">
              <a:lnSpc>
                <a:spcPts val="3670"/>
              </a:lnSpc>
              <a:spcBef>
                <a:spcPts val="760"/>
              </a:spcBef>
            </a:pPr>
            <a:r>
              <a:rPr sz="3600" b="0" dirty="0">
                <a:latin typeface="Times New Roman"/>
                <a:cs typeface="Times New Roman"/>
              </a:rPr>
              <a:t>REASONS </a:t>
            </a:r>
            <a:r>
              <a:rPr sz="3600" b="0" spc="-5" dirty="0">
                <a:latin typeface="Times New Roman"/>
                <a:cs typeface="Times New Roman"/>
              </a:rPr>
              <a:t>FOR </a:t>
            </a:r>
            <a:r>
              <a:rPr sz="3600" b="0" dirty="0">
                <a:latin typeface="Times New Roman"/>
                <a:cs typeface="Times New Roman"/>
              </a:rPr>
              <a:t>POOR PERFORMANCE</a:t>
            </a:r>
            <a:r>
              <a:rPr sz="3600" b="0" spc="-110" dirty="0">
                <a:latin typeface="Times New Roman"/>
                <a:cs typeface="Times New Roman"/>
              </a:rPr>
              <a:t> </a:t>
            </a:r>
            <a:r>
              <a:rPr sz="3600" b="0" spc="-5" dirty="0">
                <a:latin typeface="Times New Roman"/>
                <a:cs typeface="Times New Roman"/>
              </a:rPr>
              <a:t>OF  </a:t>
            </a:r>
            <a:r>
              <a:rPr sz="3600" b="0" spc="-60" dirty="0">
                <a:latin typeface="Times New Roman"/>
                <a:cs typeface="Times New Roman"/>
              </a:rPr>
              <a:t>INDIA’S </a:t>
            </a:r>
            <a:r>
              <a:rPr sz="3600" b="0" spc="-40" dirty="0">
                <a:latin typeface="Times New Roman"/>
                <a:cs typeface="Times New Roman"/>
              </a:rPr>
              <a:t>EXPORT</a:t>
            </a:r>
            <a:r>
              <a:rPr sz="3600" b="0" spc="-110" dirty="0">
                <a:latin typeface="Times New Roman"/>
                <a:cs typeface="Times New Roman"/>
              </a:rPr>
              <a:t> </a:t>
            </a:r>
            <a:r>
              <a:rPr sz="3600" b="0" dirty="0">
                <a:latin typeface="Times New Roman"/>
                <a:cs typeface="Times New Roman"/>
              </a:rPr>
              <a:t>TRADE</a:t>
            </a:r>
          </a:p>
        </p:txBody>
      </p:sp>
      <p:sp>
        <p:nvSpPr>
          <p:cNvPr id="6" name="object 6"/>
          <p:cNvSpPr/>
          <p:nvPr/>
        </p:nvSpPr>
        <p:spPr>
          <a:xfrm>
            <a:off x="827532" y="2542032"/>
            <a:ext cx="702563" cy="729996"/>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1077467" y="2505455"/>
            <a:ext cx="1299971" cy="789432"/>
          </a:xfrm>
          <a:prstGeom prst="rect">
            <a:avLst/>
          </a:prstGeom>
          <a:blipFill>
            <a:blip r:embed="rId3" cstate="print"/>
            <a:stretch>
              <a:fillRect/>
            </a:stretch>
          </a:blipFill>
        </p:spPr>
        <p:txBody>
          <a:bodyPr wrap="square" lIns="0" tIns="0" rIns="0" bIns="0" rtlCol="0"/>
          <a:lstStyle/>
          <a:p>
            <a:endParaRPr/>
          </a:p>
        </p:txBody>
      </p:sp>
      <p:sp>
        <p:nvSpPr>
          <p:cNvPr id="8" name="object 8"/>
          <p:cNvSpPr/>
          <p:nvPr/>
        </p:nvSpPr>
        <p:spPr>
          <a:xfrm>
            <a:off x="1996439" y="2505455"/>
            <a:ext cx="1869948" cy="789432"/>
          </a:xfrm>
          <a:prstGeom prst="rect">
            <a:avLst/>
          </a:prstGeom>
          <a:blipFill>
            <a:blip r:embed="rId4" cstate="print"/>
            <a:stretch>
              <a:fillRect/>
            </a:stretch>
          </a:blipFill>
        </p:spPr>
        <p:txBody>
          <a:bodyPr wrap="square" lIns="0" tIns="0" rIns="0" bIns="0" rtlCol="0"/>
          <a:lstStyle/>
          <a:p>
            <a:endParaRPr/>
          </a:p>
        </p:txBody>
      </p:sp>
      <p:sp>
        <p:nvSpPr>
          <p:cNvPr id="9" name="object 9"/>
          <p:cNvSpPr/>
          <p:nvPr/>
        </p:nvSpPr>
        <p:spPr>
          <a:xfrm>
            <a:off x="3486911" y="2505455"/>
            <a:ext cx="1610867" cy="789432"/>
          </a:xfrm>
          <a:prstGeom prst="rect">
            <a:avLst/>
          </a:prstGeom>
          <a:blipFill>
            <a:blip r:embed="rId5" cstate="print"/>
            <a:stretch>
              <a:fillRect/>
            </a:stretch>
          </a:blipFill>
        </p:spPr>
        <p:txBody>
          <a:bodyPr wrap="square" lIns="0" tIns="0" rIns="0" bIns="0" rtlCol="0"/>
          <a:lstStyle/>
          <a:p>
            <a:endParaRPr/>
          </a:p>
        </p:txBody>
      </p:sp>
      <p:sp>
        <p:nvSpPr>
          <p:cNvPr id="10" name="object 10"/>
          <p:cNvSpPr/>
          <p:nvPr/>
        </p:nvSpPr>
        <p:spPr>
          <a:xfrm>
            <a:off x="827532" y="4433315"/>
            <a:ext cx="702563" cy="729995"/>
          </a:xfrm>
          <a:prstGeom prst="rect">
            <a:avLst/>
          </a:prstGeom>
          <a:blipFill>
            <a:blip r:embed="rId6" cstate="print"/>
            <a:stretch>
              <a:fillRect/>
            </a:stretch>
          </a:blipFill>
        </p:spPr>
        <p:txBody>
          <a:bodyPr wrap="square" lIns="0" tIns="0" rIns="0" bIns="0" rtlCol="0"/>
          <a:lstStyle/>
          <a:p>
            <a:endParaRPr/>
          </a:p>
        </p:txBody>
      </p:sp>
      <p:sp>
        <p:nvSpPr>
          <p:cNvPr id="11" name="object 11"/>
          <p:cNvSpPr/>
          <p:nvPr/>
        </p:nvSpPr>
        <p:spPr>
          <a:xfrm>
            <a:off x="1077467" y="4396740"/>
            <a:ext cx="1725168" cy="789432"/>
          </a:xfrm>
          <a:prstGeom prst="rect">
            <a:avLst/>
          </a:prstGeom>
          <a:blipFill>
            <a:blip r:embed="rId7" cstate="print"/>
            <a:stretch>
              <a:fillRect/>
            </a:stretch>
          </a:blipFill>
        </p:spPr>
        <p:txBody>
          <a:bodyPr wrap="square" lIns="0" tIns="0" rIns="0" bIns="0" rtlCol="0"/>
          <a:lstStyle/>
          <a:p>
            <a:endParaRPr/>
          </a:p>
        </p:txBody>
      </p:sp>
      <p:sp>
        <p:nvSpPr>
          <p:cNvPr id="12" name="object 12"/>
          <p:cNvSpPr/>
          <p:nvPr/>
        </p:nvSpPr>
        <p:spPr>
          <a:xfrm>
            <a:off x="2424683" y="4396740"/>
            <a:ext cx="766571" cy="789432"/>
          </a:xfrm>
          <a:prstGeom prst="rect">
            <a:avLst/>
          </a:prstGeom>
          <a:blipFill>
            <a:blip r:embed="rId8" cstate="print"/>
            <a:stretch>
              <a:fillRect/>
            </a:stretch>
          </a:blipFill>
        </p:spPr>
        <p:txBody>
          <a:bodyPr wrap="square" lIns="0" tIns="0" rIns="0" bIns="0" rtlCol="0"/>
          <a:lstStyle/>
          <a:p>
            <a:endParaRPr/>
          </a:p>
        </p:txBody>
      </p:sp>
      <p:sp>
        <p:nvSpPr>
          <p:cNvPr id="13" name="object 13"/>
          <p:cNvSpPr/>
          <p:nvPr/>
        </p:nvSpPr>
        <p:spPr>
          <a:xfrm>
            <a:off x="2810255" y="4396740"/>
            <a:ext cx="2109216" cy="789432"/>
          </a:xfrm>
          <a:prstGeom prst="rect">
            <a:avLst/>
          </a:prstGeom>
          <a:blipFill>
            <a:blip r:embed="rId9" cstate="print"/>
            <a:stretch>
              <a:fillRect/>
            </a:stretch>
          </a:blipFill>
        </p:spPr>
        <p:txBody>
          <a:bodyPr wrap="square" lIns="0" tIns="0" rIns="0" bIns="0" rtlCol="0"/>
          <a:lstStyle/>
          <a:p>
            <a:endParaRPr/>
          </a:p>
        </p:txBody>
      </p:sp>
      <p:sp>
        <p:nvSpPr>
          <p:cNvPr id="14" name="object 14"/>
          <p:cNvSpPr txBox="1"/>
          <p:nvPr/>
        </p:nvSpPr>
        <p:spPr>
          <a:xfrm>
            <a:off x="656945" y="1826264"/>
            <a:ext cx="11092815" cy="4829175"/>
          </a:xfrm>
          <a:prstGeom prst="rect">
            <a:avLst/>
          </a:prstGeom>
        </p:spPr>
        <p:txBody>
          <a:bodyPr vert="horz" wrap="square" lIns="0" tIns="199390" rIns="0" bIns="0" rtlCol="0">
            <a:spAutoFit/>
          </a:bodyPr>
          <a:lstStyle/>
          <a:p>
            <a:pPr marL="584200" indent="-571500">
              <a:lnSpc>
                <a:spcPct val="100000"/>
              </a:lnSpc>
              <a:spcBef>
                <a:spcPts val="1570"/>
              </a:spcBef>
              <a:buAutoNum type="romanUcPeriod" startAt="2"/>
              <a:tabLst>
                <a:tab pos="583565" algn="l"/>
                <a:tab pos="584200" algn="l"/>
              </a:tabLst>
            </a:pPr>
            <a:r>
              <a:rPr sz="2400" b="1" u="heavy" dirty="0">
                <a:uFill>
                  <a:solidFill>
                    <a:srgbClr val="FFFFFF"/>
                  </a:solidFill>
                </a:uFill>
                <a:latin typeface="Times New Roman"/>
                <a:cs typeface="Times New Roman"/>
              </a:rPr>
              <a:t>General</a:t>
            </a:r>
            <a:r>
              <a:rPr sz="2400" b="1" u="heavy" spc="-35" dirty="0">
                <a:uFill>
                  <a:solidFill>
                    <a:srgbClr val="FFFFFF"/>
                  </a:solidFill>
                </a:uFill>
                <a:latin typeface="Times New Roman"/>
                <a:cs typeface="Times New Roman"/>
              </a:rPr>
              <a:t> </a:t>
            </a:r>
            <a:r>
              <a:rPr sz="2400" b="1" u="heavy" spc="-5" dirty="0">
                <a:uFill>
                  <a:solidFill>
                    <a:srgbClr val="FFFFFF"/>
                  </a:solidFill>
                </a:uFill>
                <a:latin typeface="Times New Roman"/>
                <a:cs typeface="Times New Roman"/>
              </a:rPr>
              <a:t>Causes</a:t>
            </a:r>
            <a:endParaRPr sz="2400">
              <a:latin typeface="Times New Roman"/>
              <a:cs typeface="Times New Roman"/>
            </a:endParaRPr>
          </a:p>
          <a:p>
            <a:pPr marL="642620" lvl="1" indent="-267335">
              <a:lnSpc>
                <a:spcPct val="100000"/>
              </a:lnSpc>
              <a:spcBef>
                <a:spcPts val="1715"/>
              </a:spcBef>
              <a:buSzPct val="96428"/>
              <a:buAutoNum type="arabicPeriod"/>
              <a:tabLst>
                <a:tab pos="643255" algn="l"/>
              </a:tabLst>
            </a:pPr>
            <a:r>
              <a:rPr sz="2800" b="1" spc="-5" dirty="0">
                <a:latin typeface="Times New Roman"/>
                <a:cs typeface="Times New Roman"/>
              </a:rPr>
              <a:t>Good Domestic</a:t>
            </a:r>
            <a:r>
              <a:rPr sz="2800" b="1" spc="10" dirty="0">
                <a:latin typeface="Times New Roman"/>
                <a:cs typeface="Times New Roman"/>
              </a:rPr>
              <a:t> </a:t>
            </a:r>
            <a:r>
              <a:rPr sz="2800" b="1" spc="-10" dirty="0">
                <a:latin typeface="Times New Roman"/>
                <a:cs typeface="Times New Roman"/>
              </a:rPr>
              <a:t>Market</a:t>
            </a:r>
            <a:endParaRPr sz="2800">
              <a:latin typeface="Times New Roman"/>
              <a:cs typeface="Times New Roman"/>
            </a:endParaRPr>
          </a:p>
          <a:p>
            <a:pPr marL="641985" marR="6350" indent="-1905">
              <a:lnSpc>
                <a:spcPct val="120100"/>
              </a:lnSpc>
              <a:spcBef>
                <a:spcPts val="1385"/>
              </a:spcBef>
            </a:pPr>
            <a:r>
              <a:rPr sz="2800" spc="-5" dirty="0">
                <a:latin typeface="Times New Roman"/>
                <a:cs typeface="Times New Roman"/>
              </a:rPr>
              <a:t>Sellers </a:t>
            </a:r>
            <a:r>
              <a:rPr sz="2800" dirty="0">
                <a:latin typeface="Times New Roman"/>
                <a:cs typeface="Times New Roman"/>
              </a:rPr>
              <a:t>find </a:t>
            </a:r>
            <a:r>
              <a:rPr sz="2800" spc="-5" dirty="0">
                <a:latin typeface="Times New Roman"/>
                <a:cs typeface="Times New Roman"/>
              </a:rPr>
              <a:t>a ready market for their </a:t>
            </a:r>
            <a:r>
              <a:rPr sz="2800" dirty="0">
                <a:latin typeface="Times New Roman"/>
                <a:cs typeface="Times New Roman"/>
              </a:rPr>
              <a:t>goods </a:t>
            </a:r>
            <a:r>
              <a:rPr sz="2800" spc="-5" dirty="0">
                <a:latin typeface="Times New Roman"/>
                <a:cs typeface="Times New Roman"/>
              </a:rPr>
              <a:t>within </a:t>
            </a:r>
            <a:r>
              <a:rPr sz="2800" spc="-10" dirty="0">
                <a:latin typeface="Times New Roman"/>
                <a:cs typeface="Times New Roman"/>
              </a:rPr>
              <a:t>the </a:t>
            </a:r>
            <a:r>
              <a:rPr sz="2800" spc="-25" dirty="0">
                <a:latin typeface="Times New Roman"/>
                <a:cs typeface="Times New Roman"/>
              </a:rPr>
              <a:t>country, </a:t>
            </a:r>
            <a:r>
              <a:rPr sz="2800" spc="-5" dirty="0">
                <a:latin typeface="Times New Roman"/>
                <a:cs typeface="Times New Roman"/>
              </a:rPr>
              <a:t>so they </a:t>
            </a:r>
            <a:r>
              <a:rPr sz="2800" spc="-15" dirty="0">
                <a:latin typeface="Times New Roman"/>
                <a:cs typeface="Times New Roman"/>
              </a:rPr>
              <a:t>do  </a:t>
            </a:r>
            <a:r>
              <a:rPr sz="2800" dirty="0">
                <a:latin typeface="Times New Roman"/>
                <a:cs typeface="Times New Roman"/>
              </a:rPr>
              <a:t>not </a:t>
            </a:r>
            <a:r>
              <a:rPr sz="2800" spc="-5" dirty="0">
                <a:latin typeface="Times New Roman"/>
                <a:cs typeface="Times New Roman"/>
              </a:rPr>
              <a:t>take parts to get orders from overseas</a:t>
            </a:r>
            <a:r>
              <a:rPr sz="2800" spc="5" dirty="0">
                <a:latin typeface="Times New Roman"/>
                <a:cs typeface="Times New Roman"/>
              </a:rPr>
              <a:t> </a:t>
            </a:r>
            <a:r>
              <a:rPr sz="2800" spc="-5" dirty="0">
                <a:latin typeface="Times New Roman"/>
                <a:cs typeface="Times New Roman"/>
              </a:rPr>
              <a:t>markets.</a:t>
            </a:r>
            <a:endParaRPr sz="2800">
              <a:latin typeface="Times New Roman"/>
              <a:cs typeface="Times New Roman"/>
            </a:endParaRPr>
          </a:p>
          <a:p>
            <a:pPr marL="642620" lvl="1" indent="-267335">
              <a:lnSpc>
                <a:spcPct val="100000"/>
              </a:lnSpc>
              <a:spcBef>
                <a:spcPts val="2080"/>
              </a:spcBef>
              <a:buSzPct val="96428"/>
              <a:buAutoNum type="arabicPeriod" startAt="2"/>
              <a:tabLst>
                <a:tab pos="643255" algn="l"/>
              </a:tabLst>
            </a:pPr>
            <a:r>
              <a:rPr sz="2800" b="1" spc="-5" dirty="0">
                <a:latin typeface="Times New Roman"/>
                <a:cs typeface="Times New Roman"/>
              </a:rPr>
              <a:t>Number </a:t>
            </a:r>
            <a:r>
              <a:rPr sz="2800" b="1" dirty="0">
                <a:latin typeface="Times New Roman"/>
                <a:cs typeface="Times New Roman"/>
              </a:rPr>
              <a:t>of</a:t>
            </a:r>
            <a:r>
              <a:rPr sz="2800" b="1" spc="-30" dirty="0">
                <a:latin typeface="Times New Roman"/>
                <a:cs typeface="Times New Roman"/>
              </a:rPr>
              <a:t> </a:t>
            </a:r>
            <a:r>
              <a:rPr sz="2800" b="1" spc="-5" dirty="0">
                <a:latin typeface="Times New Roman"/>
                <a:cs typeface="Times New Roman"/>
              </a:rPr>
              <a:t>formalities</a:t>
            </a:r>
            <a:endParaRPr sz="2800">
              <a:latin typeface="Times New Roman"/>
              <a:cs typeface="Times New Roman"/>
            </a:endParaRPr>
          </a:p>
          <a:p>
            <a:pPr marL="641985" marR="5080" indent="-96520" algn="just">
              <a:lnSpc>
                <a:spcPct val="120000"/>
              </a:lnSpc>
              <a:spcBef>
                <a:spcPts val="1405"/>
              </a:spcBef>
            </a:pPr>
            <a:r>
              <a:rPr sz="2800" spc="-5" dirty="0">
                <a:latin typeface="Times New Roman"/>
                <a:cs typeface="Times New Roman"/>
              </a:rPr>
              <a:t>There </a:t>
            </a:r>
            <a:r>
              <a:rPr sz="2800" dirty="0">
                <a:latin typeface="Times New Roman"/>
                <a:cs typeface="Times New Roman"/>
              </a:rPr>
              <a:t>are </a:t>
            </a:r>
            <a:r>
              <a:rPr sz="2800" spc="-5" dirty="0">
                <a:latin typeface="Times New Roman"/>
                <a:cs typeface="Times New Roman"/>
              </a:rPr>
              <a:t>number </a:t>
            </a:r>
            <a:r>
              <a:rPr sz="2800" dirty="0">
                <a:latin typeface="Times New Roman"/>
                <a:cs typeface="Times New Roman"/>
              </a:rPr>
              <a:t>of </a:t>
            </a:r>
            <a:r>
              <a:rPr sz="2800" spc="-5" dirty="0">
                <a:latin typeface="Times New Roman"/>
                <a:cs typeface="Times New Roman"/>
              </a:rPr>
              <a:t>documentation &amp; other formalities due </a:t>
            </a:r>
            <a:r>
              <a:rPr sz="2800" spc="-10" dirty="0">
                <a:latin typeface="Times New Roman"/>
                <a:cs typeface="Times New Roman"/>
              </a:rPr>
              <a:t>to </a:t>
            </a:r>
            <a:r>
              <a:rPr sz="2800" spc="-5" dirty="0">
                <a:latin typeface="Times New Roman"/>
                <a:cs typeface="Times New Roman"/>
              </a:rPr>
              <a:t>which the  some marketers </a:t>
            </a:r>
            <a:r>
              <a:rPr sz="2800" dirty="0">
                <a:latin typeface="Times New Roman"/>
                <a:cs typeface="Times New Roman"/>
              </a:rPr>
              <a:t>do not </a:t>
            </a:r>
            <a:r>
              <a:rPr sz="2800" spc="-5" dirty="0">
                <a:latin typeface="Times New Roman"/>
                <a:cs typeface="Times New Roman"/>
              </a:rPr>
              <a:t>enter </a:t>
            </a:r>
            <a:r>
              <a:rPr sz="2800" dirty="0">
                <a:latin typeface="Times New Roman"/>
                <a:cs typeface="Times New Roman"/>
              </a:rPr>
              <a:t>the </a:t>
            </a:r>
            <a:r>
              <a:rPr sz="2800" spc="-5" dirty="0">
                <a:latin typeface="Times New Roman"/>
                <a:cs typeface="Times New Roman"/>
              </a:rPr>
              <a:t>export </a:t>
            </a:r>
            <a:r>
              <a:rPr sz="2800" dirty="0">
                <a:latin typeface="Times New Roman"/>
                <a:cs typeface="Times New Roman"/>
              </a:rPr>
              <a:t>field. So </a:t>
            </a:r>
            <a:r>
              <a:rPr sz="2800" spc="-5" dirty="0">
                <a:latin typeface="Times New Roman"/>
                <a:cs typeface="Times New Roman"/>
              </a:rPr>
              <a:t>there is a need</a:t>
            </a:r>
            <a:r>
              <a:rPr sz="2800" spc="320" dirty="0">
                <a:latin typeface="Times New Roman"/>
                <a:cs typeface="Times New Roman"/>
              </a:rPr>
              <a:t> </a:t>
            </a:r>
            <a:r>
              <a:rPr sz="2800" dirty="0">
                <a:latin typeface="Times New Roman"/>
                <a:cs typeface="Times New Roman"/>
              </a:rPr>
              <a:t>to  </a:t>
            </a:r>
            <a:r>
              <a:rPr sz="2800" spc="-5" dirty="0">
                <a:latin typeface="Times New Roman"/>
                <a:cs typeface="Times New Roman"/>
              </a:rPr>
              <a:t>simplify</a:t>
            </a:r>
            <a:r>
              <a:rPr sz="2800" spc="-10" dirty="0">
                <a:latin typeface="Times New Roman"/>
                <a:cs typeface="Times New Roman"/>
              </a:rPr>
              <a:t> </a:t>
            </a:r>
            <a:r>
              <a:rPr sz="2800" spc="-5" dirty="0">
                <a:latin typeface="Times New Roman"/>
                <a:cs typeface="Times New Roman"/>
              </a:rPr>
              <a:t>formalities.</a:t>
            </a:r>
            <a:endParaRPr sz="2800">
              <a:latin typeface="Times New Roman"/>
              <a:cs typeface="Times New Roman"/>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92000" cy="177165"/>
          </a:xfrm>
          <a:custGeom>
            <a:avLst/>
            <a:gdLst/>
            <a:ahLst/>
            <a:cxnLst/>
            <a:rect l="l" t="t" r="r" b="b"/>
            <a:pathLst>
              <a:path w="12192000" h="177165">
                <a:moveTo>
                  <a:pt x="0" y="176784"/>
                </a:moveTo>
                <a:lnTo>
                  <a:pt x="12192000" y="176784"/>
                </a:lnTo>
                <a:lnTo>
                  <a:pt x="12192000" y="0"/>
                </a:lnTo>
                <a:lnTo>
                  <a:pt x="0" y="0"/>
                </a:lnTo>
                <a:lnTo>
                  <a:pt x="0" y="176784"/>
                </a:lnTo>
                <a:close/>
              </a:path>
            </a:pathLst>
          </a:custGeom>
          <a:solidFill>
            <a:srgbClr val="099BDD"/>
          </a:solidFill>
        </p:spPr>
        <p:txBody>
          <a:bodyPr wrap="square" lIns="0" tIns="0" rIns="0" bIns="0" rtlCol="0"/>
          <a:lstStyle/>
          <a:p>
            <a:endParaRPr/>
          </a:p>
        </p:txBody>
      </p:sp>
      <p:sp>
        <p:nvSpPr>
          <p:cNvPr id="3" name="object 3"/>
          <p:cNvSpPr/>
          <p:nvPr/>
        </p:nvSpPr>
        <p:spPr>
          <a:xfrm>
            <a:off x="0" y="1822704"/>
            <a:ext cx="12192000" cy="5035550"/>
          </a:xfrm>
          <a:custGeom>
            <a:avLst/>
            <a:gdLst/>
            <a:ahLst/>
            <a:cxnLst/>
            <a:rect l="l" t="t" r="r" b="b"/>
            <a:pathLst>
              <a:path w="12192000" h="5035550">
                <a:moveTo>
                  <a:pt x="0" y="5035295"/>
                </a:moveTo>
                <a:lnTo>
                  <a:pt x="12192000" y="5035295"/>
                </a:lnTo>
                <a:lnTo>
                  <a:pt x="12192000" y="0"/>
                </a:lnTo>
                <a:lnTo>
                  <a:pt x="0" y="0"/>
                </a:lnTo>
                <a:lnTo>
                  <a:pt x="0" y="5035295"/>
                </a:lnTo>
                <a:close/>
              </a:path>
            </a:pathLst>
          </a:custGeom>
          <a:solidFill>
            <a:schemeClr val="bg1"/>
          </a:solidFill>
        </p:spPr>
        <p:txBody>
          <a:bodyPr wrap="square" lIns="0" tIns="0" rIns="0" bIns="0" rtlCol="0"/>
          <a:lstStyle/>
          <a:p>
            <a:endParaRPr/>
          </a:p>
        </p:txBody>
      </p:sp>
      <p:sp>
        <p:nvSpPr>
          <p:cNvPr id="4" name="object 4"/>
          <p:cNvSpPr/>
          <p:nvPr/>
        </p:nvSpPr>
        <p:spPr>
          <a:xfrm>
            <a:off x="0" y="176784"/>
            <a:ext cx="12189460" cy="1645920"/>
          </a:xfrm>
          <a:custGeom>
            <a:avLst/>
            <a:gdLst/>
            <a:ahLst/>
            <a:cxnLst/>
            <a:rect l="l" t="t" r="r" b="b"/>
            <a:pathLst>
              <a:path w="12189460" h="1645920">
                <a:moveTo>
                  <a:pt x="0" y="1645920"/>
                </a:moveTo>
                <a:lnTo>
                  <a:pt x="12188952" y="1645920"/>
                </a:lnTo>
                <a:lnTo>
                  <a:pt x="12188952" y="0"/>
                </a:lnTo>
                <a:lnTo>
                  <a:pt x="0" y="0"/>
                </a:lnTo>
                <a:lnTo>
                  <a:pt x="0" y="1645920"/>
                </a:lnTo>
                <a:close/>
              </a:path>
            </a:pathLst>
          </a:custGeom>
          <a:solidFill>
            <a:srgbClr val="FFFFFF"/>
          </a:solidFill>
        </p:spPr>
        <p:txBody>
          <a:bodyPr wrap="square" lIns="0" tIns="0" rIns="0" bIns="0" rtlCol="0"/>
          <a:lstStyle/>
          <a:p>
            <a:endParaRPr/>
          </a:p>
        </p:txBody>
      </p:sp>
      <p:sp>
        <p:nvSpPr>
          <p:cNvPr id="5" name="object 5"/>
          <p:cNvSpPr txBox="1">
            <a:spLocks noGrp="1"/>
          </p:cNvSpPr>
          <p:nvPr>
            <p:ph type="title"/>
          </p:nvPr>
        </p:nvSpPr>
        <p:spPr>
          <a:xfrm>
            <a:off x="1775586" y="462153"/>
            <a:ext cx="8635365" cy="1046440"/>
          </a:xfrm>
          <a:prstGeom prst="rect">
            <a:avLst/>
          </a:prstGeom>
        </p:spPr>
        <p:txBody>
          <a:bodyPr vert="horz" wrap="square" lIns="0" tIns="96520" rIns="0" bIns="0" rtlCol="0">
            <a:spAutoFit/>
          </a:bodyPr>
          <a:lstStyle/>
          <a:p>
            <a:pPr marL="1750060" marR="5080" indent="-1737995">
              <a:lnSpc>
                <a:spcPts val="3670"/>
              </a:lnSpc>
              <a:spcBef>
                <a:spcPts val="760"/>
              </a:spcBef>
            </a:pPr>
            <a:r>
              <a:rPr sz="3600" b="0" dirty="0">
                <a:latin typeface="Times New Roman"/>
                <a:cs typeface="Times New Roman"/>
              </a:rPr>
              <a:t>REASONS </a:t>
            </a:r>
            <a:r>
              <a:rPr sz="3600" b="0" spc="-5" dirty="0">
                <a:latin typeface="Times New Roman"/>
                <a:cs typeface="Times New Roman"/>
              </a:rPr>
              <a:t>FOR </a:t>
            </a:r>
            <a:r>
              <a:rPr sz="3600" b="0" dirty="0">
                <a:latin typeface="Times New Roman"/>
                <a:cs typeface="Times New Roman"/>
              </a:rPr>
              <a:t>POOR PERFORMANCE</a:t>
            </a:r>
            <a:r>
              <a:rPr sz="3600" b="0" spc="-110" dirty="0">
                <a:latin typeface="Times New Roman"/>
                <a:cs typeface="Times New Roman"/>
              </a:rPr>
              <a:t> </a:t>
            </a:r>
            <a:r>
              <a:rPr sz="3600" b="0" spc="-5" dirty="0">
                <a:latin typeface="Times New Roman"/>
                <a:cs typeface="Times New Roman"/>
              </a:rPr>
              <a:t>OF  </a:t>
            </a:r>
            <a:r>
              <a:rPr sz="3600" b="0" spc="-60" dirty="0">
                <a:latin typeface="Times New Roman"/>
                <a:cs typeface="Times New Roman"/>
              </a:rPr>
              <a:t>INDIA’S </a:t>
            </a:r>
            <a:r>
              <a:rPr sz="3600" b="0" spc="-40" dirty="0">
                <a:latin typeface="Times New Roman"/>
                <a:cs typeface="Times New Roman"/>
              </a:rPr>
              <a:t>EXPORT</a:t>
            </a:r>
            <a:r>
              <a:rPr sz="3600" b="0" spc="-110" dirty="0">
                <a:latin typeface="Times New Roman"/>
                <a:cs typeface="Times New Roman"/>
              </a:rPr>
              <a:t> </a:t>
            </a:r>
            <a:r>
              <a:rPr sz="3600" b="0" dirty="0">
                <a:latin typeface="Times New Roman"/>
                <a:cs typeface="Times New Roman"/>
              </a:rPr>
              <a:t>TRADE</a:t>
            </a:r>
          </a:p>
        </p:txBody>
      </p:sp>
      <p:sp>
        <p:nvSpPr>
          <p:cNvPr id="6" name="object 6"/>
          <p:cNvSpPr/>
          <p:nvPr/>
        </p:nvSpPr>
        <p:spPr>
          <a:xfrm>
            <a:off x="445008" y="1911095"/>
            <a:ext cx="1645920" cy="736091"/>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1731264" y="1911095"/>
            <a:ext cx="714756" cy="736091"/>
          </a:xfrm>
          <a:prstGeom prst="rect">
            <a:avLst/>
          </a:prstGeom>
          <a:blipFill>
            <a:blip r:embed="rId3" cstate="print"/>
            <a:stretch>
              <a:fillRect/>
            </a:stretch>
          </a:blipFill>
        </p:spPr>
        <p:txBody>
          <a:bodyPr wrap="square" lIns="0" tIns="0" rIns="0" bIns="0" rtlCol="0"/>
          <a:lstStyle/>
          <a:p>
            <a:endParaRPr/>
          </a:p>
        </p:txBody>
      </p:sp>
      <p:sp>
        <p:nvSpPr>
          <p:cNvPr id="8" name="object 8"/>
          <p:cNvSpPr/>
          <p:nvPr/>
        </p:nvSpPr>
        <p:spPr>
          <a:xfrm>
            <a:off x="2081783" y="1911095"/>
            <a:ext cx="1574292" cy="736091"/>
          </a:xfrm>
          <a:prstGeom prst="rect">
            <a:avLst/>
          </a:prstGeom>
          <a:blipFill>
            <a:blip r:embed="rId4" cstate="print"/>
            <a:stretch>
              <a:fillRect/>
            </a:stretch>
          </a:blipFill>
        </p:spPr>
        <p:txBody>
          <a:bodyPr wrap="square" lIns="0" tIns="0" rIns="0" bIns="0" rtlCol="0"/>
          <a:lstStyle/>
          <a:p>
            <a:endParaRPr/>
          </a:p>
        </p:txBody>
      </p:sp>
      <p:sp>
        <p:nvSpPr>
          <p:cNvPr id="9" name="object 9"/>
          <p:cNvSpPr/>
          <p:nvPr/>
        </p:nvSpPr>
        <p:spPr>
          <a:xfrm>
            <a:off x="3297935" y="1911095"/>
            <a:ext cx="1191767" cy="736091"/>
          </a:xfrm>
          <a:prstGeom prst="rect">
            <a:avLst/>
          </a:prstGeom>
          <a:blipFill>
            <a:blip r:embed="rId5" cstate="print"/>
            <a:stretch>
              <a:fillRect/>
            </a:stretch>
          </a:blipFill>
        </p:spPr>
        <p:txBody>
          <a:bodyPr wrap="square" lIns="0" tIns="0" rIns="0" bIns="0" rtlCol="0"/>
          <a:lstStyle/>
          <a:p>
            <a:endParaRPr/>
          </a:p>
        </p:txBody>
      </p:sp>
      <p:sp>
        <p:nvSpPr>
          <p:cNvPr id="10" name="object 10"/>
          <p:cNvSpPr/>
          <p:nvPr/>
        </p:nvSpPr>
        <p:spPr>
          <a:xfrm>
            <a:off x="445008" y="3694176"/>
            <a:ext cx="1670304" cy="736092"/>
          </a:xfrm>
          <a:prstGeom prst="rect">
            <a:avLst/>
          </a:prstGeom>
          <a:blipFill>
            <a:blip r:embed="rId6" cstate="print"/>
            <a:stretch>
              <a:fillRect/>
            </a:stretch>
          </a:blipFill>
        </p:spPr>
        <p:txBody>
          <a:bodyPr wrap="square" lIns="0" tIns="0" rIns="0" bIns="0" rtlCol="0"/>
          <a:lstStyle/>
          <a:p>
            <a:endParaRPr/>
          </a:p>
        </p:txBody>
      </p:sp>
      <p:sp>
        <p:nvSpPr>
          <p:cNvPr id="11" name="object 11"/>
          <p:cNvSpPr/>
          <p:nvPr/>
        </p:nvSpPr>
        <p:spPr>
          <a:xfrm>
            <a:off x="1735835" y="3694176"/>
            <a:ext cx="1613915" cy="736092"/>
          </a:xfrm>
          <a:prstGeom prst="rect">
            <a:avLst/>
          </a:prstGeom>
          <a:blipFill>
            <a:blip r:embed="rId7" cstate="print"/>
            <a:stretch>
              <a:fillRect/>
            </a:stretch>
          </a:blipFill>
        </p:spPr>
        <p:txBody>
          <a:bodyPr wrap="square" lIns="0" tIns="0" rIns="0" bIns="0" rtlCol="0"/>
          <a:lstStyle/>
          <a:p>
            <a:endParaRPr/>
          </a:p>
        </p:txBody>
      </p:sp>
      <p:sp>
        <p:nvSpPr>
          <p:cNvPr id="12" name="object 12"/>
          <p:cNvSpPr/>
          <p:nvPr/>
        </p:nvSpPr>
        <p:spPr>
          <a:xfrm>
            <a:off x="280415" y="5119115"/>
            <a:ext cx="521208" cy="736091"/>
          </a:xfrm>
          <a:prstGeom prst="rect">
            <a:avLst/>
          </a:prstGeom>
          <a:blipFill>
            <a:blip r:embed="rId8" cstate="print"/>
            <a:stretch>
              <a:fillRect/>
            </a:stretch>
          </a:blipFill>
        </p:spPr>
        <p:txBody>
          <a:bodyPr wrap="square" lIns="0" tIns="0" rIns="0" bIns="0" rtlCol="0"/>
          <a:lstStyle/>
          <a:p>
            <a:endParaRPr/>
          </a:p>
        </p:txBody>
      </p:sp>
      <p:sp>
        <p:nvSpPr>
          <p:cNvPr id="13" name="object 13"/>
          <p:cNvSpPr/>
          <p:nvPr/>
        </p:nvSpPr>
        <p:spPr>
          <a:xfrm>
            <a:off x="445008" y="5119115"/>
            <a:ext cx="1114044" cy="736091"/>
          </a:xfrm>
          <a:prstGeom prst="rect">
            <a:avLst/>
          </a:prstGeom>
          <a:blipFill>
            <a:blip r:embed="rId9" cstate="print"/>
            <a:stretch>
              <a:fillRect/>
            </a:stretch>
          </a:blipFill>
        </p:spPr>
        <p:txBody>
          <a:bodyPr wrap="square" lIns="0" tIns="0" rIns="0" bIns="0" rtlCol="0"/>
          <a:lstStyle/>
          <a:p>
            <a:endParaRPr/>
          </a:p>
        </p:txBody>
      </p:sp>
      <p:sp>
        <p:nvSpPr>
          <p:cNvPr id="14" name="object 14"/>
          <p:cNvSpPr/>
          <p:nvPr/>
        </p:nvSpPr>
        <p:spPr>
          <a:xfrm>
            <a:off x="1199388" y="5119115"/>
            <a:ext cx="2468880" cy="736091"/>
          </a:xfrm>
          <a:prstGeom prst="rect">
            <a:avLst/>
          </a:prstGeom>
          <a:blipFill>
            <a:blip r:embed="rId10" cstate="print"/>
            <a:stretch>
              <a:fillRect/>
            </a:stretch>
          </a:blipFill>
        </p:spPr>
        <p:txBody>
          <a:bodyPr wrap="square" lIns="0" tIns="0" rIns="0" bIns="0" rtlCol="0"/>
          <a:lstStyle/>
          <a:p>
            <a:endParaRPr/>
          </a:p>
        </p:txBody>
      </p:sp>
      <p:sp>
        <p:nvSpPr>
          <p:cNvPr id="15" name="object 15"/>
          <p:cNvSpPr txBox="1"/>
          <p:nvPr/>
        </p:nvSpPr>
        <p:spPr>
          <a:xfrm>
            <a:off x="307340" y="1855444"/>
            <a:ext cx="11655425" cy="4660900"/>
          </a:xfrm>
          <a:prstGeom prst="rect">
            <a:avLst/>
          </a:prstGeom>
        </p:spPr>
        <p:txBody>
          <a:bodyPr vert="horz" wrap="square" lIns="0" tIns="151130" rIns="0" bIns="0" rtlCol="0">
            <a:spAutoFit/>
          </a:bodyPr>
          <a:lstStyle/>
          <a:p>
            <a:pPr marL="342900" indent="-330200">
              <a:lnSpc>
                <a:spcPct val="100000"/>
              </a:lnSpc>
              <a:spcBef>
                <a:spcPts val="1190"/>
              </a:spcBef>
              <a:buFont typeface="Times New Roman"/>
              <a:buAutoNum type="arabicPeriod" startAt="3"/>
              <a:tabLst>
                <a:tab pos="343535" algn="l"/>
              </a:tabLst>
            </a:pPr>
            <a:r>
              <a:rPr sz="2600" b="1" spc="-10" dirty="0">
                <a:latin typeface="Times New Roman"/>
                <a:cs typeface="Times New Roman"/>
              </a:rPr>
              <a:t>Problem </a:t>
            </a:r>
            <a:r>
              <a:rPr sz="2600" b="1" dirty="0">
                <a:latin typeface="Times New Roman"/>
                <a:cs typeface="Times New Roman"/>
              </a:rPr>
              <a:t>of </a:t>
            </a:r>
            <a:r>
              <a:rPr sz="2600" b="1" spc="-30" dirty="0">
                <a:latin typeface="Times New Roman"/>
                <a:cs typeface="Times New Roman"/>
              </a:rPr>
              <a:t>Trading</a:t>
            </a:r>
            <a:r>
              <a:rPr sz="2600" b="1" spc="-85" dirty="0">
                <a:latin typeface="Times New Roman"/>
                <a:cs typeface="Times New Roman"/>
              </a:rPr>
              <a:t> </a:t>
            </a:r>
            <a:r>
              <a:rPr sz="2600" b="1" dirty="0">
                <a:latin typeface="Times New Roman"/>
                <a:cs typeface="Times New Roman"/>
              </a:rPr>
              <a:t>Blocs</a:t>
            </a:r>
            <a:endParaRPr sz="2600">
              <a:latin typeface="Times New Roman"/>
              <a:cs typeface="Times New Roman"/>
            </a:endParaRPr>
          </a:p>
          <a:p>
            <a:pPr marL="12700" marR="5080" algn="just">
              <a:lnSpc>
                <a:spcPts val="2810"/>
              </a:lnSpc>
              <a:spcBef>
                <a:spcPts val="1445"/>
              </a:spcBef>
            </a:pPr>
            <a:r>
              <a:rPr sz="2600" u="heavy" spc="-15" dirty="0">
                <a:uFill>
                  <a:solidFill>
                    <a:srgbClr val="FFFFFF"/>
                  </a:solidFill>
                </a:uFill>
                <a:latin typeface="Times New Roman"/>
                <a:cs typeface="Times New Roman"/>
              </a:rPr>
              <a:t>Trading </a:t>
            </a:r>
            <a:r>
              <a:rPr sz="2600" u="heavy" spc="-5" dirty="0">
                <a:uFill>
                  <a:solidFill>
                    <a:srgbClr val="FFFFFF"/>
                  </a:solidFill>
                </a:uFill>
                <a:latin typeface="Times New Roman"/>
                <a:cs typeface="Times New Roman"/>
              </a:rPr>
              <a:t>blocs </a:t>
            </a:r>
            <a:r>
              <a:rPr sz="2600" spc="-5" dirty="0">
                <a:latin typeface="Times New Roman"/>
                <a:cs typeface="Times New Roman"/>
              </a:rPr>
              <a:t>reduce trade barriers </a:t>
            </a:r>
            <a:r>
              <a:rPr sz="2600" dirty="0">
                <a:latin typeface="Times New Roman"/>
                <a:cs typeface="Times New Roman"/>
              </a:rPr>
              <a:t>on </a:t>
            </a:r>
            <a:r>
              <a:rPr sz="2600" spc="-5" dirty="0">
                <a:latin typeface="Times New Roman"/>
                <a:cs typeface="Times New Roman"/>
              </a:rPr>
              <a:t>member nations, </a:t>
            </a:r>
            <a:r>
              <a:rPr sz="2600" spc="5" dirty="0">
                <a:latin typeface="Times New Roman"/>
                <a:cs typeface="Times New Roman"/>
              </a:rPr>
              <a:t>but </a:t>
            </a:r>
            <a:r>
              <a:rPr sz="2600" spc="-5" dirty="0">
                <a:latin typeface="Times New Roman"/>
                <a:cs typeface="Times New Roman"/>
              </a:rPr>
              <a:t>they impose trade </a:t>
            </a:r>
            <a:r>
              <a:rPr sz="2600" dirty="0">
                <a:latin typeface="Times New Roman"/>
                <a:cs typeface="Times New Roman"/>
              </a:rPr>
              <a:t>barriers  on </a:t>
            </a:r>
            <a:r>
              <a:rPr sz="2600" spc="-5" dirty="0">
                <a:latin typeface="Times New Roman"/>
                <a:cs typeface="Times New Roman"/>
              </a:rPr>
              <a:t>non-members. </a:t>
            </a:r>
            <a:r>
              <a:rPr sz="2600" dirty="0">
                <a:latin typeface="Times New Roman"/>
                <a:cs typeface="Times New Roman"/>
              </a:rPr>
              <a:t>As India </a:t>
            </a:r>
            <a:r>
              <a:rPr sz="2600" spc="-5" dirty="0">
                <a:latin typeface="Times New Roman"/>
                <a:cs typeface="Times New Roman"/>
              </a:rPr>
              <a:t>is </a:t>
            </a:r>
            <a:r>
              <a:rPr sz="2600" spc="5" dirty="0">
                <a:latin typeface="Times New Roman"/>
                <a:cs typeface="Times New Roman"/>
              </a:rPr>
              <a:t>not </a:t>
            </a:r>
            <a:r>
              <a:rPr sz="2600" dirty="0">
                <a:latin typeface="Times New Roman"/>
                <a:cs typeface="Times New Roman"/>
              </a:rPr>
              <a:t>a </a:t>
            </a:r>
            <a:r>
              <a:rPr sz="2600" spc="-5" dirty="0">
                <a:latin typeface="Times New Roman"/>
                <a:cs typeface="Times New Roman"/>
              </a:rPr>
              <a:t>member </a:t>
            </a:r>
            <a:r>
              <a:rPr sz="2600" dirty="0">
                <a:latin typeface="Times New Roman"/>
                <a:cs typeface="Times New Roman"/>
              </a:rPr>
              <a:t>of </a:t>
            </a:r>
            <a:r>
              <a:rPr sz="2600" spc="-5" dirty="0">
                <a:latin typeface="Times New Roman"/>
                <a:cs typeface="Times New Roman"/>
              </a:rPr>
              <a:t>some powerful </a:t>
            </a:r>
            <a:r>
              <a:rPr sz="2600" dirty="0">
                <a:latin typeface="Times New Roman"/>
                <a:cs typeface="Times New Roman"/>
              </a:rPr>
              <a:t>trading </a:t>
            </a:r>
            <a:r>
              <a:rPr sz="2600" spc="-5" dirty="0">
                <a:latin typeface="Times New Roman"/>
                <a:cs typeface="Times New Roman"/>
              </a:rPr>
              <a:t>blocs, it </a:t>
            </a:r>
            <a:r>
              <a:rPr sz="2600" dirty="0">
                <a:latin typeface="Times New Roman"/>
                <a:cs typeface="Times New Roman"/>
              </a:rPr>
              <a:t>has </a:t>
            </a:r>
            <a:r>
              <a:rPr sz="2600" spc="-5" dirty="0">
                <a:latin typeface="Times New Roman"/>
                <a:cs typeface="Times New Roman"/>
              </a:rPr>
              <a:t>to  face some</a:t>
            </a:r>
            <a:r>
              <a:rPr sz="2600" spc="-25" dirty="0">
                <a:latin typeface="Times New Roman"/>
                <a:cs typeface="Times New Roman"/>
              </a:rPr>
              <a:t> </a:t>
            </a:r>
            <a:r>
              <a:rPr sz="2600" spc="-5" dirty="0">
                <a:latin typeface="Times New Roman"/>
                <a:cs typeface="Times New Roman"/>
              </a:rPr>
              <a:t>problems.</a:t>
            </a:r>
            <a:endParaRPr sz="2600">
              <a:latin typeface="Times New Roman"/>
              <a:cs typeface="Times New Roman"/>
            </a:endParaRPr>
          </a:p>
          <a:p>
            <a:pPr marL="342900" indent="-330200">
              <a:lnSpc>
                <a:spcPct val="100000"/>
              </a:lnSpc>
              <a:spcBef>
                <a:spcPts val="1045"/>
              </a:spcBef>
              <a:buFont typeface="Times New Roman"/>
              <a:buAutoNum type="arabicPeriod" startAt="4"/>
              <a:tabLst>
                <a:tab pos="343535" algn="l"/>
              </a:tabLst>
            </a:pPr>
            <a:r>
              <a:rPr sz="2600" b="1" dirty="0">
                <a:latin typeface="Times New Roman"/>
                <a:cs typeface="Times New Roman"/>
              </a:rPr>
              <a:t>Negative</a:t>
            </a:r>
            <a:r>
              <a:rPr sz="2600" b="1" spc="-190" dirty="0">
                <a:latin typeface="Times New Roman"/>
                <a:cs typeface="Times New Roman"/>
              </a:rPr>
              <a:t> </a:t>
            </a:r>
            <a:r>
              <a:rPr sz="2600" b="1" dirty="0">
                <a:latin typeface="Times New Roman"/>
                <a:cs typeface="Times New Roman"/>
              </a:rPr>
              <a:t>Attitude</a:t>
            </a:r>
            <a:endParaRPr sz="2600">
              <a:latin typeface="Times New Roman"/>
              <a:cs typeface="Times New Roman"/>
            </a:endParaRPr>
          </a:p>
          <a:p>
            <a:pPr marL="12700" marR="5715">
              <a:lnSpc>
                <a:spcPts val="2810"/>
              </a:lnSpc>
              <a:spcBef>
                <a:spcPts val="1435"/>
              </a:spcBef>
            </a:pPr>
            <a:r>
              <a:rPr sz="2600" spc="-5" dirty="0">
                <a:latin typeface="Times New Roman"/>
                <a:cs typeface="Times New Roman"/>
              </a:rPr>
              <a:t>Some </a:t>
            </a:r>
            <a:r>
              <a:rPr sz="2600" dirty="0">
                <a:latin typeface="Times New Roman"/>
                <a:cs typeface="Times New Roman"/>
              </a:rPr>
              <a:t>of </a:t>
            </a:r>
            <a:r>
              <a:rPr sz="2600" spc="-5" dirty="0">
                <a:latin typeface="Times New Roman"/>
                <a:cs typeface="Times New Roman"/>
              </a:rPr>
              <a:t>the overseas </a:t>
            </a:r>
            <a:r>
              <a:rPr sz="2600" dirty="0">
                <a:latin typeface="Times New Roman"/>
                <a:cs typeface="Times New Roman"/>
              </a:rPr>
              <a:t>buyers </a:t>
            </a:r>
            <a:r>
              <a:rPr sz="2600" spc="-5" dirty="0">
                <a:latin typeface="Times New Roman"/>
                <a:cs typeface="Times New Roman"/>
              </a:rPr>
              <a:t>have </a:t>
            </a:r>
            <a:r>
              <a:rPr sz="2600" dirty="0">
                <a:latin typeface="Times New Roman"/>
                <a:cs typeface="Times New Roman"/>
              </a:rPr>
              <a:t>a </a:t>
            </a:r>
            <a:r>
              <a:rPr sz="2600" spc="-5" dirty="0">
                <a:latin typeface="Times New Roman"/>
                <a:cs typeface="Times New Roman"/>
              </a:rPr>
              <a:t>negative </a:t>
            </a:r>
            <a:r>
              <a:rPr sz="2600" dirty="0">
                <a:latin typeface="Times New Roman"/>
                <a:cs typeface="Times New Roman"/>
              </a:rPr>
              <a:t>attitude </a:t>
            </a:r>
            <a:r>
              <a:rPr sz="2600" spc="-5" dirty="0">
                <a:latin typeface="Times New Roman"/>
                <a:cs typeface="Times New Roman"/>
              </a:rPr>
              <a:t>towards Indian </a:t>
            </a:r>
            <a:r>
              <a:rPr sz="2600" dirty="0">
                <a:latin typeface="Times New Roman"/>
                <a:cs typeface="Times New Roman"/>
              </a:rPr>
              <a:t>goods. They </a:t>
            </a:r>
            <a:r>
              <a:rPr sz="2600" spc="-5" dirty="0">
                <a:latin typeface="Times New Roman"/>
                <a:cs typeface="Times New Roman"/>
              </a:rPr>
              <a:t>feel  </a:t>
            </a:r>
            <a:r>
              <a:rPr sz="2600" dirty="0">
                <a:latin typeface="Times New Roman"/>
                <a:cs typeface="Times New Roman"/>
              </a:rPr>
              <a:t>that Indian </a:t>
            </a:r>
            <a:r>
              <a:rPr sz="2600" spc="5" dirty="0">
                <a:latin typeface="Times New Roman"/>
                <a:cs typeface="Times New Roman"/>
              </a:rPr>
              <a:t>goods </a:t>
            </a:r>
            <a:r>
              <a:rPr sz="2600" dirty="0">
                <a:latin typeface="Times New Roman"/>
                <a:cs typeface="Times New Roman"/>
              </a:rPr>
              <a:t>are inferior goods. Thus there </a:t>
            </a:r>
            <a:r>
              <a:rPr sz="2600" spc="-5" dirty="0">
                <a:latin typeface="Times New Roman"/>
                <a:cs typeface="Times New Roman"/>
              </a:rPr>
              <a:t>is </a:t>
            </a:r>
            <a:r>
              <a:rPr sz="2600" dirty="0">
                <a:latin typeface="Times New Roman"/>
                <a:cs typeface="Times New Roman"/>
              </a:rPr>
              <a:t>a need </a:t>
            </a:r>
            <a:r>
              <a:rPr sz="2600" spc="-5" dirty="0">
                <a:latin typeface="Times New Roman"/>
                <a:cs typeface="Times New Roman"/>
              </a:rPr>
              <a:t>to </a:t>
            </a:r>
            <a:r>
              <a:rPr sz="2600" dirty="0">
                <a:latin typeface="Times New Roman"/>
                <a:cs typeface="Times New Roman"/>
              </a:rPr>
              <a:t>correct this</a:t>
            </a:r>
            <a:r>
              <a:rPr sz="2600" spc="-215" dirty="0">
                <a:latin typeface="Times New Roman"/>
                <a:cs typeface="Times New Roman"/>
              </a:rPr>
              <a:t> </a:t>
            </a:r>
            <a:r>
              <a:rPr sz="2600" spc="-5" dirty="0">
                <a:latin typeface="Times New Roman"/>
                <a:cs typeface="Times New Roman"/>
              </a:rPr>
              <a:t>attitude.</a:t>
            </a:r>
            <a:endParaRPr sz="2600">
              <a:latin typeface="Times New Roman"/>
              <a:cs typeface="Times New Roman"/>
            </a:endParaRPr>
          </a:p>
          <a:p>
            <a:pPr marL="342900" indent="-330200">
              <a:lnSpc>
                <a:spcPct val="100000"/>
              </a:lnSpc>
              <a:spcBef>
                <a:spcPts val="1050"/>
              </a:spcBef>
              <a:buFont typeface="Times New Roman"/>
              <a:buAutoNum type="arabicPeriod" startAt="5"/>
              <a:tabLst>
                <a:tab pos="343535" algn="l"/>
              </a:tabLst>
            </a:pPr>
            <a:r>
              <a:rPr sz="2600" b="1" dirty="0">
                <a:latin typeface="Times New Roman"/>
                <a:cs typeface="Times New Roman"/>
              </a:rPr>
              <a:t>Poor</a:t>
            </a:r>
            <a:r>
              <a:rPr sz="2600" b="1" spc="-75" dirty="0">
                <a:latin typeface="Times New Roman"/>
                <a:cs typeface="Times New Roman"/>
              </a:rPr>
              <a:t> </a:t>
            </a:r>
            <a:r>
              <a:rPr sz="2600" b="1" spc="-5" dirty="0">
                <a:latin typeface="Times New Roman"/>
                <a:cs typeface="Times New Roman"/>
              </a:rPr>
              <a:t>Infrastructure</a:t>
            </a:r>
            <a:endParaRPr sz="2600">
              <a:latin typeface="Times New Roman"/>
              <a:cs typeface="Times New Roman"/>
            </a:endParaRPr>
          </a:p>
          <a:p>
            <a:pPr marL="12700" marR="7620">
              <a:lnSpc>
                <a:spcPts val="2810"/>
              </a:lnSpc>
              <a:spcBef>
                <a:spcPts val="1445"/>
              </a:spcBef>
            </a:pPr>
            <a:r>
              <a:rPr sz="2600" spc="-5" dirty="0">
                <a:latin typeface="Times New Roman"/>
                <a:cs typeface="Times New Roman"/>
              </a:rPr>
              <a:t>Indian infrastructure </a:t>
            </a:r>
            <a:r>
              <a:rPr sz="2600" spc="-10" dirty="0">
                <a:latin typeface="Times New Roman"/>
                <a:cs typeface="Times New Roman"/>
              </a:rPr>
              <a:t>is </a:t>
            </a:r>
            <a:r>
              <a:rPr sz="2600" spc="-30" dirty="0">
                <a:latin typeface="Times New Roman"/>
                <a:cs typeface="Times New Roman"/>
              </a:rPr>
              <a:t>poor. </a:t>
            </a:r>
            <a:r>
              <a:rPr sz="2600" spc="-10" dirty="0">
                <a:latin typeface="Times New Roman"/>
                <a:cs typeface="Times New Roman"/>
              </a:rPr>
              <a:t>Indian </a:t>
            </a:r>
            <a:r>
              <a:rPr sz="2600" spc="-5" dirty="0">
                <a:latin typeface="Times New Roman"/>
                <a:cs typeface="Times New Roman"/>
              </a:rPr>
              <a:t>exporters </a:t>
            </a:r>
            <a:r>
              <a:rPr sz="2600" dirty="0">
                <a:latin typeface="Times New Roman"/>
                <a:cs typeface="Times New Roman"/>
              </a:rPr>
              <a:t>find </a:t>
            </a:r>
            <a:r>
              <a:rPr sz="2600" spc="-5" dirty="0">
                <a:latin typeface="Times New Roman"/>
                <a:cs typeface="Times New Roman"/>
              </a:rPr>
              <a:t>it </a:t>
            </a:r>
            <a:r>
              <a:rPr sz="2600" spc="-10" dirty="0">
                <a:latin typeface="Times New Roman"/>
                <a:cs typeface="Times New Roman"/>
              </a:rPr>
              <a:t>difficult </a:t>
            </a:r>
            <a:r>
              <a:rPr sz="2600" spc="-5" dirty="0">
                <a:latin typeface="Times New Roman"/>
                <a:cs typeface="Times New Roman"/>
              </a:rPr>
              <a:t>to </a:t>
            </a:r>
            <a:r>
              <a:rPr sz="2600" dirty="0">
                <a:latin typeface="Times New Roman"/>
                <a:cs typeface="Times New Roman"/>
              </a:rPr>
              <a:t>get </a:t>
            </a:r>
            <a:r>
              <a:rPr sz="2600" spc="-5" dirty="0">
                <a:latin typeface="Times New Roman"/>
                <a:cs typeface="Times New Roman"/>
              </a:rPr>
              <a:t>orders </a:t>
            </a:r>
            <a:r>
              <a:rPr sz="2600" dirty="0">
                <a:latin typeface="Times New Roman"/>
                <a:cs typeface="Times New Roman"/>
              </a:rPr>
              <a:t>&amp; </a:t>
            </a:r>
            <a:r>
              <a:rPr sz="2600" spc="-5" dirty="0">
                <a:latin typeface="Times New Roman"/>
                <a:cs typeface="Times New Roman"/>
              </a:rPr>
              <a:t>also to  </a:t>
            </a:r>
            <a:r>
              <a:rPr sz="2600" dirty="0">
                <a:latin typeface="Times New Roman"/>
                <a:cs typeface="Times New Roman"/>
              </a:rPr>
              <a:t>deliver them </a:t>
            </a:r>
            <a:r>
              <a:rPr sz="2600" spc="-5" dirty="0">
                <a:latin typeface="Times New Roman"/>
                <a:cs typeface="Times New Roman"/>
              </a:rPr>
              <a:t>at</a:t>
            </a:r>
            <a:r>
              <a:rPr sz="2600" spc="-40" dirty="0">
                <a:latin typeface="Times New Roman"/>
                <a:cs typeface="Times New Roman"/>
              </a:rPr>
              <a:t> </a:t>
            </a:r>
            <a:r>
              <a:rPr sz="2600" spc="-5" dirty="0">
                <a:latin typeface="Times New Roman"/>
                <a:cs typeface="Times New Roman"/>
              </a:rPr>
              <a:t>time.</a:t>
            </a:r>
            <a:endParaRPr sz="2600">
              <a:latin typeface="Times New Roman"/>
              <a:cs typeface="Times New Roman"/>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7200" dirty="0" smtClean="0"/>
              <a:t>Thx</a:t>
            </a:r>
            <a:endParaRPr lang="en-US" sz="7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76324" y="833373"/>
            <a:ext cx="9996805" cy="848360"/>
          </a:xfrm>
          <a:prstGeom prst="rect">
            <a:avLst/>
          </a:prstGeom>
        </p:spPr>
        <p:txBody>
          <a:bodyPr vert="horz" wrap="square" lIns="0" tIns="12700" rIns="0" bIns="0" rtlCol="0">
            <a:spAutoFit/>
          </a:bodyPr>
          <a:lstStyle/>
          <a:p>
            <a:pPr marL="12700">
              <a:lnSpc>
                <a:spcPct val="100000"/>
              </a:lnSpc>
              <a:spcBef>
                <a:spcPts val="100"/>
              </a:spcBef>
              <a:tabLst>
                <a:tab pos="9983470" algn="l"/>
              </a:tabLst>
            </a:pPr>
            <a:r>
              <a:rPr sz="5400" u="sng" spc="-55" dirty="0">
                <a:uFill>
                  <a:solidFill>
                    <a:srgbClr val="7E7E7E"/>
                  </a:solidFill>
                </a:uFill>
              </a:rPr>
              <a:t>Features	</a:t>
            </a:r>
            <a:endParaRPr sz="5400"/>
          </a:p>
        </p:txBody>
      </p:sp>
      <p:sp>
        <p:nvSpPr>
          <p:cNvPr id="3" name="object 3"/>
          <p:cNvSpPr txBox="1"/>
          <p:nvPr/>
        </p:nvSpPr>
        <p:spPr>
          <a:xfrm>
            <a:off x="1257096" y="1816735"/>
            <a:ext cx="9915525" cy="4120515"/>
          </a:xfrm>
          <a:prstGeom prst="rect">
            <a:avLst/>
          </a:prstGeom>
        </p:spPr>
        <p:txBody>
          <a:bodyPr vert="horz" wrap="square" lIns="0" tIns="67945" rIns="0" bIns="0" rtlCol="0">
            <a:spAutoFit/>
          </a:bodyPr>
          <a:lstStyle/>
          <a:p>
            <a:pPr marL="297180" marR="8255" indent="-285115" algn="just">
              <a:lnSpc>
                <a:spcPts val="3460"/>
              </a:lnSpc>
              <a:spcBef>
                <a:spcPts val="535"/>
              </a:spcBef>
            </a:pPr>
            <a:r>
              <a:rPr sz="3200" dirty="0">
                <a:solidFill>
                  <a:srgbClr val="E38312"/>
                </a:solidFill>
                <a:latin typeface="Courier New"/>
                <a:cs typeface="Courier New"/>
              </a:rPr>
              <a:t>o </a:t>
            </a:r>
            <a:r>
              <a:rPr sz="3200" dirty="0">
                <a:latin typeface="Times New Roman"/>
                <a:cs typeface="Times New Roman"/>
              </a:rPr>
              <a:t>It </a:t>
            </a:r>
            <a:r>
              <a:rPr sz="3200" spc="-5" dirty="0">
                <a:latin typeface="Times New Roman"/>
                <a:cs typeface="Times New Roman"/>
              </a:rPr>
              <a:t>is </a:t>
            </a:r>
            <a:r>
              <a:rPr sz="3200" dirty="0">
                <a:latin typeface="Times New Roman"/>
                <a:cs typeface="Times New Roman"/>
              </a:rPr>
              <a:t>a systematic record of all economic transactions  between one country and the rest of the</a:t>
            </a:r>
            <a:r>
              <a:rPr sz="3200" spc="-105" dirty="0">
                <a:latin typeface="Times New Roman"/>
                <a:cs typeface="Times New Roman"/>
              </a:rPr>
              <a:t> </a:t>
            </a:r>
            <a:r>
              <a:rPr sz="3200" dirty="0">
                <a:latin typeface="Times New Roman"/>
                <a:cs typeface="Times New Roman"/>
              </a:rPr>
              <a:t>world.</a:t>
            </a:r>
            <a:endParaRPr sz="3200">
              <a:latin typeface="Times New Roman"/>
              <a:cs typeface="Times New Roman"/>
            </a:endParaRPr>
          </a:p>
          <a:p>
            <a:pPr marL="12700">
              <a:lnSpc>
                <a:spcPct val="100000"/>
              </a:lnSpc>
              <a:spcBef>
                <a:spcPts val="955"/>
              </a:spcBef>
            </a:pPr>
            <a:r>
              <a:rPr sz="3200" dirty="0">
                <a:solidFill>
                  <a:srgbClr val="E38312"/>
                </a:solidFill>
                <a:latin typeface="Courier New"/>
                <a:cs typeface="Courier New"/>
              </a:rPr>
              <a:t>o</a:t>
            </a:r>
            <a:r>
              <a:rPr sz="3200" spc="-1680" dirty="0">
                <a:solidFill>
                  <a:srgbClr val="E38312"/>
                </a:solidFill>
                <a:latin typeface="Courier New"/>
                <a:cs typeface="Courier New"/>
              </a:rPr>
              <a:t> </a:t>
            </a:r>
            <a:r>
              <a:rPr sz="3200" dirty="0">
                <a:latin typeface="Times New Roman"/>
                <a:cs typeface="Times New Roman"/>
              </a:rPr>
              <a:t>It includes all transactions, visible as well as invisible.</a:t>
            </a:r>
            <a:endParaRPr sz="3200">
              <a:latin typeface="Times New Roman"/>
              <a:cs typeface="Times New Roman"/>
            </a:endParaRPr>
          </a:p>
          <a:p>
            <a:pPr marL="297180" marR="5080" indent="-285115" algn="just">
              <a:lnSpc>
                <a:spcPts val="3460"/>
              </a:lnSpc>
              <a:spcBef>
                <a:spcPts val="1450"/>
              </a:spcBef>
            </a:pPr>
            <a:r>
              <a:rPr sz="3200" dirty="0">
                <a:solidFill>
                  <a:srgbClr val="E38312"/>
                </a:solidFill>
                <a:latin typeface="Courier New"/>
                <a:cs typeface="Courier New"/>
              </a:rPr>
              <a:t>o </a:t>
            </a:r>
            <a:r>
              <a:rPr sz="3200" dirty="0">
                <a:latin typeface="Times New Roman"/>
                <a:cs typeface="Times New Roman"/>
              </a:rPr>
              <a:t>It relates </a:t>
            </a:r>
            <a:r>
              <a:rPr sz="3200" spc="-5" dirty="0">
                <a:latin typeface="Times New Roman"/>
                <a:cs typeface="Times New Roman"/>
              </a:rPr>
              <a:t>to </a:t>
            </a:r>
            <a:r>
              <a:rPr sz="3200" dirty="0">
                <a:latin typeface="Times New Roman"/>
                <a:cs typeface="Times New Roman"/>
              </a:rPr>
              <a:t>a period of </a:t>
            </a:r>
            <a:r>
              <a:rPr sz="3200" spc="-5" dirty="0">
                <a:latin typeface="Times New Roman"/>
                <a:cs typeface="Times New Roman"/>
              </a:rPr>
              <a:t>time. </a:t>
            </a:r>
            <a:r>
              <a:rPr sz="3200" spc="-25" dirty="0">
                <a:latin typeface="Times New Roman"/>
                <a:cs typeface="Times New Roman"/>
              </a:rPr>
              <a:t>Generally, </a:t>
            </a:r>
            <a:r>
              <a:rPr sz="3200" spc="-5" dirty="0">
                <a:latin typeface="Times New Roman"/>
                <a:cs typeface="Times New Roman"/>
              </a:rPr>
              <a:t>it is an </a:t>
            </a:r>
            <a:r>
              <a:rPr sz="3200" dirty="0">
                <a:latin typeface="Times New Roman"/>
                <a:cs typeface="Times New Roman"/>
              </a:rPr>
              <a:t>annual  statement.</a:t>
            </a:r>
            <a:endParaRPr sz="3200">
              <a:latin typeface="Times New Roman"/>
              <a:cs typeface="Times New Roman"/>
            </a:endParaRPr>
          </a:p>
          <a:p>
            <a:pPr marL="297180" marR="6985" indent="-285115" algn="just">
              <a:lnSpc>
                <a:spcPts val="3460"/>
              </a:lnSpc>
              <a:spcBef>
                <a:spcPts val="1400"/>
              </a:spcBef>
            </a:pPr>
            <a:r>
              <a:rPr sz="3200" dirty="0">
                <a:solidFill>
                  <a:srgbClr val="E38312"/>
                </a:solidFill>
                <a:latin typeface="Courier New"/>
                <a:cs typeface="Courier New"/>
              </a:rPr>
              <a:t>o </a:t>
            </a:r>
            <a:r>
              <a:rPr sz="3200" dirty="0">
                <a:latin typeface="Times New Roman"/>
                <a:cs typeface="Times New Roman"/>
              </a:rPr>
              <a:t>It adopts a </a:t>
            </a:r>
            <a:r>
              <a:rPr sz="3200" spc="-5" dirty="0">
                <a:latin typeface="Times New Roman"/>
                <a:cs typeface="Times New Roman"/>
              </a:rPr>
              <a:t>double-entry </a:t>
            </a:r>
            <a:r>
              <a:rPr sz="3200" dirty="0">
                <a:latin typeface="Times New Roman"/>
                <a:cs typeface="Times New Roman"/>
              </a:rPr>
              <a:t>book-keeping system. It has two  sides: </a:t>
            </a:r>
            <a:r>
              <a:rPr sz="3200" spc="-5" dirty="0">
                <a:latin typeface="Times New Roman"/>
                <a:cs typeface="Times New Roman"/>
              </a:rPr>
              <a:t>credit </a:t>
            </a:r>
            <a:r>
              <a:rPr sz="3200" dirty="0">
                <a:latin typeface="Times New Roman"/>
                <a:cs typeface="Times New Roman"/>
              </a:rPr>
              <a:t>side and debit side. Receipts are recorded </a:t>
            </a:r>
            <a:r>
              <a:rPr sz="3200" spc="5" dirty="0">
                <a:latin typeface="Times New Roman"/>
                <a:cs typeface="Times New Roman"/>
              </a:rPr>
              <a:t>on  </a:t>
            </a:r>
            <a:r>
              <a:rPr sz="3200" dirty="0">
                <a:latin typeface="Times New Roman"/>
                <a:cs typeface="Times New Roman"/>
              </a:rPr>
              <a:t>the credit side and payments on the debit</a:t>
            </a:r>
            <a:r>
              <a:rPr sz="3200" spc="-110" dirty="0">
                <a:latin typeface="Times New Roman"/>
                <a:cs typeface="Times New Roman"/>
              </a:rPr>
              <a:t> </a:t>
            </a:r>
            <a:r>
              <a:rPr sz="3200" dirty="0">
                <a:latin typeface="Times New Roman"/>
                <a:cs typeface="Times New Roman"/>
              </a:rPr>
              <a:t>side.</a:t>
            </a:r>
            <a:endParaRPr sz="3200">
              <a:latin typeface="Times New Roman"/>
              <a:cs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291" y="1737360"/>
            <a:ext cx="9966960" cy="0"/>
          </a:xfrm>
          <a:custGeom>
            <a:avLst/>
            <a:gdLst/>
            <a:ahLst/>
            <a:cxnLst/>
            <a:rect l="l" t="t" r="r" b="b"/>
            <a:pathLst>
              <a:path w="9966960">
                <a:moveTo>
                  <a:pt x="0" y="0"/>
                </a:moveTo>
                <a:lnTo>
                  <a:pt x="9966960" y="0"/>
                </a:lnTo>
              </a:path>
            </a:pathLst>
          </a:custGeom>
          <a:ln w="6096">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1176324" y="988821"/>
            <a:ext cx="3978910" cy="696595"/>
          </a:xfrm>
          <a:prstGeom prst="rect">
            <a:avLst/>
          </a:prstGeom>
        </p:spPr>
        <p:txBody>
          <a:bodyPr vert="horz" wrap="square" lIns="0" tIns="13335" rIns="0" bIns="0" rtlCol="0">
            <a:spAutoFit/>
          </a:bodyPr>
          <a:lstStyle/>
          <a:p>
            <a:pPr marL="12700">
              <a:lnSpc>
                <a:spcPct val="100000"/>
              </a:lnSpc>
              <a:spcBef>
                <a:spcPts val="105"/>
              </a:spcBef>
            </a:pPr>
            <a:r>
              <a:rPr sz="4400" spc="-40" dirty="0"/>
              <a:t>Balance </a:t>
            </a:r>
            <a:r>
              <a:rPr sz="4400" spc="-25" dirty="0"/>
              <a:t>of</a:t>
            </a:r>
            <a:r>
              <a:rPr sz="4400" spc="-355" dirty="0"/>
              <a:t> </a:t>
            </a:r>
            <a:r>
              <a:rPr sz="4400" spc="-105" dirty="0"/>
              <a:t>Trade</a:t>
            </a:r>
            <a:endParaRPr sz="4400"/>
          </a:p>
        </p:txBody>
      </p:sp>
      <p:sp>
        <p:nvSpPr>
          <p:cNvPr id="4" name="object 4"/>
          <p:cNvSpPr txBox="1"/>
          <p:nvPr/>
        </p:nvSpPr>
        <p:spPr>
          <a:xfrm>
            <a:off x="1084580" y="1824354"/>
            <a:ext cx="10087610" cy="3674110"/>
          </a:xfrm>
          <a:prstGeom prst="rect">
            <a:avLst/>
          </a:prstGeom>
        </p:spPr>
        <p:txBody>
          <a:bodyPr vert="horz" wrap="square" lIns="0" tIns="60960" rIns="0" bIns="0" rtlCol="0">
            <a:spAutoFit/>
          </a:bodyPr>
          <a:lstStyle/>
          <a:p>
            <a:pPr marL="12700" marR="5080">
              <a:lnSpc>
                <a:spcPts val="3020"/>
              </a:lnSpc>
              <a:spcBef>
                <a:spcPts val="480"/>
              </a:spcBef>
            </a:pPr>
            <a:r>
              <a:rPr sz="2800" spc="-5" dirty="0">
                <a:latin typeface="Times New Roman"/>
                <a:cs typeface="Times New Roman"/>
              </a:rPr>
              <a:t>The difference between a country's imports and its exports. Balance </a:t>
            </a:r>
            <a:r>
              <a:rPr sz="2800" dirty="0">
                <a:latin typeface="Times New Roman"/>
                <a:cs typeface="Times New Roman"/>
              </a:rPr>
              <a:t>of  </a:t>
            </a:r>
            <a:r>
              <a:rPr sz="2800" spc="-5" dirty="0">
                <a:latin typeface="Times New Roman"/>
                <a:cs typeface="Times New Roman"/>
              </a:rPr>
              <a:t>trade is </a:t>
            </a:r>
            <a:r>
              <a:rPr sz="2800" dirty="0">
                <a:latin typeface="Times New Roman"/>
                <a:cs typeface="Times New Roman"/>
              </a:rPr>
              <a:t>the </a:t>
            </a:r>
            <a:r>
              <a:rPr sz="2800" spc="-10" dirty="0">
                <a:latin typeface="Times New Roman"/>
                <a:cs typeface="Times New Roman"/>
              </a:rPr>
              <a:t>largest </a:t>
            </a:r>
            <a:r>
              <a:rPr sz="2800" spc="-5" dirty="0">
                <a:latin typeface="Times New Roman"/>
                <a:cs typeface="Times New Roman"/>
              </a:rPr>
              <a:t>component </a:t>
            </a:r>
            <a:r>
              <a:rPr sz="2800" dirty="0">
                <a:latin typeface="Times New Roman"/>
                <a:cs typeface="Times New Roman"/>
              </a:rPr>
              <a:t>of </a:t>
            </a:r>
            <a:r>
              <a:rPr sz="2800" spc="-5" dirty="0">
                <a:latin typeface="Times New Roman"/>
                <a:cs typeface="Times New Roman"/>
              </a:rPr>
              <a:t>a country's balance </a:t>
            </a:r>
            <a:r>
              <a:rPr sz="2800" dirty="0">
                <a:latin typeface="Times New Roman"/>
                <a:cs typeface="Times New Roman"/>
              </a:rPr>
              <a:t>of</a:t>
            </a:r>
            <a:r>
              <a:rPr sz="2800" spc="5" dirty="0">
                <a:latin typeface="Times New Roman"/>
                <a:cs typeface="Times New Roman"/>
              </a:rPr>
              <a:t> </a:t>
            </a:r>
            <a:r>
              <a:rPr sz="2800" spc="-5" dirty="0">
                <a:latin typeface="Times New Roman"/>
                <a:cs typeface="Times New Roman"/>
              </a:rPr>
              <a:t>payments.</a:t>
            </a:r>
            <a:endParaRPr sz="2800">
              <a:latin typeface="Times New Roman"/>
              <a:cs typeface="Times New Roman"/>
            </a:endParaRPr>
          </a:p>
          <a:p>
            <a:pPr marL="12700" marR="6985">
              <a:lnSpc>
                <a:spcPts val="3020"/>
              </a:lnSpc>
              <a:spcBef>
                <a:spcPts val="1415"/>
              </a:spcBef>
              <a:tabLst>
                <a:tab pos="986155" algn="l"/>
                <a:tab pos="1899285" algn="l"/>
                <a:tab pos="3089910" algn="l"/>
                <a:tab pos="4409440" algn="l"/>
                <a:tab pos="5583555" algn="l"/>
                <a:tab pos="6249670" algn="l"/>
                <a:tab pos="7676515" algn="l"/>
                <a:tab pos="9103995" algn="l"/>
              </a:tabLst>
            </a:pPr>
            <a:r>
              <a:rPr sz="2800" b="1" spc="-5" dirty="0">
                <a:latin typeface="Times New Roman"/>
                <a:cs typeface="Times New Roman"/>
              </a:rPr>
              <a:t>Deb</a:t>
            </a:r>
            <a:r>
              <a:rPr sz="2800" b="1" dirty="0">
                <a:latin typeface="Times New Roman"/>
                <a:cs typeface="Times New Roman"/>
              </a:rPr>
              <a:t>i</a:t>
            </a:r>
            <a:r>
              <a:rPr sz="2800" b="1" spc="-5" dirty="0">
                <a:latin typeface="Times New Roman"/>
                <a:cs typeface="Times New Roman"/>
              </a:rPr>
              <a:t>t</a:t>
            </a:r>
            <a:r>
              <a:rPr sz="2800" b="1" dirty="0">
                <a:latin typeface="Times New Roman"/>
                <a:cs typeface="Times New Roman"/>
              </a:rPr>
              <a:t>	</a:t>
            </a:r>
            <a:r>
              <a:rPr sz="2800" spc="-5" dirty="0">
                <a:latin typeface="Times New Roman"/>
                <a:cs typeface="Times New Roman"/>
              </a:rPr>
              <a:t>ite</a:t>
            </a:r>
            <a:r>
              <a:rPr sz="2800" spc="-20" dirty="0">
                <a:latin typeface="Times New Roman"/>
                <a:cs typeface="Times New Roman"/>
              </a:rPr>
              <a:t>m</a:t>
            </a:r>
            <a:r>
              <a:rPr sz="2800" spc="-5" dirty="0">
                <a:latin typeface="Times New Roman"/>
                <a:cs typeface="Times New Roman"/>
              </a:rPr>
              <a:t>s</a:t>
            </a:r>
            <a:r>
              <a:rPr sz="2800" dirty="0">
                <a:latin typeface="Times New Roman"/>
                <a:cs typeface="Times New Roman"/>
              </a:rPr>
              <a:t>	</a:t>
            </a:r>
            <a:r>
              <a:rPr sz="2800" spc="-5" dirty="0">
                <a:latin typeface="Times New Roman"/>
                <a:cs typeface="Times New Roman"/>
              </a:rPr>
              <a:t>i</a:t>
            </a:r>
            <a:r>
              <a:rPr sz="2800" dirty="0">
                <a:latin typeface="Times New Roman"/>
                <a:cs typeface="Times New Roman"/>
              </a:rPr>
              <a:t>n</a:t>
            </a:r>
            <a:r>
              <a:rPr sz="2800" spc="-5" dirty="0">
                <a:latin typeface="Times New Roman"/>
                <a:cs typeface="Times New Roman"/>
              </a:rPr>
              <a:t>clude</a:t>
            </a:r>
            <a:r>
              <a:rPr sz="2800" dirty="0">
                <a:latin typeface="Times New Roman"/>
                <a:cs typeface="Times New Roman"/>
              </a:rPr>
              <a:t>	</a:t>
            </a:r>
            <a:r>
              <a:rPr sz="2800" spc="-5" dirty="0">
                <a:latin typeface="Times New Roman"/>
                <a:cs typeface="Times New Roman"/>
              </a:rPr>
              <a:t>i</a:t>
            </a:r>
            <a:r>
              <a:rPr sz="2800" spc="-20" dirty="0">
                <a:latin typeface="Times New Roman"/>
                <a:cs typeface="Times New Roman"/>
              </a:rPr>
              <a:t>m</a:t>
            </a:r>
            <a:r>
              <a:rPr sz="2800" spc="-5" dirty="0">
                <a:latin typeface="Times New Roman"/>
                <a:cs typeface="Times New Roman"/>
              </a:rPr>
              <a:t>p</a:t>
            </a:r>
            <a:r>
              <a:rPr sz="2800" dirty="0">
                <a:latin typeface="Times New Roman"/>
                <a:cs typeface="Times New Roman"/>
              </a:rPr>
              <a:t>o</a:t>
            </a:r>
            <a:r>
              <a:rPr sz="2800" spc="-5" dirty="0">
                <a:latin typeface="Times New Roman"/>
                <a:cs typeface="Times New Roman"/>
              </a:rPr>
              <a:t>rt</a:t>
            </a:r>
            <a:r>
              <a:rPr sz="2800" dirty="0">
                <a:latin typeface="Times New Roman"/>
                <a:cs typeface="Times New Roman"/>
              </a:rPr>
              <a:t>s</a:t>
            </a:r>
            <a:r>
              <a:rPr sz="2800" spc="-5" dirty="0">
                <a:latin typeface="Times New Roman"/>
                <a:cs typeface="Times New Roman"/>
              </a:rPr>
              <a:t>,</a:t>
            </a:r>
            <a:r>
              <a:rPr sz="2800" dirty="0">
                <a:latin typeface="Times New Roman"/>
                <a:cs typeface="Times New Roman"/>
              </a:rPr>
              <a:t>	</a:t>
            </a:r>
            <a:r>
              <a:rPr sz="2800" spc="-5" dirty="0">
                <a:latin typeface="Times New Roman"/>
                <a:cs typeface="Times New Roman"/>
              </a:rPr>
              <a:t>f</a:t>
            </a:r>
            <a:r>
              <a:rPr sz="2800" dirty="0">
                <a:latin typeface="Times New Roman"/>
                <a:cs typeface="Times New Roman"/>
              </a:rPr>
              <a:t>o</a:t>
            </a:r>
            <a:r>
              <a:rPr sz="2800" spc="-5" dirty="0">
                <a:latin typeface="Times New Roman"/>
                <a:cs typeface="Times New Roman"/>
              </a:rPr>
              <a:t>reign</a:t>
            </a:r>
            <a:r>
              <a:rPr sz="2800" dirty="0">
                <a:latin typeface="Times New Roman"/>
                <a:cs typeface="Times New Roman"/>
              </a:rPr>
              <a:t>	</a:t>
            </a:r>
            <a:r>
              <a:rPr sz="2800" spc="-25" dirty="0">
                <a:latin typeface="Times New Roman"/>
                <a:cs typeface="Times New Roman"/>
              </a:rPr>
              <a:t>a</a:t>
            </a:r>
            <a:r>
              <a:rPr sz="2800" spc="-5" dirty="0">
                <a:latin typeface="Times New Roman"/>
                <a:cs typeface="Times New Roman"/>
              </a:rPr>
              <a:t>i</a:t>
            </a:r>
            <a:r>
              <a:rPr sz="2800" dirty="0">
                <a:latin typeface="Times New Roman"/>
                <a:cs typeface="Times New Roman"/>
              </a:rPr>
              <a:t>d</a:t>
            </a:r>
            <a:r>
              <a:rPr sz="2800" spc="-5" dirty="0">
                <a:latin typeface="Times New Roman"/>
                <a:cs typeface="Times New Roman"/>
              </a:rPr>
              <a:t>,</a:t>
            </a:r>
            <a:r>
              <a:rPr sz="2800" dirty="0">
                <a:latin typeface="Times New Roman"/>
                <a:cs typeface="Times New Roman"/>
              </a:rPr>
              <a:t>	</a:t>
            </a:r>
            <a:r>
              <a:rPr sz="2800" spc="-5" dirty="0">
                <a:latin typeface="Times New Roman"/>
                <a:cs typeface="Times New Roman"/>
              </a:rPr>
              <a:t>d</a:t>
            </a:r>
            <a:r>
              <a:rPr sz="2800" dirty="0">
                <a:latin typeface="Times New Roman"/>
                <a:cs typeface="Times New Roman"/>
              </a:rPr>
              <a:t>o</a:t>
            </a:r>
            <a:r>
              <a:rPr sz="2800" spc="-20" dirty="0">
                <a:latin typeface="Times New Roman"/>
                <a:cs typeface="Times New Roman"/>
              </a:rPr>
              <a:t>m</a:t>
            </a:r>
            <a:r>
              <a:rPr sz="2800" spc="-5" dirty="0">
                <a:latin typeface="Times New Roman"/>
                <a:cs typeface="Times New Roman"/>
              </a:rPr>
              <a:t>estic</a:t>
            </a:r>
            <a:r>
              <a:rPr sz="2800" dirty="0">
                <a:latin typeface="Times New Roman"/>
                <a:cs typeface="Times New Roman"/>
              </a:rPr>
              <a:t>	</a:t>
            </a:r>
            <a:r>
              <a:rPr sz="2800" spc="-5" dirty="0">
                <a:latin typeface="Times New Roman"/>
                <a:cs typeface="Times New Roman"/>
              </a:rPr>
              <a:t>s</a:t>
            </a:r>
            <a:r>
              <a:rPr sz="2800" dirty="0">
                <a:latin typeface="Times New Roman"/>
                <a:cs typeface="Times New Roman"/>
              </a:rPr>
              <a:t>p</a:t>
            </a:r>
            <a:r>
              <a:rPr sz="2800" spc="-5" dirty="0">
                <a:latin typeface="Times New Roman"/>
                <a:cs typeface="Times New Roman"/>
              </a:rPr>
              <a:t>endi</a:t>
            </a:r>
            <a:r>
              <a:rPr sz="2800" spc="-15" dirty="0">
                <a:latin typeface="Times New Roman"/>
                <a:cs typeface="Times New Roman"/>
              </a:rPr>
              <a:t>n</a:t>
            </a:r>
            <a:r>
              <a:rPr sz="2800" spc="-5" dirty="0">
                <a:latin typeface="Times New Roman"/>
                <a:cs typeface="Times New Roman"/>
              </a:rPr>
              <a:t>g</a:t>
            </a:r>
            <a:r>
              <a:rPr sz="2800" dirty="0">
                <a:latin typeface="Times New Roman"/>
                <a:cs typeface="Times New Roman"/>
              </a:rPr>
              <a:t>	</a:t>
            </a:r>
            <a:r>
              <a:rPr sz="2800" spc="-5" dirty="0">
                <a:latin typeface="Times New Roman"/>
                <a:cs typeface="Times New Roman"/>
              </a:rPr>
              <a:t>abr</a:t>
            </a:r>
            <a:r>
              <a:rPr sz="2800" dirty="0">
                <a:latin typeface="Times New Roman"/>
                <a:cs typeface="Times New Roman"/>
              </a:rPr>
              <a:t>o</a:t>
            </a:r>
            <a:r>
              <a:rPr sz="2800" spc="-5" dirty="0">
                <a:latin typeface="Times New Roman"/>
                <a:cs typeface="Times New Roman"/>
              </a:rPr>
              <a:t>ad  and domestic investments</a:t>
            </a:r>
            <a:r>
              <a:rPr sz="2800" dirty="0">
                <a:latin typeface="Times New Roman"/>
                <a:cs typeface="Times New Roman"/>
              </a:rPr>
              <a:t> </a:t>
            </a:r>
            <a:r>
              <a:rPr sz="2800" spc="-5" dirty="0">
                <a:latin typeface="Times New Roman"/>
                <a:cs typeface="Times New Roman"/>
              </a:rPr>
              <a:t>abroad.</a:t>
            </a:r>
            <a:endParaRPr sz="2800">
              <a:latin typeface="Times New Roman"/>
              <a:cs typeface="Times New Roman"/>
            </a:endParaRPr>
          </a:p>
          <a:p>
            <a:pPr marL="104139" marR="6350">
              <a:lnSpc>
                <a:spcPts val="3020"/>
              </a:lnSpc>
              <a:spcBef>
                <a:spcPts val="1410"/>
              </a:spcBef>
              <a:tabLst>
                <a:tab pos="1300480" algn="l"/>
                <a:tab pos="2286635" algn="l"/>
                <a:tab pos="3550285" algn="l"/>
                <a:tab pos="4902200" algn="l"/>
                <a:tab pos="6147435" algn="l"/>
                <a:tab pos="7647305" algn="l"/>
                <a:tab pos="8141334" algn="l"/>
                <a:tab pos="8791575" algn="l"/>
              </a:tabLst>
            </a:pPr>
            <a:r>
              <a:rPr sz="2800" b="1" spc="-5" dirty="0">
                <a:latin typeface="Times New Roman"/>
                <a:cs typeface="Times New Roman"/>
              </a:rPr>
              <a:t>C</a:t>
            </a:r>
            <a:r>
              <a:rPr sz="2800" b="1" spc="-65" dirty="0">
                <a:latin typeface="Times New Roman"/>
                <a:cs typeface="Times New Roman"/>
              </a:rPr>
              <a:t>r</a:t>
            </a:r>
            <a:r>
              <a:rPr sz="2800" b="1" spc="-5" dirty="0">
                <a:latin typeface="Times New Roman"/>
                <a:cs typeface="Times New Roman"/>
              </a:rPr>
              <a:t>edit</a:t>
            </a:r>
            <a:r>
              <a:rPr sz="2800" b="1" dirty="0">
                <a:latin typeface="Times New Roman"/>
                <a:cs typeface="Times New Roman"/>
              </a:rPr>
              <a:t>	</a:t>
            </a:r>
            <a:r>
              <a:rPr sz="2800" spc="-5" dirty="0">
                <a:latin typeface="Times New Roman"/>
                <a:cs typeface="Times New Roman"/>
              </a:rPr>
              <a:t>it</a:t>
            </a:r>
            <a:r>
              <a:rPr sz="2800" dirty="0">
                <a:latin typeface="Times New Roman"/>
                <a:cs typeface="Times New Roman"/>
              </a:rPr>
              <a:t>e</a:t>
            </a:r>
            <a:r>
              <a:rPr sz="2800" spc="-20" dirty="0">
                <a:latin typeface="Times New Roman"/>
                <a:cs typeface="Times New Roman"/>
              </a:rPr>
              <a:t>m</a:t>
            </a:r>
            <a:r>
              <a:rPr sz="2800" spc="-5" dirty="0">
                <a:latin typeface="Times New Roman"/>
                <a:cs typeface="Times New Roman"/>
              </a:rPr>
              <a:t>s</a:t>
            </a:r>
            <a:r>
              <a:rPr sz="2800" dirty="0">
                <a:latin typeface="Times New Roman"/>
                <a:cs typeface="Times New Roman"/>
              </a:rPr>
              <a:t>	</a:t>
            </a:r>
            <a:r>
              <a:rPr sz="2800" spc="-5" dirty="0">
                <a:latin typeface="Times New Roman"/>
                <a:cs typeface="Times New Roman"/>
              </a:rPr>
              <a:t>i</a:t>
            </a:r>
            <a:r>
              <a:rPr sz="2800" spc="5" dirty="0">
                <a:latin typeface="Times New Roman"/>
                <a:cs typeface="Times New Roman"/>
              </a:rPr>
              <a:t>n</a:t>
            </a:r>
            <a:r>
              <a:rPr sz="2800" spc="-5" dirty="0">
                <a:latin typeface="Times New Roman"/>
                <a:cs typeface="Times New Roman"/>
              </a:rPr>
              <a:t>cl</a:t>
            </a:r>
            <a:r>
              <a:rPr sz="2800" dirty="0">
                <a:latin typeface="Times New Roman"/>
                <a:cs typeface="Times New Roman"/>
              </a:rPr>
              <a:t>ud</a:t>
            </a:r>
            <a:r>
              <a:rPr sz="2800" spc="-5" dirty="0">
                <a:latin typeface="Times New Roman"/>
                <a:cs typeface="Times New Roman"/>
              </a:rPr>
              <a:t>e</a:t>
            </a:r>
            <a:r>
              <a:rPr sz="2800" dirty="0">
                <a:latin typeface="Times New Roman"/>
                <a:cs typeface="Times New Roman"/>
              </a:rPr>
              <a:t>	</a:t>
            </a:r>
            <a:r>
              <a:rPr sz="2800" spc="-5" dirty="0">
                <a:latin typeface="Times New Roman"/>
                <a:cs typeface="Times New Roman"/>
              </a:rPr>
              <a:t>exp</a:t>
            </a:r>
            <a:r>
              <a:rPr sz="2800" dirty="0">
                <a:latin typeface="Times New Roman"/>
                <a:cs typeface="Times New Roman"/>
              </a:rPr>
              <a:t>o</a:t>
            </a:r>
            <a:r>
              <a:rPr sz="2800" spc="-5" dirty="0">
                <a:latin typeface="Times New Roman"/>
                <a:cs typeface="Times New Roman"/>
              </a:rPr>
              <a:t>rt</a:t>
            </a:r>
            <a:r>
              <a:rPr sz="2800" dirty="0">
                <a:latin typeface="Times New Roman"/>
                <a:cs typeface="Times New Roman"/>
              </a:rPr>
              <a:t>s</a:t>
            </a:r>
            <a:r>
              <a:rPr sz="2800" spc="-5" dirty="0">
                <a:latin typeface="Times New Roman"/>
                <a:cs typeface="Times New Roman"/>
              </a:rPr>
              <a:t>,</a:t>
            </a:r>
            <a:r>
              <a:rPr sz="2800" dirty="0">
                <a:latin typeface="Times New Roman"/>
                <a:cs typeface="Times New Roman"/>
              </a:rPr>
              <a:t>	</a:t>
            </a:r>
            <a:r>
              <a:rPr sz="2800" spc="-5" dirty="0">
                <a:latin typeface="Times New Roman"/>
                <a:cs typeface="Times New Roman"/>
              </a:rPr>
              <a:t>f</a:t>
            </a:r>
            <a:r>
              <a:rPr sz="2800" dirty="0">
                <a:latin typeface="Times New Roman"/>
                <a:cs typeface="Times New Roman"/>
              </a:rPr>
              <a:t>o</a:t>
            </a:r>
            <a:r>
              <a:rPr sz="2800" spc="-5" dirty="0">
                <a:latin typeface="Times New Roman"/>
                <a:cs typeface="Times New Roman"/>
              </a:rPr>
              <a:t>reign</a:t>
            </a:r>
            <a:r>
              <a:rPr sz="2800" dirty="0">
                <a:latin typeface="Times New Roman"/>
                <a:cs typeface="Times New Roman"/>
              </a:rPr>
              <a:t>	</a:t>
            </a:r>
            <a:r>
              <a:rPr sz="2800" spc="-5" dirty="0">
                <a:latin typeface="Times New Roman"/>
                <a:cs typeface="Times New Roman"/>
              </a:rPr>
              <a:t>s</a:t>
            </a:r>
            <a:r>
              <a:rPr sz="2800" dirty="0">
                <a:latin typeface="Times New Roman"/>
                <a:cs typeface="Times New Roman"/>
              </a:rPr>
              <a:t>p</a:t>
            </a:r>
            <a:r>
              <a:rPr sz="2800" spc="-5" dirty="0">
                <a:latin typeface="Times New Roman"/>
                <a:cs typeface="Times New Roman"/>
              </a:rPr>
              <a:t>ending</a:t>
            </a:r>
            <a:r>
              <a:rPr sz="2800" dirty="0">
                <a:latin typeface="Times New Roman"/>
                <a:cs typeface="Times New Roman"/>
              </a:rPr>
              <a:t>	</a:t>
            </a:r>
            <a:r>
              <a:rPr sz="2800" spc="-5" dirty="0">
                <a:latin typeface="Times New Roman"/>
                <a:cs typeface="Times New Roman"/>
              </a:rPr>
              <a:t>in</a:t>
            </a:r>
            <a:r>
              <a:rPr sz="2800" dirty="0">
                <a:latin typeface="Times New Roman"/>
                <a:cs typeface="Times New Roman"/>
              </a:rPr>
              <a:t>	</a:t>
            </a:r>
            <a:r>
              <a:rPr sz="2800" spc="-5" dirty="0">
                <a:latin typeface="Times New Roman"/>
                <a:cs typeface="Times New Roman"/>
              </a:rPr>
              <a:t>t</a:t>
            </a:r>
            <a:r>
              <a:rPr sz="2800" dirty="0">
                <a:latin typeface="Times New Roman"/>
                <a:cs typeface="Times New Roman"/>
              </a:rPr>
              <a:t>h</a:t>
            </a:r>
            <a:r>
              <a:rPr sz="2800" spc="-5" dirty="0">
                <a:latin typeface="Times New Roman"/>
                <a:cs typeface="Times New Roman"/>
              </a:rPr>
              <a:t>e</a:t>
            </a:r>
            <a:r>
              <a:rPr sz="2800" dirty="0">
                <a:latin typeface="Times New Roman"/>
                <a:cs typeface="Times New Roman"/>
              </a:rPr>
              <a:t>	</a:t>
            </a:r>
            <a:r>
              <a:rPr sz="2800" spc="-5" dirty="0">
                <a:latin typeface="Times New Roman"/>
                <a:cs typeface="Times New Roman"/>
              </a:rPr>
              <a:t>do</a:t>
            </a:r>
            <a:r>
              <a:rPr sz="2800" spc="-20" dirty="0">
                <a:latin typeface="Times New Roman"/>
                <a:cs typeface="Times New Roman"/>
              </a:rPr>
              <a:t>m</a:t>
            </a:r>
            <a:r>
              <a:rPr sz="2800" spc="-5" dirty="0">
                <a:latin typeface="Times New Roman"/>
                <a:cs typeface="Times New Roman"/>
              </a:rPr>
              <a:t>estic  economy and </a:t>
            </a:r>
            <a:r>
              <a:rPr sz="2800" dirty="0">
                <a:latin typeface="Times New Roman"/>
                <a:cs typeface="Times New Roman"/>
              </a:rPr>
              <a:t>foreign </a:t>
            </a:r>
            <a:r>
              <a:rPr sz="2800" spc="-5" dirty="0">
                <a:latin typeface="Times New Roman"/>
                <a:cs typeface="Times New Roman"/>
              </a:rPr>
              <a:t>investments in the domestic</a:t>
            </a:r>
            <a:r>
              <a:rPr sz="2800" spc="10" dirty="0">
                <a:latin typeface="Times New Roman"/>
                <a:cs typeface="Times New Roman"/>
              </a:rPr>
              <a:t> </a:t>
            </a:r>
            <a:r>
              <a:rPr sz="2800" spc="-30" dirty="0">
                <a:latin typeface="Times New Roman"/>
                <a:cs typeface="Times New Roman"/>
              </a:rPr>
              <a:t>economy.</a:t>
            </a:r>
            <a:endParaRPr sz="2800">
              <a:latin typeface="Times New Roman"/>
              <a:cs typeface="Times New Roman"/>
            </a:endParaRPr>
          </a:p>
          <a:p>
            <a:pPr marL="104139">
              <a:lnSpc>
                <a:spcPts val="3190"/>
              </a:lnSpc>
              <a:spcBef>
                <a:spcPts val="1019"/>
              </a:spcBef>
              <a:tabLst>
                <a:tab pos="1085215" algn="l"/>
                <a:tab pos="2265045" algn="l"/>
              </a:tabLst>
            </a:pPr>
            <a:r>
              <a:rPr sz="2800" spc="-5" dirty="0">
                <a:latin typeface="Times New Roman"/>
                <a:cs typeface="Times New Roman"/>
              </a:rPr>
              <a:t>When	exports	are greater than imports than </a:t>
            </a:r>
            <a:r>
              <a:rPr sz="2800" dirty="0">
                <a:latin typeface="Times New Roman"/>
                <a:cs typeface="Times New Roman"/>
              </a:rPr>
              <a:t>the </a:t>
            </a:r>
            <a:r>
              <a:rPr sz="2800" spc="-5" dirty="0">
                <a:latin typeface="Times New Roman"/>
                <a:cs typeface="Times New Roman"/>
              </a:rPr>
              <a:t>BOT is </a:t>
            </a:r>
            <a:r>
              <a:rPr sz="2800" b="1" spc="-5" dirty="0">
                <a:latin typeface="Times New Roman"/>
                <a:cs typeface="Times New Roman"/>
              </a:rPr>
              <a:t>favourable</a:t>
            </a:r>
            <a:endParaRPr sz="2800">
              <a:latin typeface="Times New Roman"/>
              <a:cs typeface="Times New Roman"/>
            </a:endParaRPr>
          </a:p>
          <a:p>
            <a:pPr marL="104139">
              <a:lnSpc>
                <a:spcPts val="3190"/>
              </a:lnSpc>
            </a:pPr>
            <a:r>
              <a:rPr sz="2800" spc="-5" dirty="0">
                <a:latin typeface="Times New Roman"/>
                <a:cs typeface="Times New Roman"/>
              </a:rPr>
              <a:t>and if imports are greater than exports then it is</a:t>
            </a:r>
            <a:r>
              <a:rPr sz="2800" spc="25" dirty="0">
                <a:latin typeface="Times New Roman"/>
                <a:cs typeface="Times New Roman"/>
              </a:rPr>
              <a:t> </a:t>
            </a:r>
            <a:r>
              <a:rPr sz="2800" b="1" dirty="0">
                <a:latin typeface="Times New Roman"/>
                <a:cs typeface="Times New Roman"/>
              </a:rPr>
              <a:t>unfavourable</a:t>
            </a:r>
            <a:endParaRPr sz="2800">
              <a:latin typeface="Times New Roman"/>
              <a:cs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291" y="1737360"/>
            <a:ext cx="9966960" cy="0"/>
          </a:xfrm>
          <a:custGeom>
            <a:avLst/>
            <a:gdLst/>
            <a:ahLst/>
            <a:cxnLst/>
            <a:rect l="l" t="t" r="r" b="b"/>
            <a:pathLst>
              <a:path w="9966960">
                <a:moveTo>
                  <a:pt x="0" y="0"/>
                </a:moveTo>
                <a:lnTo>
                  <a:pt x="9966960" y="0"/>
                </a:lnTo>
              </a:path>
            </a:pathLst>
          </a:custGeom>
          <a:ln w="6096">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1176324" y="988821"/>
            <a:ext cx="9626600" cy="696595"/>
          </a:xfrm>
          <a:prstGeom prst="rect">
            <a:avLst/>
          </a:prstGeom>
        </p:spPr>
        <p:txBody>
          <a:bodyPr vert="horz" wrap="square" lIns="0" tIns="13335" rIns="0" bIns="0" rtlCol="0">
            <a:spAutoFit/>
          </a:bodyPr>
          <a:lstStyle/>
          <a:p>
            <a:pPr marL="12700">
              <a:lnSpc>
                <a:spcPct val="100000"/>
              </a:lnSpc>
              <a:spcBef>
                <a:spcPts val="105"/>
              </a:spcBef>
            </a:pPr>
            <a:r>
              <a:rPr sz="4400" spc="-40" dirty="0"/>
              <a:t>Balance </a:t>
            </a:r>
            <a:r>
              <a:rPr sz="4400" spc="-25" dirty="0"/>
              <a:t>of </a:t>
            </a:r>
            <a:r>
              <a:rPr sz="4400" spc="-105" dirty="0"/>
              <a:t>Trade </a:t>
            </a:r>
            <a:r>
              <a:rPr sz="4400" spc="-35" dirty="0"/>
              <a:t>V/s </a:t>
            </a:r>
            <a:r>
              <a:rPr sz="4400" spc="-40" dirty="0"/>
              <a:t>Balance </a:t>
            </a:r>
            <a:r>
              <a:rPr sz="4400" spc="-25" dirty="0"/>
              <a:t>of</a:t>
            </a:r>
            <a:r>
              <a:rPr sz="4400" spc="-670" dirty="0"/>
              <a:t> </a:t>
            </a:r>
            <a:r>
              <a:rPr sz="4400" spc="-45" dirty="0"/>
              <a:t>Payment</a:t>
            </a:r>
            <a:endParaRPr sz="4400"/>
          </a:p>
        </p:txBody>
      </p:sp>
      <p:sp>
        <p:nvSpPr>
          <p:cNvPr id="4" name="object 4"/>
          <p:cNvSpPr txBox="1"/>
          <p:nvPr/>
        </p:nvSpPr>
        <p:spPr>
          <a:xfrm>
            <a:off x="1176324" y="2386406"/>
            <a:ext cx="9994265" cy="2343785"/>
          </a:xfrm>
          <a:prstGeom prst="rect">
            <a:avLst/>
          </a:prstGeom>
        </p:spPr>
        <p:txBody>
          <a:bodyPr vert="horz" wrap="square" lIns="0" tIns="60325" rIns="0" bIns="0" rtlCol="0">
            <a:spAutoFit/>
          </a:bodyPr>
          <a:lstStyle/>
          <a:p>
            <a:pPr marL="12700" marR="5080">
              <a:lnSpc>
                <a:spcPts val="3030"/>
              </a:lnSpc>
              <a:spcBef>
                <a:spcPts val="475"/>
              </a:spcBef>
              <a:tabLst>
                <a:tab pos="701040" algn="l"/>
                <a:tab pos="1979930" algn="l"/>
                <a:tab pos="2414270" algn="l"/>
                <a:tab pos="3793490" algn="l"/>
                <a:tab pos="4660900" algn="l"/>
                <a:tab pos="5351780" algn="l"/>
                <a:tab pos="6593840" algn="l"/>
                <a:tab pos="7084695" algn="l"/>
                <a:tab pos="7653020" algn="l"/>
                <a:tab pos="9349105" algn="l"/>
              </a:tabLst>
            </a:pPr>
            <a:r>
              <a:rPr sz="2800" spc="-5" dirty="0">
                <a:solidFill>
                  <a:srgbClr val="404040"/>
                </a:solidFill>
                <a:latin typeface="Times New Roman"/>
                <a:cs typeface="Times New Roman"/>
              </a:rPr>
              <a:t>The	B</a:t>
            </a:r>
            <a:r>
              <a:rPr sz="2800" spc="-20" dirty="0">
                <a:solidFill>
                  <a:srgbClr val="404040"/>
                </a:solidFill>
                <a:latin typeface="Times New Roman"/>
                <a:cs typeface="Times New Roman"/>
              </a:rPr>
              <a:t>a</a:t>
            </a:r>
            <a:r>
              <a:rPr sz="2800" spc="-5" dirty="0">
                <a:solidFill>
                  <a:srgbClr val="404040"/>
                </a:solidFill>
                <a:latin typeface="Times New Roman"/>
                <a:cs typeface="Times New Roman"/>
              </a:rPr>
              <a:t>lance</a:t>
            </a:r>
            <a:r>
              <a:rPr sz="2800" dirty="0">
                <a:solidFill>
                  <a:srgbClr val="404040"/>
                </a:solidFill>
                <a:latin typeface="Times New Roman"/>
                <a:cs typeface="Times New Roman"/>
              </a:rPr>
              <a:t>	</a:t>
            </a:r>
            <a:r>
              <a:rPr sz="2800" spc="-5" dirty="0">
                <a:solidFill>
                  <a:srgbClr val="404040"/>
                </a:solidFill>
                <a:latin typeface="Times New Roman"/>
                <a:cs typeface="Times New Roman"/>
              </a:rPr>
              <a:t>of</a:t>
            </a:r>
            <a:r>
              <a:rPr sz="2800" dirty="0">
                <a:solidFill>
                  <a:srgbClr val="404040"/>
                </a:solidFill>
                <a:latin typeface="Times New Roman"/>
                <a:cs typeface="Times New Roman"/>
              </a:rPr>
              <a:t>	</a:t>
            </a:r>
            <a:r>
              <a:rPr sz="2800" spc="-5" dirty="0">
                <a:solidFill>
                  <a:srgbClr val="404040"/>
                </a:solidFill>
                <a:latin typeface="Times New Roman"/>
                <a:cs typeface="Times New Roman"/>
              </a:rPr>
              <a:t>Pay</a:t>
            </a:r>
            <a:r>
              <a:rPr sz="2800" spc="-20" dirty="0">
                <a:solidFill>
                  <a:srgbClr val="404040"/>
                </a:solidFill>
                <a:latin typeface="Times New Roman"/>
                <a:cs typeface="Times New Roman"/>
              </a:rPr>
              <a:t>m</a:t>
            </a:r>
            <a:r>
              <a:rPr sz="2800" spc="-5" dirty="0">
                <a:solidFill>
                  <a:srgbClr val="404040"/>
                </a:solidFill>
                <a:latin typeface="Times New Roman"/>
                <a:cs typeface="Times New Roman"/>
              </a:rPr>
              <a:t>ent</a:t>
            </a:r>
            <a:r>
              <a:rPr sz="2800" dirty="0">
                <a:solidFill>
                  <a:srgbClr val="404040"/>
                </a:solidFill>
                <a:latin typeface="Times New Roman"/>
                <a:cs typeface="Times New Roman"/>
              </a:rPr>
              <a:t>	</a:t>
            </a:r>
            <a:r>
              <a:rPr sz="2800" spc="-5" dirty="0">
                <a:solidFill>
                  <a:srgbClr val="404040"/>
                </a:solidFill>
                <a:latin typeface="Times New Roman"/>
                <a:cs typeface="Times New Roman"/>
              </a:rPr>
              <a:t>takes</a:t>
            </a:r>
            <a:r>
              <a:rPr sz="2800" dirty="0">
                <a:solidFill>
                  <a:srgbClr val="404040"/>
                </a:solidFill>
                <a:latin typeface="Times New Roman"/>
                <a:cs typeface="Times New Roman"/>
              </a:rPr>
              <a:t>	</a:t>
            </a:r>
            <a:r>
              <a:rPr sz="2800" spc="-5" dirty="0">
                <a:solidFill>
                  <a:srgbClr val="404040"/>
                </a:solidFill>
                <a:latin typeface="Times New Roman"/>
                <a:cs typeface="Times New Roman"/>
              </a:rPr>
              <a:t>into</a:t>
            </a:r>
            <a:r>
              <a:rPr sz="2800" dirty="0">
                <a:solidFill>
                  <a:srgbClr val="404040"/>
                </a:solidFill>
                <a:latin typeface="Times New Roman"/>
                <a:cs typeface="Times New Roman"/>
              </a:rPr>
              <a:t>	</a:t>
            </a:r>
            <a:r>
              <a:rPr sz="2800" spc="-5" dirty="0">
                <a:solidFill>
                  <a:srgbClr val="404040"/>
                </a:solidFill>
                <a:latin typeface="Times New Roman"/>
                <a:cs typeface="Times New Roman"/>
              </a:rPr>
              <a:t>a</a:t>
            </a:r>
            <a:r>
              <a:rPr sz="2800" spc="-20" dirty="0">
                <a:solidFill>
                  <a:srgbClr val="404040"/>
                </a:solidFill>
                <a:latin typeface="Times New Roman"/>
                <a:cs typeface="Times New Roman"/>
              </a:rPr>
              <a:t>c</a:t>
            </a:r>
            <a:r>
              <a:rPr sz="2800" spc="-5" dirty="0">
                <a:solidFill>
                  <a:srgbClr val="404040"/>
                </a:solidFill>
                <a:latin typeface="Times New Roman"/>
                <a:cs typeface="Times New Roman"/>
              </a:rPr>
              <a:t>count</a:t>
            </a:r>
            <a:r>
              <a:rPr sz="2800" dirty="0">
                <a:solidFill>
                  <a:srgbClr val="404040"/>
                </a:solidFill>
                <a:latin typeface="Times New Roman"/>
                <a:cs typeface="Times New Roman"/>
              </a:rPr>
              <a:t>	</a:t>
            </a:r>
            <a:r>
              <a:rPr sz="2800" u="heavy" spc="-25" dirty="0">
                <a:solidFill>
                  <a:srgbClr val="404040"/>
                </a:solidFill>
                <a:uFill>
                  <a:solidFill>
                    <a:srgbClr val="404040"/>
                  </a:solidFill>
                </a:uFill>
                <a:latin typeface="Times New Roman"/>
                <a:cs typeface="Times New Roman"/>
              </a:rPr>
              <a:t>a</a:t>
            </a:r>
            <a:r>
              <a:rPr sz="2800" u="heavy" spc="-5" dirty="0">
                <a:solidFill>
                  <a:srgbClr val="404040"/>
                </a:solidFill>
                <a:uFill>
                  <a:solidFill>
                    <a:srgbClr val="404040"/>
                  </a:solidFill>
                </a:uFill>
                <a:latin typeface="Times New Roman"/>
                <a:cs typeface="Times New Roman"/>
              </a:rPr>
              <a:t>ll</a:t>
            </a:r>
            <a:r>
              <a:rPr sz="2800" u="heavy" dirty="0">
                <a:solidFill>
                  <a:srgbClr val="404040"/>
                </a:solidFill>
                <a:uFill>
                  <a:solidFill>
                    <a:srgbClr val="404040"/>
                  </a:solidFill>
                </a:uFill>
                <a:latin typeface="Times New Roman"/>
                <a:cs typeface="Times New Roman"/>
              </a:rPr>
              <a:t>	</a:t>
            </a:r>
            <a:r>
              <a:rPr sz="2800" u="heavy" spc="-20" dirty="0">
                <a:solidFill>
                  <a:srgbClr val="404040"/>
                </a:solidFill>
                <a:uFill>
                  <a:solidFill>
                    <a:srgbClr val="404040"/>
                  </a:solidFill>
                </a:uFill>
                <a:latin typeface="Times New Roman"/>
                <a:cs typeface="Times New Roman"/>
              </a:rPr>
              <a:t>t</a:t>
            </a:r>
            <a:r>
              <a:rPr sz="2800" u="heavy" spc="-5" dirty="0">
                <a:solidFill>
                  <a:srgbClr val="404040"/>
                </a:solidFill>
                <a:uFill>
                  <a:solidFill>
                    <a:srgbClr val="404040"/>
                  </a:solidFill>
                </a:uFill>
                <a:latin typeface="Times New Roman"/>
                <a:cs typeface="Times New Roman"/>
              </a:rPr>
              <a:t>he</a:t>
            </a:r>
            <a:r>
              <a:rPr sz="2800" u="heavy" dirty="0">
                <a:solidFill>
                  <a:srgbClr val="404040"/>
                </a:solidFill>
                <a:uFill>
                  <a:solidFill>
                    <a:srgbClr val="404040"/>
                  </a:solidFill>
                </a:uFill>
                <a:latin typeface="Times New Roman"/>
                <a:cs typeface="Times New Roman"/>
              </a:rPr>
              <a:t>	</a:t>
            </a:r>
            <a:r>
              <a:rPr sz="2800" u="heavy" spc="-5" dirty="0">
                <a:solidFill>
                  <a:srgbClr val="404040"/>
                </a:solidFill>
                <a:uFill>
                  <a:solidFill>
                    <a:srgbClr val="404040"/>
                  </a:solidFill>
                </a:uFill>
                <a:latin typeface="Times New Roman"/>
                <a:cs typeface="Times New Roman"/>
              </a:rPr>
              <a:t>transact</a:t>
            </a:r>
            <a:r>
              <a:rPr sz="2800" u="heavy" spc="-20" dirty="0">
                <a:solidFill>
                  <a:srgbClr val="404040"/>
                </a:solidFill>
                <a:uFill>
                  <a:solidFill>
                    <a:srgbClr val="404040"/>
                  </a:solidFill>
                </a:uFill>
                <a:latin typeface="Times New Roman"/>
                <a:cs typeface="Times New Roman"/>
              </a:rPr>
              <a:t>i</a:t>
            </a:r>
            <a:r>
              <a:rPr sz="2800" u="heavy" spc="-5" dirty="0">
                <a:solidFill>
                  <a:srgbClr val="404040"/>
                </a:solidFill>
                <a:uFill>
                  <a:solidFill>
                    <a:srgbClr val="404040"/>
                  </a:solidFill>
                </a:uFill>
                <a:latin typeface="Times New Roman"/>
                <a:cs typeface="Times New Roman"/>
              </a:rPr>
              <a:t>on</a:t>
            </a:r>
            <a:r>
              <a:rPr sz="2800" dirty="0">
                <a:solidFill>
                  <a:srgbClr val="404040"/>
                </a:solidFill>
                <a:latin typeface="Times New Roman"/>
                <a:cs typeface="Times New Roman"/>
              </a:rPr>
              <a:t>	</a:t>
            </a:r>
            <a:r>
              <a:rPr sz="2800" spc="-5" dirty="0">
                <a:solidFill>
                  <a:srgbClr val="404040"/>
                </a:solidFill>
                <a:latin typeface="Times New Roman"/>
                <a:cs typeface="Times New Roman"/>
              </a:rPr>
              <a:t>with  </a:t>
            </a:r>
            <a:r>
              <a:rPr sz="2800" dirty="0">
                <a:solidFill>
                  <a:srgbClr val="404040"/>
                </a:solidFill>
                <a:latin typeface="Times New Roman"/>
                <a:cs typeface="Times New Roman"/>
              </a:rPr>
              <a:t>the </a:t>
            </a:r>
            <a:r>
              <a:rPr sz="2800" spc="-5" dirty="0">
                <a:solidFill>
                  <a:srgbClr val="404040"/>
                </a:solidFill>
                <a:latin typeface="Times New Roman"/>
                <a:cs typeface="Times New Roman"/>
              </a:rPr>
              <a:t>rest </a:t>
            </a:r>
            <a:r>
              <a:rPr sz="2800" dirty="0">
                <a:solidFill>
                  <a:srgbClr val="404040"/>
                </a:solidFill>
                <a:latin typeface="Times New Roman"/>
                <a:cs typeface="Times New Roman"/>
              </a:rPr>
              <a:t>of the</a:t>
            </a:r>
            <a:r>
              <a:rPr sz="2800" spc="-30" dirty="0">
                <a:solidFill>
                  <a:srgbClr val="404040"/>
                </a:solidFill>
                <a:latin typeface="Times New Roman"/>
                <a:cs typeface="Times New Roman"/>
              </a:rPr>
              <a:t> </a:t>
            </a:r>
            <a:r>
              <a:rPr sz="2800" spc="-5" dirty="0">
                <a:solidFill>
                  <a:srgbClr val="404040"/>
                </a:solidFill>
                <a:latin typeface="Times New Roman"/>
                <a:cs typeface="Times New Roman"/>
              </a:rPr>
              <a:t>worlds</a:t>
            </a:r>
            <a:endParaRPr sz="2800">
              <a:latin typeface="Times New Roman"/>
              <a:cs typeface="Times New Roman"/>
            </a:endParaRPr>
          </a:p>
          <a:p>
            <a:pPr>
              <a:lnSpc>
                <a:spcPct val="100000"/>
              </a:lnSpc>
            </a:pPr>
            <a:endParaRPr sz="3100">
              <a:latin typeface="Times New Roman"/>
              <a:cs typeface="Times New Roman"/>
            </a:endParaRPr>
          </a:p>
          <a:p>
            <a:pPr marL="12700" marR="5080">
              <a:lnSpc>
                <a:spcPts val="3030"/>
              </a:lnSpc>
              <a:spcBef>
                <a:spcPts val="2245"/>
              </a:spcBef>
            </a:pPr>
            <a:r>
              <a:rPr sz="2800" spc="-5" dirty="0">
                <a:solidFill>
                  <a:srgbClr val="404040"/>
                </a:solidFill>
                <a:latin typeface="Times New Roman"/>
                <a:cs typeface="Times New Roman"/>
              </a:rPr>
              <a:t>The Balance of </a:t>
            </a:r>
            <a:r>
              <a:rPr sz="2800" spc="-20" dirty="0">
                <a:solidFill>
                  <a:srgbClr val="404040"/>
                </a:solidFill>
                <a:latin typeface="Times New Roman"/>
                <a:cs typeface="Times New Roman"/>
              </a:rPr>
              <a:t>Trade </a:t>
            </a:r>
            <a:r>
              <a:rPr sz="2800" spc="-5" dirty="0">
                <a:solidFill>
                  <a:srgbClr val="404040"/>
                </a:solidFill>
                <a:latin typeface="Times New Roman"/>
                <a:cs typeface="Times New Roman"/>
              </a:rPr>
              <a:t>takes into account </a:t>
            </a:r>
            <a:r>
              <a:rPr sz="2800" u="heavy" spc="-5" dirty="0">
                <a:solidFill>
                  <a:srgbClr val="404040"/>
                </a:solidFill>
                <a:uFill>
                  <a:solidFill>
                    <a:srgbClr val="404040"/>
                  </a:solidFill>
                </a:uFill>
                <a:latin typeface="Times New Roman"/>
                <a:cs typeface="Times New Roman"/>
              </a:rPr>
              <a:t>all the </a:t>
            </a:r>
            <a:r>
              <a:rPr sz="2800" i="1" u="heavy" spc="-5" dirty="0">
                <a:solidFill>
                  <a:srgbClr val="404040"/>
                </a:solidFill>
                <a:uFill>
                  <a:solidFill>
                    <a:srgbClr val="404040"/>
                  </a:solidFill>
                </a:uFill>
                <a:latin typeface="Times New Roman"/>
                <a:cs typeface="Times New Roman"/>
              </a:rPr>
              <a:t>trade </a:t>
            </a:r>
            <a:r>
              <a:rPr sz="2800" u="heavy" spc="-5" dirty="0">
                <a:solidFill>
                  <a:srgbClr val="404040"/>
                </a:solidFill>
                <a:uFill>
                  <a:solidFill>
                    <a:srgbClr val="404040"/>
                  </a:solidFill>
                </a:uFill>
                <a:latin typeface="Times New Roman"/>
                <a:cs typeface="Times New Roman"/>
              </a:rPr>
              <a:t>transaction</a:t>
            </a:r>
            <a:r>
              <a:rPr sz="2800" spc="-5" dirty="0">
                <a:solidFill>
                  <a:srgbClr val="404040"/>
                </a:solidFill>
                <a:latin typeface="Times New Roman"/>
                <a:cs typeface="Times New Roman"/>
              </a:rPr>
              <a:t> with  </a:t>
            </a:r>
            <a:r>
              <a:rPr sz="2800" dirty="0">
                <a:solidFill>
                  <a:srgbClr val="404040"/>
                </a:solidFill>
                <a:latin typeface="Times New Roman"/>
                <a:cs typeface="Times New Roman"/>
              </a:rPr>
              <a:t>the </a:t>
            </a:r>
            <a:r>
              <a:rPr sz="2800" spc="-5" dirty="0">
                <a:solidFill>
                  <a:srgbClr val="404040"/>
                </a:solidFill>
                <a:latin typeface="Times New Roman"/>
                <a:cs typeface="Times New Roman"/>
              </a:rPr>
              <a:t>rest </a:t>
            </a:r>
            <a:r>
              <a:rPr sz="2800" dirty="0">
                <a:solidFill>
                  <a:srgbClr val="404040"/>
                </a:solidFill>
                <a:latin typeface="Times New Roman"/>
                <a:cs typeface="Times New Roman"/>
              </a:rPr>
              <a:t>of the</a:t>
            </a:r>
            <a:r>
              <a:rPr sz="2800" spc="-30" dirty="0">
                <a:solidFill>
                  <a:srgbClr val="404040"/>
                </a:solidFill>
                <a:latin typeface="Times New Roman"/>
                <a:cs typeface="Times New Roman"/>
              </a:rPr>
              <a:t> </a:t>
            </a:r>
            <a:r>
              <a:rPr sz="2800" spc="-5" dirty="0">
                <a:solidFill>
                  <a:srgbClr val="404040"/>
                </a:solidFill>
                <a:latin typeface="Times New Roman"/>
                <a:cs typeface="Times New Roman"/>
              </a:rPr>
              <a:t>worlds</a:t>
            </a:r>
            <a:endParaRPr sz="2800">
              <a:latin typeface="Times New Roman"/>
              <a:cs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lstStyle/>
          <a:p>
            <a:endParaRPr lang="en-US"/>
          </a:p>
        </p:txBody>
      </p:sp>
      <p:pic>
        <p:nvPicPr>
          <p:cNvPr id="1026" name="Picture 2"/>
          <p:cNvPicPr>
            <a:picLocks noChangeAspect="1" noChangeArrowheads="1"/>
          </p:cNvPicPr>
          <p:nvPr/>
        </p:nvPicPr>
        <p:blipFill>
          <a:blip r:embed="rId2"/>
          <a:srcRect t="18750" r="22694" b="11458"/>
          <a:stretch>
            <a:fillRect/>
          </a:stretch>
        </p:blipFill>
        <p:spPr bwMode="auto">
          <a:xfrm>
            <a:off x="0" y="0"/>
            <a:ext cx="12192000" cy="6553200"/>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93291" y="1737360"/>
            <a:ext cx="9966960" cy="0"/>
          </a:xfrm>
          <a:custGeom>
            <a:avLst/>
            <a:gdLst/>
            <a:ahLst/>
            <a:cxnLst/>
            <a:rect l="l" t="t" r="r" b="b"/>
            <a:pathLst>
              <a:path w="9966960">
                <a:moveTo>
                  <a:pt x="0" y="0"/>
                </a:moveTo>
                <a:lnTo>
                  <a:pt x="9966960" y="0"/>
                </a:lnTo>
              </a:path>
            </a:pathLst>
          </a:custGeom>
          <a:ln w="6096">
            <a:solidFill>
              <a:srgbClr val="7E7E7E"/>
            </a:solidFill>
          </a:ln>
        </p:spPr>
        <p:txBody>
          <a:bodyPr wrap="square" lIns="0" tIns="0" rIns="0" bIns="0" rtlCol="0"/>
          <a:lstStyle/>
          <a:p>
            <a:endParaRPr/>
          </a:p>
        </p:txBody>
      </p:sp>
      <p:sp>
        <p:nvSpPr>
          <p:cNvPr id="3" name="object 3"/>
          <p:cNvSpPr txBox="1">
            <a:spLocks noGrp="1"/>
          </p:cNvSpPr>
          <p:nvPr>
            <p:ph type="title"/>
          </p:nvPr>
        </p:nvSpPr>
        <p:spPr>
          <a:xfrm>
            <a:off x="1176324" y="1052829"/>
            <a:ext cx="7815580" cy="635000"/>
          </a:xfrm>
          <a:prstGeom prst="rect">
            <a:avLst/>
          </a:prstGeom>
        </p:spPr>
        <p:txBody>
          <a:bodyPr vert="horz" wrap="square" lIns="0" tIns="12065" rIns="0" bIns="0" rtlCol="0">
            <a:spAutoFit/>
          </a:bodyPr>
          <a:lstStyle/>
          <a:p>
            <a:pPr marL="12700">
              <a:lnSpc>
                <a:spcPct val="100000"/>
              </a:lnSpc>
              <a:spcBef>
                <a:spcPts val="95"/>
              </a:spcBef>
              <a:tabLst>
                <a:tab pos="3261360" algn="l"/>
              </a:tabLst>
            </a:pPr>
            <a:r>
              <a:rPr sz="4000" spc="-50" dirty="0"/>
              <a:t>Importance</a:t>
            </a:r>
            <a:r>
              <a:rPr sz="4000" spc="-95" dirty="0"/>
              <a:t> </a:t>
            </a:r>
            <a:r>
              <a:rPr sz="4000" spc="-25" dirty="0"/>
              <a:t>of	</a:t>
            </a:r>
            <a:r>
              <a:rPr sz="4000" spc="-45" dirty="0"/>
              <a:t>Balance </a:t>
            </a:r>
            <a:r>
              <a:rPr sz="4000" spc="-30" dirty="0"/>
              <a:t>Of</a:t>
            </a:r>
            <a:r>
              <a:rPr sz="4000" spc="-220" dirty="0"/>
              <a:t> </a:t>
            </a:r>
            <a:r>
              <a:rPr sz="4000" spc="-50" dirty="0"/>
              <a:t>Payments</a:t>
            </a:r>
            <a:endParaRPr sz="4000"/>
          </a:p>
        </p:txBody>
      </p:sp>
      <p:sp>
        <p:nvSpPr>
          <p:cNvPr id="4" name="object 4"/>
          <p:cNvSpPr txBox="1"/>
          <p:nvPr/>
        </p:nvSpPr>
        <p:spPr>
          <a:xfrm>
            <a:off x="1084580" y="1830450"/>
            <a:ext cx="10085705" cy="3364382"/>
          </a:xfrm>
          <a:prstGeom prst="rect">
            <a:avLst/>
          </a:prstGeom>
        </p:spPr>
        <p:txBody>
          <a:bodyPr vert="horz" wrap="square" lIns="0" tIns="55244" rIns="0" bIns="0" rtlCol="0">
            <a:spAutoFit/>
          </a:bodyPr>
          <a:lstStyle/>
          <a:p>
            <a:pPr marL="622300" marR="6350" indent="-609600" algn="just">
              <a:lnSpc>
                <a:spcPts val="2700"/>
              </a:lnSpc>
              <a:spcBef>
                <a:spcPts val="434"/>
              </a:spcBef>
              <a:buClr>
                <a:srgbClr val="E38312"/>
              </a:buClr>
              <a:buAutoNum type="arabicPeriod"/>
              <a:tabLst>
                <a:tab pos="622935" algn="l"/>
              </a:tabLst>
            </a:pPr>
            <a:r>
              <a:rPr sz="2500" spc="-5" dirty="0">
                <a:solidFill>
                  <a:srgbClr val="404040"/>
                </a:solidFill>
                <a:latin typeface="Times New Roman"/>
                <a:cs typeface="Times New Roman"/>
              </a:rPr>
              <a:t>BOP </a:t>
            </a:r>
            <a:r>
              <a:rPr sz="2500" dirty="0">
                <a:solidFill>
                  <a:srgbClr val="404040"/>
                </a:solidFill>
                <a:latin typeface="Times New Roman"/>
                <a:cs typeface="Times New Roman"/>
              </a:rPr>
              <a:t>records </a:t>
            </a:r>
            <a:r>
              <a:rPr sz="2500" spc="-5" dirty="0">
                <a:solidFill>
                  <a:srgbClr val="404040"/>
                </a:solidFill>
                <a:latin typeface="Times New Roman"/>
                <a:cs typeface="Times New Roman"/>
              </a:rPr>
              <a:t>all the </a:t>
            </a:r>
            <a:r>
              <a:rPr sz="2500" dirty="0">
                <a:solidFill>
                  <a:srgbClr val="404040"/>
                </a:solidFill>
                <a:latin typeface="Times New Roman"/>
                <a:cs typeface="Times New Roman"/>
              </a:rPr>
              <a:t>transactions that create demand for </a:t>
            </a:r>
            <a:r>
              <a:rPr sz="2500" spc="-5" dirty="0">
                <a:solidFill>
                  <a:srgbClr val="404040"/>
                </a:solidFill>
                <a:latin typeface="Times New Roman"/>
                <a:cs typeface="Times New Roman"/>
              </a:rPr>
              <a:t>and supply </a:t>
            </a:r>
            <a:r>
              <a:rPr sz="2500" dirty="0">
                <a:solidFill>
                  <a:srgbClr val="404040"/>
                </a:solidFill>
                <a:latin typeface="Times New Roman"/>
                <a:cs typeface="Times New Roman"/>
              </a:rPr>
              <a:t>of </a:t>
            </a:r>
            <a:r>
              <a:rPr sz="2500" spc="-5" dirty="0">
                <a:solidFill>
                  <a:srgbClr val="404040"/>
                </a:solidFill>
                <a:latin typeface="Times New Roman"/>
                <a:cs typeface="Times New Roman"/>
              </a:rPr>
              <a:t>a  </a:t>
            </a:r>
            <a:r>
              <a:rPr sz="2500" spc="-25" dirty="0">
                <a:solidFill>
                  <a:srgbClr val="404040"/>
                </a:solidFill>
                <a:latin typeface="Times New Roman"/>
                <a:cs typeface="Times New Roman"/>
              </a:rPr>
              <a:t>currency.</a:t>
            </a:r>
            <a:endParaRPr sz="2500">
              <a:latin typeface="Times New Roman"/>
              <a:cs typeface="Times New Roman"/>
            </a:endParaRPr>
          </a:p>
          <a:p>
            <a:pPr marL="622300" indent="-609600">
              <a:lnSpc>
                <a:spcPct val="100000"/>
              </a:lnSpc>
              <a:spcBef>
                <a:spcPts val="1065"/>
              </a:spcBef>
              <a:buClr>
                <a:srgbClr val="E38312"/>
              </a:buClr>
              <a:buAutoNum type="arabicPeriod"/>
              <a:tabLst>
                <a:tab pos="622300" algn="l"/>
                <a:tab pos="622935" algn="l"/>
              </a:tabLst>
            </a:pPr>
            <a:r>
              <a:rPr sz="2500" spc="-5" dirty="0">
                <a:solidFill>
                  <a:srgbClr val="404040"/>
                </a:solidFill>
                <a:latin typeface="Times New Roman"/>
                <a:cs typeface="Times New Roman"/>
              </a:rPr>
              <a:t>Judge </a:t>
            </a:r>
            <a:r>
              <a:rPr sz="2500" spc="-10" dirty="0">
                <a:solidFill>
                  <a:srgbClr val="404040"/>
                </a:solidFill>
                <a:latin typeface="Times New Roman"/>
                <a:cs typeface="Times New Roman"/>
              </a:rPr>
              <a:t>economic </a:t>
            </a:r>
            <a:r>
              <a:rPr sz="2500" spc="-5" dirty="0">
                <a:solidFill>
                  <a:srgbClr val="404040"/>
                </a:solidFill>
                <a:latin typeface="Times New Roman"/>
                <a:cs typeface="Times New Roman"/>
              </a:rPr>
              <a:t>and financial status of a country in the</a:t>
            </a:r>
            <a:r>
              <a:rPr sz="2500" spc="290" dirty="0">
                <a:solidFill>
                  <a:srgbClr val="404040"/>
                </a:solidFill>
                <a:latin typeface="Times New Roman"/>
                <a:cs typeface="Times New Roman"/>
              </a:rPr>
              <a:t> </a:t>
            </a:r>
            <a:r>
              <a:rPr sz="2500" spc="-5" dirty="0">
                <a:solidFill>
                  <a:srgbClr val="404040"/>
                </a:solidFill>
                <a:latin typeface="Times New Roman"/>
                <a:cs typeface="Times New Roman"/>
              </a:rPr>
              <a:t>short-term</a:t>
            </a:r>
            <a:endParaRPr sz="2500">
              <a:latin typeface="Times New Roman"/>
              <a:cs typeface="Times New Roman"/>
            </a:endParaRPr>
          </a:p>
          <a:p>
            <a:pPr marL="622300" marR="5080" indent="-609600" algn="just">
              <a:lnSpc>
                <a:spcPts val="2700"/>
              </a:lnSpc>
              <a:spcBef>
                <a:spcPts val="1445"/>
              </a:spcBef>
              <a:buClr>
                <a:srgbClr val="E38312"/>
              </a:buClr>
              <a:buAutoNum type="arabicPeriod"/>
              <a:tabLst>
                <a:tab pos="622935" algn="l"/>
              </a:tabLst>
            </a:pPr>
            <a:r>
              <a:rPr sz="2500" spc="-5" dirty="0">
                <a:solidFill>
                  <a:srgbClr val="404040"/>
                </a:solidFill>
                <a:latin typeface="Times New Roman"/>
                <a:cs typeface="Times New Roman"/>
              </a:rPr>
              <a:t>BOP </a:t>
            </a:r>
            <a:r>
              <a:rPr sz="2500" spc="-10" dirty="0">
                <a:solidFill>
                  <a:srgbClr val="404040"/>
                </a:solidFill>
                <a:latin typeface="Times New Roman"/>
                <a:cs typeface="Times New Roman"/>
              </a:rPr>
              <a:t>may </a:t>
            </a:r>
            <a:r>
              <a:rPr sz="2500" dirty="0">
                <a:solidFill>
                  <a:srgbClr val="404040"/>
                </a:solidFill>
                <a:latin typeface="Times New Roman"/>
                <a:cs typeface="Times New Roman"/>
              </a:rPr>
              <a:t>confirm trend </a:t>
            </a:r>
            <a:r>
              <a:rPr sz="2500" spc="-5" dirty="0">
                <a:solidFill>
                  <a:srgbClr val="404040"/>
                </a:solidFill>
                <a:latin typeface="Times New Roman"/>
                <a:cs typeface="Times New Roman"/>
              </a:rPr>
              <a:t>in </a:t>
            </a:r>
            <a:r>
              <a:rPr sz="2500" spc="-15" dirty="0">
                <a:solidFill>
                  <a:srgbClr val="404040"/>
                </a:solidFill>
                <a:latin typeface="Times New Roman"/>
                <a:cs typeface="Times New Roman"/>
              </a:rPr>
              <a:t>economy’s </a:t>
            </a:r>
            <a:r>
              <a:rPr sz="2500" dirty="0">
                <a:solidFill>
                  <a:srgbClr val="404040"/>
                </a:solidFill>
                <a:latin typeface="Times New Roman"/>
                <a:cs typeface="Times New Roman"/>
              </a:rPr>
              <a:t>international trade </a:t>
            </a:r>
            <a:r>
              <a:rPr sz="2500" spc="-5" dirty="0">
                <a:solidFill>
                  <a:srgbClr val="404040"/>
                </a:solidFill>
                <a:latin typeface="Times New Roman"/>
                <a:cs typeface="Times New Roman"/>
              </a:rPr>
              <a:t>and </a:t>
            </a:r>
            <a:r>
              <a:rPr sz="2500" dirty="0">
                <a:solidFill>
                  <a:srgbClr val="404040"/>
                </a:solidFill>
                <a:latin typeface="Times New Roman"/>
                <a:cs typeface="Times New Roman"/>
              </a:rPr>
              <a:t>exchange  rate of the </a:t>
            </a:r>
            <a:r>
              <a:rPr sz="2500" spc="-20" dirty="0">
                <a:solidFill>
                  <a:srgbClr val="404040"/>
                </a:solidFill>
                <a:latin typeface="Times New Roman"/>
                <a:cs typeface="Times New Roman"/>
              </a:rPr>
              <a:t>currency. </a:t>
            </a:r>
            <a:r>
              <a:rPr sz="2500" spc="-5" dirty="0">
                <a:solidFill>
                  <a:srgbClr val="404040"/>
                </a:solidFill>
                <a:latin typeface="Times New Roman"/>
                <a:cs typeface="Times New Roman"/>
              </a:rPr>
              <a:t>This may also </a:t>
            </a:r>
            <a:r>
              <a:rPr sz="2500" dirty="0">
                <a:solidFill>
                  <a:srgbClr val="404040"/>
                </a:solidFill>
                <a:latin typeface="Times New Roman"/>
                <a:cs typeface="Times New Roman"/>
              </a:rPr>
              <a:t>indicate </a:t>
            </a:r>
            <a:r>
              <a:rPr sz="2500" spc="-5" dirty="0">
                <a:solidFill>
                  <a:srgbClr val="404040"/>
                </a:solidFill>
                <a:latin typeface="Times New Roman"/>
                <a:cs typeface="Times New Roman"/>
              </a:rPr>
              <a:t>change </a:t>
            </a:r>
            <a:r>
              <a:rPr sz="2500" dirty="0">
                <a:solidFill>
                  <a:srgbClr val="404040"/>
                </a:solidFill>
                <a:latin typeface="Times New Roman"/>
                <a:cs typeface="Times New Roman"/>
              </a:rPr>
              <a:t>or reversal </a:t>
            </a:r>
            <a:r>
              <a:rPr sz="2500" spc="-5" dirty="0">
                <a:solidFill>
                  <a:srgbClr val="404040"/>
                </a:solidFill>
                <a:latin typeface="Times New Roman"/>
                <a:cs typeface="Times New Roman"/>
              </a:rPr>
              <a:t>in </a:t>
            </a:r>
            <a:r>
              <a:rPr sz="2500" dirty="0">
                <a:solidFill>
                  <a:srgbClr val="404040"/>
                </a:solidFill>
                <a:latin typeface="Times New Roman"/>
                <a:cs typeface="Times New Roman"/>
              </a:rPr>
              <a:t>the  </a:t>
            </a:r>
            <a:r>
              <a:rPr sz="2500" spc="-5" dirty="0">
                <a:solidFill>
                  <a:srgbClr val="404040"/>
                </a:solidFill>
                <a:latin typeface="Times New Roman"/>
                <a:cs typeface="Times New Roman"/>
              </a:rPr>
              <a:t>trend.</a:t>
            </a:r>
            <a:endParaRPr sz="2500">
              <a:latin typeface="Times New Roman"/>
              <a:cs typeface="Times New Roman"/>
            </a:endParaRPr>
          </a:p>
          <a:p>
            <a:pPr marL="622300" marR="6350" indent="-609600" algn="just">
              <a:lnSpc>
                <a:spcPts val="2700"/>
              </a:lnSpc>
              <a:spcBef>
                <a:spcPts val="1395"/>
              </a:spcBef>
              <a:buClr>
                <a:srgbClr val="E38312"/>
              </a:buClr>
              <a:buAutoNum type="arabicPeriod"/>
              <a:tabLst>
                <a:tab pos="622935" algn="l"/>
              </a:tabLst>
            </a:pPr>
            <a:r>
              <a:rPr sz="2500" spc="-5" dirty="0">
                <a:solidFill>
                  <a:srgbClr val="404040"/>
                </a:solidFill>
                <a:latin typeface="Times New Roman"/>
                <a:cs typeface="Times New Roman"/>
              </a:rPr>
              <a:t>This may </a:t>
            </a:r>
            <a:r>
              <a:rPr sz="2500" dirty="0">
                <a:solidFill>
                  <a:srgbClr val="404040"/>
                </a:solidFill>
                <a:latin typeface="Times New Roman"/>
                <a:cs typeface="Times New Roman"/>
              </a:rPr>
              <a:t>indicate policy shift </a:t>
            </a:r>
            <a:r>
              <a:rPr sz="2500" spc="-5" dirty="0">
                <a:solidFill>
                  <a:srgbClr val="404040"/>
                </a:solidFill>
                <a:latin typeface="Times New Roman"/>
                <a:cs typeface="Times New Roman"/>
              </a:rPr>
              <a:t>of the monetary </a:t>
            </a:r>
            <a:r>
              <a:rPr sz="2500" dirty="0">
                <a:solidFill>
                  <a:srgbClr val="404040"/>
                </a:solidFill>
                <a:latin typeface="Times New Roman"/>
                <a:cs typeface="Times New Roman"/>
              </a:rPr>
              <a:t>authority (RBI) of </a:t>
            </a:r>
            <a:r>
              <a:rPr sz="2500" spc="5" dirty="0">
                <a:solidFill>
                  <a:srgbClr val="404040"/>
                </a:solidFill>
                <a:latin typeface="Times New Roman"/>
                <a:cs typeface="Times New Roman"/>
              </a:rPr>
              <a:t>the  </a:t>
            </a:r>
            <a:r>
              <a:rPr sz="2500" spc="-25">
                <a:solidFill>
                  <a:srgbClr val="404040"/>
                </a:solidFill>
                <a:latin typeface="Times New Roman"/>
                <a:cs typeface="Times New Roman"/>
              </a:rPr>
              <a:t>country</a:t>
            </a:r>
            <a:r>
              <a:rPr sz="2500" spc="-25" smtClean="0">
                <a:solidFill>
                  <a:srgbClr val="404040"/>
                </a:solidFill>
                <a:latin typeface="Times New Roman"/>
                <a:cs typeface="Times New Roman"/>
              </a:rPr>
              <a:t>.</a:t>
            </a:r>
            <a:endParaRPr sz="2500">
              <a:latin typeface="Times New Roman"/>
              <a:cs typeface="Times New Roman"/>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94</TotalTime>
  <Words>2848</Words>
  <Application>Microsoft Office PowerPoint</Application>
  <PresentationFormat>Custom</PresentationFormat>
  <Paragraphs>192</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Office Theme</vt:lpstr>
      <vt:lpstr>BALANCE OF PAYMENT  (BOP) &amp; BALANCE OF TRADE</vt:lpstr>
      <vt:lpstr>A country has to deal with other countries in  respect of the following</vt:lpstr>
      <vt:lpstr>Balance of Payments</vt:lpstr>
      <vt:lpstr>Balance Of Payment : Definition</vt:lpstr>
      <vt:lpstr>Features </vt:lpstr>
      <vt:lpstr>Balance of Trade</vt:lpstr>
      <vt:lpstr>Balance of Trade V/s Balance of Payment</vt:lpstr>
      <vt:lpstr>Slide 8</vt:lpstr>
      <vt:lpstr>Importance of Balance Of Payments</vt:lpstr>
      <vt:lpstr>The General Rule in BOPAccounting</vt:lpstr>
      <vt:lpstr>The various components of a BOP statement</vt:lpstr>
      <vt:lpstr>Current Account Balance</vt:lpstr>
      <vt:lpstr>Types of Balances</vt:lpstr>
      <vt:lpstr>Capital Account Balance</vt:lpstr>
      <vt:lpstr>Capital Account Balance</vt:lpstr>
      <vt:lpstr>The Reserve Account</vt:lpstr>
      <vt:lpstr>Errors &amp; Omissions </vt:lpstr>
      <vt:lpstr>Slide 18</vt:lpstr>
      <vt:lpstr>Disequilibrium In The Balance Of Payments</vt:lpstr>
      <vt:lpstr>Causes of Disequilibrium In The BOP</vt:lpstr>
      <vt:lpstr> 1. Unfavorable Balance of Trade </vt:lpstr>
      <vt:lpstr>Slide 22</vt:lpstr>
      <vt:lpstr>Slide 23</vt:lpstr>
      <vt:lpstr>Slide 24</vt:lpstr>
      <vt:lpstr>Slide 25</vt:lpstr>
      <vt:lpstr>Slide 26</vt:lpstr>
      <vt:lpstr>Slide 27</vt:lpstr>
      <vt:lpstr>Measures To Correct Disequilibrium in the BOP</vt:lpstr>
      <vt:lpstr>Measures To Correct Disequilibrium in the BOP</vt:lpstr>
      <vt:lpstr>Measures To Correct Disequilibrium in the BOP</vt:lpstr>
      <vt:lpstr>Measures To Correct Disequilibrium in the BOP</vt:lpstr>
      <vt:lpstr>Measures To Correct Disequilibrium in the BOP</vt:lpstr>
      <vt:lpstr>Autonomous Transactions vs  Accommodating Transactions </vt:lpstr>
      <vt:lpstr>Errors and Omissions </vt:lpstr>
      <vt:lpstr>Things to note: </vt:lpstr>
      <vt:lpstr>INDIA'S BALANCE OF PAYMENT</vt:lpstr>
      <vt:lpstr>INDIA'S BALANCE OF PAYMENT</vt:lpstr>
      <vt:lpstr>BOP OF INDIA</vt:lpstr>
      <vt:lpstr>BOP OF INDIA</vt:lpstr>
      <vt:lpstr>REASONS FOR POOR PERFORMANCE OF  INDIA’S EXPORT TRADE</vt:lpstr>
      <vt:lpstr>REASONS FOR POOR PERFORMANCE OF  INDIA’S EXPORT TRADE</vt:lpstr>
      <vt:lpstr>REASONS FOR POOR PERFORMANCE OF  INDIA’S EXPORT TRADE</vt:lpstr>
      <vt:lpstr>REASONS FOR POOR PERFORMANCE OF  INDIA’S EXPORT TRADE</vt:lpstr>
      <vt:lpstr>Slide 44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BALANCE OF PAYMENT  (BOP)</dc:title>
  <dc:creator>Manish</dc:creator>
  <cp:lastModifiedBy>Manish</cp:lastModifiedBy>
  <cp:revision>7</cp:revision>
  <dcterms:created xsi:type="dcterms:W3CDTF">2019-02-13T04:52:45Z</dcterms:created>
  <dcterms:modified xsi:type="dcterms:W3CDTF">2019-03-08T04:51:33Z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2016-01-09T00:00:00Z</vt:filetime>
  </property>
  <property fmtid="{D5CDD505-2E9C-101B-9397-08002B2CF9AE}" pid="3" name="Creator">
    <vt:lpwstr>Microsoft® PowerPoint® 2013</vt:lpwstr>
  </property>
  <property fmtid="{D5CDD505-2E9C-101B-9397-08002B2CF9AE}" pid="4" name="LastSaved">
    <vt:filetime>2019-02-13T00:00:00Z</vt:filetime>
  </property>
</Properties>
</file>