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711BB1-5599-4AFA-BA4E-78048612B06A}"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FC1FD67C-7161-49F5-9665-CBFA7A08D0F4}">
      <dgm:prSet/>
      <dgm:spPr/>
      <dgm:t>
        <a:bodyPr/>
        <a:lstStyle/>
        <a:p>
          <a:r>
            <a:rPr lang="en-US"/>
            <a:t>Increased productivity</a:t>
          </a:r>
        </a:p>
      </dgm:t>
    </dgm:pt>
    <dgm:pt modelId="{132970B9-4A5F-42A6-B7A9-3886CD110042}" type="parTrans" cxnId="{F478D637-A627-440F-A76A-B6D439B4570E}">
      <dgm:prSet/>
      <dgm:spPr/>
      <dgm:t>
        <a:bodyPr/>
        <a:lstStyle/>
        <a:p>
          <a:endParaRPr lang="en-US"/>
        </a:p>
      </dgm:t>
    </dgm:pt>
    <dgm:pt modelId="{C2FF5584-D89C-4FBC-90C4-625E3D8BDF2B}" type="sibTrans" cxnId="{F478D637-A627-440F-A76A-B6D439B4570E}">
      <dgm:prSet/>
      <dgm:spPr/>
      <dgm:t>
        <a:bodyPr/>
        <a:lstStyle/>
        <a:p>
          <a:endParaRPr lang="en-US"/>
        </a:p>
      </dgm:t>
    </dgm:pt>
    <dgm:pt modelId="{6E2D44F7-D1E6-4506-B816-92A9E5D54F75}">
      <dgm:prSet/>
      <dgm:spPr/>
      <dgm:t>
        <a:bodyPr/>
        <a:lstStyle/>
        <a:p>
          <a:r>
            <a:rPr lang="en-US" dirty="0"/>
            <a:t>Improved creativity</a:t>
          </a:r>
        </a:p>
      </dgm:t>
    </dgm:pt>
    <dgm:pt modelId="{5DCCF7A7-72A3-4A55-8AE1-1E1D31235D96}" type="parTrans" cxnId="{AA48AC5F-1447-4D11-B567-2D24EEC5DC41}">
      <dgm:prSet/>
      <dgm:spPr/>
      <dgm:t>
        <a:bodyPr/>
        <a:lstStyle/>
        <a:p>
          <a:endParaRPr lang="en-US"/>
        </a:p>
      </dgm:t>
    </dgm:pt>
    <dgm:pt modelId="{FA17318F-BFCC-4A76-8895-AD8CF1CE03B2}" type="sibTrans" cxnId="{AA48AC5F-1447-4D11-B567-2D24EEC5DC41}">
      <dgm:prSet/>
      <dgm:spPr/>
      <dgm:t>
        <a:bodyPr/>
        <a:lstStyle/>
        <a:p>
          <a:endParaRPr lang="en-US"/>
        </a:p>
      </dgm:t>
    </dgm:pt>
    <dgm:pt modelId="{3529F501-72D8-45F9-9054-F6CE1DE4589E}">
      <dgm:prSet/>
      <dgm:spPr/>
      <dgm:t>
        <a:bodyPr/>
        <a:lstStyle/>
        <a:p>
          <a:r>
            <a:rPr lang="en-US"/>
            <a:t>Increased profits</a:t>
          </a:r>
        </a:p>
      </dgm:t>
    </dgm:pt>
    <dgm:pt modelId="{FC01D744-0DAE-4BC0-9377-F9F25F5B71A7}" type="parTrans" cxnId="{B48CE874-6695-4361-853B-681A4BEAC76E}">
      <dgm:prSet/>
      <dgm:spPr/>
      <dgm:t>
        <a:bodyPr/>
        <a:lstStyle/>
        <a:p>
          <a:endParaRPr lang="en-US"/>
        </a:p>
      </dgm:t>
    </dgm:pt>
    <dgm:pt modelId="{EA65217A-7024-4343-8AE3-AE66AE5D85E0}" type="sibTrans" cxnId="{B48CE874-6695-4361-853B-681A4BEAC76E}">
      <dgm:prSet/>
      <dgm:spPr/>
      <dgm:t>
        <a:bodyPr/>
        <a:lstStyle/>
        <a:p>
          <a:endParaRPr lang="en-US"/>
        </a:p>
      </dgm:t>
    </dgm:pt>
    <dgm:pt modelId="{813551E4-C323-49E2-A033-246778FAAB36}">
      <dgm:prSet/>
      <dgm:spPr/>
      <dgm:t>
        <a:bodyPr/>
        <a:lstStyle/>
        <a:p>
          <a:r>
            <a:rPr lang="en-US"/>
            <a:t>Improved employee engagement</a:t>
          </a:r>
        </a:p>
      </dgm:t>
    </dgm:pt>
    <dgm:pt modelId="{F1D2B0FA-DE23-4753-96AE-223B9895B516}" type="parTrans" cxnId="{EDAE61BB-CD77-4F89-B31D-4E4EF831A67E}">
      <dgm:prSet/>
      <dgm:spPr/>
      <dgm:t>
        <a:bodyPr/>
        <a:lstStyle/>
        <a:p>
          <a:endParaRPr lang="en-US"/>
        </a:p>
      </dgm:t>
    </dgm:pt>
    <dgm:pt modelId="{B875DFB1-B23B-4BAA-BE5C-407CBA3DDBCE}" type="sibTrans" cxnId="{EDAE61BB-CD77-4F89-B31D-4E4EF831A67E}">
      <dgm:prSet/>
      <dgm:spPr/>
      <dgm:t>
        <a:bodyPr/>
        <a:lstStyle/>
        <a:p>
          <a:endParaRPr lang="en-US"/>
        </a:p>
      </dgm:t>
    </dgm:pt>
    <dgm:pt modelId="{CC3E0DB3-E88D-4947-BBEE-CB96AA5E7484}">
      <dgm:prSet/>
      <dgm:spPr/>
      <dgm:t>
        <a:bodyPr/>
        <a:lstStyle/>
        <a:p>
          <a:r>
            <a:rPr lang="en-US"/>
            <a:t>Reduced employee turnover</a:t>
          </a:r>
        </a:p>
      </dgm:t>
    </dgm:pt>
    <dgm:pt modelId="{B7F31355-7298-4A5E-BD50-40E09E4D62DF}" type="parTrans" cxnId="{6C2A3B9C-E676-46FA-BA86-1F8308DC9FBB}">
      <dgm:prSet/>
      <dgm:spPr/>
      <dgm:t>
        <a:bodyPr/>
        <a:lstStyle/>
        <a:p>
          <a:endParaRPr lang="en-US"/>
        </a:p>
      </dgm:t>
    </dgm:pt>
    <dgm:pt modelId="{1B6176E5-EE11-43C9-A8F3-E10D8263813C}" type="sibTrans" cxnId="{6C2A3B9C-E676-46FA-BA86-1F8308DC9FBB}">
      <dgm:prSet/>
      <dgm:spPr/>
      <dgm:t>
        <a:bodyPr/>
        <a:lstStyle/>
        <a:p>
          <a:endParaRPr lang="en-US"/>
        </a:p>
      </dgm:t>
    </dgm:pt>
    <dgm:pt modelId="{F0F3C371-5B54-416D-8E7E-38A3D15B1391}">
      <dgm:prSet/>
      <dgm:spPr/>
      <dgm:t>
        <a:bodyPr/>
        <a:lstStyle/>
        <a:p>
          <a:r>
            <a:rPr lang="en-US"/>
            <a:t>Improved company reputation</a:t>
          </a:r>
        </a:p>
      </dgm:t>
    </dgm:pt>
    <dgm:pt modelId="{33DE75BF-F848-433F-B24A-3542B3C1B9A0}" type="parTrans" cxnId="{2BD7D87A-3EFB-4F7B-BF93-2B61BC9C8F33}">
      <dgm:prSet/>
      <dgm:spPr/>
      <dgm:t>
        <a:bodyPr/>
        <a:lstStyle/>
        <a:p>
          <a:endParaRPr lang="en-US"/>
        </a:p>
      </dgm:t>
    </dgm:pt>
    <dgm:pt modelId="{698CE5A9-58D7-4D27-BBCF-636336C9CE8A}" type="sibTrans" cxnId="{2BD7D87A-3EFB-4F7B-BF93-2B61BC9C8F33}">
      <dgm:prSet/>
      <dgm:spPr/>
      <dgm:t>
        <a:bodyPr/>
        <a:lstStyle/>
        <a:p>
          <a:endParaRPr lang="en-US"/>
        </a:p>
      </dgm:t>
    </dgm:pt>
    <dgm:pt modelId="{DFEE0FA6-5F3F-43BA-9D58-DD5C8F1AFD27}">
      <dgm:prSet/>
      <dgm:spPr/>
      <dgm:t>
        <a:bodyPr/>
        <a:lstStyle/>
        <a:p>
          <a:r>
            <a:rPr lang="en-US"/>
            <a:t>Wider range of skills</a:t>
          </a:r>
        </a:p>
      </dgm:t>
    </dgm:pt>
    <dgm:pt modelId="{424B2BAB-A07F-4A68-B21D-5751AB9F5B91}" type="parTrans" cxnId="{D15D15FB-7343-413E-85FD-3DCB4E096A50}">
      <dgm:prSet/>
      <dgm:spPr/>
      <dgm:t>
        <a:bodyPr/>
        <a:lstStyle/>
        <a:p>
          <a:endParaRPr lang="en-US"/>
        </a:p>
      </dgm:t>
    </dgm:pt>
    <dgm:pt modelId="{6DC00776-3176-433C-BC09-625913AB276A}" type="sibTrans" cxnId="{D15D15FB-7343-413E-85FD-3DCB4E096A50}">
      <dgm:prSet/>
      <dgm:spPr/>
      <dgm:t>
        <a:bodyPr/>
        <a:lstStyle/>
        <a:p>
          <a:endParaRPr lang="en-US"/>
        </a:p>
      </dgm:t>
    </dgm:pt>
    <dgm:pt modelId="{E692F904-5021-440B-AFD7-6AB8341533DA}">
      <dgm:prSet/>
      <dgm:spPr/>
      <dgm:t>
        <a:bodyPr/>
        <a:lstStyle/>
        <a:p>
          <a:r>
            <a:rPr lang="en-US"/>
            <a:t>Improves cultural insights</a:t>
          </a:r>
        </a:p>
      </dgm:t>
    </dgm:pt>
    <dgm:pt modelId="{E8BBDED5-5347-4704-8710-037183B8BCAE}" type="parTrans" cxnId="{BA08C5F5-23C2-4B46-B3FF-5F0D3BFBFA85}">
      <dgm:prSet/>
      <dgm:spPr/>
      <dgm:t>
        <a:bodyPr/>
        <a:lstStyle/>
        <a:p>
          <a:endParaRPr lang="en-US"/>
        </a:p>
      </dgm:t>
    </dgm:pt>
    <dgm:pt modelId="{B893235D-B247-4E75-9985-7944F044A487}" type="sibTrans" cxnId="{BA08C5F5-23C2-4B46-B3FF-5F0D3BFBFA85}">
      <dgm:prSet/>
      <dgm:spPr/>
      <dgm:t>
        <a:bodyPr/>
        <a:lstStyle/>
        <a:p>
          <a:endParaRPr lang="en-US"/>
        </a:p>
      </dgm:t>
    </dgm:pt>
    <dgm:pt modelId="{E8AABC2E-537E-4DFF-9C4C-CB2B1562E241}" type="pres">
      <dgm:prSet presAssocID="{20711BB1-5599-4AFA-BA4E-78048612B06A}" presName="diagram" presStyleCnt="0">
        <dgm:presLayoutVars>
          <dgm:dir/>
          <dgm:resizeHandles val="exact"/>
        </dgm:presLayoutVars>
      </dgm:prSet>
      <dgm:spPr/>
    </dgm:pt>
    <dgm:pt modelId="{E1D80200-2D7D-4ABE-A5E7-478581F1E0BB}" type="pres">
      <dgm:prSet presAssocID="{FC1FD67C-7161-49F5-9665-CBFA7A08D0F4}" presName="node" presStyleLbl="node1" presStyleIdx="0" presStyleCnt="8">
        <dgm:presLayoutVars>
          <dgm:bulletEnabled val="1"/>
        </dgm:presLayoutVars>
      </dgm:prSet>
      <dgm:spPr/>
    </dgm:pt>
    <dgm:pt modelId="{8BFCD81B-4C76-4B7D-A3BF-149C065D93D4}" type="pres">
      <dgm:prSet presAssocID="{C2FF5584-D89C-4FBC-90C4-625E3D8BDF2B}" presName="sibTrans" presStyleCnt="0"/>
      <dgm:spPr/>
    </dgm:pt>
    <dgm:pt modelId="{2BE5B63F-D337-4F3E-9650-02DEF8B1E1BE}" type="pres">
      <dgm:prSet presAssocID="{6E2D44F7-D1E6-4506-B816-92A9E5D54F75}" presName="node" presStyleLbl="node1" presStyleIdx="1" presStyleCnt="8">
        <dgm:presLayoutVars>
          <dgm:bulletEnabled val="1"/>
        </dgm:presLayoutVars>
      </dgm:prSet>
      <dgm:spPr/>
    </dgm:pt>
    <dgm:pt modelId="{45F200BC-58AD-4DFF-8DB7-969B28DA094D}" type="pres">
      <dgm:prSet presAssocID="{FA17318F-BFCC-4A76-8895-AD8CF1CE03B2}" presName="sibTrans" presStyleCnt="0"/>
      <dgm:spPr/>
    </dgm:pt>
    <dgm:pt modelId="{21059029-33B3-4E40-8571-FA4C504590D9}" type="pres">
      <dgm:prSet presAssocID="{3529F501-72D8-45F9-9054-F6CE1DE4589E}" presName="node" presStyleLbl="node1" presStyleIdx="2" presStyleCnt="8">
        <dgm:presLayoutVars>
          <dgm:bulletEnabled val="1"/>
        </dgm:presLayoutVars>
      </dgm:prSet>
      <dgm:spPr/>
    </dgm:pt>
    <dgm:pt modelId="{8AA9B18C-2EBD-4905-BC00-BB654F7CD84E}" type="pres">
      <dgm:prSet presAssocID="{EA65217A-7024-4343-8AE3-AE66AE5D85E0}" presName="sibTrans" presStyleCnt="0"/>
      <dgm:spPr/>
    </dgm:pt>
    <dgm:pt modelId="{47BF275B-A1D4-4E08-ACFB-423C0EBEBF4B}" type="pres">
      <dgm:prSet presAssocID="{813551E4-C323-49E2-A033-246778FAAB36}" presName="node" presStyleLbl="node1" presStyleIdx="3" presStyleCnt="8">
        <dgm:presLayoutVars>
          <dgm:bulletEnabled val="1"/>
        </dgm:presLayoutVars>
      </dgm:prSet>
      <dgm:spPr/>
    </dgm:pt>
    <dgm:pt modelId="{978BDD69-9EE2-4952-AE7D-9393151BF9F5}" type="pres">
      <dgm:prSet presAssocID="{B875DFB1-B23B-4BAA-BE5C-407CBA3DDBCE}" presName="sibTrans" presStyleCnt="0"/>
      <dgm:spPr/>
    </dgm:pt>
    <dgm:pt modelId="{B13A79FE-BF1F-4CEE-A650-9C8E36A36153}" type="pres">
      <dgm:prSet presAssocID="{CC3E0DB3-E88D-4947-BBEE-CB96AA5E7484}" presName="node" presStyleLbl="node1" presStyleIdx="4" presStyleCnt="8">
        <dgm:presLayoutVars>
          <dgm:bulletEnabled val="1"/>
        </dgm:presLayoutVars>
      </dgm:prSet>
      <dgm:spPr/>
    </dgm:pt>
    <dgm:pt modelId="{A8CD2BEA-1111-450F-8244-DBF66B61D064}" type="pres">
      <dgm:prSet presAssocID="{1B6176E5-EE11-43C9-A8F3-E10D8263813C}" presName="sibTrans" presStyleCnt="0"/>
      <dgm:spPr/>
    </dgm:pt>
    <dgm:pt modelId="{AC403662-67E8-4E26-AD0C-FDEB907E6F71}" type="pres">
      <dgm:prSet presAssocID="{F0F3C371-5B54-416D-8E7E-38A3D15B1391}" presName="node" presStyleLbl="node1" presStyleIdx="5" presStyleCnt="8">
        <dgm:presLayoutVars>
          <dgm:bulletEnabled val="1"/>
        </dgm:presLayoutVars>
      </dgm:prSet>
      <dgm:spPr/>
    </dgm:pt>
    <dgm:pt modelId="{90056E35-DD92-4B2D-AFB7-53EA15F228CA}" type="pres">
      <dgm:prSet presAssocID="{698CE5A9-58D7-4D27-BBCF-636336C9CE8A}" presName="sibTrans" presStyleCnt="0"/>
      <dgm:spPr/>
    </dgm:pt>
    <dgm:pt modelId="{688FB994-80FE-4543-B021-1CAB2EE4604D}" type="pres">
      <dgm:prSet presAssocID="{DFEE0FA6-5F3F-43BA-9D58-DD5C8F1AFD27}" presName="node" presStyleLbl="node1" presStyleIdx="6" presStyleCnt="8">
        <dgm:presLayoutVars>
          <dgm:bulletEnabled val="1"/>
        </dgm:presLayoutVars>
      </dgm:prSet>
      <dgm:spPr/>
    </dgm:pt>
    <dgm:pt modelId="{7E92D0D4-1B83-422A-8749-C665A5B3E23E}" type="pres">
      <dgm:prSet presAssocID="{6DC00776-3176-433C-BC09-625913AB276A}" presName="sibTrans" presStyleCnt="0"/>
      <dgm:spPr/>
    </dgm:pt>
    <dgm:pt modelId="{DB1B417B-22DF-4F00-962B-DE8F3F5951C7}" type="pres">
      <dgm:prSet presAssocID="{E692F904-5021-440B-AFD7-6AB8341533DA}" presName="node" presStyleLbl="node1" presStyleIdx="7" presStyleCnt="8">
        <dgm:presLayoutVars>
          <dgm:bulletEnabled val="1"/>
        </dgm:presLayoutVars>
      </dgm:prSet>
      <dgm:spPr/>
    </dgm:pt>
  </dgm:ptLst>
  <dgm:cxnLst>
    <dgm:cxn modelId="{9F9E0208-5AD6-48A3-A695-B4CD3A28DC4F}" type="presOf" srcId="{CC3E0DB3-E88D-4947-BBEE-CB96AA5E7484}" destId="{B13A79FE-BF1F-4CEE-A650-9C8E36A36153}" srcOrd="0" destOrd="0" presId="urn:microsoft.com/office/officeart/2005/8/layout/default"/>
    <dgm:cxn modelId="{FD5B6509-E54B-417A-9586-DC8F68ADDD6D}" type="presOf" srcId="{DFEE0FA6-5F3F-43BA-9D58-DD5C8F1AFD27}" destId="{688FB994-80FE-4543-B021-1CAB2EE4604D}" srcOrd="0" destOrd="0" presId="urn:microsoft.com/office/officeart/2005/8/layout/default"/>
    <dgm:cxn modelId="{0CAE6824-23D1-44E2-9E14-050AF19F3D69}" type="presOf" srcId="{F0F3C371-5B54-416D-8E7E-38A3D15B1391}" destId="{AC403662-67E8-4E26-AD0C-FDEB907E6F71}" srcOrd="0" destOrd="0" presId="urn:microsoft.com/office/officeart/2005/8/layout/default"/>
    <dgm:cxn modelId="{F478D637-A627-440F-A76A-B6D439B4570E}" srcId="{20711BB1-5599-4AFA-BA4E-78048612B06A}" destId="{FC1FD67C-7161-49F5-9665-CBFA7A08D0F4}" srcOrd="0" destOrd="0" parTransId="{132970B9-4A5F-42A6-B7A9-3886CD110042}" sibTransId="{C2FF5584-D89C-4FBC-90C4-625E3D8BDF2B}"/>
    <dgm:cxn modelId="{AA48AC5F-1447-4D11-B567-2D24EEC5DC41}" srcId="{20711BB1-5599-4AFA-BA4E-78048612B06A}" destId="{6E2D44F7-D1E6-4506-B816-92A9E5D54F75}" srcOrd="1" destOrd="0" parTransId="{5DCCF7A7-72A3-4A55-8AE1-1E1D31235D96}" sibTransId="{FA17318F-BFCC-4A76-8895-AD8CF1CE03B2}"/>
    <dgm:cxn modelId="{B48CE874-6695-4361-853B-681A4BEAC76E}" srcId="{20711BB1-5599-4AFA-BA4E-78048612B06A}" destId="{3529F501-72D8-45F9-9054-F6CE1DE4589E}" srcOrd="2" destOrd="0" parTransId="{FC01D744-0DAE-4BC0-9377-F9F25F5B71A7}" sibTransId="{EA65217A-7024-4343-8AE3-AE66AE5D85E0}"/>
    <dgm:cxn modelId="{2BD7D87A-3EFB-4F7B-BF93-2B61BC9C8F33}" srcId="{20711BB1-5599-4AFA-BA4E-78048612B06A}" destId="{F0F3C371-5B54-416D-8E7E-38A3D15B1391}" srcOrd="5" destOrd="0" parTransId="{33DE75BF-F848-433F-B24A-3542B3C1B9A0}" sibTransId="{698CE5A9-58D7-4D27-BBCF-636336C9CE8A}"/>
    <dgm:cxn modelId="{13099581-8DA6-4629-BC4A-0B7AC26180E4}" type="presOf" srcId="{FC1FD67C-7161-49F5-9665-CBFA7A08D0F4}" destId="{E1D80200-2D7D-4ABE-A5E7-478581F1E0BB}" srcOrd="0" destOrd="0" presId="urn:microsoft.com/office/officeart/2005/8/layout/default"/>
    <dgm:cxn modelId="{6C2A3B9C-E676-46FA-BA86-1F8308DC9FBB}" srcId="{20711BB1-5599-4AFA-BA4E-78048612B06A}" destId="{CC3E0DB3-E88D-4947-BBEE-CB96AA5E7484}" srcOrd="4" destOrd="0" parTransId="{B7F31355-7298-4A5E-BD50-40E09E4D62DF}" sibTransId="{1B6176E5-EE11-43C9-A8F3-E10D8263813C}"/>
    <dgm:cxn modelId="{8ED3D0B4-4D4F-4B22-B7D5-B9E8B16A3803}" type="presOf" srcId="{813551E4-C323-49E2-A033-246778FAAB36}" destId="{47BF275B-A1D4-4E08-ACFB-423C0EBEBF4B}" srcOrd="0" destOrd="0" presId="urn:microsoft.com/office/officeart/2005/8/layout/default"/>
    <dgm:cxn modelId="{EDAE61BB-CD77-4F89-B31D-4E4EF831A67E}" srcId="{20711BB1-5599-4AFA-BA4E-78048612B06A}" destId="{813551E4-C323-49E2-A033-246778FAAB36}" srcOrd="3" destOrd="0" parTransId="{F1D2B0FA-DE23-4753-96AE-223B9895B516}" sibTransId="{B875DFB1-B23B-4BAA-BE5C-407CBA3DDBCE}"/>
    <dgm:cxn modelId="{F10447BC-D610-4648-AEAF-2CC0B8D75D6F}" type="presOf" srcId="{E692F904-5021-440B-AFD7-6AB8341533DA}" destId="{DB1B417B-22DF-4F00-962B-DE8F3F5951C7}" srcOrd="0" destOrd="0" presId="urn:microsoft.com/office/officeart/2005/8/layout/default"/>
    <dgm:cxn modelId="{9A3A43D1-533C-477F-BD47-506D0CF0951F}" type="presOf" srcId="{20711BB1-5599-4AFA-BA4E-78048612B06A}" destId="{E8AABC2E-537E-4DFF-9C4C-CB2B1562E241}" srcOrd="0" destOrd="0" presId="urn:microsoft.com/office/officeart/2005/8/layout/default"/>
    <dgm:cxn modelId="{54C6D7EC-F1B4-4BA4-93D4-1FC016716C90}" type="presOf" srcId="{6E2D44F7-D1E6-4506-B816-92A9E5D54F75}" destId="{2BE5B63F-D337-4F3E-9650-02DEF8B1E1BE}" srcOrd="0" destOrd="0" presId="urn:microsoft.com/office/officeart/2005/8/layout/default"/>
    <dgm:cxn modelId="{BA08C5F5-23C2-4B46-B3FF-5F0D3BFBFA85}" srcId="{20711BB1-5599-4AFA-BA4E-78048612B06A}" destId="{E692F904-5021-440B-AFD7-6AB8341533DA}" srcOrd="7" destOrd="0" parTransId="{E8BBDED5-5347-4704-8710-037183B8BCAE}" sibTransId="{B893235D-B247-4E75-9985-7944F044A487}"/>
    <dgm:cxn modelId="{3F6407F8-3468-4378-9BD4-FC9D9014A154}" type="presOf" srcId="{3529F501-72D8-45F9-9054-F6CE1DE4589E}" destId="{21059029-33B3-4E40-8571-FA4C504590D9}" srcOrd="0" destOrd="0" presId="urn:microsoft.com/office/officeart/2005/8/layout/default"/>
    <dgm:cxn modelId="{D15D15FB-7343-413E-85FD-3DCB4E096A50}" srcId="{20711BB1-5599-4AFA-BA4E-78048612B06A}" destId="{DFEE0FA6-5F3F-43BA-9D58-DD5C8F1AFD27}" srcOrd="6" destOrd="0" parTransId="{424B2BAB-A07F-4A68-B21D-5751AB9F5B91}" sibTransId="{6DC00776-3176-433C-BC09-625913AB276A}"/>
    <dgm:cxn modelId="{6134E739-2324-40B2-85AC-C245DBC9E220}" type="presParOf" srcId="{E8AABC2E-537E-4DFF-9C4C-CB2B1562E241}" destId="{E1D80200-2D7D-4ABE-A5E7-478581F1E0BB}" srcOrd="0" destOrd="0" presId="urn:microsoft.com/office/officeart/2005/8/layout/default"/>
    <dgm:cxn modelId="{FDF1B783-9377-4012-9EE9-DA96641EB4D3}" type="presParOf" srcId="{E8AABC2E-537E-4DFF-9C4C-CB2B1562E241}" destId="{8BFCD81B-4C76-4B7D-A3BF-149C065D93D4}" srcOrd="1" destOrd="0" presId="urn:microsoft.com/office/officeart/2005/8/layout/default"/>
    <dgm:cxn modelId="{90AB6616-FEE8-4FFC-A555-24AD992B3F0B}" type="presParOf" srcId="{E8AABC2E-537E-4DFF-9C4C-CB2B1562E241}" destId="{2BE5B63F-D337-4F3E-9650-02DEF8B1E1BE}" srcOrd="2" destOrd="0" presId="urn:microsoft.com/office/officeart/2005/8/layout/default"/>
    <dgm:cxn modelId="{C161C4CF-6FEB-4C89-B2BC-96A4C5528B11}" type="presParOf" srcId="{E8AABC2E-537E-4DFF-9C4C-CB2B1562E241}" destId="{45F200BC-58AD-4DFF-8DB7-969B28DA094D}" srcOrd="3" destOrd="0" presId="urn:microsoft.com/office/officeart/2005/8/layout/default"/>
    <dgm:cxn modelId="{1A01737A-4CFE-495C-9228-595B5EF300B8}" type="presParOf" srcId="{E8AABC2E-537E-4DFF-9C4C-CB2B1562E241}" destId="{21059029-33B3-4E40-8571-FA4C504590D9}" srcOrd="4" destOrd="0" presId="urn:microsoft.com/office/officeart/2005/8/layout/default"/>
    <dgm:cxn modelId="{1F1E498E-9878-474F-A704-54B6B854DE61}" type="presParOf" srcId="{E8AABC2E-537E-4DFF-9C4C-CB2B1562E241}" destId="{8AA9B18C-2EBD-4905-BC00-BB654F7CD84E}" srcOrd="5" destOrd="0" presId="urn:microsoft.com/office/officeart/2005/8/layout/default"/>
    <dgm:cxn modelId="{6FF7B9CA-ED14-4A0D-899F-93390A36FA32}" type="presParOf" srcId="{E8AABC2E-537E-4DFF-9C4C-CB2B1562E241}" destId="{47BF275B-A1D4-4E08-ACFB-423C0EBEBF4B}" srcOrd="6" destOrd="0" presId="urn:microsoft.com/office/officeart/2005/8/layout/default"/>
    <dgm:cxn modelId="{CC61B3E5-0893-449B-96A7-89C412E5953A}" type="presParOf" srcId="{E8AABC2E-537E-4DFF-9C4C-CB2B1562E241}" destId="{978BDD69-9EE2-4952-AE7D-9393151BF9F5}" srcOrd="7" destOrd="0" presId="urn:microsoft.com/office/officeart/2005/8/layout/default"/>
    <dgm:cxn modelId="{31C4027F-3474-431F-B28A-B1A5ACAB64FA}" type="presParOf" srcId="{E8AABC2E-537E-4DFF-9C4C-CB2B1562E241}" destId="{B13A79FE-BF1F-4CEE-A650-9C8E36A36153}" srcOrd="8" destOrd="0" presId="urn:microsoft.com/office/officeart/2005/8/layout/default"/>
    <dgm:cxn modelId="{197B32CB-18D1-4DC4-B216-5AAA66BABAAF}" type="presParOf" srcId="{E8AABC2E-537E-4DFF-9C4C-CB2B1562E241}" destId="{A8CD2BEA-1111-450F-8244-DBF66B61D064}" srcOrd="9" destOrd="0" presId="urn:microsoft.com/office/officeart/2005/8/layout/default"/>
    <dgm:cxn modelId="{8CDF594C-6AEF-4666-AB2C-527828066509}" type="presParOf" srcId="{E8AABC2E-537E-4DFF-9C4C-CB2B1562E241}" destId="{AC403662-67E8-4E26-AD0C-FDEB907E6F71}" srcOrd="10" destOrd="0" presId="urn:microsoft.com/office/officeart/2005/8/layout/default"/>
    <dgm:cxn modelId="{E2EF5358-339B-4830-807E-A610759F4CF3}" type="presParOf" srcId="{E8AABC2E-537E-4DFF-9C4C-CB2B1562E241}" destId="{90056E35-DD92-4B2D-AFB7-53EA15F228CA}" srcOrd="11" destOrd="0" presId="urn:microsoft.com/office/officeart/2005/8/layout/default"/>
    <dgm:cxn modelId="{07F7CBBD-DE6C-49FE-9A93-9B8A4EEACE14}" type="presParOf" srcId="{E8AABC2E-537E-4DFF-9C4C-CB2B1562E241}" destId="{688FB994-80FE-4543-B021-1CAB2EE4604D}" srcOrd="12" destOrd="0" presId="urn:microsoft.com/office/officeart/2005/8/layout/default"/>
    <dgm:cxn modelId="{4C35F887-CF03-4144-B89C-1F7E8FAE6970}" type="presParOf" srcId="{E8AABC2E-537E-4DFF-9C4C-CB2B1562E241}" destId="{7E92D0D4-1B83-422A-8749-C665A5B3E23E}" srcOrd="13" destOrd="0" presId="urn:microsoft.com/office/officeart/2005/8/layout/default"/>
    <dgm:cxn modelId="{5EB5B5F6-ABD9-4BB1-9EC7-EA94CFD7212C}" type="presParOf" srcId="{E8AABC2E-537E-4DFF-9C4C-CB2B1562E241}" destId="{DB1B417B-22DF-4F00-962B-DE8F3F5951C7}"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80200-2D7D-4ABE-A5E7-478581F1E0BB}">
      <dsp:nvSpPr>
        <dsp:cNvPr id="0" name=""/>
        <dsp:cNvSpPr/>
      </dsp:nvSpPr>
      <dsp:spPr>
        <a:xfrm>
          <a:off x="0" y="669917"/>
          <a:ext cx="2032906" cy="12197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Increased productivity</a:t>
          </a:r>
        </a:p>
      </dsp:txBody>
      <dsp:txXfrm>
        <a:off x="0" y="669917"/>
        <a:ext cx="2032906" cy="1219743"/>
      </dsp:txXfrm>
    </dsp:sp>
    <dsp:sp modelId="{2BE5B63F-D337-4F3E-9650-02DEF8B1E1BE}">
      <dsp:nvSpPr>
        <dsp:cNvPr id="0" name=""/>
        <dsp:cNvSpPr/>
      </dsp:nvSpPr>
      <dsp:spPr>
        <a:xfrm>
          <a:off x="2236196" y="669917"/>
          <a:ext cx="2032906" cy="12197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Improved creativity</a:t>
          </a:r>
        </a:p>
      </dsp:txBody>
      <dsp:txXfrm>
        <a:off x="2236196" y="669917"/>
        <a:ext cx="2032906" cy="1219743"/>
      </dsp:txXfrm>
    </dsp:sp>
    <dsp:sp modelId="{21059029-33B3-4E40-8571-FA4C504590D9}">
      <dsp:nvSpPr>
        <dsp:cNvPr id="0" name=""/>
        <dsp:cNvSpPr/>
      </dsp:nvSpPr>
      <dsp:spPr>
        <a:xfrm>
          <a:off x="4472393" y="669917"/>
          <a:ext cx="2032906" cy="121974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Increased profits</a:t>
          </a:r>
        </a:p>
      </dsp:txBody>
      <dsp:txXfrm>
        <a:off x="4472393" y="669917"/>
        <a:ext cx="2032906" cy="1219743"/>
      </dsp:txXfrm>
    </dsp:sp>
    <dsp:sp modelId="{47BF275B-A1D4-4E08-ACFB-423C0EBEBF4B}">
      <dsp:nvSpPr>
        <dsp:cNvPr id="0" name=""/>
        <dsp:cNvSpPr/>
      </dsp:nvSpPr>
      <dsp:spPr>
        <a:xfrm>
          <a:off x="0" y="2092952"/>
          <a:ext cx="2032906" cy="121974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Improved employee engagement</a:t>
          </a:r>
        </a:p>
      </dsp:txBody>
      <dsp:txXfrm>
        <a:off x="0" y="2092952"/>
        <a:ext cx="2032906" cy="1219743"/>
      </dsp:txXfrm>
    </dsp:sp>
    <dsp:sp modelId="{B13A79FE-BF1F-4CEE-A650-9C8E36A36153}">
      <dsp:nvSpPr>
        <dsp:cNvPr id="0" name=""/>
        <dsp:cNvSpPr/>
      </dsp:nvSpPr>
      <dsp:spPr>
        <a:xfrm>
          <a:off x="2236196" y="2092952"/>
          <a:ext cx="2032906" cy="121974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Reduced employee turnover</a:t>
          </a:r>
        </a:p>
      </dsp:txBody>
      <dsp:txXfrm>
        <a:off x="2236196" y="2092952"/>
        <a:ext cx="2032906" cy="1219743"/>
      </dsp:txXfrm>
    </dsp:sp>
    <dsp:sp modelId="{AC403662-67E8-4E26-AD0C-FDEB907E6F71}">
      <dsp:nvSpPr>
        <dsp:cNvPr id="0" name=""/>
        <dsp:cNvSpPr/>
      </dsp:nvSpPr>
      <dsp:spPr>
        <a:xfrm>
          <a:off x="4472393" y="2092952"/>
          <a:ext cx="2032906" cy="12197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Improved company reputation</a:t>
          </a:r>
        </a:p>
      </dsp:txBody>
      <dsp:txXfrm>
        <a:off x="4472393" y="2092952"/>
        <a:ext cx="2032906" cy="1219743"/>
      </dsp:txXfrm>
    </dsp:sp>
    <dsp:sp modelId="{688FB994-80FE-4543-B021-1CAB2EE4604D}">
      <dsp:nvSpPr>
        <dsp:cNvPr id="0" name=""/>
        <dsp:cNvSpPr/>
      </dsp:nvSpPr>
      <dsp:spPr>
        <a:xfrm>
          <a:off x="1118098" y="3515986"/>
          <a:ext cx="2032906" cy="12197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Wider range of skills</a:t>
          </a:r>
        </a:p>
      </dsp:txBody>
      <dsp:txXfrm>
        <a:off x="1118098" y="3515986"/>
        <a:ext cx="2032906" cy="1219743"/>
      </dsp:txXfrm>
    </dsp:sp>
    <dsp:sp modelId="{DB1B417B-22DF-4F00-962B-DE8F3F5951C7}">
      <dsp:nvSpPr>
        <dsp:cNvPr id="0" name=""/>
        <dsp:cNvSpPr/>
      </dsp:nvSpPr>
      <dsp:spPr>
        <a:xfrm>
          <a:off x="3354295" y="3515986"/>
          <a:ext cx="2032906" cy="121974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Improves cultural insights</a:t>
          </a:r>
        </a:p>
      </dsp:txBody>
      <dsp:txXfrm>
        <a:off x="3354295" y="3515986"/>
        <a:ext cx="2032906" cy="121974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53818-BF2C-4934-AA8D-C4B726D933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A3EF36-3A81-484F-AB43-85554FDDF8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811E29-EA3B-4652-AB23-D51ADB800A4A}"/>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C5000639-6860-4686-AC43-FCE47032E5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9F70B-BE6B-455E-8C4A-A52899EBF50A}"/>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3344916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14E9-E939-4F77-A80D-40D6AF8872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B46929-B199-42A6-815D-3174DAEA80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E1E7F1-66E0-4ED8-A320-EDAAA00C641B}"/>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B614115D-1567-451D-BEED-AC5D6B52D9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2167A5-E61F-4819-8C6F-9B1AEEC356C1}"/>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187606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FCC853-60AB-445D-8C76-38ADD9A912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235D72-B4C2-4055-A2A3-054F4385FB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30F5DA-654B-48B0-B885-8B72A9ABFEF7}"/>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03BCAA03-E91B-4A30-8D2A-0975FF9701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01C48-92EE-419B-B6B8-749CEB1D2031}"/>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1622872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C0464-0C1F-4D3B-BB76-7D17ED44C0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B10CB6-8724-477A-A35D-EDDFB72438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74728-84E5-4BEA-9C78-906BAD9EB6F3}"/>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D3532F2A-F73E-4748-99D2-D9BB12706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DF944-28F0-4038-8401-EE68F93FE755}"/>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32469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18661-8CB2-4E79-A0CA-342CB66F7F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E36833-E5D6-4FB5-8D01-B0B527011E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AECAE9-E5D0-4789-BAD9-8843A940A53B}"/>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C88B1D05-57EC-4130-B968-536899A3D3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230FA6-8FCD-4696-AEA1-2D76E602C6A3}"/>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3155902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00FC-351F-4817-A6C3-D0C2E218A5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D7117B-B1DC-4A17-AFFE-A0B5F0A890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BEA96-0C28-4593-A107-6A21824A8E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23E28D-5304-4F4D-BA4F-89A475580DBF}"/>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6" name="Footer Placeholder 5">
            <a:extLst>
              <a:ext uri="{FF2B5EF4-FFF2-40B4-BE49-F238E27FC236}">
                <a16:creationId xmlns:a16="http://schemas.microsoft.com/office/drawing/2014/main" id="{56DF4EEE-98ED-4142-AC62-5F819D5D07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CF3A42-A354-4D77-8680-1CC2248EB939}"/>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13614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3BCA4-06D6-4438-82CE-02476BF571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9D5891-14EF-40DC-876C-84001B4684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4A36AA-9F85-47CD-AD36-E6F253D0D8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7760CC-4D0D-42DB-863A-BF307F9265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E424A9-6F8B-41A0-9792-CD2FAE4D7D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BC2745-D6D3-4590-A56E-97DFA9271F3F}"/>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8" name="Footer Placeholder 7">
            <a:extLst>
              <a:ext uri="{FF2B5EF4-FFF2-40B4-BE49-F238E27FC236}">
                <a16:creationId xmlns:a16="http://schemas.microsoft.com/office/drawing/2014/main" id="{64DB1D09-13C0-43C1-B56F-1784FAB271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A3483B4-E60A-44A0-92DA-6F3239309890}"/>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335395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99E25-EE09-4DC5-8E19-BCA1BE8DA6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708AF3-C522-4411-ADB3-C7FFFA3BCB61}"/>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4" name="Footer Placeholder 3">
            <a:extLst>
              <a:ext uri="{FF2B5EF4-FFF2-40B4-BE49-F238E27FC236}">
                <a16:creationId xmlns:a16="http://schemas.microsoft.com/office/drawing/2014/main" id="{F8A36BB9-CE9E-4C94-B26A-9E4E987FF2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EE1A90-268F-461F-B7BE-EA5F7D908FC8}"/>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1247497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2491A8-7D1D-454B-9C5E-803C766374FC}"/>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3" name="Footer Placeholder 2">
            <a:extLst>
              <a:ext uri="{FF2B5EF4-FFF2-40B4-BE49-F238E27FC236}">
                <a16:creationId xmlns:a16="http://schemas.microsoft.com/office/drawing/2014/main" id="{6C70416C-8315-469B-9F37-AFD5F7AB97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6B02A3-A572-488C-B15C-630E9ED698EC}"/>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3767786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864B5-E3AE-4950-87D3-7FC3A73771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2C423E-BEDC-4906-BA3E-2352E79715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AC4F4C-D759-4474-9D1A-74D684443E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681587-F7D3-42FB-ADF0-E4809BEDD357}"/>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6" name="Footer Placeholder 5">
            <a:extLst>
              <a:ext uri="{FF2B5EF4-FFF2-40B4-BE49-F238E27FC236}">
                <a16:creationId xmlns:a16="http://schemas.microsoft.com/office/drawing/2014/main" id="{45B970C8-72BB-48B5-A46F-D4D2087491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B548E-D90A-43E0-96C8-2FBE465980A6}"/>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1871933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8BCED-3A47-4F5F-A6A3-67A494A096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71A379-2895-4CEB-9800-C412CBBFA7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F4EDD8-65CB-40A2-AD4F-20BECC5AC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68A4F6-4850-48F2-A801-6E55A9F4328C}"/>
              </a:ext>
            </a:extLst>
          </p:cNvPr>
          <p:cNvSpPr>
            <a:spLocks noGrp="1"/>
          </p:cNvSpPr>
          <p:nvPr>
            <p:ph type="dt" sz="half" idx="10"/>
          </p:nvPr>
        </p:nvSpPr>
        <p:spPr/>
        <p:txBody>
          <a:bodyPr/>
          <a:lstStyle/>
          <a:p>
            <a:fld id="{350832F4-8DF9-4EE9-A629-D7FC4E675261}" type="datetimeFigureOut">
              <a:rPr lang="en-US" smtClean="0"/>
              <a:t>3/11/2022</a:t>
            </a:fld>
            <a:endParaRPr lang="en-US"/>
          </a:p>
        </p:txBody>
      </p:sp>
      <p:sp>
        <p:nvSpPr>
          <p:cNvPr id="6" name="Footer Placeholder 5">
            <a:extLst>
              <a:ext uri="{FF2B5EF4-FFF2-40B4-BE49-F238E27FC236}">
                <a16:creationId xmlns:a16="http://schemas.microsoft.com/office/drawing/2014/main" id="{6311D6AD-C88D-4E18-B3C4-799955873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77E038-0978-41CB-8DD8-70C3BE6231BE}"/>
              </a:ext>
            </a:extLst>
          </p:cNvPr>
          <p:cNvSpPr>
            <a:spLocks noGrp="1"/>
          </p:cNvSpPr>
          <p:nvPr>
            <p:ph type="sldNum" sz="quarter" idx="12"/>
          </p:nvPr>
        </p:nvSpPr>
        <p:spPr/>
        <p:txBody>
          <a:bodyPr/>
          <a:lstStyle/>
          <a:p>
            <a:fld id="{A2E37DF3-00E7-4DC5-9B56-58BBCCF3394D}" type="slidenum">
              <a:rPr lang="en-US" smtClean="0"/>
              <a:t>‹#›</a:t>
            </a:fld>
            <a:endParaRPr lang="en-US"/>
          </a:p>
        </p:txBody>
      </p:sp>
    </p:spTree>
    <p:extLst>
      <p:ext uri="{BB962C8B-B14F-4D97-AF65-F5344CB8AC3E}">
        <p14:creationId xmlns:p14="http://schemas.microsoft.com/office/powerpoint/2010/main" val="2086110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A66427-D219-4A80-8568-AE29CD770B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90D105-288C-4719-BB25-11D837874E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778860-A3E0-4DCF-893A-E9B4A159C6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832F4-8DF9-4EE9-A629-D7FC4E675261}" type="datetimeFigureOut">
              <a:rPr lang="en-US" smtClean="0"/>
              <a:t>3/11/2022</a:t>
            </a:fld>
            <a:endParaRPr lang="en-US"/>
          </a:p>
        </p:txBody>
      </p:sp>
      <p:sp>
        <p:nvSpPr>
          <p:cNvPr id="5" name="Footer Placeholder 4">
            <a:extLst>
              <a:ext uri="{FF2B5EF4-FFF2-40B4-BE49-F238E27FC236}">
                <a16:creationId xmlns:a16="http://schemas.microsoft.com/office/drawing/2014/main" id="{D945B1FD-F72F-4ACC-9521-61603EB32D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5760B3-8398-4717-ABAA-99380FFE8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E37DF3-00E7-4DC5-9B56-58BBCCF3394D}" type="slidenum">
              <a:rPr lang="en-US" smtClean="0"/>
              <a:t>‹#›</a:t>
            </a:fld>
            <a:endParaRPr lang="en-US"/>
          </a:p>
        </p:txBody>
      </p:sp>
    </p:spTree>
    <p:extLst>
      <p:ext uri="{BB962C8B-B14F-4D97-AF65-F5344CB8AC3E}">
        <p14:creationId xmlns:p14="http://schemas.microsoft.com/office/powerpoint/2010/main" val="368395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alentinnovation.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nside.6q.io/10-secrets-on-how-to-increase-employee-engagement-in-the-workpla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F5BD21E-CF1C-44BD-879A-B53927FB8971}"/>
              </a:ext>
            </a:extLst>
          </p:cNvPr>
          <p:cNvSpPr>
            <a:spLocks noGrp="1"/>
          </p:cNvSpPr>
          <p:nvPr>
            <p:ph type="ctrTitle"/>
          </p:nvPr>
        </p:nvSpPr>
        <p:spPr>
          <a:xfrm>
            <a:off x="4038600" y="1939159"/>
            <a:ext cx="7644627" cy="2751086"/>
          </a:xfrm>
        </p:spPr>
        <p:txBody>
          <a:bodyPr>
            <a:normAutofit/>
          </a:bodyPr>
          <a:lstStyle/>
          <a:p>
            <a:pPr algn="r"/>
            <a:r>
              <a:rPr lang="en-US" b="1" dirty="0">
                <a:effectLst/>
                <a:latin typeface="Calibri" panose="020F0502020204030204" pitchFamily="34" charset="0"/>
                <a:ea typeface="Calibri" panose="020F0502020204030204" pitchFamily="34" charset="0"/>
                <a:cs typeface="Mangal" panose="02040503050203030202" pitchFamily="18" charset="0"/>
              </a:rPr>
              <a:t>Multiculturalism: Concept and Benefit</a:t>
            </a:r>
            <a:br>
              <a:rPr lang="en-US" dirty="0">
                <a:effectLst/>
                <a:latin typeface="Calibri" panose="020F0502020204030204" pitchFamily="34" charset="0"/>
                <a:ea typeface="Calibri" panose="020F0502020204030204" pitchFamily="34" charset="0"/>
                <a:cs typeface="Mangal" panose="02040503050203030202" pitchFamily="18" charset="0"/>
              </a:rPr>
            </a:br>
            <a:endParaRPr lang="en-US" dirty="0"/>
          </a:p>
        </p:txBody>
      </p:sp>
      <p:sp>
        <p:nvSpPr>
          <p:cNvPr id="3" name="Subtitle 2">
            <a:extLst>
              <a:ext uri="{FF2B5EF4-FFF2-40B4-BE49-F238E27FC236}">
                <a16:creationId xmlns:a16="http://schemas.microsoft.com/office/drawing/2014/main" id="{D06F7D50-44F4-49CC-B7B6-0E92D595F83F}"/>
              </a:ext>
            </a:extLst>
          </p:cNvPr>
          <p:cNvSpPr>
            <a:spLocks noGrp="1"/>
          </p:cNvSpPr>
          <p:nvPr>
            <p:ph type="subTitle" idx="1"/>
          </p:nvPr>
        </p:nvSpPr>
        <p:spPr>
          <a:xfrm>
            <a:off x="4038600" y="4782320"/>
            <a:ext cx="7644627" cy="1329443"/>
          </a:xfrm>
        </p:spPr>
        <p:txBody>
          <a:bodyPr>
            <a:normAutofit fontScale="92500" lnSpcReduction="10000"/>
          </a:bodyPr>
          <a:lstStyle/>
          <a:p>
            <a:pPr algn="r"/>
            <a:r>
              <a:rPr lang="en-US" sz="1800" b="1" dirty="0"/>
              <a:t>Dr. Manish Dadhich</a:t>
            </a:r>
          </a:p>
          <a:p>
            <a:pPr algn="r"/>
            <a:r>
              <a:rPr lang="en-US" sz="1800" b="1" dirty="0"/>
              <a:t>Ph.D., </a:t>
            </a:r>
            <a:r>
              <a:rPr lang="en-US" sz="1800" b="1" dirty="0" err="1"/>
              <a:t>M.Com</a:t>
            </a:r>
            <a:r>
              <a:rPr lang="en-US" sz="1800" b="1" dirty="0"/>
              <a:t>, NET;</a:t>
            </a:r>
          </a:p>
          <a:p>
            <a:pPr algn="r"/>
            <a:r>
              <a:rPr lang="en-US" sz="1800" b="1" dirty="0"/>
              <a:t>MBA, NET, SET</a:t>
            </a:r>
          </a:p>
          <a:p>
            <a:pPr algn="r"/>
            <a:r>
              <a:rPr lang="en-US" sz="1800" b="1" dirty="0"/>
              <a:t>Sir </a:t>
            </a:r>
            <a:r>
              <a:rPr lang="en-US" sz="1800" b="1" dirty="0" err="1"/>
              <a:t>Padampat</a:t>
            </a:r>
            <a:r>
              <a:rPr lang="en-US" sz="1800" b="1" dirty="0"/>
              <a:t> Singhania University, Udaipur</a:t>
            </a:r>
          </a:p>
          <a:p>
            <a:pPr algn="r"/>
            <a:endParaRPr lang="en-US" sz="1800" dirty="0"/>
          </a:p>
        </p:txBody>
      </p:sp>
    </p:spTree>
    <p:extLst>
      <p:ext uri="{BB962C8B-B14F-4D97-AF65-F5344CB8AC3E}">
        <p14:creationId xmlns:p14="http://schemas.microsoft.com/office/powerpoint/2010/main" val="1849495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2FF83DB-8567-44B4-BF7A-F4DF4C7A508F}"/>
              </a:ext>
            </a:extLst>
          </p:cNvPr>
          <p:cNvSpPr>
            <a:spLocks noGrp="1"/>
          </p:cNvSpPr>
          <p:nvPr>
            <p:ph type="title"/>
          </p:nvPr>
        </p:nvSpPr>
        <p:spPr>
          <a:xfrm>
            <a:off x="838200" y="365125"/>
            <a:ext cx="10515600" cy="1325563"/>
          </a:xfrm>
        </p:spPr>
        <p:txBody>
          <a:bodyPr>
            <a:normAutofit/>
          </a:bodyPr>
          <a:lstStyle/>
          <a:p>
            <a:r>
              <a:rPr lang="en-US" b="1"/>
              <a:t>6. Improved Company Reputation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7B96445-5309-45D2-B577-1872FDF5ED94}"/>
              </a:ext>
            </a:extLst>
          </p:cNvPr>
          <p:cNvSpPr>
            <a:spLocks noGrp="1"/>
          </p:cNvSpPr>
          <p:nvPr>
            <p:ph idx="1"/>
          </p:nvPr>
        </p:nvSpPr>
        <p:spPr>
          <a:xfrm>
            <a:off x="838200" y="1690688"/>
            <a:ext cx="10515600" cy="4969192"/>
          </a:xfrm>
        </p:spPr>
        <p:txBody>
          <a:bodyPr>
            <a:normAutofit/>
          </a:bodyPr>
          <a:lstStyle/>
          <a:p>
            <a:pPr marL="0" marR="0" algn="just">
              <a:spcBef>
                <a:spcPts val="0"/>
              </a:spcBef>
              <a:spcAft>
                <a:spcPts val="0"/>
              </a:spcAft>
            </a:pPr>
            <a:r>
              <a:rPr lang="en-US" sz="3200" dirty="0">
                <a:effectLst/>
                <a:latin typeface="Times New Roman" panose="02020603050405020304" pitchFamily="18" charset="0"/>
                <a:ea typeface="Times New Roman" panose="02020603050405020304" pitchFamily="18" charset="0"/>
              </a:rPr>
              <a:t>Another benefit of cultural diversity in the workplace is the positive reputation that the company would receive. Companies who recruit and encourage individuals from a wide range of backgrounds generally gain a reputation for being a good employer. </a:t>
            </a:r>
          </a:p>
          <a:p>
            <a:pPr marL="0" marR="0" algn="just">
              <a:spcBef>
                <a:spcPts val="0"/>
              </a:spcBef>
              <a:spcAft>
                <a:spcPts val="0"/>
              </a:spcAft>
            </a:pPr>
            <a:r>
              <a:rPr lang="en-US" sz="3200" dirty="0">
                <a:effectLst/>
                <a:latin typeface="Times New Roman" panose="02020603050405020304" pitchFamily="18" charset="0"/>
                <a:ea typeface="Times New Roman" panose="02020603050405020304" pitchFamily="18" charset="0"/>
              </a:rPr>
              <a:t>Potential clients often feel more valued and thus give more business to these organizations.</a:t>
            </a:r>
          </a:p>
          <a:p>
            <a:pPr marL="0" marR="0" algn="just">
              <a:spcBef>
                <a:spcPts val="0"/>
              </a:spcBef>
              <a:spcAft>
                <a:spcPts val="0"/>
              </a:spcAft>
            </a:pPr>
            <a:r>
              <a:rPr lang="en-US" sz="3200" dirty="0">
                <a:effectLst/>
                <a:latin typeface="Times New Roman" panose="02020603050405020304" pitchFamily="18" charset="0"/>
                <a:ea typeface="Times New Roman" panose="02020603050405020304" pitchFamily="18" charset="0"/>
              </a:rPr>
              <a:t>A diverse collection of skills and experiences allows a company to provide service to customers on a global basis because the company can relate and understand their clients better, and some even on a personal level.</a:t>
            </a:r>
          </a:p>
          <a:p>
            <a:pPr algn="just"/>
            <a:endParaRPr lang="en-US" sz="3200" dirty="0"/>
          </a:p>
        </p:txBody>
      </p:sp>
    </p:spTree>
    <p:extLst>
      <p:ext uri="{BB962C8B-B14F-4D97-AF65-F5344CB8AC3E}">
        <p14:creationId xmlns:p14="http://schemas.microsoft.com/office/powerpoint/2010/main" val="1742967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D9FC66F-0707-4AD9-9E0A-B1175BEBD05E}"/>
              </a:ext>
            </a:extLst>
          </p:cNvPr>
          <p:cNvSpPr>
            <a:spLocks noGrp="1"/>
          </p:cNvSpPr>
          <p:nvPr>
            <p:ph type="title"/>
          </p:nvPr>
        </p:nvSpPr>
        <p:spPr>
          <a:xfrm>
            <a:off x="838200" y="365125"/>
            <a:ext cx="10515600" cy="1325563"/>
          </a:xfrm>
        </p:spPr>
        <p:txBody>
          <a:bodyPr>
            <a:normAutofit/>
          </a:bodyPr>
          <a:lstStyle/>
          <a:p>
            <a:r>
              <a:rPr lang="en-US" b="1"/>
              <a:t>7. Wider Range of Skills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B708710-4E6C-4F66-ACE6-2960FB0D9938}"/>
              </a:ext>
            </a:extLst>
          </p:cNvPr>
          <p:cNvSpPr>
            <a:spLocks noGrp="1"/>
          </p:cNvSpPr>
          <p:nvPr>
            <p:ph idx="1"/>
          </p:nvPr>
        </p:nvSpPr>
        <p:spPr>
          <a:xfrm>
            <a:off x="838200" y="1825625"/>
            <a:ext cx="10515600" cy="4351338"/>
          </a:xfrm>
        </p:spPr>
        <p:txBody>
          <a:bodyPr>
            <a:normAutofit/>
          </a:bodyPr>
          <a:lstStyle/>
          <a:p>
            <a:pPr algn="just"/>
            <a:r>
              <a:rPr lang="en-US" sz="3200" dirty="0">
                <a:effectLst/>
                <a:latin typeface="Times New Roman" panose="02020603050405020304" pitchFamily="18" charset="0"/>
                <a:ea typeface="Times New Roman" panose="02020603050405020304" pitchFamily="18" charset="0"/>
              </a:rPr>
              <a:t>When companies hire a more diverse workforce from all backgrounds, these employees inevitably bring their own specific skills, that can be often just as diverse. </a:t>
            </a:r>
          </a:p>
          <a:p>
            <a:pPr algn="just"/>
            <a:r>
              <a:rPr lang="en-US" sz="3200" dirty="0">
                <a:effectLst/>
                <a:latin typeface="Times New Roman" panose="02020603050405020304" pitchFamily="18" charset="0"/>
                <a:ea typeface="Times New Roman" panose="02020603050405020304" pitchFamily="18" charset="0"/>
              </a:rPr>
              <a:t>Having a wider range of skills and knowledge available to them, these companies often enjoy a more diverse and adaptable range of products and services that they can offer to their respective markets.</a:t>
            </a:r>
          </a:p>
          <a:p>
            <a:pPr algn="just"/>
            <a:endParaRPr lang="en-US" sz="3200" dirty="0"/>
          </a:p>
        </p:txBody>
      </p:sp>
    </p:spTree>
    <p:extLst>
      <p:ext uri="{BB962C8B-B14F-4D97-AF65-F5344CB8AC3E}">
        <p14:creationId xmlns:p14="http://schemas.microsoft.com/office/powerpoint/2010/main" val="4035331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4E39EA7-C544-42C2-90BD-0C4718994ECE}"/>
              </a:ext>
            </a:extLst>
          </p:cNvPr>
          <p:cNvSpPr>
            <a:spLocks noGrp="1"/>
          </p:cNvSpPr>
          <p:nvPr>
            <p:ph type="title"/>
          </p:nvPr>
        </p:nvSpPr>
        <p:spPr>
          <a:xfrm>
            <a:off x="838200" y="365125"/>
            <a:ext cx="10515600" cy="1325563"/>
          </a:xfrm>
        </p:spPr>
        <p:txBody>
          <a:bodyPr>
            <a:normAutofit/>
          </a:bodyPr>
          <a:lstStyle/>
          <a:p>
            <a:r>
              <a:rPr lang="en-US" b="1"/>
              <a:t>8. Improves Cultural Insights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FBC5EC7-6479-4DAC-B397-AB97B218AD3B}"/>
              </a:ext>
            </a:extLst>
          </p:cNvPr>
          <p:cNvSpPr>
            <a:spLocks noGrp="1"/>
          </p:cNvSpPr>
          <p:nvPr>
            <p:ph idx="1"/>
          </p:nvPr>
        </p:nvSpPr>
        <p:spPr>
          <a:xfrm>
            <a:off x="838200" y="1825625"/>
            <a:ext cx="10515600" cy="4351338"/>
          </a:xfrm>
        </p:spPr>
        <p:txBody>
          <a:bodyPr>
            <a:normAutofit/>
          </a:bodyPr>
          <a:lstStyle/>
          <a:p>
            <a:pPr algn="just"/>
            <a:r>
              <a:rPr lang="en-US" sz="3200" dirty="0">
                <a:effectLst/>
                <a:latin typeface="Times New Roman" panose="02020603050405020304" pitchFamily="18" charset="0"/>
                <a:ea typeface="Times New Roman" panose="02020603050405020304" pitchFamily="18" charset="0"/>
              </a:rPr>
              <a:t>By enjoying a more culturally diverse workforce, it is often found that employees then spend more time in their daily lives with people from cultural backgrounds that they are often never exposed to. </a:t>
            </a:r>
          </a:p>
          <a:p>
            <a:pPr algn="just"/>
            <a:r>
              <a:rPr lang="en-US" sz="3200" dirty="0">
                <a:effectLst/>
                <a:latin typeface="Times New Roman" panose="02020603050405020304" pitchFamily="18" charset="0"/>
                <a:ea typeface="Times New Roman" panose="02020603050405020304" pitchFamily="18" charset="0"/>
              </a:rPr>
              <a:t>The result of this is that employees learn new cultural insights and this in turn, reduces negative emotions such as racism, homophobia, sexism, and the like.</a:t>
            </a:r>
          </a:p>
          <a:p>
            <a:pPr algn="just"/>
            <a:endParaRPr lang="en-US" sz="3200" dirty="0"/>
          </a:p>
        </p:txBody>
      </p:sp>
    </p:spTree>
    <p:extLst>
      <p:ext uri="{BB962C8B-B14F-4D97-AF65-F5344CB8AC3E}">
        <p14:creationId xmlns:p14="http://schemas.microsoft.com/office/powerpoint/2010/main" val="975485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8B91CBA-1805-410B-BE78-03B457549744}"/>
              </a:ext>
            </a:extLst>
          </p:cNvPr>
          <p:cNvSpPr>
            <a:spLocks noGrp="1"/>
          </p:cNvSpPr>
          <p:nvPr>
            <p:ph idx="1"/>
          </p:nvPr>
        </p:nvSpPr>
        <p:spPr>
          <a:xfrm>
            <a:off x="4447308" y="591344"/>
            <a:ext cx="6906491" cy="5585619"/>
          </a:xfrm>
        </p:spPr>
        <p:txBody>
          <a:bodyPr anchor="ctr">
            <a:normAutofit/>
          </a:bodyPr>
          <a:lstStyle/>
          <a:p>
            <a:pPr marL="0" indent="0">
              <a:buNone/>
            </a:pPr>
            <a:r>
              <a:rPr lang="en-US" sz="7200" dirty="0"/>
              <a:t>Thank You</a:t>
            </a:r>
          </a:p>
        </p:txBody>
      </p:sp>
    </p:spTree>
    <p:extLst>
      <p:ext uri="{BB962C8B-B14F-4D97-AF65-F5344CB8AC3E}">
        <p14:creationId xmlns:p14="http://schemas.microsoft.com/office/powerpoint/2010/main" val="204672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29962F8-0907-411F-BAED-7ABAFEB04086}"/>
              </a:ext>
            </a:extLst>
          </p:cNvPr>
          <p:cNvSpPr>
            <a:spLocks noGrp="1"/>
          </p:cNvSpPr>
          <p:nvPr>
            <p:ph type="title"/>
          </p:nvPr>
        </p:nvSpPr>
        <p:spPr>
          <a:xfrm>
            <a:off x="838200" y="365125"/>
            <a:ext cx="10515600" cy="1325563"/>
          </a:xfrm>
        </p:spPr>
        <p:txBody>
          <a:bodyPr>
            <a:normAutofit/>
          </a:bodyPr>
          <a:lstStyle/>
          <a:p>
            <a:r>
              <a:rPr lang="en-US" b="1">
                <a:effectLst/>
                <a:latin typeface="Calibri" panose="020F0502020204030204" pitchFamily="34" charset="0"/>
                <a:ea typeface="Calibri" panose="020F0502020204030204" pitchFamily="34" charset="0"/>
                <a:cs typeface="Mangal" panose="02040503050203030202" pitchFamily="18" charset="0"/>
              </a:rPr>
              <a:t>Multiculturalism</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A2CF65E-B610-471F-9831-D0323F14F091}"/>
              </a:ext>
            </a:extLst>
          </p:cNvPr>
          <p:cNvSpPr>
            <a:spLocks noGrp="1"/>
          </p:cNvSpPr>
          <p:nvPr>
            <p:ph idx="1"/>
          </p:nvPr>
        </p:nvSpPr>
        <p:spPr>
          <a:xfrm>
            <a:off x="838200" y="1417320"/>
            <a:ext cx="10798090" cy="5257800"/>
          </a:xfrm>
        </p:spPr>
        <p:txBody>
          <a:bodyPr>
            <a:normAutofit/>
          </a:bodyPr>
          <a:lstStyle/>
          <a:p>
            <a:pPr algn="just"/>
            <a:r>
              <a:rPr lang="en-US" b="1" dirty="0">
                <a:effectLst/>
                <a:latin typeface="Calibri" panose="020F0502020204030204" pitchFamily="34" charset="0"/>
                <a:ea typeface="Calibri" panose="020F0502020204030204" pitchFamily="34" charset="0"/>
                <a:cs typeface="Mangal" panose="02040503050203030202" pitchFamily="18" charset="0"/>
              </a:rPr>
              <a:t>Multiculturalism</a:t>
            </a:r>
            <a:r>
              <a:rPr lang="en-US" dirty="0">
                <a:effectLst/>
                <a:latin typeface="Times New Roman" panose="02020603050405020304" pitchFamily="18" charset="0"/>
                <a:ea typeface="Calibri" panose="020F0502020204030204" pitchFamily="34" charset="0"/>
                <a:cs typeface="Mangal" panose="02040503050203030202" pitchFamily="18" charset="0"/>
              </a:rPr>
              <a:t> is the co-existence of diverse cultures, where culture includes racial, religious, or cultural groups and is manifested in customary behaviors, cultural assumptions and values, patterns of thinking, and communicative styles. </a:t>
            </a:r>
          </a:p>
          <a:p>
            <a:pPr algn="just"/>
            <a:r>
              <a:rPr lang="en-US" dirty="0">
                <a:latin typeface="Times New Roman" panose="02020603050405020304" pitchFamily="18" charset="0"/>
                <a:ea typeface="Calibri" panose="020F0502020204030204" pitchFamily="34" charset="0"/>
                <a:cs typeface="Mangal" panose="02040503050203030202" pitchFamily="18" charset="0"/>
              </a:rPr>
              <a:t>D</a:t>
            </a:r>
            <a:r>
              <a:rPr lang="en-US" dirty="0">
                <a:effectLst/>
                <a:latin typeface="Times New Roman" panose="02020603050405020304" pitchFamily="18" charset="0"/>
                <a:ea typeface="Calibri" panose="020F0502020204030204" pitchFamily="34" charset="0"/>
                <a:cs typeface="Mangal" panose="02040503050203030202" pitchFamily="18" charset="0"/>
              </a:rPr>
              <a:t>escribes the way a given society deals with cultural diversity. Based on the underlying assumption that members of often very different cultures can coexist peacefully, multiculturalism expresses the view that society is enriched by preserving, respecting, and even encouraging cultural diversity. </a:t>
            </a:r>
          </a:p>
          <a:p>
            <a:pPr algn="just"/>
            <a:r>
              <a:rPr lang="en-US" dirty="0">
                <a:effectLst/>
                <a:latin typeface="Times New Roman" panose="02020603050405020304" pitchFamily="18" charset="0"/>
                <a:ea typeface="Calibri" panose="020F0502020204030204" pitchFamily="34" charset="0"/>
                <a:cs typeface="Mangal" panose="02040503050203030202" pitchFamily="18" charset="0"/>
              </a:rPr>
              <a:t>The ways in which societies choose to formulate and implement official policies dealing with the equitable treatment of different cultures.</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dirty="0"/>
          </a:p>
        </p:txBody>
      </p:sp>
    </p:spTree>
    <p:extLst>
      <p:ext uri="{BB962C8B-B14F-4D97-AF65-F5344CB8AC3E}">
        <p14:creationId xmlns:p14="http://schemas.microsoft.com/office/powerpoint/2010/main" val="3434969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89E7A47-32E7-43B6-A542-D637FF3E85AA}"/>
              </a:ext>
            </a:extLst>
          </p:cNvPr>
          <p:cNvSpPr>
            <a:spLocks noGrp="1"/>
          </p:cNvSpPr>
          <p:nvPr>
            <p:ph type="title"/>
          </p:nvPr>
        </p:nvSpPr>
        <p:spPr>
          <a:xfrm>
            <a:off x="838200" y="365125"/>
            <a:ext cx="10515600" cy="1325563"/>
          </a:xfrm>
        </p:spPr>
        <p:txBody>
          <a:bodyPr>
            <a:normAutofit/>
          </a:bodyPr>
          <a:lstStyle/>
          <a:p>
            <a:r>
              <a:rPr lang="en-US" b="1"/>
              <a:t>Why Diversity is Important??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C08C796-6EF5-4C47-9E11-B691DF842141}"/>
              </a:ext>
            </a:extLst>
          </p:cNvPr>
          <p:cNvSpPr>
            <a:spLocks noGrp="1"/>
          </p:cNvSpPr>
          <p:nvPr>
            <p:ph idx="1"/>
          </p:nvPr>
        </p:nvSpPr>
        <p:spPr>
          <a:xfrm>
            <a:off x="838200" y="1825625"/>
            <a:ext cx="10515600" cy="4351338"/>
          </a:xfrm>
        </p:spPr>
        <p:txBody>
          <a:bodyPr>
            <a:normAutofit/>
          </a:bodyPr>
          <a:lstStyle/>
          <a:p>
            <a:r>
              <a:rPr lang="en-US" sz="2000">
                <a:effectLst/>
                <a:latin typeface="Times New Roman" panose="02020603050405020304" pitchFamily="18" charset="0"/>
                <a:ea typeface="Times New Roman" panose="02020603050405020304" pitchFamily="18" charset="0"/>
                <a:cs typeface="Mangal" panose="02040503050203030202" pitchFamily="18" charset="0"/>
              </a:rPr>
              <a:t>When people of different races, nationalities, religions, ethnicities, and philosophies come together to form a community. A truly diverse society is one that recognizes and values the cultural differences in its people.</a:t>
            </a:r>
            <a:endParaRPr lang="en-US" sz="2000">
              <a:effectLst/>
              <a:latin typeface="Calibri" panose="020F0502020204030204" pitchFamily="34" charset="0"/>
              <a:ea typeface="Calibri" panose="020F0502020204030204" pitchFamily="34" charset="0"/>
              <a:cs typeface="Mangal" panose="02040503050203030202" pitchFamily="18" charset="0"/>
            </a:endParaRPr>
          </a:p>
          <a:p>
            <a:r>
              <a:rPr lang="en-US" sz="2000">
                <a:effectLst/>
                <a:latin typeface="Times New Roman" panose="02020603050405020304" pitchFamily="18" charset="0"/>
                <a:ea typeface="Times New Roman" panose="02020603050405020304" pitchFamily="18" charset="0"/>
                <a:cs typeface="Mangal" panose="02040503050203030202" pitchFamily="18" charset="0"/>
              </a:rPr>
              <a:t>Proponents of cultural diversity argue that it makes humanity stronger and vital to its long-term survival. </a:t>
            </a:r>
          </a:p>
          <a:p>
            <a:r>
              <a:rPr lang="en-US" sz="2000">
                <a:effectLst/>
                <a:latin typeface="Times New Roman" panose="02020603050405020304" pitchFamily="18" charset="0"/>
                <a:ea typeface="Times New Roman" panose="02020603050405020304" pitchFamily="18" charset="0"/>
                <a:cs typeface="Mangal" panose="02040503050203030202" pitchFamily="18" charset="0"/>
              </a:rPr>
              <a:t>In 2020, the General Conference of UNESCO took this position when it asserted in its Universal Declaration on Cultural Diversity that “...cultural diversity is as necessary for humankind as biodiversity is for nature.”</a:t>
            </a:r>
            <a:endParaRPr lang="en-US" sz="2000">
              <a:effectLst/>
              <a:latin typeface="Calibri" panose="020F0502020204030204" pitchFamily="34" charset="0"/>
              <a:ea typeface="Calibri" panose="020F0502020204030204" pitchFamily="34" charset="0"/>
              <a:cs typeface="Mangal" panose="02040503050203030202" pitchFamily="18" charset="0"/>
            </a:endParaRPr>
          </a:p>
          <a:p>
            <a:r>
              <a:rPr lang="en-US" sz="2000">
                <a:effectLst/>
                <a:latin typeface="Times New Roman" panose="02020603050405020304" pitchFamily="18" charset="0"/>
                <a:ea typeface="Times New Roman" panose="02020603050405020304" pitchFamily="18" charset="0"/>
              </a:rPr>
              <a:t>Entire countries, workplaces, and schools are increasingly made up of various cultural, racial, and ethnic groups.</a:t>
            </a:r>
          </a:p>
          <a:p>
            <a:r>
              <a:rPr lang="en-US" sz="2000">
                <a:effectLst/>
                <a:latin typeface="Times New Roman" panose="02020603050405020304" pitchFamily="18" charset="0"/>
                <a:ea typeface="Times New Roman" panose="02020603050405020304" pitchFamily="18" charset="0"/>
              </a:rPr>
              <a:t>By recognizing and learning about these various groups, communities build trust, respect, and understanding across all cultures. There are some very positive benefits that can be heard from having a more diverse workforce. </a:t>
            </a:r>
            <a:endParaRPr lang="en-US" sz="2000"/>
          </a:p>
        </p:txBody>
      </p:sp>
    </p:spTree>
    <p:extLst>
      <p:ext uri="{BB962C8B-B14F-4D97-AF65-F5344CB8AC3E}">
        <p14:creationId xmlns:p14="http://schemas.microsoft.com/office/powerpoint/2010/main" val="158712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1F6BF70-C7D1-4AF9-8DB4-BEEB8A9C35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ADC90F-E308-4CC4-BC12-D39337015D80}"/>
              </a:ext>
            </a:extLst>
          </p:cNvPr>
          <p:cNvSpPr>
            <a:spLocks noGrp="1"/>
          </p:cNvSpPr>
          <p:nvPr>
            <p:ph type="title"/>
          </p:nvPr>
        </p:nvSpPr>
        <p:spPr>
          <a:xfrm>
            <a:off x="645065" y="1097280"/>
            <a:ext cx="3796306" cy="4666207"/>
          </a:xfrm>
        </p:spPr>
        <p:txBody>
          <a:bodyPr anchor="ctr">
            <a:normAutofit/>
          </a:bodyPr>
          <a:lstStyle/>
          <a:p>
            <a:r>
              <a:rPr lang="en-US" sz="4800" b="1"/>
              <a:t>Amazing benefits to individuals and employing companies:</a:t>
            </a:r>
          </a:p>
        </p:txBody>
      </p:sp>
      <p:grpSp>
        <p:nvGrpSpPr>
          <p:cNvPr id="11" name="Group 10">
            <a:extLst>
              <a:ext uri="{FF2B5EF4-FFF2-40B4-BE49-F238E27FC236}">
                <a16:creationId xmlns:a16="http://schemas.microsoft.com/office/drawing/2014/main" id="{0C66A8B6-1F6E-4FCC-93B9-B9986B6FD1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576" y="5945955"/>
            <a:ext cx="12109423" cy="525780"/>
            <a:chOff x="82576" y="5945955"/>
            <a:chExt cx="12109423" cy="525780"/>
          </a:xfrm>
        </p:grpSpPr>
        <p:sp>
          <p:nvSpPr>
            <p:cNvPr id="12" name="Rectangle 11">
              <a:extLst>
                <a:ext uri="{FF2B5EF4-FFF2-40B4-BE49-F238E27FC236}">
                  <a16:creationId xmlns:a16="http://schemas.microsoft.com/office/drawing/2014/main" id="{CAF7C4FD-65AD-4BBE-886A-D2E923F94C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36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BA8278B-6DF7-481F-B1FA-FFE7D6C3C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BC4642E-590D-44C6-A05F-AD19519EBCD4}"/>
              </a:ext>
            </a:extLst>
          </p:cNvPr>
          <p:cNvGraphicFramePr>
            <a:graphicFrameLocks noGrp="1"/>
          </p:cNvGraphicFramePr>
          <p:nvPr>
            <p:ph idx="1"/>
            <p:extLst>
              <p:ext uri="{D42A27DB-BD31-4B8C-83A1-F6EECF244321}">
                <p14:modId xmlns:p14="http://schemas.microsoft.com/office/powerpoint/2010/main" val="487676351"/>
              </p:ext>
            </p:extLst>
          </p:nvPr>
        </p:nvGraphicFramePr>
        <p:xfrm>
          <a:off x="5431536" y="587829"/>
          <a:ext cx="6505300" cy="5405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973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EAA6E83-FC93-4E93-A007-337F56E1A1ED}"/>
              </a:ext>
            </a:extLst>
          </p:cNvPr>
          <p:cNvSpPr>
            <a:spLocks noGrp="1"/>
          </p:cNvSpPr>
          <p:nvPr>
            <p:ph type="title"/>
          </p:nvPr>
        </p:nvSpPr>
        <p:spPr>
          <a:xfrm>
            <a:off x="838200" y="365125"/>
            <a:ext cx="10515600" cy="1325563"/>
          </a:xfrm>
        </p:spPr>
        <p:txBody>
          <a:bodyPr>
            <a:normAutofit/>
          </a:bodyPr>
          <a:lstStyle/>
          <a:p>
            <a:r>
              <a:rPr lang="en-US" b="1">
                <a:effectLst/>
                <a:latin typeface="Times New Roman" panose="02020603050405020304" pitchFamily="18" charset="0"/>
                <a:ea typeface="Times New Roman" panose="02020603050405020304" pitchFamily="18" charset="0"/>
                <a:cs typeface="Mangal" panose="02040503050203030202" pitchFamily="18" charset="0"/>
              </a:rPr>
              <a:t>1. Increased productivity</a:t>
            </a:r>
            <a:endParaRPr lang="en-US" b="1"/>
          </a:p>
        </p:txBody>
      </p:sp>
      <p:sp>
        <p:nvSpPr>
          <p:cNvPr id="16"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5F4200F-A22D-468C-89E8-818516B6101F}"/>
              </a:ext>
            </a:extLst>
          </p:cNvPr>
          <p:cNvSpPr>
            <a:spLocks noGrp="1"/>
          </p:cNvSpPr>
          <p:nvPr>
            <p:ph idx="1"/>
          </p:nvPr>
        </p:nvSpPr>
        <p:spPr>
          <a:xfrm>
            <a:off x="838200" y="1825625"/>
            <a:ext cx="10515600" cy="4351338"/>
          </a:xfrm>
        </p:spPr>
        <p:txBody>
          <a:bodyPr>
            <a:normAutofit/>
          </a:bodyPr>
          <a:lstStyle/>
          <a:p>
            <a:pPr algn="just"/>
            <a:r>
              <a:rPr lang="en-US" dirty="0">
                <a:effectLst/>
                <a:latin typeface="Times New Roman" panose="02020603050405020304" pitchFamily="18" charset="0"/>
                <a:ea typeface="Times New Roman" panose="02020603050405020304" pitchFamily="18" charset="0"/>
                <a:cs typeface="Mangal" panose="02040503050203030202" pitchFamily="18" charset="0"/>
              </a:rPr>
              <a:t>Companies will also gain from each employee by learning from each other’s experiences and applying this new-found knowledge to their work. </a:t>
            </a:r>
          </a:p>
          <a:p>
            <a:pPr algn="just"/>
            <a:r>
              <a:rPr lang="en-US" dirty="0">
                <a:effectLst/>
                <a:latin typeface="Times New Roman" panose="02020603050405020304" pitchFamily="18" charset="0"/>
                <a:ea typeface="Times New Roman" panose="02020603050405020304" pitchFamily="18" charset="0"/>
                <a:cs typeface="Mangal" panose="02040503050203030202" pitchFamily="18" charset="0"/>
              </a:rPr>
              <a:t>Employees from all sorts of different backgrounds get to learn from their colleagues’ experiences from a different perspective. </a:t>
            </a:r>
          </a:p>
          <a:p>
            <a:pPr algn="just"/>
            <a:r>
              <a:rPr lang="en-US" dirty="0">
                <a:effectLst/>
                <a:latin typeface="Times New Roman" panose="02020603050405020304" pitchFamily="18" charset="0"/>
                <a:ea typeface="Times New Roman" panose="02020603050405020304" pitchFamily="18" charset="0"/>
                <a:cs typeface="Mangal" panose="02040503050203030202" pitchFamily="18" charset="0"/>
              </a:rPr>
              <a:t>Thus, they can bring fresh ideas to the project by thinking out of their comfort zone. Remember that a diverse workplace combines employees from different backgrounds, ethnicity, and experiences, and together breed a more productive environment.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dirty="0"/>
          </a:p>
        </p:txBody>
      </p:sp>
    </p:spTree>
    <p:extLst>
      <p:ext uri="{BB962C8B-B14F-4D97-AF65-F5344CB8AC3E}">
        <p14:creationId xmlns:p14="http://schemas.microsoft.com/office/powerpoint/2010/main" val="4294472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657E8B-565A-4B04-A7A0-0CCAAC2346BD}"/>
              </a:ext>
            </a:extLst>
          </p:cNvPr>
          <p:cNvSpPr>
            <a:spLocks noGrp="1"/>
          </p:cNvSpPr>
          <p:nvPr>
            <p:ph type="title"/>
          </p:nvPr>
        </p:nvSpPr>
        <p:spPr>
          <a:xfrm>
            <a:off x="686834" y="1153572"/>
            <a:ext cx="3200400" cy="4461163"/>
          </a:xfrm>
        </p:spPr>
        <p:txBody>
          <a:bodyPr>
            <a:normAutofit/>
          </a:bodyPr>
          <a:lstStyle/>
          <a:p>
            <a:r>
              <a:rPr lang="en-US" b="1">
                <a:solidFill>
                  <a:srgbClr val="FFFFFF"/>
                </a:solidFill>
              </a:rPr>
              <a:t>2.</a:t>
            </a:r>
            <a:r>
              <a:rPr lang="en-US" b="1">
                <a:solidFill>
                  <a:srgbClr val="FFFFFF"/>
                </a:solidFill>
                <a:effectLst/>
                <a:latin typeface="Times New Roman" panose="02020603050405020304" pitchFamily="18" charset="0"/>
                <a:ea typeface="Times New Roman" panose="02020603050405020304" pitchFamily="18" charset="0"/>
                <a:cs typeface="Mangal" panose="02040503050203030202" pitchFamily="18" charset="0"/>
              </a:rPr>
              <a:t> Improved creativity</a:t>
            </a:r>
            <a:endParaRPr lang="en-US" b="1">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B5CCA99-1FFF-4D99-BAD8-4C2261565223}"/>
              </a:ext>
            </a:extLst>
          </p:cNvPr>
          <p:cNvSpPr>
            <a:spLocks noGrp="1"/>
          </p:cNvSpPr>
          <p:nvPr>
            <p:ph idx="1"/>
          </p:nvPr>
        </p:nvSpPr>
        <p:spPr>
          <a:xfrm>
            <a:off x="4447308" y="591344"/>
            <a:ext cx="6906491" cy="5585619"/>
          </a:xfrm>
        </p:spPr>
        <p:txBody>
          <a:bodyPr anchor="ctr">
            <a:normAutofit/>
          </a:bodyPr>
          <a:lstStyle/>
          <a:p>
            <a:pPr algn="just"/>
            <a:r>
              <a:rPr lang="en-US" dirty="0">
                <a:effectLst/>
                <a:latin typeface="Times New Roman" panose="02020603050405020304" pitchFamily="18" charset="0"/>
                <a:ea typeface="Times New Roman" panose="02020603050405020304" pitchFamily="18" charset="0"/>
              </a:rPr>
              <a:t>Another benefit of cultural diversity in the workplace is the increase in creativity among teams, and the ability to have a more diverse set of solutions to specific problems. </a:t>
            </a:r>
          </a:p>
          <a:p>
            <a:pPr algn="just"/>
            <a:r>
              <a:rPr lang="en-US" dirty="0">
                <a:effectLst/>
                <a:latin typeface="Times New Roman" panose="02020603050405020304" pitchFamily="18" charset="0"/>
                <a:ea typeface="Times New Roman" panose="02020603050405020304" pitchFamily="18" charset="0"/>
              </a:rPr>
              <a:t>With so many different and diverse minds coming and working together, many more solutions will arise as every individual brings in their personal way of thinking, operating, and solving problems and making decisions. </a:t>
            </a:r>
          </a:p>
          <a:p>
            <a:pPr algn="just"/>
            <a:r>
              <a:rPr lang="en-US" dirty="0">
                <a:effectLst/>
                <a:latin typeface="Times New Roman" panose="02020603050405020304" pitchFamily="18" charset="0"/>
                <a:ea typeface="Times New Roman" panose="02020603050405020304" pitchFamily="18" charset="0"/>
              </a:rPr>
              <a:t>Companies that encourage diversity in the workplace inspire all their employees to perform to their highest ability.</a:t>
            </a:r>
          </a:p>
          <a:p>
            <a:pPr algn="just"/>
            <a:endParaRPr lang="en-US" dirty="0"/>
          </a:p>
        </p:txBody>
      </p:sp>
    </p:spTree>
    <p:extLst>
      <p:ext uri="{BB962C8B-B14F-4D97-AF65-F5344CB8AC3E}">
        <p14:creationId xmlns:p14="http://schemas.microsoft.com/office/powerpoint/2010/main" val="1568868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DBF188-28AF-4EB7-93B3-02ED742ADB9A}"/>
              </a:ext>
            </a:extLst>
          </p:cNvPr>
          <p:cNvSpPr>
            <a:spLocks noGrp="1"/>
          </p:cNvSpPr>
          <p:nvPr>
            <p:ph type="title"/>
          </p:nvPr>
        </p:nvSpPr>
        <p:spPr>
          <a:xfrm>
            <a:off x="686834" y="1153572"/>
            <a:ext cx="3200400" cy="4461163"/>
          </a:xfrm>
        </p:spPr>
        <p:txBody>
          <a:bodyPr>
            <a:normAutofit/>
          </a:bodyPr>
          <a:lstStyle/>
          <a:p>
            <a:r>
              <a:rPr lang="en-US" b="1">
                <a:solidFill>
                  <a:srgbClr val="FFFFFF"/>
                </a:solidFill>
              </a:rPr>
              <a:t>3. Increased Profits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3C5F453-E879-4420-82B7-419B5BB7DF14}"/>
              </a:ext>
            </a:extLst>
          </p:cNvPr>
          <p:cNvSpPr>
            <a:spLocks noGrp="1"/>
          </p:cNvSpPr>
          <p:nvPr>
            <p:ph idx="1"/>
          </p:nvPr>
        </p:nvSpPr>
        <p:spPr>
          <a:xfrm>
            <a:off x="4167272" y="591344"/>
            <a:ext cx="7689448" cy="6068536"/>
          </a:xfrm>
        </p:spPr>
        <p:txBody>
          <a:bodyPr anchor="ctr">
            <a:normAutofit/>
          </a:bodyPr>
          <a:lstStyle/>
          <a:p>
            <a:pPr marL="0" marR="0" algn="just">
              <a:spcBef>
                <a:spcPts val="0"/>
              </a:spcBef>
              <a:spcAft>
                <a:spcPts val="0"/>
              </a:spcAft>
            </a:pPr>
            <a:r>
              <a:rPr lang="en-US" sz="2400" dirty="0">
                <a:latin typeface="Times New Roman" panose="02020603050405020304" pitchFamily="18" charset="0"/>
                <a:ea typeface="Times New Roman" panose="02020603050405020304" pitchFamily="18" charset="0"/>
              </a:rPr>
              <a:t>I</a:t>
            </a:r>
            <a:r>
              <a:rPr lang="en-US" sz="2400" dirty="0">
                <a:effectLst/>
                <a:latin typeface="Times New Roman" panose="02020603050405020304" pitchFamily="18" charset="0"/>
                <a:ea typeface="Times New Roman" panose="02020603050405020304" pitchFamily="18" charset="0"/>
              </a:rPr>
              <a:t>ncreased cultural diversity in the workplace can lead to greater profits for the organization. A 2021 survey undertaken by think tank, </a:t>
            </a:r>
            <a:r>
              <a:rPr lang="en-US" sz="2400" u="sng" dirty="0">
                <a:effectLst/>
                <a:latin typeface="Times New Roman" panose="02020603050405020304" pitchFamily="18" charset="0"/>
                <a:ea typeface="Times New Roman" panose="02020603050405020304" pitchFamily="18" charset="0"/>
                <a:hlinkClick r:id="rId2"/>
              </a:rPr>
              <a:t>Center for Talent Innovation</a:t>
            </a:r>
            <a:r>
              <a:rPr lang="en-US" sz="2400" dirty="0">
                <a:effectLst/>
                <a:latin typeface="Times New Roman" panose="02020603050405020304" pitchFamily="18" charset="0"/>
                <a:ea typeface="Times New Roman" panose="02020603050405020304" pitchFamily="18" charset="0"/>
              </a:rPr>
              <a:t>, found that 48 per cent of companies in the US with more diversity at senior management level improved their market share the previous year, while only 33 per cent companies with less diverse management reported similar growth. </a:t>
            </a:r>
          </a:p>
          <a:p>
            <a:pPr marL="0" marR="0" algn="just">
              <a:spcBef>
                <a:spcPts val="0"/>
              </a:spcBef>
              <a:spcAft>
                <a:spcPts val="0"/>
              </a:spcAft>
            </a:pPr>
            <a:r>
              <a:rPr lang="en-US" sz="2400" dirty="0">
                <a:effectLst/>
                <a:latin typeface="Times New Roman" panose="02020603050405020304" pitchFamily="18" charset="0"/>
                <a:ea typeface="Times New Roman" panose="02020603050405020304" pitchFamily="18" charset="0"/>
              </a:rPr>
              <a:t>This may be in part to global business trends, and the benefits of language diversity.</a:t>
            </a:r>
          </a:p>
          <a:p>
            <a:pPr marL="0" marR="0" algn="just">
              <a:spcBef>
                <a:spcPts val="0"/>
              </a:spcBef>
              <a:spcAft>
                <a:spcPts val="0"/>
              </a:spcAft>
            </a:pPr>
            <a:r>
              <a:rPr lang="en-US" sz="2400" dirty="0">
                <a:effectLst/>
                <a:latin typeface="Times New Roman" panose="02020603050405020304" pitchFamily="18" charset="0"/>
                <a:ea typeface="Times New Roman" panose="02020603050405020304" pitchFamily="18" charset="0"/>
              </a:rPr>
              <a:t>For example, with the rise of companies dealing their businesses in China, a company that hires employees fluent in Mandarin to increase the company’s reputation in Chinese communities. This could result in an increase in sales and resulting in improved profits.</a:t>
            </a:r>
          </a:p>
          <a:p>
            <a:pPr algn="just"/>
            <a:endParaRPr lang="en-US" sz="2400" dirty="0"/>
          </a:p>
        </p:txBody>
      </p:sp>
    </p:spTree>
    <p:extLst>
      <p:ext uri="{BB962C8B-B14F-4D97-AF65-F5344CB8AC3E}">
        <p14:creationId xmlns:p14="http://schemas.microsoft.com/office/powerpoint/2010/main" val="9665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EFF1DC-B537-4E5B-A3A4-61F10B498CDA}"/>
              </a:ext>
            </a:extLst>
          </p:cNvPr>
          <p:cNvSpPr>
            <a:spLocks noGrp="1"/>
          </p:cNvSpPr>
          <p:nvPr>
            <p:ph type="title"/>
          </p:nvPr>
        </p:nvSpPr>
        <p:spPr>
          <a:xfrm>
            <a:off x="686834" y="1153572"/>
            <a:ext cx="3200400" cy="4461163"/>
          </a:xfrm>
        </p:spPr>
        <p:txBody>
          <a:bodyPr>
            <a:normAutofit/>
          </a:bodyPr>
          <a:lstStyle/>
          <a:p>
            <a:r>
              <a:rPr lang="en-US" b="1">
                <a:solidFill>
                  <a:srgbClr val="FFFFFF"/>
                </a:solidFill>
              </a:rPr>
              <a:t>4. Improved Employee Engagement (EE)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5481CBB-72A1-450D-A9B6-A6C85499BC5C}"/>
              </a:ext>
            </a:extLst>
          </p:cNvPr>
          <p:cNvSpPr>
            <a:spLocks noGrp="1"/>
          </p:cNvSpPr>
          <p:nvPr>
            <p:ph idx="1"/>
          </p:nvPr>
        </p:nvSpPr>
        <p:spPr>
          <a:xfrm>
            <a:off x="4447308" y="591344"/>
            <a:ext cx="7531332" cy="5947568"/>
          </a:xfrm>
        </p:spPr>
        <p:txBody>
          <a:bodyPr anchor="ctr">
            <a:normAutofit/>
          </a:bodyPr>
          <a:lstStyle/>
          <a:p>
            <a:pPr algn="just"/>
            <a:r>
              <a:rPr lang="en-US" dirty="0">
                <a:effectLst/>
                <a:latin typeface="Times New Roman" panose="02020603050405020304" pitchFamily="18" charset="0"/>
                <a:ea typeface="Times New Roman" panose="02020603050405020304" pitchFamily="18" charset="0"/>
              </a:rPr>
              <a:t>What better way to learn about other culture and ethnicity than from colleagues that come from a different background than your own? </a:t>
            </a:r>
          </a:p>
          <a:p>
            <a:pPr algn="just"/>
            <a:r>
              <a:rPr lang="en-US" dirty="0">
                <a:effectLst/>
                <a:latin typeface="Times New Roman" panose="02020603050405020304" pitchFamily="18" charset="0"/>
                <a:ea typeface="Times New Roman" panose="02020603050405020304" pitchFamily="18" charset="0"/>
              </a:rPr>
              <a:t>Forget about researching them online. Ask and learn them from employees during lunch break or after work drinks. </a:t>
            </a:r>
          </a:p>
          <a:p>
            <a:pPr algn="just"/>
            <a:r>
              <a:rPr lang="en-US" dirty="0">
                <a:effectLst/>
                <a:latin typeface="Times New Roman" panose="02020603050405020304" pitchFamily="18" charset="0"/>
                <a:ea typeface="Times New Roman" panose="02020603050405020304" pitchFamily="18" charset="0"/>
              </a:rPr>
              <a:t>What is the point of having a pool of diverse employees when they do not learn more about each other’s lifestyle and culture?</a:t>
            </a:r>
          </a:p>
          <a:p>
            <a:pPr algn="just"/>
            <a:r>
              <a:rPr lang="en-US" dirty="0">
                <a:effectLst/>
                <a:latin typeface="Times New Roman" panose="02020603050405020304" pitchFamily="18" charset="0"/>
                <a:ea typeface="Times New Roman" panose="02020603050405020304" pitchFamily="18" charset="0"/>
              </a:rPr>
              <a:t>This is great because it </a:t>
            </a:r>
            <a:r>
              <a:rPr lang="en-US" u="sng" dirty="0">
                <a:effectLst/>
                <a:latin typeface="Times New Roman" panose="02020603050405020304" pitchFamily="18" charset="0"/>
                <a:ea typeface="Times New Roman" panose="02020603050405020304" pitchFamily="18" charset="0"/>
                <a:hlinkClick r:id="rId2"/>
              </a:rPr>
              <a:t>increases employee engagement</a:t>
            </a:r>
            <a:r>
              <a:rPr lang="en-US" dirty="0">
                <a:effectLst/>
                <a:latin typeface="Times New Roman" panose="02020603050405020304" pitchFamily="18" charset="0"/>
                <a:ea typeface="Times New Roman" panose="02020603050405020304" pitchFamily="18" charset="0"/>
              </a:rPr>
              <a:t> and at times increase employee motivation as well, which is great for the company.</a:t>
            </a:r>
          </a:p>
          <a:p>
            <a:pPr algn="just"/>
            <a:endParaRPr lang="en-US" dirty="0"/>
          </a:p>
        </p:txBody>
      </p:sp>
    </p:spTree>
    <p:extLst>
      <p:ext uri="{BB962C8B-B14F-4D97-AF65-F5344CB8AC3E}">
        <p14:creationId xmlns:p14="http://schemas.microsoft.com/office/powerpoint/2010/main" val="2710349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A967AE-DBDD-46C6-851F-50B15B452F3E}"/>
              </a:ext>
            </a:extLst>
          </p:cNvPr>
          <p:cNvSpPr>
            <a:spLocks noGrp="1"/>
          </p:cNvSpPr>
          <p:nvPr>
            <p:ph type="title"/>
          </p:nvPr>
        </p:nvSpPr>
        <p:spPr>
          <a:xfrm>
            <a:off x="686834" y="1153572"/>
            <a:ext cx="3200400" cy="4461163"/>
          </a:xfrm>
        </p:spPr>
        <p:txBody>
          <a:bodyPr>
            <a:normAutofit/>
          </a:bodyPr>
          <a:lstStyle/>
          <a:p>
            <a:r>
              <a:rPr lang="en-US" b="1">
                <a:solidFill>
                  <a:srgbClr val="FFFFFF"/>
                </a:solidFill>
              </a:rPr>
              <a:t>5. Reduced Employee Turnover</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CDCCA1-C1EA-4D59-9C38-39C46BACCF67}"/>
              </a:ext>
            </a:extLst>
          </p:cNvPr>
          <p:cNvSpPr>
            <a:spLocks noGrp="1"/>
          </p:cNvSpPr>
          <p:nvPr>
            <p:ph idx="1"/>
          </p:nvPr>
        </p:nvSpPr>
        <p:spPr>
          <a:xfrm>
            <a:off x="4167272" y="591344"/>
            <a:ext cx="7719928" cy="5585619"/>
          </a:xfrm>
        </p:spPr>
        <p:txBody>
          <a:bodyPr anchor="ctr">
            <a:normAutofit/>
          </a:bodyPr>
          <a:lstStyle/>
          <a:p>
            <a:pPr algn="just"/>
            <a:r>
              <a:rPr lang="en-US" sz="3600" dirty="0">
                <a:effectLst/>
                <a:latin typeface="Times New Roman" panose="02020603050405020304" pitchFamily="18" charset="0"/>
                <a:ea typeface="Times New Roman" panose="02020603050405020304" pitchFamily="18" charset="0"/>
              </a:rPr>
              <a:t>A company that embraces cultural diversity in the workplace would immediately entices a wider pool of candidates for its job vacancies. </a:t>
            </a:r>
          </a:p>
          <a:p>
            <a:pPr algn="just"/>
            <a:r>
              <a:rPr lang="en-US" sz="3600" dirty="0">
                <a:effectLst/>
                <a:latin typeface="Times New Roman" panose="02020603050405020304" pitchFamily="18" charset="0"/>
                <a:ea typeface="Times New Roman" panose="02020603050405020304" pitchFamily="18" charset="0"/>
              </a:rPr>
              <a:t>Higher-educated candidates who experienced diversity while at university may feel that a diverse company is more progressive and therefore will want to work there.</a:t>
            </a:r>
          </a:p>
          <a:p>
            <a:pPr algn="just"/>
            <a:endParaRPr lang="en-US" sz="3600" dirty="0"/>
          </a:p>
        </p:txBody>
      </p:sp>
    </p:spTree>
    <p:extLst>
      <p:ext uri="{BB962C8B-B14F-4D97-AF65-F5344CB8AC3E}">
        <p14:creationId xmlns:p14="http://schemas.microsoft.com/office/powerpoint/2010/main" val="2468277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1024</Words>
  <Application>Microsoft Office PowerPoint</Application>
  <PresentationFormat>Widescreen</PresentationFormat>
  <Paragraphs>55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Multiculturalism: Concept and Benefit </vt:lpstr>
      <vt:lpstr>Multiculturalism</vt:lpstr>
      <vt:lpstr>Why Diversity is Important??</vt:lpstr>
      <vt:lpstr>Amazing benefits to individuals and employing companies:</vt:lpstr>
      <vt:lpstr>1. Increased productivity</vt:lpstr>
      <vt:lpstr>2. Improved creativity</vt:lpstr>
      <vt:lpstr>3. Increased Profits</vt:lpstr>
      <vt:lpstr>4. Improved Employee Engagement (EE)</vt:lpstr>
      <vt:lpstr>5. Reduced Employee Turnover</vt:lpstr>
      <vt:lpstr>6. Improved Company Reputation</vt:lpstr>
      <vt:lpstr>7. Wider Range of Skills</vt:lpstr>
      <vt:lpstr>8. Improves Cultural Insights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Multiculturalism: Concept and Benefit </dc:title>
  <dc:creator>Manish Dadhich</dc:creator>
  <cp:lastModifiedBy>Manish Dadhich</cp:lastModifiedBy>
  <cp:revision>22</cp:revision>
  <dcterms:created xsi:type="dcterms:W3CDTF">2022-03-11T01:54:35Z</dcterms:created>
  <dcterms:modified xsi:type="dcterms:W3CDTF">2022-03-11T02:16:31Z</dcterms:modified>
</cp:coreProperties>
</file>