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329979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52729" marR="5080">
              <a:lnSpc>
                <a:spcPct val="85000"/>
              </a:lnSpc>
              <a:spcBef>
                <a:spcPts val="1395"/>
              </a:spcBef>
            </a:pPr>
            <a:r>
              <a:rPr lang="en-US" spc="-50" dirty="0" smtClean="0"/>
              <a:t>Components of </a:t>
            </a:r>
            <a:r>
              <a:rPr spc="-50" smtClean="0"/>
              <a:t>International</a:t>
            </a:r>
            <a:r>
              <a:rPr spc="-185" smtClean="0"/>
              <a:t> </a:t>
            </a:r>
            <a:r>
              <a:rPr spc="-45" dirty="0"/>
              <a:t>Business  Environment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7186" y="4402582"/>
            <a:ext cx="485381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b="1" spc="100" dirty="0" smtClean="0">
                <a:latin typeface="Arial Narrow"/>
                <a:cs typeface="Arial Narrow"/>
              </a:rPr>
              <a:t>Dr. Manish </a:t>
            </a:r>
            <a:r>
              <a:rPr lang="en-US" sz="2800" b="1" spc="100" dirty="0" err="1" smtClean="0">
                <a:latin typeface="Arial Narrow"/>
                <a:cs typeface="Arial Narrow"/>
              </a:rPr>
              <a:t>Dadhich</a:t>
            </a:r>
            <a:endParaRPr sz="2800" b="1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457200"/>
            <a:ext cx="6656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5" dirty="0">
                <a:latin typeface="Arial"/>
                <a:cs typeface="Arial"/>
              </a:rPr>
              <a:t>LEGAL</a:t>
            </a:r>
            <a:r>
              <a:rPr sz="3600" b="1" spc="-265" dirty="0">
                <a:latin typeface="Arial"/>
                <a:cs typeface="Arial"/>
              </a:rPr>
              <a:t> </a:t>
            </a:r>
            <a:r>
              <a:rPr sz="3600" b="1" spc="-45" dirty="0">
                <a:latin typeface="Arial"/>
                <a:cs typeface="Arial"/>
              </a:rPr>
              <a:t>ENVIRONMENT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6019" y="1699996"/>
            <a:ext cx="9848215" cy="42570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38835" algn="just">
              <a:lnSpc>
                <a:spcPct val="114599"/>
              </a:lnSpc>
              <a:spcBef>
                <a:spcPts val="100"/>
              </a:spcBef>
              <a:buFont typeface="Arial" pitchFamily="34" charset="0"/>
              <a:buChar char="•"/>
            </a:pPr>
            <a:r>
              <a:rPr sz="2800" spc="-15" dirty="0">
                <a:latin typeface="Calibri"/>
                <a:cs typeface="Calibri"/>
              </a:rPr>
              <a:t>Every </a:t>
            </a:r>
            <a:r>
              <a:rPr sz="2800" dirty="0">
                <a:latin typeface="Calibri"/>
                <a:cs typeface="Calibri"/>
              </a:rPr>
              <a:t>business </a:t>
            </a:r>
            <a:r>
              <a:rPr sz="2800" spc="-5" dirty="0">
                <a:latin typeface="Calibri"/>
                <a:cs typeface="Calibri"/>
              </a:rPr>
              <a:t>firm </a:t>
            </a:r>
            <a:r>
              <a:rPr sz="2800" spc="-15" dirty="0">
                <a:latin typeface="Calibri"/>
                <a:cs typeface="Calibri"/>
              </a:rPr>
              <a:t>operates </a:t>
            </a:r>
            <a:r>
              <a:rPr sz="2800" dirty="0">
                <a:latin typeface="Calibri"/>
                <a:cs typeface="Calibri"/>
              </a:rPr>
              <a:t>within the jurisdiction </a:t>
            </a:r>
            <a:r>
              <a:rPr sz="2800" spc="-5">
                <a:latin typeface="Calibri"/>
                <a:cs typeface="Calibri"/>
              </a:rPr>
              <a:t>of </a:t>
            </a:r>
            <a:r>
              <a:rPr sz="2800" spc="-10" smtClean="0">
                <a:latin typeface="Calibri"/>
                <a:cs typeface="Calibri"/>
              </a:rPr>
              <a:t>legal</a:t>
            </a:r>
            <a:r>
              <a:rPr lang="en-US" sz="2800" spc="-10" dirty="0" smtClean="0">
                <a:latin typeface="Calibri"/>
                <a:cs typeface="Calibri"/>
              </a:rPr>
              <a:t> </a:t>
            </a:r>
            <a:r>
              <a:rPr sz="2800" spc="-20" smtClean="0">
                <a:latin typeface="Calibri"/>
                <a:cs typeface="Calibri"/>
              </a:rPr>
              <a:t>system</a:t>
            </a:r>
            <a:r>
              <a:rPr sz="2800" spc="-20" dirty="0">
                <a:latin typeface="Calibri"/>
                <a:cs typeface="Calibri"/>
              </a:rPr>
              <a:t>.  </a:t>
            </a:r>
            <a:r>
              <a:rPr sz="2800" dirty="0">
                <a:latin typeface="Calibri"/>
                <a:cs typeface="Calibri"/>
              </a:rPr>
              <a:t>This is true </a:t>
            </a:r>
            <a:r>
              <a:rPr sz="2800" spc="-5" dirty="0">
                <a:latin typeface="Calibri"/>
                <a:cs typeface="Calibri"/>
              </a:rPr>
              <a:t>of domestic </a:t>
            </a:r>
            <a:r>
              <a:rPr sz="2800" dirty="0">
                <a:latin typeface="Calibri"/>
                <a:cs typeface="Calibri"/>
              </a:rPr>
              <a:t>as </a:t>
            </a:r>
            <a:r>
              <a:rPr sz="2800" spc="-5" dirty="0">
                <a:latin typeface="Calibri"/>
                <a:cs typeface="Calibri"/>
              </a:rPr>
              <a:t>well </a:t>
            </a:r>
            <a:r>
              <a:rPr sz="2800" dirty="0">
                <a:latin typeface="Calibri"/>
                <a:cs typeface="Calibri"/>
              </a:rPr>
              <a:t>as </a:t>
            </a:r>
            <a:r>
              <a:rPr sz="2800" spc="-5" dirty="0">
                <a:latin typeface="Calibri"/>
                <a:cs typeface="Calibri"/>
              </a:rPr>
              <a:t>international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firms.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7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sz="2800" dirty="0">
                <a:latin typeface="Calibri"/>
                <a:cs typeface="Calibri"/>
              </a:rPr>
              <a:t>But the </a:t>
            </a:r>
            <a:r>
              <a:rPr sz="2800" spc="-10" dirty="0">
                <a:latin typeface="Calibri"/>
                <a:cs typeface="Calibri"/>
              </a:rPr>
              <a:t>problem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international firms </a:t>
            </a:r>
            <a:r>
              <a:rPr sz="280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that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laws </a:t>
            </a:r>
            <a:r>
              <a:rPr sz="2800" spc="-5" dirty="0">
                <a:latin typeface="Calibri"/>
                <a:cs typeface="Calibri"/>
              </a:rPr>
              <a:t>that </a:t>
            </a:r>
            <a:r>
              <a:rPr sz="2800" dirty="0">
                <a:latin typeface="Calibri"/>
                <a:cs typeface="Calibri"/>
              </a:rPr>
              <a:t>they </a:t>
            </a:r>
            <a:r>
              <a:rPr sz="2800" spc="-15" dirty="0">
                <a:latin typeface="Calibri"/>
                <a:cs typeface="Calibri"/>
              </a:rPr>
              <a:t>face  </a:t>
            </a:r>
            <a:r>
              <a:rPr sz="2800" dirty="0">
                <a:latin typeface="Calibri"/>
                <a:cs typeface="Calibri"/>
              </a:rPr>
              <a:t>in their </a:t>
            </a:r>
            <a:r>
              <a:rPr sz="2800" spc="-5" dirty="0">
                <a:latin typeface="Calibri"/>
                <a:cs typeface="Calibri"/>
              </a:rPr>
              <a:t>home countries might be </a:t>
            </a:r>
            <a:r>
              <a:rPr sz="2800" spc="-20" dirty="0">
                <a:latin typeface="Calibri"/>
                <a:cs typeface="Calibri"/>
              </a:rPr>
              <a:t>different </a:t>
            </a:r>
            <a:r>
              <a:rPr sz="2800" spc="-10" dirty="0">
                <a:latin typeface="Calibri"/>
                <a:cs typeface="Calibri"/>
              </a:rPr>
              <a:t>from </a:t>
            </a:r>
            <a:r>
              <a:rPr sz="2800" dirty="0">
                <a:latin typeface="Calibri"/>
                <a:cs typeface="Calibri"/>
              </a:rPr>
              <a:t>those </a:t>
            </a:r>
            <a:r>
              <a:rPr sz="2800" spc="-10" dirty="0">
                <a:latin typeface="Calibri"/>
                <a:cs typeface="Calibri"/>
              </a:rPr>
              <a:t>encountered </a:t>
            </a:r>
            <a:r>
              <a:rPr sz="2800" dirty="0">
                <a:latin typeface="Calibri"/>
                <a:cs typeface="Calibri"/>
              </a:rPr>
              <a:t>in the  </a:t>
            </a:r>
            <a:r>
              <a:rPr sz="2800" spc="-10" dirty="0">
                <a:latin typeface="Calibri"/>
                <a:cs typeface="Calibri"/>
              </a:rPr>
              <a:t>host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countries.</a:t>
            </a:r>
            <a:endParaRPr sz="2800">
              <a:latin typeface="Calibri"/>
              <a:cs typeface="Calibri"/>
            </a:endParaRPr>
          </a:p>
          <a:p>
            <a:pPr marL="12700" marR="245745" algn="just">
              <a:lnSpc>
                <a:spcPct val="70000"/>
              </a:lnSpc>
              <a:spcBef>
                <a:spcPts val="1405"/>
              </a:spcBef>
              <a:buFont typeface="Arial" pitchFamily="34" charset="0"/>
              <a:buChar char="•"/>
            </a:pPr>
            <a:r>
              <a:rPr sz="2800" spc="-5" dirty="0">
                <a:latin typeface="Calibri"/>
                <a:cs typeface="Calibri"/>
              </a:rPr>
              <a:t>Advertising </a:t>
            </a:r>
            <a:r>
              <a:rPr sz="2800" spc="-10" dirty="0">
                <a:latin typeface="Calibri"/>
                <a:cs typeface="Calibri"/>
              </a:rPr>
              <a:t>laws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30" dirty="0">
                <a:latin typeface="Calibri"/>
                <a:cs typeface="Calibri"/>
              </a:rPr>
              <a:t>Germany,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instance, </a:t>
            </a:r>
            <a:r>
              <a:rPr sz="2800" spc="-10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so strict that </a:t>
            </a:r>
            <a:r>
              <a:rPr sz="2800" dirty="0">
                <a:latin typeface="Calibri"/>
                <a:cs typeface="Calibri"/>
              </a:rPr>
              <a:t>is it </a:t>
            </a:r>
            <a:r>
              <a:rPr sz="2800" spc="-5" dirty="0">
                <a:latin typeface="Calibri"/>
                <a:cs typeface="Calibri"/>
              </a:rPr>
              <a:t>best  </a:t>
            </a:r>
            <a:r>
              <a:rPr sz="2800" dirty="0">
                <a:latin typeface="Calibri"/>
                <a:cs typeface="Calibri"/>
              </a:rPr>
              <a:t>advised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international </a:t>
            </a:r>
            <a:r>
              <a:rPr sz="2800" spc="-15" dirty="0">
                <a:latin typeface="Calibri"/>
                <a:cs typeface="Calibri"/>
              </a:rPr>
              <a:t>marketer to get </a:t>
            </a:r>
            <a:r>
              <a:rPr sz="2800" spc="-5" dirty="0">
                <a:latin typeface="Calibri"/>
                <a:cs typeface="Calibri"/>
              </a:rPr>
              <a:t>himself good </a:t>
            </a:r>
            <a:r>
              <a:rPr sz="2800" spc="-10" dirty="0">
                <a:latin typeface="Calibri"/>
                <a:cs typeface="Calibri"/>
              </a:rPr>
              <a:t>legal </a:t>
            </a:r>
            <a:r>
              <a:rPr sz="2800" spc="-5" dirty="0">
                <a:latin typeface="Calibri"/>
                <a:cs typeface="Calibri"/>
              </a:rPr>
              <a:t>counsel  </a:t>
            </a:r>
            <a:r>
              <a:rPr sz="2800" spc="-25" dirty="0">
                <a:latin typeface="Calibri"/>
                <a:cs typeface="Calibri"/>
              </a:rPr>
              <a:t>before </a:t>
            </a:r>
            <a:r>
              <a:rPr sz="2800" spc="-5" dirty="0">
                <a:latin typeface="Calibri"/>
                <a:cs typeface="Calibri"/>
              </a:rPr>
              <a:t>framing his </a:t>
            </a:r>
            <a:r>
              <a:rPr sz="2800" dirty="0">
                <a:latin typeface="Calibri"/>
                <a:cs typeface="Calibri"/>
              </a:rPr>
              <a:t>advertising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strategy.</a:t>
            </a:r>
            <a:endParaRPr sz="2800">
              <a:latin typeface="Calibri"/>
              <a:cs typeface="Calibri"/>
            </a:endParaRPr>
          </a:p>
          <a:p>
            <a:pPr marL="12700" marR="25400" algn="just">
              <a:lnSpc>
                <a:spcPct val="70000"/>
              </a:lnSpc>
              <a:spcBef>
                <a:spcPts val="1395"/>
              </a:spcBef>
              <a:buFont typeface="Arial" pitchFamily="34" charset="0"/>
              <a:buChar char="•"/>
            </a:pPr>
            <a:r>
              <a:rPr sz="2800" dirty="0">
                <a:latin typeface="Calibri"/>
                <a:cs typeface="Calibri"/>
              </a:rPr>
              <a:t>Similarly </a:t>
            </a:r>
            <a:r>
              <a:rPr sz="2800" spc="-10" dirty="0">
                <a:latin typeface="Calibri"/>
                <a:cs typeface="Calibri"/>
              </a:rPr>
              <a:t>there </a:t>
            </a:r>
            <a:r>
              <a:rPr sz="2800" spc="-15" dirty="0">
                <a:latin typeface="Calibri"/>
                <a:cs typeface="Calibri"/>
              </a:rPr>
              <a:t>exist </a:t>
            </a:r>
            <a:r>
              <a:rPr sz="2800" spc="-10" dirty="0">
                <a:latin typeface="Calibri"/>
                <a:cs typeface="Calibri"/>
              </a:rPr>
              <a:t>laws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European countries </a:t>
            </a:r>
            <a:r>
              <a:rPr sz="2800" spc="-10" dirty="0">
                <a:latin typeface="Calibri"/>
                <a:cs typeface="Calibri"/>
              </a:rPr>
              <a:t>preventing promotion </a:t>
            </a:r>
            <a:r>
              <a:rPr sz="2800" spc="-5" dirty="0">
                <a:latin typeface="Calibri"/>
                <a:cs typeface="Calibri"/>
              </a:rPr>
              <a:t>of  products through price discounting. </a:t>
            </a:r>
            <a:r>
              <a:rPr sz="2800" dirty="0">
                <a:latin typeface="Calibri"/>
                <a:cs typeface="Calibri"/>
              </a:rPr>
              <a:t>These </a:t>
            </a:r>
            <a:r>
              <a:rPr sz="2800" spc="-10" dirty="0">
                <a:latin typeface="Calibri"/>
                <a:cs typeface="Calibri"/>
              </a:rPr>
              <a:t>laws are </a:t>
            </a:r>
            <a:r>
              <a:rPr sz="2800" dirty="0">
                <a:latin typeface="Calibri"/>
                <a:cs typeface="Calibri"/>
              </a:rPr>
              <a:t>based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premise  that such practices </a:t>
            </a:r>
            <a:r>
              <a:rPr sz="2800" spc="-15" dirty="0">
                <a:latin typeface="Calibri"/>
                <a:cs typeface="Calibri"/>
              </a:rPr>
              <a:t>differentiate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buyers.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76725" y="2419350"/>
            <a:ext cx="3657600" cy="18192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423113"/>
            <a:ext cx="7287259" cy="126746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4490"/>
              </a:lnSpc>
              <a:spcBef>
                <a:spcPts val="915"/>
              </a:spcBef>
            </a:pPr>
            <a:r>
              <a:rPr sz="4400" spc="-70" dirty="0"/>
              <a:t>INTERNATIONAL</a:t>
            </a:r>
            <a:r>
              <a:rPr sz="4400" spc="-405" dirty="0"/>
              <a:t> </a:t>
            </a:r>
            <a:r>
              <a:rPr sz="4400" spc="-40" dirty="0"/>
              <a:t>BUSINESS  </a:t>
            </a:r>
            <a:r>
              <a:rPr sz="4400" spc="-45" dirty="0"/>
              <a:t>ENVIRONMENT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176019" y="1804543"/>
            <a:ext cx="9911715" cy="4415952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177165" algn="just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In the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context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of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business </a:t>
            </a:r>
            <a:r>
              <a:rPr sz="3200" b="1" spc="-5" dirty="0">
                <a:solidFill>
                  <a:srgbClr val="404040"/>
                </a:solidFill>
                <a:latin typeface="Calibri"/>
                <a:cs typeface="Calibri"/>
              </a:rPr>
              <a:t>firm,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can be 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defined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as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various </a:t>
            </a:r>
            <a:r>
              <a:rPr sz="3200" spc="-10">
                <a:solidFill>
                  <a:srgbClr val="404040"/>
                </a:solidFill>
                <a:latin typeface="Calibri"/>
                <a:cs typeface="Calibri"/>
              </a:rPr>
              <a:t>external </a:t>
            </a:r>
            <a:r>
              <a:rPr lang="en-US" sz="3200" spc="-10" dirty="0" smtClean="0">
                <a:solidFill>
                  <a:srgbClr val="404040"/>
                </a:solidFill>
                <a:latin typeface="Calibri"/>
                <a:cs typeface="Calibri"/>
              </a:rPr>
              <a:t>f</a:t>
            </a:r>
            <a:r>
              <a:rPr sz="3200" spc="-20" smtClean="0">
                <a:solidFill>
                  <a:srgbClr val="404040"/>
                </a:solidFill>
                <a:latin typeface="Calibri"/>
                <a:cs typeface="Calibri"/>
              </a:rPr>
              <a:t>actors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and </a:t>
            </a:r>
            <a:r>
              <a:rPr sz="3200" spc="-25" dirty="0">
                <a:solidFill>
                  <a:srgbClr val="404040"/>
                </a:solidFill>
                <a:latin typeface="Calibri"/>
                <a:cs typeface="Calibri"/>
              </a:rPr>
              <a:t>forces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that surround 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3200" b="1" spc="-5" dirty="0">
                <a:solidFill>
                  <a:srgbClr val="404040"/>
                </a:solidFill>
                <a:latin typeface="Calibri"/>
                <a:cs typeface="Calibri"/>
              </a:rPr>
              <a:t>firm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and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influence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its decisions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3200" spc="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operations.</a:t>
            </a:r>
            <a:endParaRPr sz="3200">
              <a:latin typeface="Calibri"/>
              <a:cs typeface="Calibri"/>
            </a:endParaRPr>
          </a:p>
          <a:p>
            <a:pPr marL="12700" marR="1282700" algn="just">
              <a:lnSpc>
                <a:spcPts val="3460"/>
              </a:lnSpc>
              <a:spcBef>
                <a:spcPts val="1380"/>
              </a:spcBef>
            </a:pP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two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major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characteristics </a:t>
            </a:r>
            <a:r>
              <a:rPr sz="3200" spc="5" dirty="0">
                <a:solidFill>
                  <a:srgbClr val="404040"/>
                </a:solidFill>
                <a:latin typeface="Calibri"/>
                <a:cs typeface="Calibri"/>
              </a:rPr>
              <a:t>of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as 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pointed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out by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this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definition</a:t>
            </a:r>
            <a:r>
              <a:rPr sz="3200" spc="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are:</a:t>
            </a:r>
            <a:endParaRPr sz="3200">
              <a:latin typeface="Calibri"/>
              <a:cs typeface="Calibri"/>
            </a:endParaRPr>
          </a:p>
          <a:p>
            <a:pPr marL="431800" indent="-309245" algn="just">
              <a:lnSpc>
                <a:spcPts val="3810"/>
              </a:lnSpc>
              <a:buClr>
                <a:srgbClr val="E38312"/>
              </a:buClr>
              <a:buSzPct val="96875"/>
              <a:buAutoNum type="arabicPeriod"/>
              <a:tabLst>
                <a:tab pos="432434" algn="l"/>
              </a:tabLst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These 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f</a:t>
            </a:r>
            <a:r>
              <a:rPr sz="3200" spc="-15" smtClean="0">
                <a:solidFill>
                  <a:srgbClr val="404040"/>
                </a:solidFill>
                <a:latin typeface="Calibri"/>
                <a:cs typeface="Calibri"/>
              </a:rPr>
              <a:t>actors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and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forces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are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external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32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3200" spc="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5" smtClean="0">
                <a:solidFill>
                  <a:srgbClr val="404040"/>
                </a:solidFill>
                <a:latin typeface="Calibri"/>
                <a:cs typeface="Calibri"/>
              </a:rPr>
              <a:t>firm</a:t>
            </a:r>
            <a:r>
              <a:rPr lang="en-US" sz="3200" spc="-5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05435" marR="5080" indent="-182880" algn="just">
              <a:lnSpc>
                <a:spcPts val="3460"/>
              </a:lnSpc>
              <a:spcBef>
                <a:spcPts val="650"/>
              </a:spcBef>
              <a:buClr>
                <a:srgbClr val="E38312"/>
              </a:buClr>
              <a:buSzPct val="96875"/>
              <a:buAutoNum type="arabicPeriod"/>
              <a:tabLst>
                <a:tab pos="432434" algn="l"/>
              </a:tabLst>
            </a:pP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These </a:t>
            </a:r>
            <a:r>
              <a:rPr sz="3200" spc="-15" smtClean="0">
                <a:solidFill>
                  <a:srgbClr val="404040"/>
                </a:solidFill>
                <a:latin typeface="Calibri"/>
                <a:cs typeface="Calibri"/>
              </a:rPr>
              <a:t>are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essentially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uncontrollable.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The firm can do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little  </a:t>
            </a:r>
            <a:r>
              <a:rPr sz="3200" spc="-25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3200">
                <a:solidFill>
                  <a:srgbClr val="404040"/>
                </a:solidFill>
                <a:latin typeface="Calibri"/>
                <a:cs typeface="Calibri"/>
              </a:rPr>
              <a:t>change</a:t>
            </a:r>
            <a:r>
              <a:rPr sz="3200" spc="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mtClean="0">
                <a:solidFill>
                  <a:srgbClr val="404040"/>
                </a:solidFill>
                <a:latin typeface="Calibri"/>
                <a:cs typeface="Calibri"/>
              </a:rPr>
              <a:t>them</a:t>
            </a:r>
            <a:r>
              <a:rPr lang="en-US" sz="3200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930909"/>
            <a:ext cx="75615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Types </a:t>
            </a:r>
            <a:r>
              <a:rPr spc="-30" dirty="0"/>
              <a:t>of </a:t>
            </a:r>
            <a:r>
              <a:rPr spc="-45" dirty="0"/>
              <a:t>Macro</a:t>
            </a:r>
            <a:r>
              <a:rPr spc="-175" dirty="0"/>
              <a:t> </a:t>
            </a:r>
            <a:r>
              <a:rPr spc="-50" dirty="0"/>
              <a:t>environment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4580" y="1677136"/>
            <a:ext cx="4864100" cy="434213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36550" indent="-323850">
              <a:lnSpc>
                <a:spcPct val="100000"/>
              </a:lnSpc>
              <a:spcBef>
                <a:spcPts val="1105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Foreign 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0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Geographical</a:t>
            </a:r>
            <a:r>
              <a:rPr sz="3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9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Economic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9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Financial</a:t>
            </a:r>
            <a:r>
              <a:rPr sz="3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0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Socio-Cultural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9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Political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  <a:p>
            <a:pPr marL="336550" indent="-323850">
              <a:lnSpc>
                <a:spcPct val="100000"/>
              </a:lnSpc>
              <a:spcBef>
                <a:spcPts val="1019"/>
              </a:spcBef>
              <a:buClr>
                <a:srgbClr val="E38312"/>
              </a:buClr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Legal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Environment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457200"/>
            <a:ext cx="7366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45" dirty="0"/>
              <a:t>FOREIGN</a:t>
            </a:r>
            <a:r>
              <a:rPr b="1" spc="-190" dirty="0"/>
              <a:t> </a:t>
            </a:r>
            <a:r>
              <a:rPr b="1" spc="-45" dirty="0"/>
              <a:t>ENVIRONMENT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6019" y="1780158"/>
            <a:ext cx="9839960" cy="51172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3025"/>
              </a:lnSpc>
              <a:spcBef>
                <a:spcPts val="95"/>
              </a:spcBef>
            </a:pP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Foreign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environment </a:t>
            </a:r>
            <a:r>
              <a:rPr sz="3200" spc="-15">
                <a:solidFill>
                  <a:srgbClr val="404040"/>
                </a:solidFill>
                <a:latin typeface="Calibri"/>
                <a:cs typeface="Calibri"/>
              </a:rPr>
              <a:t>consists</a:t>
            </a:r>
            <a:r>
              <a:rPr sz="3200" spc="10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smtClean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lang="en-US" sz="3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smtClean="0">
                <a:solidFill>
                  <a:srgbClr val="404040"/>
                </a:solidFill>
                <a:latin typeface="Calibri"/>
                <a:cs typeface="Calibri"/>
              </a:rPr>
              <a:t>geographical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, economic,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financial,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socio-cultural, political,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legal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and 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ecological</a:t>
            </a:r>
            <a:r>
              <a:rPr sz="3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forces.</a:t>
            </a:r>
            <a:endParaRPr sz="3200">
              <a:latin typeface="Calibri"/>
              <a:cs typeface="Calibri"/>
            </a:endParaRPr>
          </a:p>
          <a:p>
            <a:pPr marL="12700" marR="172720" algn="just">
              <a:lnSpc>
                <a:spcPts val="2690"/>
              </a:lnSpc>
              <a:spcBef>
                <a:spcPts val="1405"/>
              </a:spcBef>
            </a:pP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 firm needs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examine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these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components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of the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environment </a:t>
            </a:r>
            <a:r>
              <a:rPr sz="3200" spc="-30" dirty="0">
                <a:solidFill>
                  <a:srgbClr val="404040"/>
                </a:solidFill>
                <a:latin typeface="Calibri"/>
                <a:cs typeface="Calibri"/>
              </a:rPr>
              <a:t>for 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each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one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of the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foreign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countries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in which it</a:t>
            </a:r>
            <a:r>
              <a:rPr sz="3200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operates.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80000"/>
              </a:lnSpc>
              <a:spcBef>
                <a:spcPts val="1410"/>
              </a:spcBef>
            </a:pP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All the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components-and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elements of the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foreign environment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might 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not be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relevant to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decision </a:t>
            </a:r>
            <a:r>
              <a:rPr sz="3200" spc="-65" dirty="0">
                <a:solidFill>
                  <a:srgbClr val="404040"/>
                </a:solidFill>
                <a:latin typeface="Calibri"/>
                <a:cs typeface="Calibri"/>
              </a:rPr>
              <a:t>maker.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Much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depends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on the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nature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of 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firm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and its</a:t>
            </a:r>
            <a:r>
              <a:rPr sz="3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decisions.</a:t>
            </a:r>
            <a:endParaRPr sz="3200">
              <a:latin typeface="Calibri"/>
              <a:cs typeface="Calibri"/>
            </a:endParaRPr>
          </a:p>
          <a:p>
            <a:pPr marL="12700" marR="224790" algn="just">
              <a:lnSpc>
                <a:spcPct val="80000"/>
              </a:lnSpc>
              <a:spcBef>
                <a:spcPts val="1405"/>
              </a:spcBef>
            </a:pP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For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 small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firm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interested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in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exporting, analysis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of the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commercial  policy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and the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economic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environment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would </a:t>
            </a:r>
            <a:r>
              <a:rPr sz="3200" spc="-5" dirty="0">
                <a:solidFill>
                  <a:srgbClr val="404040"/>
                </a:solidFill>
                <a:latin typeface="Calibri"/>
                <a:cs typeface="Calibri"/>
              </a:rPr>
              <a:t>be</a:t>
            </a:r>
            <a:r>
              <a:rPr sz="3200" spc="1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404040"/>
                </a:solidFill>
                <a:latin typeface="Calibri"/>
                <a:cs typeface="Calibri"/>
              </a:rPr>
              <a:t>sufficient.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457200"/>
            <a:ext cx="870013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GEOGRAPHIC</a:t>
            </a:r>
            <a:r>
              <a:rPr spc="-175" dirty="0"/>
              <a:t> </a:t>
            </a:r>
            <a:r>
              <a:rPr spc="-45" dirty="0"/>
              <a:t>ENVIRONMENT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600201"/>
            <a:ext cx="11277600" cy="4217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450"/>
              </a:lnSpc>
              <a:spcBef>
                <a:spcPts val="100"/>
              </a:spcBef>
            </a:pPr>
            <a:r>
              <a:rPr sz="2800" spc="-20" dirty="0">
                <a:latin typeface="Calibri"/>
                <a:cs typeface="Calibri"/>
              </a:rPr>
              <a:t>Different </a:t>
            </a:r>
            <a:r>
              <a:rPr sz="2800" spc="-5">
                <a:latin typeface="Calibri"/>
                <a:cs typeface="Calibri"/>
              </a:rPr>
              <a:t>climatic</a:t>
            </a:r>
            <a:r>
              <a:rPr sz="2800" spc="-20">
                <a:latin typeface="Calibri"/>
                <a:cs typeface="Calibri"/>
              </a:rPr>
              <a:t> </a:t>
            </a:r>
            <a:r>
              <a:rPr sz="2800" spc="-10" smtClean="0">
                <a:latin typeface="Calibri"/>
                <a:cs typeface="Calibri"/>
              </a:rPr>
              <a:t>conditions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sz="2800" spc="-5" smtClean="0">
                <a:latin typeface="Calibri"/>
                <a:cs typeface="Calibri"/>
              </a:rPr>
              <a:t>(viz</a:t>
            </a:r>
            <a:r>
              <a:rPr sz="2800" spc="-5" dirty="0">
                <a:latin typeface="Calibri"/>
                <a:cs typeface="Calibri"/>
              </a:rPr>
              <a:t>., </a:t>
            </a:r>
            <a:r>
              <a:rPr sz="2800" spc="-10" dirty="0">
                <a:latin typeface="Calibri"/>
                <a:cs typeface="Calibri"/>
              </a:rPr>
              <a:t>rain, snowfall, </a:t>
            </a:r>
            <a:r>
              <a:rPr sz="2800" dirty="0">
                <a:latin typeface="Calibri"/>
                <a:cs typeface="Calibri"/>
              </a:rPr>
              <a:t>wind, </a:t>
            </a:r>
            <a:r>
              <a:rPr sz="2800" spc="-15" dirty="0">
                <a:latin typeface="Calibri"/>
                <a:cs typeface="Calibri"/>
              </a:rPr>
              <a:t>temperature, </a:t>
            </a:r>
            <a:r>
              <a:rPr sz="2800" spc="-20" dirty="0">
                <a:latin typeface="Calibri"/>
                <a:cs typeface="Calibri"/>
              </a:rPr>
              <a:t>humidity, </a:t>
            </a:r>
            <a:r>
              <a:rPr sz="2800" spc="-10" dirty="0">
                <a:latin typeface="Calibri"/>
                <a:cs typeface="Calibri"/>
              </a:rPr>
              <a:t>etc.) give </a:t>
            </a:r>
            <a:r>
              <a:rPr sz="2800" dirty="0">
                <a:latin typeface="Calibri"/>
                <a:cs typeface="Calibri"/>
              </a:rPr>
              <a:t>rise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demand </a:t>
            </a:r>
            <a:r>
              <a:rPr sz="2800" spc="-25" dirty="0">
                <a:latin typeface="Calibri"/>
                <a:cs typeface="Calibri"/>
              </a:rPr>
              <a:t>for  </a:t>
            </a:r>
            <a:r>
              <a:rPr sz="2800" spc="-20" dirty="0">
                <a:latin typeface="Calibri"/>
                <a:cs typeface="Calibri"/>
              </a:rPr>
              <a:t>different </a:t>
            </a:r>
            <a:r>
              <a:rPr sz="2800" dirty="0">
                <a:latin typeface="Calibri"/>
                <a:cs typeface="Calibri"/>
              </a:rPr>
              <a:t>types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products.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ts val="2450"/>
              </a:lnSpc>
              <a:spcBef>
                <a:spcPts val="545"/>
              </a:spcBef>
            </a:pPr>
            <a:r>
              <a:rPr sz="2800" dirty="0">
                <a:latin typeface="Calibri"/>
                <a:cs typeface="Calibri"/>
              </a:rPr>
              <a:t>It is </a:t>
            </a:r>
            <a:r>
              <a:rPr sz="2800" spc="-10" dirty="0">
                <a:latin typeface="Calibri"/>
                <a:cs typeface="Calibri"/>
              </a:rPr>
              <a:t>largely </a:t>
            </a:r>
            <a:r>
              <a:rPr sz="2800" spc="-5" dirty="0">
                <a:latin typeface="Calibri"/>
                <a:cs typeface="Calibri"/>
              </a:rPr>
              <a:t>due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climatic </a:t>
            </a:r>
            <a:r>
              <a:rPr sz="2800" spc="-10" dirty="0">
                <a:latin typeface="Calibri"/>
                <a:cs typeface="Calibri"/>
              </a:rPr>
              <a:t>differences that </a:t>
            </a:r>
            <a:r>
              <a:rPr sz="2800" spc="-5" dirty="0">
                <a:latin typeface="Calibri"/>
                <a:cs typeface="Calibri"/>
              </a:rPr>
              <a:t>people </a:t>
            </a:r>
            <a:r>
              <a:rPr sz="2800" spc="-20" dirty="0">
                <a:latin typeface="Calibri"/>
                <a:cs typeface="Calibri"/>
              </a:rPr>
              <a:t>differ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their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ts val="2450"/>
              </a:lnSpc>
            </a:pPr>
            <a:r>
              <a:rPr sz="2800" spc="-5" dirty="0">
                <a:latin typeface="Calibri"/>
                <a:cs typeface="Calibri"/>
              </a:rPr>
              <a:t>housing, </a:t>
            </a:r>
            <a:r>
              <a:rPr sz="2800" dirty="0">
                <a:latin typeface="Calibri"/>
                <a:cs typeface="Calibri"/>
              </a:rPr>
              <a:t>clothing, </a:t>
            </a:r>
            <a:r>
              <a:rPr sz="2800" spc="-15" dirty="0">
                <a:latin typeface="Calibri"/>
                <a:cs typeface="Calibri"/>
              </a:rPr>
              <a:t>food, </a:t>
            </a:r>
            <a:r>
              <a:rPr sz="2800" spc="-5" dirty="0">
                <a:latin typeface="Calibri"/>
                <a:cs typeface="Calibri"/>
              </a:rPr>
              <a:t>medical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recreational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marL="12700" marR="953135" algn="just">
              <a:lnSpc>
                <a:spcPct val="70000"/>
              </a:lnSpc>
              <a:spcBef>
                <a:spcPts val="1390"/>
              </a:spcBef>
            </a:pPr>
            <a:r>
              <a:rPr sz="2800" spc="-15" dirty="0">
                <a:latin typeface="Calibri"/>
                <a:cs typeface="Calibri"/>
              </a:rPr>
              <a:t>Many </a:t>
            </a:r>
            <a:r>
              <a:rPr sz="2800" dirty="0">
                <a:latin typeface="Calibri"/>
                <a:cs typeface="Calibri"/>
              </a:rPr>
              <a:t>a time needs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same, </a:t>
            </a:r>
            <a:r>
              <a:rPr sz="2800" dirty="0">
                <a:latin typeface="Calibri"/>
                <a:cs typeface="Calibri"/>
              </a:rPr>
              <a:t>and the </a:t>
            </a:r>
            <a:r>
              <a:rPr sz="2800" spc="-5" dirty="0">
                <a:latin typeface="Calibri"/>
                <a:cs typeface="Calibri"/>
              </a:rPr>
              <a:t>same </a:t>
            </a:r>
            <a:r>
              <a:rPr sz="2800" spc="-10" dirty="0">
                <a:latin typeface="Calibri"/>
                <a:cs typeface="Calibri"/>
              </a:rPr>
              <a:t>products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dirty="0">
                <a:latin typeface="Calibri"/>
                <a:cs typeface="Calibri"/>
              </a:rPr>
              <a:t>demanded. But  </a:t>
            </a:r>
            <a:r>
              <a:rPr sz="2800" spc="-5" dirty="0">
                <a:latin typeface="Calibri"/>
                <a:cs typeface="Calibri"/>
              </a:rPr>
              <a:t>because of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climatic </a:t>
            </a:r>
            <a:r>
              <a:rPr sz="2800" spc="-10" dirty="0">
                <a:latin typeface="Calibri"/>
                <a:cs typeface="Calibri"/>
              </a:rPr>
              <a:t>and/or topographic differences, products </a:t>
            </a:r>
            <a:r>
              <a:rPr sz="2800" spc="-5" dirty="0">
                <a:latin typeface="Calibri"/>
                <a:cs typeface="Calibri"/>
              </a:rPr>
              <a:t>need  </a:t>
            </a:r>
            <a:r>
              <a:rPr sz="2800" spc="-10" dirty="0">
                <a:latin typeface="Calibri"/>
                <a:cs typeface="Calibri"/>
              </a:rPr>
              <a:t>adaptation </a:t>
            </a:r>
            <a:r>
              <a:rPr sz="2800" spc="-5" dirty="0">
                <a:latin typeface="Calibri"/>
                <a:cs typeface="Calibri"/>
              </a:rPr>
              <a:t>or modifications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suit local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conditions.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70000"/>
              </a:lnSpc>
              <a:spcBef>
                <a:spcPts val="1405"/>
              </a:spcBef>
            </a:pPr>
            <a:r>
              <a:rPr sz="2800" spc="-15" dirty="0">
                <a:latin typeface="Calibri"/>
                <a:cs typeface="Calibri"/>
              </a:rPr>
              <a:t>Rolls </a:t>
            </a:r>
            <a:r>
              <a:rPr sz="2800" spc="-20" dirty="0">
                <a:latin typeface="Calibri"/>
                <a:cs typeface="Calibri"/>
              </a:rPr>
              <a:t>Royce </a:t>
            </a:r>
            <a:r>
              <a:rPr sz="2800" spc="-15" dirty="0">
                <a:latin typeface="Calibri"/>
                <a:cs typeface="Calibri"/>
              </a:rPr>
              <a:t>cars from </a:t>
            </a:r>
            <a:r>
              <a:rPr sz="2800" spc="-5" dirty="0">
                <a:latin typeface="Calibri"/>
                <a:cs typeface="Calibri"/>
              </a:rPr>
              <a:t>Britain, </a:t>
            </a:r>
            <a:r>
              <a:rPr sz="2800" spc="-20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instance, </a:t>
            </a:r>
            <a:r>
              <a:rPr sz="2800" spc="-10" dirty="0">
                <a:latin typeface="Calibri"/>
                <a:cs typeface="Calibri"/>
              </a:rPr>
              <a:t>required extensive </a:t>
            </a:r>
            <a:r>
              <a:rPr sz="2800" spc="-5" dirty="0">
                <a:latin typeface="Calibri"/>
                <a:cs typeface="Calibri"/>
              </a:rPr>
              <a:t>body </a:t>
            </a:r>
            <a:r>
              <a:rPr sz="2800" spc="-10" dirty="0">
                <a:latin typeface="Calibri"/>
                <a:cs typeface="Calibri"/>
              </a:rPr>
              <a:t>work </a:t>
            </a:r>
            <a:r>
              <a:rPr sz="2800" dirty="0">
                <a:latin typeface="Calibri"/>
                <a:cs typeface="Calibri"/>
              </a:rPr>
              <a:t>and  </a:t>
            </a:r>
            <a:r>
              <a:rPr sz="2800" spc="-15" dirty="0">
                <a:latin typeface="Calibri"/>
                <a:cs typeface="Calibri"/>
              </a:rPr>
              <a:t>renovations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Canada because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salted </a:t>
            </a:r>
            <a:r>
              <a:rPr sz="2800" spc="-5" dirty="0">
                <a:latin typeface="Calibri"/>
                <a:cs typeface="Calibri"/>
              </a:rPr>
              <a:t>sand, </a:t>
            </a:r>
            <a:r>
              <a:rPr sz="2800" spc="-10" dirty="0">
                <a:latin typeface="Calibri"/>
                <a:cs typeface="Calibri"/>
              </a:rPr>
              <a:t>spread </a:t>
            </a:r>
            <a:r>
              <a:rPr sz="2800" spc="-15" dirty="0">
                <a:latin typeface="Calibri"/>
                <a:cs typeface="Calibri"/>
              </a:rPr>
              <a:t>over </a:t>
            </a:r>
            <a:r>
              <a:rPr sz="2800" spc="-10" dirty="0">
                <a:latin typeface="Calibri"/>
                <a:cs typeface="Calibri"/>
              </a:rPr>
              <a:t>streets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20" dirty="0">
                <a:latin typeface="Calibri"/>
                <a:cs typeface="Calibri"/>
              </a:rPr>
              <a:t>keep  </a:t>
            </a:r>
            <a:r>
              <a:rPr sz="2800" dirty="0">
                <a:latin typeface="Calibri"/>
                <a:cs typeface="Calibri"/>
              </a:rPr>
              <a:t>them </a:t>
            </a:r>
            <a:r>
              <a:rPr sz="2800" spc="-5" dirty="0">
                <a:latin typeface="Calibri"/>
                <a:cs typeface="Calibri"/>
              </a:rPr>
              <a:t>passable </a:t>
            </a:r>
            <a:r>
              <a:rPr sz="2800" spc="-10" dirty="0">
                <a:latin typeface="Calibri"/>
                <a:cs typeface="Calibri"/>
              </a:rPr>
              <a:t>throughout </a:t>
            </a:r>
            <a:r>
              <a:rPr sz="2800" spc="-20" dirty="0">
                <a:latin typeface="Calibri"/>
                <a:cs typeface="Calibri"/>
              </a:rPr>
              <a:t>four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five </a:t>
            </a:r>
            <a:r>
              <a:rPr sz="2800" spc="-5" dirty="0">
                <a:latin typeface="Calibri"/>
                <a:cs typeface="Calibri"/>
              </a:rPr>
              <a:t>months of </a:t>
            </a:r>
            <a:r>
              <a:rPr sz="2800" dirty="0">
                <a:latin typeface="Calibri"/>
                <a:cs typeface="Calibri"/>
              </a:rPr>
              <a:t>virtually </a:t>
            </a:r>
            <a:r>
              <a:rPr sz="2800" spc="-5" dirty="0">
                <a:latin typeface="Calibri"/>
                <a:cs typeface="Calibri"/>
              </a:rPr>
              <a:t>continuous </a:t>
            </a:r>
            <a:r>
              <a:rPr sz="2800" spc="-10" dirty="0">
                <a:latin typeface="Calibri"/>
                <a:cs typeface="Calibri"/>
              </a:rPr>
              <a:t>snow </a:t>
            </a:r>
            <a:r>
              <a:rPr sz="2800" dirty="0">
                <a:latin typeface="Calibri"/>
                <a:cs typeface="Calibri"/>
              </a:rPr>
              <a:t>in  </a:t>
            </a:r>
            <a:r>
              <a:rPr sz="2800" spc="-5" dirty="0">
                <a:latin typeface="Calibri"/>
                <a:cs typeface="Calibri"/>
              </a:rPr>
              <a:t>Canada, caused rusting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corrosion </a:t>
            </a:r>
            <a:r>
              <a:rPr sz="2800" dirty="0">
                <a:latin typeface="Calibri"/>
                <a:cs typeface="Calibri"/>
              </a:rPr>
              <a:t>in the </a:t>
            </a:r>
            <a:r>
              <a:rPr sz="2800" spc="-15" dirty="0">
                <a:latin typeface="Calibri"/>
                <a:cs typeface="Calibri"/>
              </a:rPr>
              <a:t>fenders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5" dirty="0">
                <a:latin typeface="Calibri"/>
                <a:cs typeface="Calibri"/>
              </a:rPr>
              <a:t>door panels; </a:t>
            </a:r>
            <a:r>
              <a:rPr sz="2800" dirty="0">
                <a:latin typeface="Calibri"/>
                <a:cs typeface="Calibri"/>
              </a:rPr>
              <a:t>and the </a:t>
            </a:r>
            <a:r>
              <a:rPr sz="2800" spc="-5" dirty="0">
                <a:latin typeface="Calibri"/>
                <a:cs typeface="Calibri"/>
              </a:rPr>
              <a:t>oil  </a:t>
            </a:r>
            <a:r>
              <a:rPr sz="2800" spc="-25" dirty="0">
                <a:latin typeface="Calibri"/>
                <a:cs typeface="Calibri"/>
              </a:rPr>
              <a:t>system </a:t>
            </a:r>
            <a:r>
              <a:rPr sz="2800" dirty="0">
                <a:latin typeface="Calibri"/>
                <a:cs typeface="Calibri"/>
              </a:rPr>
              <a:t>also </a:t>
            </a:r>
            <a:r>
              <a:rPr sz="2800" spc="-10" dirty="0">
                <a:latin typeface="Calibri"/>
                <a:cs typeface="Calibri"/>
              </a:rPr>
              <a:t>developed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leaks.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533400"/>
            <a:ext cx="793432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45" dirty="0">
                <a:latin typeface="Arial"/>
                <a:cs typeface="Arial"/>
              </a:rPr>
              <a:t>ECONOMIC</a:t>
            </a:r>
            <a:r>
              <a:rPr sz="3600" b="1" spc="-204" dirty="0">
                <a:latin typeface="Arial"/>
                <a:cs typeface="Arial"/>
              </a:rPr>
              <a:t> </a:t>
            </a:r>
            <a:r>
              <a:rPr sz="3600" b="1" spc="-45" dirty="0">
                <a:latin typeface="Arial"/>
                <a:cs typeface="Arial"/>
              </a:rPr>
              <a:t>ENVIRONMENT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600201"/>
            <a:ext cx="10972800" cy="3591111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37795" marR="136525" algn="just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latin typeface="Calibri"/>
                <a:cs typeface="Calibri"/>
              </a:rPr>
              <a:t>Among all the </a:t>
            </a:r>
            <a:r>
              <a:rPr sz="3200" spc="-10" dirty="0">
                <a:latin typeface="Calibri"/>
                <a:cs typeface="Calibri"/>
              </a:rPr>
              <a:t>uncontrollables, </a:t>
            </a:r>
            <a:r>
              <a:rPr sz="3200" spc="-5" dirty="0">
                <a:latin typeface="Calibri"/>
                <a:cs typeface="Calibri"/>
              </a:rPr>
              <a:t>economic </a:t>
            </a:r>
            <a:r>
              <a:rPr sz="3200" spc="-15" dirty="0">
                <a:latin typeface="Calibri"/>
                <a:cs typeface="Calibri"/>
              </a:rPr>
              <a:t>environment </a:t>
            </a:r>
            <a:r>
              <a:rPr sz="3200" spc="-10" dirty="0">
                <a:latin typeface="Calibri"/>
                <a:cs typeface="Calibri"/>
              </a:rPr>
              <a:t>is  </a:t>
            </a:r>
            <a:r>
              <a:rPr sz="3200" spc="-5" dirty="0">
                <a:latin typeface="Calibri"/>
                <a:cs typeface="Calibri"/>
              </a:rPr>
              <a:t>perhaps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most important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factor.</a:t>
            </a:r>
            <a:endParaRPr sz="3200">
              <a:latin typeface="Calibri"/>
              <a:cs typeface="Calibri"/>
            </a:endParaRPr>
          </a:p>
          <a:p>
            <a:pPr marL="137795" marR="393700" algn="just">
              <a:lnSpc>
                <a:spcPts val="3460"/>
              </a:lnSpc>
              <a:spcBef>
                <a:spcPts val="1385"/>
              </a:spcBef>
            </a:pPr>
            <a:r>
              <a:rPr sz="3200" dirty="0">
                <a:latin typeface="Calibri"/>
                <a:cs typeface="Calibri"/>
              </a:rPr>
              <a:t>An </a:t>
            </a:r>
            <a:r>
              <a:rPr sz="3200" spc="-5" dirty="0">
                <a:latin typeface="Calibri"/>
                <a:cs typeface="Calibri"/>
              </a:rPr>
              <a:t>analysis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economic </a:t>
            </a:r>
            <a:r>
              <a:rPr sz="3200" spc="-15" dirty="0">
                <a:latin typeface="Calibri"/>
                <a:cs typeface="Calibri"/>
              </a:rPr>
              <a:t>environment </a:t>
            </a:r>
            <a:r>
              <a:rPr sz="3200" dirty="0">
                <a:latin typeface="Calibri"/>
                <a:cs typeface="Calibri"/>
              </a:rPr>
              <a:t>enables a </a:t>
            </a:r>
            <a:r>
              <a:rPr sz="3200" spc="-5" dirty="0">
                <a:latin typeface="Calibri"/>
                <a:cs typeface="Calibri"/>
              </a:rPr>
              <a:t>firm </a:t>
            </a:r>
            <a:r>
              <a:rPr sz="3200" spc="-20" dirty="0">
                <a:latin typeface="Calibri"/>
                <a:cs typeface="Calibri"/>
              </a:rPr>
              <a:t>to  </a:t>
            </a:r>
            <a:r>
              <a:rPr sz="3200" dirty="0">
                <a:latin typeface="Calibri"/>
                <a:cs typeface="Calibri"/>
              </a:rPr>
              <a:t>know </a:t>
            </a:r>
            <a:r>
              <a:rPr sz="3200" spc="-5" dirty="0">
                <a:latin typeface="Calibri"/>
                <a:cs typeface="Calibri"/>
              </a:rPr>
              <a:t>how big </a:t>
            </a:r>
            <a:r>
              <a:rPr sz="3200" dirty="0">
                <a:latin typeface="Calibri"/>
                <a:cs typeface="Calibri"/>
              </a:rPr>
              <a:t>is the </a:t>
            </a:r>
            <a:r>
              <a:rPr sz="3200" spc="-20" dirty="0">
                <a:latin typeface="Calibri"/>
                <a:cs typeface="Calibri"/>
              </a:rPr>
              <a:t>market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what </a:t>
            </a:r>
            <a:r>
              <a:rPr sz="3200" dirty="0">
                <a:latin typeface="Calibri"/>
                <a:cs typeface="Calibri"/>
              </a:rPr>
              <a:t>its </a:t>
            </a:r>
            <a:r>
              <a:rPr sz="3200" spc="-15" dirty="0">
                <a:latin typeface="Calibri"/>
                <a:cs typeface="Calibri"/>
              </a:rPr>
              <a:t>nature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is.</a:t>
            </a:r>
            <a:endParaRPr sz="3200">
              <a:latin typeface="Calibri"/>
              <a:cs typeface="Calibri"/>
            </a:endParaRPr>
          </a:p>
          <a:p>
            <a:pPr marL="137795" marR="5080" algn="just">
              <a:lnSpc>
                <a:spcPct val="90000"/>
              </a:lnSpc>
              <a:spcBef>
                <a:spcPts val="1350"/>
              </a:spcBef>
            </a:pPr>
            <a:r>
              <a:rPr sz="3200" spc="-15" dirty="0">
                <a:latin typeface="Calibri"/>
                <a:cs typeface="Calibri"/>
              </a:rPr>
              <a:t>Answers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these </a:t>
            </a:r>
            <a:r>
              <a:rPr sz="3200" spc="-10" dirty="0">
                <a:latin typeface="Calibri"/>
                <a:cs typeface="Calibri"/>
              </a:rPr>
              <a:t>questions </a:t>
            </a:r>
            <a:r>
              <a:rPr sz="3200" dirty="0">
                <a:latin typeface="Calibri"/>
                <a:cs typeface="Calibri"/>
              </a:rPr>
              <a:t>in turn </a:t>
            </a:r>
            <a:r>
              <a:rPr sz="3200" spc="-10" dirty="0">
                <a:latin typeface="Calibri"/>
                <a:cs typeface="Calibri"/>
              </a:rPr>
              <a:t>determine </a:t>
            </a:r>
            <a:r>
              <a:rPr sz="3200" dirty="0">
                <a:latin typeface="Calibri"/>
                <a:cs typeface="Calibri"/>
              </a:rPr>
              <a:t>whether a  </a:t>
            </a:r>
            <a:r>
              <a:rPr sz="3200" spc="-5" dirty="0">
                <a:latin typeface="Calibri"/>
                <a:cs typeface="Calibri"/>
              </a:rPr>
              <a:t>firm should </a:t>
            </a:r>
            <a:r>
              <a:rPr sz="3200" spc="-15" dirty="0">
                <a:latin typeface="Calibri"/>
                <a:cs typeface="Calibri"/>
              </a:rPr>
              <a:t>enter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given </a:t>
            </a:r>
            <a:r>
              <a:rPr sz="3200" spc="-15" dirty="0">
                <a:latin typeface="Calibri"/>
                <a:cs typeface="Calibri"/>
              </a:rPr>
              <a:t>foreign </a:t>
            </a:r>
            <a:r>
              <a:rPr sz="3200" spc="-20" dirty="0">
                <a:latin typeface="Calibri"/>
                <a:cs typeface="Calibri"/>
              </a:rPr>
              <a:t>market, </a:t>
            </a:r>
            <a:r>
              <a:rPr sz="3200" dirty="0">
                <a:latin typeface="Calibri"/>
                <a:cs typeface="Calibri"/>
              </a:rPr>
              <a:t>and if </a:t>
            </a:r>
            <a:r>
              <a:rPr sz="3200" spc="-10" dirty="0">
                <a:latin typeface="Calibri"/>
                <a:cs typeface="Calibri"/>
              </a:rPr>
              <a:t>yes, </a:t>
            </a:r>
            <a:r>
              <a:rPr sz="3200" spc="-5" dirty="0">
                <a:latin typeface="Calibri"/>
                <a:cs typeface="Calibri"/>
              </a:rPr>
              <a:t>what  </a:t>
            </a:r>
            <a:r>
              <a:rPr sz="3200" spc="-20" dirty="0">
                <a:latin typeface="Calibri"/>
                <a:cs typeface="Calibri"/>
              </a:rPr>
              <a:t>strategies </a:t>
            </a:r>
            <a:r>
              <a:rPr sz="3200" dirty="0">
                <a:latin typeface="Calibri"/>
                <a:cs typeface="Calibri"/>
              </a:rPr>
              <a:t>it </a:t>
            </a:r>
            <a:r>
              <a:rPr sz="3200" spc="-5" dirty="0">
                <a:latin typeface="Calibri"/>
                <a:cs typeface="Calibri"/>
              </a:rPr>
              <a:t>should use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successfully </a:t>
            </a:r>
            <a:r>
              <a:rPr sz="3200" dirty="0">
                <a:latin typeface="Calibri"/>
                <a:cs typeface="Calibri"/>
              </a:rPr>
              <a:t>run </a:t>
            </a:r>
            <a:r>
              <a:rPr sz="3200" spc="-5" dirty="0">
                <a:latin typeface="Calibri"/>
                <a:cs typeface="Calibri"/>
              </a:rPr>
              <a:t>its business  </a:t>
            </a:r>
            <a:r>
              <a:rPr sz="3200" spc="-15" dirty="0">
                <a:latin typeface="Calibri"/>
                <a:cs typeface="Calibri"/>
              </a:rPr>
              <a:t>operations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381000"/>
            <a:ext cx="785050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45" dirty="0">
                <a:latin typeface="Arial"/>
                <a:cs typeface="Arial"/>
              </a:rPr>
              <a:t>FINANCIAL</a:t>
            </a:r>
            <a:r>
              <a:rPr sz="3200" b="1" spc="-280" dirty="0">
                <a:latin typeface="Arial"/>
                <a:cs typeface="Arial"/>
              </a:rPr>
              <a:t> </a:t>
            </a:r>
            <a:r>
              <a:rPr sz="3200" b="1" spc="-45" dirty="0">
                <a:latin typeface="Arial"/>
                <a:cs typeface="Arial"/>
              </a:rPr>
              <a:t>ENVIRONMENT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600201"/>
            <a:ext cx="10972800" cy="3016723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37795" marR="5080" indent="12065" algn="just">
              <a:lnSpc>
                <a:spcPct val="90000"/>
              </a:lnSpc>
              <a:spcBef>
                <a:spcPts val="530"/>
              </a:spcBef>
            </a:pPr>
            <a:r>
              <a:rPr b="1" spc="-10" dirty="0">
                <a:latin typeface="Calibri"/>
                <a:cs typeface="Calibri"/>
              </a:rPr>
              <a:t>Monetary </a:t>
            </a:r>
            <a:r>
              <a:rPr b="1" dirty="0">
                <a:latin typeface="Calibri"/>
                <a:cs typeface="Calibri"/>
              </a:rPr>
              <a:t>and Fiscal </a:t>
            </a:r>
            <a:r>
              <a:rPr b="1" spc="-10" dirty="0">
                <a:latin typeface="Calibri"/>
                <a:cs typeface="Calibri"/>
              </a:rPr>
              <a:t>Policies</a:t>
            </a:r>
            <a:r>
              <a:rPr spc="-10" dirty="0">
                <a:latin typeface="Calibri"/>
                <a:cs typeface="Calibri"/>
              </a:rPr>
              <a:t>: Inflation, </a:t>
            </a:r>
            <a:r>
              <a:rPr spc="-20" dirty="0">
                <a:latin typeface="Calibri"/>
                <a:cs typeface="Calibri"/>
              </a:rPr>
              <a:t>interest </a:t>
            </a:r>
            <a:r>
              <a:rPr spc="-30" dirty="0">
                <a:latin typeface="Calibri"/>
                <a:cs typeface="Calibri"/>
              </a:rPr>
              <a:t>rate,  </a:t>
            </a:r>
            <a:r>
              <a:rPr spc="-5" dirty="0">
                <a:latin typeface="Calibri"/>
                <a:cs typeface="Calibri"/>
              </a:rPr>
              <a:t>various </a:t>
            </a:r>
            <a:r>
              <a:rPr dirty="0">
                <a:latin typeface="Calibri"/>
                <a:cs typeface="Calibri"/>
              </a:rPr>
              <a:t>kinds </a:t>
            </a:r>
            <a:r>
              <a:rPr spc="-5" dirty="0">
                <a:latin typeface="Calibri"/>
                <a:cs typeface="Calibri"/>
              </a:rPr>
              <a:t>of </a:t>
            </a:r>
            <a:r>
              <a:rPr dirty="0">
                <a:latin typeface="Calibri"/>
                <a:cs typeface="Calibri"/>
              </a:rPr>
              <a:t>duties and </a:t>
            </a:r>
            <a:r>
              <a:rPr spc="-20" dirty="0">
                <a:latin typeface="Calibri"/>
                <a:cs typeface="Calibri"/>
              </a:rPr>
              <a:t>exchange </a:t>
            </a:r>
            <a:r>
              <a:rPr spc="-30" dirty="0">
                <a:latin typeface="Calibri"/>
                <a:cs typeface="Calibri"/>
              </a:rPr>
              <a:t>rates </a:t>
            </a:r>
            <a:r>
              <a:rPr spc="-15" dirty="0">
                <a:latin typeface="Calibri"/>
                <a:cs typeface="Calibri"/>
              </a:rPr>
              <a:t>are </a:t>
            </a:r>
            <a:r>
              <a:rPr dirty="0">
                <a:latin typeface="Calibri"/>
                <a:cs typeface="Calibri"/>
              </a:rPr>
              <a:t>the  </a:t>
            </a:r>
            <a:r>
              <a:rPr spc="-5" dirty="0">
                <a:latin typeface="Calibri"/>
                <a:cs typeface="Calibri"/>
              </a:rPr>
              <a:t>variables </a:t>
            </a:r>
            <a:r>
              <a:rPr spc="-20" dirty="0">
                <a:latin typeface="Calibri"/>
                <a:cs typeface="Calibri"/>
              </a:rPr>
              <a:t>related </a:t>
            </a:r>
            <a:r>
              <a:rPr spc="-25" dirty="0">
                <a:latin typeface="Calibri"/>
                <a:cs typeface="Calibri"/>
              </a:rPr>
              <a:t>to </a:t>
            </a:r>
            <a:r>
              <a:rPr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country's monetary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5" dirty="0">
                <a:latin typeface="Calibri"/>
                <a:cs typeface="Calibri"/>
              </a:rPr>
              <a:t>fiscal  policies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25" dirty="0">
                <a:latin typeface="Calibri"/>
                <a:cs typeface="Calibri"/>
              </a:rPr>
              <a:t>have </a:t>
            </a:r>
            <a:r>
              <a:rPr dirty="0">
                <a:latin typeface="Calibri"/>
                <a:cs typeface="Calibri"/>
              </a:rPr>
              <a:t>a </a:t>
            </a:r>
            <a:r>
              <a:rPr spc="-15" dirty="0">
                <a:latin typeface="Calibri"/>
                <a:cs typeface="Calibri"/>
              </a:rPr>
              <a:t>substantial </a:t>
            </a:r>
            <a:r>
              <a:rPr dirty="0">
                <a:latin typeface="Calibri"/>
                <a:cs typeface="Calibri"/>
              </a:rPr>
              <a:t>impact </a:t>
            </a:r>
            <a:r>
              <a:rPr spc="-5" dirty="0">
                <a:latin typeface="Calibri"/>
                <a:cs typeface="Calibri"/>
              </a:rPr>
              <a:t>on </a:t>
            </a:r>
            <a:r>
              <a:rPr dirty="0">
                <a:latin typeface="Calibri"/>
                <a:cs typeface="Calibri"/>
              </a:rPr>
              <a:t>the </a:t>
            </a:r>
            <a:r>
              <a:rPr spc="-15" dirty="0">
                <a:latin typeface="Calibri"/>
                <a:cs typeface="Calibri"/>
              </a:rPr>
              <a:t>costs 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10" dirty="0">
                <a:latin typeface="Calibri"/>
                <a:cs typeface="Calibri"/>
              </a:rPr>
              <a:t>profitability </a:t>
            </a:r>
            <a:r>
              <a:rPr spc="-5" dirty="0">
                <a:latin typeface="Calibri"/>
                <a:cs typeface="Calibri"/>
              </a:rPr>
              <a:t>of </a:t>
            </a:r>
            <a:r>
              <a:rPr dirty="0">
                <a:latin typeface="Calibri"/>
                <a:cs typeface="Calibri"/>
              </a:rPr>
              <a:t>business</a:t>
            </a:r>
            <a:r>
              <a:rPr spc="-9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operations.</a:t>
            </a:r>
            <a:endParaRPr>
              <a:latin typeface="Calibri"/>
              <a:cs typeface="Calibri"/>
            </a:endParaRPr>
          </a:p>
          <a:p>
            <a:pPr marL="137795" marR="720725" indent="12065" algn="just">
              <a:lnSpc>
                <a:spcPts val="3890"/>
              </a:lnSpc>
              <a:spcBef>
                <a:spcPts val="1450"/>
              </a:spcBef>
            </a:pPr>
            <a:r>
              <a:rPr spc="-5" dirty="0">
                <a:latin typeface="Calibri"/>
                <a:cs typeface="Calibri"/>
              </a:rPr>
              <a:t>These variables </a:t>
            </a:r>
            <a:r>
              <a:rPr dirty="0">
                <a:latin typeface="Calibri"/>
                <a:cs typeface="Calibri"/>
              </a:rPr>
              <a:t>also </a:t>
            </a:r>
            <a:r>
              <a:rPr spc="-5" dirty="0">
                <a:latin typeface="Calibri"/>
                <a:cs typeface="Calibri"/>
              </a:rPr>
              <a:t>Influence </a:t>
            </a:r>
            <a:r>
              <a:rPr dirty="0">
                <a:latin typeface="Calibri"/>
                <a:cs typeface="Calibri"/>
              </a:rPr>
              <a:t>a firm's </a:t>
            </a:r>
            <a:r>
              <a:rPr spc="-5" dirty="0">
                <a:latin typeface="Calibri"/>
                <a:cs typeface="Calibri"/>
              </a:rPr>
              <a:t>decision</a:t>
            </a:r>
            <a:r>
              <a:rPr spc="-14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to  </a:t>
            </a:r>
            <a:r>
              <a:rPr spc="-10" dirty="0">
                <a:latin typeface="Calibri"/>
                <a:cs typeface="Calibri"/>
              </a:rPr>
              <a:t>move </a:t>
            </a:r>
            <a:r>
              <a:rPr dirty="0">
                <a:latin typeface="Calibri"/>
                <a:cs typeface="Calibri"/>
              </a:rPr>
              <a:t>funds </a:t>
            </a:r>
            <a:r>
              <a:rPr spc="-15" dirty="0">
                <a:latin typeface="Calibri"/>
                <a:cs typeface="Calibri"/>
              </a:rPr>
              <a:t>from </a:t>
            </a:r>
            <a:r>
              <a:rPr spc="-5" dirty="0">
                <a:latin typeface="Calibri"/>
                <a:cs typeface="Calibri"/>
              </a:rPr>
              <a:t>one nation </a:t>
            </a:r>
            <a:r>
              <a:rPr spc="-25" dirty="0">
                <a:latin typeface="Calibri"/>
                <a:cs typeface="Calibri"/>
              </a:rPr>
              <a:t>to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50" dirty="0">
                <a:latin typeface="Calibri"/>
                <a:cs typeface="Calibri"/>
              </a:rPr>
              <a:t>another.</a:t>
            </a:r>
            <a:endParaRPr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SOCIO-CULTURAL</a:t>
            </a:r>
            <a:r>
              <a:rPr spc="-355" dirty="0"/>
              <a:t> </a:t>
            </a:r>
            <a:r>
              <a:rPr spc="-45" dirty="0"/>
              <a:t>ENVIRONMENT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600201"/>
            <a:ext cx="10972800" cy="4039054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37795" marR="630555" algn="just">
              <a:lnSpc>
                <a:spcPct val="80000"/>
              </a:lnSpc>
              <a:spcBef>
                <a:spcPts val="725"/>
              </a:spcBef>
            </a:pPr>
            <a:r>
              <a:rPr sz="2800" dirty="0">
                <a:latin typeface="Calibri"/>
                <a:cs typeface="Calibri"/>
              </a:rPr>
              <a:t>Business is as much a </a:t>
            </a:r>
            <a:r>
              <a:rPr sz="2800" spc="-5" dirty="0">
                <a:latin typeface="Calibri"/>
                <a:cs typeface="Calibri"/>
              </a:rPr>
              <a:t>socio-cultural phenomenon </a:t>
            </a:r>
            <a:r>
              <a:rPr sz="2800" dirty="0">
                <a:latin typeface="Calibri"/>
                <a:cs typeface="Calibri"/>
              </a:rPr>
              <a:t>as it is an </a:t>
            </a:r>
            <a:r>
              <a:rPr sz="2800" spc="-5" dirty="0">
                <a:latin typeface="Calibri"/>
                <a:cs typeface="Calibri"/>
              </a:rPr>
              <a:t>economic  </a:t>
            </a:r>
            <a:r>
              <a:rPr sz="2800" spc="-20" dirty="0"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  <a:p>
            <a:pPr marL="137795" marR="5080" algn="just">
              <a:lnSpc>
                <a:spcPts val="2500"/>
              </a:lnSpc>
              <a:spcBef>
                <a:spcPts val="1380"/>
              </a:spcBef>
            </a:pPr>
            <a:r>
              <a:rPr sz="2800" spc="-15" dirty="0">
                <a:latin typeface="Calibri"/>
                <a:cs typeface="Calibri"/>
              </a:rPr>
              <a:t>Per </a:t>
            </a:r>
            <a:r>
              <a:rPr sz="2800" spc="-10" dirty="0">
                <a:latin typeface="Calibri"/>
                <a:cs typeface="Calibri"/>
              </a:rPr>
              <a:t>capita </a:t>
            </a:r>
            <a:r>
              <a:rPr sz="2800" spc="-5" dirty="0">
                <a:latin typeface="Calibri"/>
                <a:cs typeface="Calibri"/>
              </a:rPr>
              <a:t>income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two </a:t>
            </a:r>
            <a:r>
              <a:rPr sz="2800" spc="-5" dirty="0">
                <a:latin typeface="Calibri"/>
                <a:cs typeface="Calibri"/>
              </a:rPr>
              <a:t>countries </a:t>
            </a:r>
            <a:r>
              <a:rPr sz="2800" spc="-15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same, </a:t>
            </a:r>
            <a:r>
              <a:rPr sz="2800" spc="-15" dirty="0">
                <a:latin typeface="Calibri"/>
                <a:cs typeface="Calibri"/>
              </a:rPr>
              <a:t>yet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consumption  </a:t>
            </a:r>
            <a:r>
              <a:rPr sz="2800" spc="-10" dirty="0">
                <a:latin typeface="Calibri"/>
                <a:cs typeface="Calibri"/>
              </a:rPr>
              <a:t>patterns </a:t>
            </a:r>
            <a:r>
              <a:rPr sz="2800" dirty="0">
                <a:latin typeface="Calibri"/>
                <a:cs typeface="Calibri"/>
              </a:rPr>
              <a:t>in these </a:t>
            </a:r>
            <a:r>
              <a:rPr sz="2800" spc="-5" dirty="0">
                <a:latin typeface="Calibri"/>
                <a:cs typeface="Calibri"/>
              </a:rPr>
              <a:t>countries </a:t>
            </a:r>
            <a:r>
              <a:rPr sz="2800" spc="-15" dirty="0">
                <a:latin typeface="Calibri"/>
                <a:cs typeface="Calibri"/>
              </a:rPr>
              <a:t>may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differ.</a:t>
            </a:r>
            <a:endParaRPr sz="2800">
              <a:latin typeface="Calibri"/>
              <a:cs typeface="Calibri"/>
            </a:endParaRPr>
          </a:p>
          <a:p>
            <a:pPr marL="137795" marR="405130" algn="just">
              <a:lnSpc>
                <a:spcPct val="80000"/>
              </a:lnSpc>
              <a:spcBef>
                <a:spcPts val="1410"/>
              </a:spcBef>
            </a:pPr>
            <a:r>
              <a:rPr sz="2800" spc="-5" dirty="0">
                <a:latin typeface="Calibri"/>
                <a:cs typeface="Calibri"/>
              </a:rPr>
              <a:t>Socio-cultural </a:t>
            </a:r>
            <a:r>
              <a:rPr sz="2800" spc="-20" dirty="0">
                <a:latin typeface="Calibri"/>
                <a:cs typeface="Calibri"/>
              </a:rPr>
              <a:t>forces have </a:t>
            </a:r>
            <a:r>
              <a:rPr sz="2800" spc="-10" dirty="0">
                <a:latin typeface="Calibri"/>
                <a:cs typeface="Calibri"/>
              </a:rPr>
              <a:t>considerable </a:t>
            </a:r>
            <a:r>
              <a:rPr sz="2800" dirty="0">
                <a:latin typeface="Calibri"/>
                <a:cs typeface="Calibri"/>
              </a:rPr>
              <a:t>impact </a:t>
            </a:r>
            <a:r>
              <a:rPr sz="2800" spc="-5" dirty="0">
                <a:latin typeface="Calibri"/>
                <a:cs typeface="Calibri"/>
              </a:rPr>
              <a:t>on products people  consume; designs, </a:t>
            </a:r>
            <a:r>
              <a:rPr sz="2800" spc="-15" dirty="0">
                <a:latin typeface="Calibri"/>
                <a:cs typeface="Calibri"/>
              </a:rPr>
              <a:t>colors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symbols </a:t>
            </a:r>
            <a:r>
              <a:rPr sz="2800" dirty="0">
                <a:latin typeface="Calibri"/>
                <a:cs typeface="Calibri"/>
              </a:rPr>
              <a:t>they </a:t>
            </a:r>
            <a:r>
              <a:rPr sz="2800" spc="-15" dirty="0">
                <a:latin typeface="Calibri"/>
                <a:cs typeface="Calibri"/>
              </a:rPr>
              <a:t>like; </a:t>
            </a:r>
            <a:r>
              <a:rPr sz="2800" spc="-5" dirty="0">
                <a:latin typeface="Calibri"/>
                <a:cs typeface="Calibri"/>
              </a:rPr>
              <a:t>dresses </a:t>
            </a:r>
            <a:r>
              <a:rPr sz="2800" dirty="0">
                <a:latin typeface="Calibri"/>
                <a:cs typeface="Calibri"/>
              </a:rPr>
              <a:t>they </a:t>
            </a:r>
            <a:r>
              <a:rPr sz="2800" spc="-5" dirty="0">
                <a:latin typeface="Calibri"/>
                <a:cs typeface="Calibri"/>
              </a:rPr>
              <a:t>wear </a:t>
            </a:r>
            <a:r>
              <a:rPr sz="2800" dirty="0">
                <a:latin typeface="Calibri"/>
                <a:cs typeface="Calibri"/>
              </a:rPr>
              <a:t>and  emphasis they </a:t>
            </a:r>
            <a:r>
              <a:rPr sz="2800" spc="-5" dirty="0">
                <a:latin typeface="Calibri"/>
                <a:cs typeface="Calibri"/>
              </a:rPr>
              <a:t>place on religion, </a:t>
            </a:r>
            <a:r>
              <a:rPr sz="2800" spc="-10" dirty="0">
                <a:latin typeface="Calibri"/>
                <a:cs typeface="Calibri"/>
              </a:rPr>
              <a:t>work, </a:t>
            </a:r>
            <a:r>
              <a:rPr sz="2800" spc="-5" dirty="0">
                <a:latin typeface="Calibri"/>
                <a:cs typeface="Calibri"/>
              </a:rPr>
              <a:t>entertainment, </a:t>
            </a:r>
            <a:r>
              <a:rPr sz="2800" spc="-10" dirty="0">
                <a:latin typeface="Calibri"/>
                <a:cs typeface="Calibri"/>
              </a:rPr>
              <a:t>family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5" dirty="0">
                <a:latin typeface="Calibri"/>
                <a:cs typeface="Calibri"/>
              </a:rPr>
              <a:t>other  social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relations.</a:t>
            </a:r>
            <a:endParaRPr sz="2800">
              <a:latin typeface="Calibri"/>
              <a:cs typeface="Calibri"/>
            </a:endParaRPr>
          </a:p>
          <a:p>
            <a:pPr marL="137795" marR="206375" algn="just">
              <a:lnSpc>
                <a:spcPct val="80000"/>
              </a:lnSpc>
              <a:spcBef>
                <a:spcPts val="1405"/>
              </a:spcBef>
            </a:pPr>
            <a:r>
              <a:rPr sz="2800" spc="-5" dirty="0">
                <a:latin typeface="Calibri"/>
                <a:cs typeface="Calibri"/>
              </a:rPr>
              <a:t>Socio-cultural </a:t>
            </a:r>
            <a:r>
              <a:rPr sz="2800" spc="-10" dirty="0">
                <a:latin typeface="Calibri"/>
                <a:cs typeface="Calibri"/>
              </a:rPr>
              <a:t>environment </a:t>
            </a:r>
            <a:r>
              <a:rPr sz="2800" dirty="0">
                <a:latin typeface="Calibri"/>
                <a:cs typeface="Calibri"/>
              </a:rPr>
              <a:t>influences all aspects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human </a:t>
            </a:r>
            <a:r>
              <a:rPr sz="2800" spc="-10" dirty="0">
                <a:latin typeface="Calibri"/>
                <a:cs typeface="Calibri"/>
              </a:rPr>
              <a:t>behavior a</a:t>
            </a:r>
            <a:r>
              <a:rPr sz="2800" i="1" spc="-10" dirty="0">
                <a:latin typeface="Calibri"/>
                <a:cs typeface="Calibri"/>
              </a:rPr>
              <a:t>nd  </a:t>
            </a:r>
            <a:r>
              <a:rPr sz="280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pervasive </a:t>
            </a:r>
            <a:r>
              <a:rPr sz="2800" dirty="0">
                <a:latin typeface="Calibri"/>
                <a:cs typeface="Calibri"/>
              </a:rPr>
              <a:t>in all </a:t>
            </a:r>
            <a:r>
              <a:rPr sz="2800" spc="-10" dirty="0">
                <a:latin typeface="Calibri"/>
                <a:cs typeface="Calibri"/>
              </a:rPr>
              <a:t>facets </a:t>
            </a:r>
            <a:r>
              <a:rPr sz="2800" spc="-5" dirty="0">
                <a:latin typeface="Calibri"/>
                <a:cs typeface="Calibri"/>
              </a:rPr>
              <a:t>of business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operations.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324" y="304800"/>
            <a:ext cx="863727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45"/>
              <a:t>POLITICAL</a:t>
            </a:r>
            <a:r>
              <a:rPr sz="4000" b="1" spc="-375"/>
              <a:t> </a:t>
            </a:r>
            <a:r>
              <a:rPr lang="en-US" sz="4000" b="1" spc="-375" dirty="0" smtClean="0"/>
              <a:t>  </a:t>
            </a:r>
            <a:r>
              <a:rPr sz="4000" b="1" spc="-50" smtClean="0"/>
              <a:t>ENVIRONMENT</a:t>
            </a:r>
            <a:endParaRPr sz="4000" b="1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600201"/>
            <a:ext cx="10972800" cy="430797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37795" marR="84455" algn="just">
              <a:lnSpc>
                <a:spcPts val="2690"/>
              </a:lnSpc>
              <a:spcBef>
                <a:spcPts val="740"/>
              </a:spcBef>
            </a:pPr>
            <a:r>
              <a:rPr spc="-5" dirty="0"/>
              <a:t>It is </a:t>
            </a:r>
            <a:r>
              <a:rPr dirty="0"/>
              <a:t>rightly </a:t>
            </a:r>
            <a:r>
              <a:rPr spc="-5" dirty="0"/>
              <a:t>said that a </a:t>
            </a:r>
            <a:r>
              <a:rPr dirty="0"/>
              <a:t>foreign business </a:t>
            </a:r>
            <a:r>
              <a:rPr spc="-5" dirty="0"/>
              <a:t>firm operates </a:t>
            </a:r>
            <a:r>
              <a:rPr dirty="0"/>
              <a:t>only </a:t>
            </a:r>
            <a:r>
              <a:rPr spc="-5" dirty="0"/>
              <a:t>as a guest  and at the </a:t>
            </a:r>
            <a:r>
              <a:rPr dirty="0"/>
              <a:t>convenience of the host </a:t>
            </a:r>
            <a:r>
              <a:rPr spc="-5" dirty="0"/>
              <a:t>country</a:t>
            </a:r>
            <a:r>
              <a:rPr spc="-60" dirty="0"/>
              <a:t> </a:t>
            </a:r>
            <a:r>
              <a:rPr spc="-5" dirty="0"/>
              <a:t>government.</a:t>
            </a:r>
          </a:p>
          <a:p>
            <a:pPr marL="137795" marR="82550" algn="just">
              <a:lnSpc>
                <a:spcPct val="80000"/>
              </a:lnSpc>
              <a:spcBef>
                <a:spcPts val="1430"/>
              </a:spcBef>
            </a:pPr>
            <a:r>
              <a:rPr spc="-5" dirty="0"/>
              <a:t>The government reserves </a:t>
            </a:r>
            <a:r>
              <a:rPr dirty="0"/>
              <a:t>the right of allowing </a:t>
            </a:r>
            <a:r>
              <a:rPr spc="-5" dirty="0"/>
              <a:t>a </a:t>
            </a:r>
            <a:r>
              <a:rPr dirty="0"/>
              <a:t>foreign </a:t>
            </a:r>
            <a:r>
              <a:rPr spc="-5" dirty="0"/>
              <a:t>firm to  operate in </a:t>
            </a:r>
            <a:r>
              <a:rPr dirty="0"/>
              <a:t>the </a:t>
            </a:r>
            <a:r>
              <a:rPr spc="-5" dirty="0"/>
              <a:t>country as well as </a:t>
            </a:r>
            <a:r>
              <a:rPr dirty="0"/>
              <a:t>laying down the </a:t>
            </a:r>
            <a:r>
              <a:rPr spc="-5" dirty="0"/>
              <a:t>manner in which a  </a:t>
            </a:r>
            <a:r>
              <a:rPr dirty="0"/>
              <a:t>foreign </a:t>
            </a:r>
            <a:r>
              <a:rPr spc="-5" dirty="0"/>
              <a:t>firm can </a:t>
            </a:r>
            <a:r>
              <a:rPr dirty="0"/>
              <a:t>conduct</a:t>
            </a:r>
            <a:r>
              <a:rPr spc="-40" dirty="0"/>
              <a:t> </a:t>
            </a:r>
            <a:r>
              <a:rPr dirty="0"/>
              <a:t>business.</a:t>
            </a:r>
          </a:p>
          <a:p>
            <a:pPr marL="137795" marR="5080" algn="just">
              <a:lnSpc>
                <a:spcPct val="79800"/>
              </a:lnSpc>
              <a:spcBef>
                <a:spcPts val="1410"/>
              </a:spcBef>
            </a:pPr>
            <a:r>
              <a:rPr spc="-100" dirty="0"/>
              <a:t>To </a:t>
            </a:r>
            <a:r>
              <a:rPr spc="-5" dirty="0"/>
              <a:t>gain an </a:t>
            </a:r>
            <a:r>
              <a:rPr dirty="0"/>
              <a:t>insight </a:t>
            </a:r>
            <a:r>
              <a:rPr spc="-5" dirty="0"/>
              <a:t>into a </a:t>
            </a:r>
            <a:r>
              <a:rPr dirty="0"/>
              <a:t>foreign </a:t>
            </a:r>
            <a:r>
              <a:rPr spc="-5" dirty="0"/>
              <a:t>country's </a:t>
            </a:r>
            <a:r>
              <a:rPr dirty="0"/>
              <a:t>political </a:t>
            </a:r>
            <a:r>
              <a:rPr spc="-5" dirty="0"/>
              <a:t>environment, </a:t>
            </a:r>
            <a:r>
              <a:rPr dirty="0"/>
              <a:t>one  </a:t>
            </a:r>
            <a:r>
              <a:rPr spc="-5" dirty="0"/>
              <a:t>needs to analyze factors such as </a:t>
            </a:r>
            <a:r>
              <a:rPr dirty="0"/>
              <a:t>current form </a:t>
            </a:r>
            <a:r>
              <a:rPr spc="-5" dirty="0"/>
              <a:t>of government and  </a:t>
            </a:r>
            <a:r>
              <a:rPr dirty="0"/>
              <a:t>political </a:t>
            </a:r>
            <a:r>
              <a:rPr spc="-5" dirty="0"/>
              <a:t>party system, </a:t>
            </a:r>
            <a:r>
              <a:rPr dirty="0"/>
              <a:t>role </a:t>
            </a:r>
            <a:r>
              <a:rPr spc="-5" dirty="0"/>
              <a:t>of government in </a:t>
            </a:r>
            <a:r>
              <a:rPr dirty="0"/>
              <a:t>the </a:t>
            </a:r>
            <a:r>
              <a:rPr spc="-30" dirty="0"/>
              <a:t>economy, </a:t>
            </a:r>
            <a:r>
              <a:rPr dirty="0"/>
              <a:t>political  </a:t>
            </a:r>
            <a:r>
              <a:rPr spc="-5" dirty="0"/>
              <a:t>encouragement to </a:t>
            </a:r>
            <a:r>
              <a:rPr dirty="0"/>
              <a:t>foreign </a:t>
            </a:r>
            <a:r>
              <a:rPr spc="-5" dirty="0"/>
              <a:t>firms, </a:t>
            </a:r>
            <a:r>
              <a:rPr dirty="0"/>
              <a:t>political </a:t>
            </a:r>
            <a:r>
              <a:rPr spc="-20" dirty="0"/>
              <a:t>stability, </a:t>
            </a:r>
            <a:r>
              <a:rPr spc="-5" dirty="0"/>
              <a:t>and </a:t>
            </a:r>
            <a:r>
              <a:rPr dirty="0"/>
              <a:t>political risks  </a:t>
            </a:r>
            <a:r>
              <a:rPr spc="-5" dirty="0"/>
              <a:t>to</a:t>
            </a:r>
            <a:r>
              <a:rPr spc="-15" dirty="0"/>
              <a:t> </a:t>
            </a:r>
            <a:r>
              <a:rPr dirty="0"/>
              <a:t>business.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780</Words>
  <Application>Microsoft Office PowerPoint</Application>
  <PresentationFormat>Custom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Components of International Business  Environment</vt:lpstr>
      <vt:lpstr>INTERNATIONAL BUSINESS  ENVIRONMENT</vt:lpstr>
      <vt:lpstr>Types of Macro environment</vt:lpstr>
      <vt:lpstr>FOREIGN ENVIRONMENT</vt:lpstr>
      <vt:lpstr>GEOGRAPHIC ENVIRONMENT</vt:lpstr>
      <vt:lpstr>ECONOMIC ENVIRONMENT</vt:lpstr>
      <vt:lpstr>FINANCIAL ENVIRONMENT</vt:lpstr>
      <vt:lpstr>SOCIO-CULTURAL ENVIRONMENT</vt:lpstr>
      <vt:lpstr>POLITICAL   ENVIRONMENT</vt:lpstr>
      <vt:lpstr>LEGAL ENVIRONMENT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Components of International Business  Environment</dc:title>
  <dc:creator>Manish</dc:creator>
  <cp:lastModifiedBy>Manish</cp:lastModifiedBy>
  <cp:revision>3</cp:revision>
  <dcterms:created xsi:type="dcterms:W3CDTF">2018-12-13T08:24:31Z</dcterms:created>
  <dcterms:modified xsi:type="dcterms:W3CDTF">2019-02-18T07:40:17Z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2014-03-20T00:00:00Z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2018-12-13T00:00:00Z</vt:filetime>
  </property>
</Properties>
</file>