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59" r:id="rId6"/>
    <p:sldId id="270" r:id="rId7"/>
    <p:sldId id="260" r:id="rId8"/>
    <p:sldId id="261" r:id="rId9"/>
    <p:sldId id="272" r:id="rId10"/>
    <p:sldId id="273" r:id="rId11"/>
    <p:sldId id="274" r:id="rId12"/>
    <p:sldId id="275" r:id="rId13"/>
    <p:sldId id="276" r:id="rId14"/>
    <p:sldId id="268" r:id="rId15"/>
    <p:sldId id="269" r:id="rId16"/>
    <p:sldId id="277" r:id="rId17"/>
    <p:sldId id="278" r:id="rId18"/>
    <p:sldId id="267"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BC338F-D0BA-436C-84CD-5322C242FF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FF04FB-593C-48CA-AB2B-2C31D3FF507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44B3B-8712-417A-AA19-028AE746DB7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787337-DFD1-458A-B4CB-2F9E1C2BA4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3D618B-3A9F-430A-86D3-2630EC5E1DD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04CF45-F4A9-4470-A6B6-561FE145B3F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4102936-6F2A-4260-8CDA-271F77872B6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D6D5B5-B973-4110-B0E1-E7F44F1E5E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42C51C8-5239-4C5F-9BF3-5CEBEB82F6C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4114D0-021C-4952-BCDC-D901B7BB39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FAB66E-A5F0-4F55-BDE5-49A25633125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1D89C83-4BBE-456A-AEF3-BFC5AB20233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smtClean="0"/>
              <a:t/>
            </a:r>
            <a:br>
              <a:rPr lang="en-US" smtClean="0"/>
            </a:br>
            <a:r>
              <a:rPr lang="en-US" smtClean="0"/>
              <a:t>Performance of contract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lgn="just">
              <a:buNone/>
            </a:pPr>
            <a:r>
              <a:rPr lang="en-US" sz="2800" b="1" dirty="0" smtClean="0"/>
              <a:t>5. Place of delivery(sec.36(1))</a:t>
            </a:r>
          </a:p>
          <a:p>
            <a:pPr algn="just">
              <a:buNone/>
            </a:pPr>
            <a:r>
              <a:rPr lang="en-US" sz="2800" dirty="0" smtClean="0"/>
              <a:t> At the place agreed upon by the parties at the time of contract. Where the place has not been decided, they are to be delivered at a place at which they are at the time of sale. The goods can be delivered at place at which they are at the time of the agreement to sell.</a:t>
            </a:r>
          </a:p>
          <a:p>
            <a:pPr algn="just">
              <a:buNone/>
            </a:pPr>
            <a:r>
              <a:rPr lang="en-US" sz="2800" b="1" dirty="0" smtClean="0"/>
              <a:t>6. Goods in possession of third party(sec. 36(3)</a:t>
            </a:r>
          </a:p>
          <a:p>
            <a:pPr algn="just">
              <a:buNone/>
            </a:pPr>
            <a:r>
              <a:rPr lang="en-US" sz="2800" dirty="0" smtClean="0"/>
              <a:t>Where the goods at the time of sale are in possession of a third person, there is no delivery by seller to buyer unless and until such third person acknowledges to the buyer that he holds the goods on his behalf.</a:t>
            </a:r>
          </a:p>
          <a:p>
            <a:pPr algn="just">
              <a:buNone/>
            </a:pPr>
            <a:r>
              <a:rPr lang="en-US" sz="2800" dirty="0" err="1" smtClean="0"/>
              <a:t>Eg</a:t>
            </a:r>
            <a:r>
              <a:rPr lang="en-US" sz="2800" dirty="0" smtClean="0"/>
              <a:t>. Railway receipt, bill of lading etc.</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lgn="just" eaLnBrk="1" hangingPunct="1">
              <a:buNone/>
            </a:pPr>
            <a:r>
              <a:rPr lang="en-US" sz="2400" b="1" dirty="0" smtClean="0"/>
              <a:t>7. Effect of part delivery(sec. 34)</a:t>
            </a:r>
          </a:p>
          <a:p>
            <a:pPr algn="just" eaLnBrk="1" hangingPunct="1">
              <a:buNone/>
            </a:pPr>
            <a:r>
              <a:rPr lang="en-US" sz="2400" dirty="0" smtClean="0"/>
              <a:t>A delivery of part of goods, in progress of the delivery of the whole, has the same effect, for the purpose of passing the property in such goods. If the intention of the seller is to deliver the goods in parts &amp; to perform the whole contract then part delivery is valid delivery.</a:t>
            </a:r>
          </a:p>
          <a:p>
            <a:pPr algn="just" eaLnBrk="1" hangingPunct="1">
              <a:buFontTx/>
              <a:buNone/>
            </a:pPr>
            <a:r>
              <a:rPr lang="en-US" sz="2400" dirty="0" smtClean="0"/>
              <a:t>   But if goods are delivered in parts &amp; the seller is not intending to contract fully then there is breach of contract.</a:t>
            </a:r>
          </a:p>
          <a:p>
            <a:pPr algn="just" eaLnBrk="1" hangingPunct="1">
              <a:buFontTx/>
              <a:buNone/>
            </a:pPr>
            <a:r>
              <a:rPr lang="en-US" sz="2400" b="1" dirty="0" smtClean="0"/>
              <a:t>8. Expenses of delivery</a:t>
            </a:r>
          </a:p>
          <a:p>
            <a:pPr algn="just" eaLnBrk="1" hangingPunct="1">
              <a:buFontTx/>
              <a:buNone/>
            </a:pPr>
            <a:r>
              <a:rPr lang="en-US" sz="2400" dirty="0" smtClean="0"/>
              <a:t>Unless otherwise agreed, the expenses of and incidental to putting the goods into a deliverable state shall by borne by the seller.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just">
              <a:buNone/>
            </a:pPr>
            <a:r>
              <a:rPr lang="en-US" sz="2400" b="1" dirty="0" smtClean="0"/>
              <a:t>9. Installment delivery (sec. 38)</a:t>
            </a:r>
          </a:p>
          <a:p>
            <a:pPr algn="just">
              <a:buNone/>
            </a:pPr>
            <a:r>
              <a:rPr lang="en-US" sz="2400" dirty="0" smtClean="0"/>
              <a:t>Unless otherwise agreed, they buyer of goods is not bound to accept delivery there of by installments.</a:t>
            </a:r>
          </a:p>
          <a:p>
            <a:pPr marL="609600" indent="-609600" algn="just" eaLnBrk="1" hangingPunct="1">
              <a:buNone/>
            </a:pPr>
            <a:r>
              <a:rPr lang="en-US" sz="2400" b="1" dirty="0" smtClean="0"/>
              <a:t>10. Delivery of wrong quantity (sec. 37)</a:t>
            </a:r>
          </a:p>
          <a:p>
            <a:pPr marL="609600" indent="-609600" algn="just" eaLnBrk="1" hangingPunct="1">
              <a:buNone/>
            </a:pPr>
            <a:r>
              <a:rPr lang="en-US" sz="2400" dirty="0" smtClean="0"/>
              <a:t>The seller delivers the wrong quantity to the buyer in following cases:</a:t>
            </a:r>
          </a:p>
          <a:p>
            <a:pPr marL="609600" indent="-609600" algn="just" eaLnBrk="1" hangingPunct="1">
              <a:buNone/>
            </a:pPr>
            <a:r>
              <a:rPr lang="en-US" sz="2400" dirty="0" smtClean="0"/>
              <a:t>A -Short delivery </a:t>
            </a:r>
            <a:r>
              <a:rPr lang="en-US" sz="2400" b="1" dirty="0" smtClean="0"/>
              <a:t>(sec. 37 (1): </a:t>
            </a:r>
            <a:r>
              <a:rPr lang="en-US" sz="2400" dirty="0" smtClean="0"/>
              <a:t>A quantity less than contracted ( buyer may reject the goods)</a:t>
            </a:r>
          </a:p>
          <a:p>
            <a:pPr marL="609600" indent="-609600" algn="just" eaLnBrk="1" hangingPunct="1">
              <a:buNone/>
            </a:pPr>
            <a:r>
              <a:rPr lang="en-US" sz="2400" dirty="0" smtClean="0"/>
              <a:t>B- Excess delivery </a:t>
            </a:r>
            <a:r>
              <a:rPr lang="en-US" sz="2400" b="1" dirty="0" smtClean="0"/>
              <a:t>(sec. 37 (2): </a:t>
            </a:r>
            <a:r>
              <a:rPr lang="en-US" sz="2400" dirty="0" smtClean="0"/>
              <a:t>A quantity larger than contracted ( buyer may accept the goods under contract &amp; reject the rest ), may reject the whole.</a:t>
            </a:r>
          </a:p>
          <a:p>
            <a:pPr marL="609600" indent="-609600" algn="just" eaLnBrk="1" hangingPunct="1">
              <a:buNone/>
            </a:pPr>
            <a:r>
              <a:rPr lang="en-US" sz="2400" dirty="0" smtClean="0"/>
              <a:t>C- Mixed delivery </a:t>
            </a:r>
            <a:r>
              <a:rPr lang="en-US" sz="2400" b="1" dirty="0" smtClean="0"/>
              <a:t>(sec. 37 (3): </a:t>
            </a:r>
            <a:r>
              <a:rPr lang="en-US" sz="2400" dirty="0" smtClean="0"/>
              <a:t>Goods ordered mixed with goods of different description. ( may accept or may reject )</a:t>
            </a:r>
          </a:p>
          <a:p>
            <a:pPr algn="just">
              <a:buNone/>
            </a:pPr>
            <a:endParaRPr lang="en-US" sz="2400" dirty="0" smtClean="0"/>
          </a:p>
          <a:p>
            <a:pPr algn="just">
              <a:buNone/>
            </a:pP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just">
              <a:buNone/>
            </a:pPr>
            <a:r>
              <a:rPr lang="en-US" sz="2800" b="1" dirty="0" smtClean="0"/>
              <a:t>11. Delivery at a distance place(sec.40)</a:t>
            </a:r>
          </a:p>
          <a:p>
            <a:pPr algn="just">
              <a:buNone/>
            </a:pPr>
            <a:r>
              <a:rPr lang="en-US" sz="2800" dirty="0" smtClean="0"/>
              <a:t>Where the seller agrees to deliver goods at his own risks at a place other than that where they are sold, the buyer shall have risk of any natural deterioration in the goods incidental to the transit, unless otherwise agreed between the parties.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0"/>
            <a:ext cx="8229600" cy="990600"/>
          </a:xfrm>
        </p:spPr>
        <p:txBody>
          <a:bodyPr/>
          <a:lstStyle/>
          <a:p>
            <a:pPr eaLnBrk="1" hangingPunct="1"/>
            <a:r>
              <a:rPr lang="en-US" sz="3600" b="1" dirty="0" smtClean="0"/>
              <a:t>Rights and Duties of buyer</a:t>
            </a:r>
          </a:p>
        </p:txBody>
      </p:sp>
      <p:sp>
        <p:nvSpPr>
          <p:cNvPr id="13315" name="Content Placeholder 2"/>
          <p:cNvSpPr>
            <a:spLocks noGrp="1"/>
          </p:cNvSpPr>
          <p:nvPr>
            <p:ph idx="1"/>
          </p:nvPr>
        </p:nvSpPr>
        <p:spPr>
          <a:xfrm>
            <a:off x="533400" y="1066800"/>
            <a:ext cx="8229600" cy="5059363"/>
          </a:xfrm>
        </p:spPr>
        <p:txBody>
          <a:bodyPr/>
          <a:lstStyle/>
          <a:p>
            <a:pPr eaLnBrk="1" hangingPunct="1"/>
            <a:r>
              <a:rPr lang="en-US" sz="2400" b="1" dirty="0" smtClean="0"/>
              <a:t>Rights of a Buyer:</a:t>
            </a:r>
          </a:p>
          <a:p>
            <a:pPr marL="514350" indent="-514350" eaLnBrk="1" hangingPunct="1">
              <a:buAutoNum type="arabicPeriod"/>
            </a:pPr>
            <a:r>
              <a:rPr lang="en-US" sz="2400" dirty="0" smtClean="0"/>
              <a:t>Right to have delivery of goods</a:t>
            </a:r>
          </a:p>
          <a:p>
            <a:pPr marL="514350" indent="-514350" eaLnBrk="1" hangingPunct="1">
              <a:buFontTx/>
              <a:buAutoNum type="arabicPeriod"/>
            </a:pPr>
            <a:r>
              <a:rPr lang="en-US" sz="2400" dirty="0" smtClean="0"/>
              <a:t>Right to reject the goods</a:t>
            </a:r>
          </a:p>
          <a:p>
            <a:pPr marL="514350" indent="-514350" eaLnBrk="1" hangingPunct="1">
              <a:buFontTx/>
              <a:buAutoNum type="arabicPeriod"/>
            </a:pPr>
            <a:r>
              <a:rPr lang="en-US" sz="2400" dirty="0" smtClean="0"/>
              <a:t>Right not to accept installments</a:t>
            </a:r>
          </a:p>
          <a:p>
            <a:pPr marL="514350" indent="-514350" eaLnBrk="1" hangingPunct="1">
              <a:buFontTx/>
              <a:buAutoNum type="arabicPeriod"/>
            </a:pPr>
            <a:r>
              <a:rPr lang="en-US" sz="2400" dirty="0" smtClean="0"/>
              <a:t>Right to examine the goods</a:t>
            </a:r>
          </a:p>
          <a:p>
            <a:pPr marL="514350" indent="-514350" eaLnBrk="1" hangingPunct="1">
              <a:buAutoNum type="arabicPeriod"/>
            </a:pPr>
            <a:r>
              <a:rPr lang="en-US" sz="2400" dirty="0" smtClean="0"/>
              <a:t>Right not to return the rejected goods(If it is rightfully)</a:t>
            </a:r>
          </a:p>
          <a:p>
            <a:pPr marL="514350" indent="-514350" eaLnBrk="1" hangingPunct="1">
              <a:buAutoNum type="arabicPeriod"/>
            </a:pPr>
            <a:r>
              <a:rPr lang="en-US" sz="2400" dirty="0" smtClean="0"/>
              <a:t>Suit the seller for non-delivery</a:t>
            </a:r>
          </a:p>
          <a:p>
            <a:pPr marL="514350" indent="-514350" eaLnBrk="1" hangingPunct="1">
              <a:buAutoNum type="arabicPeriod"/>
            </a:pPr>
            <a:r>
              <a:rPr lang="en-US" sz="2400" dirty="0" smtClean="0"/>
              <a:t>Suit for specific performance.</a:t>
            </a:r>
          </a:p>
          <a:p>
            <a:pPr marL="514350" indent="-514350" eaLnBrk="1" hangingPunct="1">
              <a:buAutoNum type="arabicPeriod"/>
            </a:pPr>
            <a:r>
              <a:rPr lang="en-US" sz="2400" dirty="0" smtClean="0"/>
              <a:t>Suit for breach of warranty.</a:t>
            </a:r>
          </a:p>
          <a:p>
            <a:pPr marL="514350" indent="-514350" eaLnBrk="1" hangingPunct="1">
              <a:buAutoNum type="arabicPeriod"/>
            </a:pPr>
            <a:r>
              <a:rPr lang="en-US" sz="2400" dirty="0" smtClean="0"/>
              <a:t>Suit for interest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8229600" cy="563562"/>
          </a:xfrm>
        </p:spPr>
        <p:txBody>
          <a:bodyPr/>
          <a:lstStyle/>
          <a:p>
            <a:pPr eaLnBrk="1" hangingPunct="1"/>
            <a:r>
              <a:rPr lang="en-US" sz="3600" b="1" dirty="0" smtClean="0"/>
              <a:t>Duties of buyer</a:t>
            </a:r>
          </a:p>
        </p:txBody>
      </p:sp>
      <p:sp>
        <p:nvSpPr>
          <p:cNvPr id="14339" name="Content Placeholder 2"/>
          <p:cNvSpPr>
            <a:spLocks noGrp="1"/>
          </p:cNvSpPr>
          <p:nvPr>
            <p:ph idx="1"/>
          </p:nvPr>
        </p:nvSpPr>
        <p:spPr>
          <a:xfrm>
            <a:off x="457200" y="990600"/>
            <a:ext cx="8229600" cy="5135563"/>
          </a:xfrm>
        </p:spPr>
        <p:txBody>
          <a:bodyPr/>
          <a:lstStyle/>
          <a:p>
            <a:pPr marL="514350" indent="-514350" eaLnBrk="1" hangingPunct="1">
              <a:buFont typeface="+mj-lt"/>
              <a:buAutoNum type="arabicPeriod"/>
            </a:pPr>
            <a:r>
              <a:rPr lang="en-US" sz="2800" dirty="0" smtClean="0"/>
              <a:t>Duty to accept and pay for possession</a:t>
            </a:r>
          </a:p>
          <a:p>
            <a:pPr marL="514350" indent="-514350" eaLnBrk="1" hangingPunct="1">
              <a:buFont typeface="+mj-lt"/>
              <a:buAutoNum type="arabicPeriod"/>
            </a:pPr>
            <a:r>
              <a:rPr lang="en-US" sz="2800" dirty="0" smtClean="0"/>
              <a:t>Duty to apply for delivery</a:t>
            </a:r>
          </a:p>
          <a:p>
            <a:pPr marL="514350" indent="-514350" eaLnBrk="1" hangingPunct="1">
              <a:buFont typeface="+mj-lt"/>
              <a:buAutoNum type="arabicPeriod"/>
            </a:pPr>
            <a:r>
              <a:rPr lang="en-US" sz="2800" dirty="0" smtClean="0"/>
              <a:t>Duty to demand delivery at a reasonable time</a:t>
            </a:r>
          </a:p>
          <a:p>
            <a:pPr marL="514350" indent="-514350" eaLnBrk="1" hangingPunct="1">
              <a:buFont typeface="+mj-lt"/>
              <a:buAutoNum type="arabicPeriod"/>
            </a:pPr>
            <a:r>
              <a:rPr lang="en-US" sz="2800" dirty="0" smtClean="0"/>
              <a:t>Duty to Accept installment delivery and pay for it.</a:t>
            </a:r>
          </a:p>
          <a:p>
            <a:pPr marL="514350" indent="-514350" eaLnBrk="1" hangingPunct="1">
              <a:buFont typeface="+mj-lt"/>
              <a:buAutoNum type="arabicPeriod"/>
            </a:pPr>
            <a:r>
              <a:rPr lang="en-US" sz="2800" dirty="0" smtClean="0"/>
              <a:t>Duty to intimate seller for rejection</a:t>
            </a:r>
          </a:p>
          <a:p>
            <a:pPr marL="514350" indent="-514350" eaLnBrk="1" hangingPunct="1">
              <a:buFont typeface="+mj-lt"/>
              <a:buAutoNum type="arabicPeriod"/>
            </a:pPr>
            <a:r>
              <a:rPr lang="en-US" sz="2800" dirty="0" smtClean="0"/>
              <a:t>Duty to pay damages for non acceptance</a:t>
            </a:r>
          </a:p>
          <a:p>
            <a:pPr marL="514350" indent="-514350" eaLnBrk="1" hangingPunct="1">
              <a:buFont typeface="+mj-lt"/>
              <a:buAutoNum type="arabicPeriod"/>
            </a:pPr>
            <a:r>
              <a:rPr lang="en-US" sz="2800" dirty="0" smtClean="0"/>
              <a:t>Duty to take delivery</a:t>
            </a:r>
          </a:p>
          <a:p>
            <a:pPr marL="514350" indent="-514350" eaLnBrk="1" hangingPunct="1">
              <a:buFont typeface="+mj-lt"/>
              <a:buAutoNum type="arabicPeriod"/>
            </a:pPr>
            <a:endParaRPr lang="en-US" sz="2800" dirty="0" smtClean="0"/>
          </a:p>
          <a:p>
            <a:pPr marL="514350" indent="-514350" eaLnBrk="1" hangingPunct="1">
              <a:buFont typeface="+mj-lt"/>
              <a:buAutoNum type="arabicPeriod"/>
            </a:pPr>
            <a:endParaRPr lang="en-US" sz="2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600" b="1" dirty="0" smtClean="0"/>
              <a:t>Rights and Duties of seller</a:t>
            </a:r>
            <a:endParaRPr lang="en-US" sz="3600" dirty="0"/>
          </a:p>
        </p:txBody>
      </p:sp>
      <p:sp>
        <p:nvSpPr>
          <p:cNvPr id="3" name="Content Placeholder 2"/>
          <p:cNvSpPr>
            <a:spLocks noGrp="1"/>
          </p:cNvSpPr>
          <p:nvPr>
            <p:ph idx="1"/>
          </p:nvPr>
        </p:nvSpPr>
        <p:spPr>
          <a:xfrm>
            <a:off x="457200" y="1066800"/>
            <a:ext cx="8229600" cy="5059363"/>
          </a:xfrm>
        </p:spPr>
        <p:txBody>
          <a:bodyPr/>
          <a:lstStyle/>
          <a:p>
            <a:r>
              <a:rPr lang="en-US" b="1" dirty="0" smtClean="0"/>
              <a:t>Rights of a seller:</a:t>
            </a:r>
          </a:p>
          <a:p>
            <a:pPr marL="514350" indent="-514350">
              <a:buAutoNum type="arabicPeriod"/>
            </a:pPr>
            <a:r>
              <a:rPr lang="en-US" sz="2800" dirty="0" smtClean="0"/>
              <a:t>Right to claim compensation</a:t>
            </a:r>
          </a:p>
          <a:p>
            <a:pPr marL="514350" indent="-514350">
              <a:buAutoNum type="arabicPeriod"/>
            </a:pPr>
            <a:r>
              <a:rPr lang="en-US" sz="2800" dirty="0" smtClean="0"/>
              <a:t>Right to sue for price</a:t>
            </a:r>
          </a:p>
          <a:p>
            <a:pPr marL="514350" indent="-514350">
              <a:buAutoNum type="arabicPeriod"/>
            </a:pPr>
            <a:r>
              <a:rPr lang="en-US" sz="2800" dirty="0" smtClean="0"/>
              <a:t>Right to sue for price against contract</a:t>
            </a:r>
          </a:p>
          <a:p>
            <a:pPr marL="514350" indent="-514350">
              <a:buAutoNum type="arabicPeriod"/>
            </a:pPr>
            <a:r>
              <a:rPr lang="en-US" sz="2800" dirty="0" smtClean="0"/>
              <a:t>Right to sue for damages</a:t>
            </a:r>
          </a:p>
          <a:p>
            <a:pPr marL="514350" indent="-514350">
              <a:buAutoNum type="arabicPeriod"/>
            </a:pPr>
            <a:r>
              <a:rPr lang="en-US" sz="2800" dirty="0" smtClean="0"/>
              <a:t>Right to treat the contract alive</a:t>
            </a:r>
          </a:p>
          <a:p>
            <a:pPr marL="514350" indent="-514350">
              <a:buAutoNum type="arabicPeriod"/>
            </a:pPr>
            <a:r>
              <a:rPr lang="en-US" sz="2800" dirty="0" smtClean="0"/>
              <a:t>Right to interest by way of damages</a:t>
            </a:r>
          </a:p>
          <a:p>
            <a:pPr marL="514350" indent="-514350">
              <a:buAutoNum type="arabicPeriod"/>
            </a:pPr>
            <a:r>
              <a:rPr lang="en-US" sz="2800" dirty="0" smtClean="0"/>
              <a:t>Rights of unpaid seller</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z="3600" b="1" dirty="0" smtClean="0"/>
              <a:t>Duties of a seller:</a:t>
            </a:r>
            <a:br>
              <a:rPr lang="en-US" sz="3600" b="1" dirty="0" smtClean="0"/>
            </a:br>
            <a:endParaRPr lang="en-US" sz="36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sz="2800" dirty="0" smtClean="0"/>
              <a:t>Duty to deliver the goods</a:t>
            </a:r>
          </a:p>
          <a:p>
            <a:pPr marL="514350" indent="-514350">
              <a:buAutoNum type="arabicPeriod"/>
            </a:pPr>
            <a:r>
              <a:rPr lang="en-US" sz="2800" dirty="0" smtClean="0"/>
              <a:t>Duty to deliver the goods at the agreed price.</a:t>
            </a:r>
          </a:p>
          <a:p>
            <a:pPr marL="514350" indent="-514350">
              <a:buAutoNum type="arabicPeriod"/>
            </a:pPr>
            <a:r>
              <a:rPr lang="en-US" sz="2800" dirty="0" smtClean="0"/>
              <a:t>Duty to supply the goods within specified time</a:t>
            </a:r>
          </a:p>
          <a:p>
            <a:pPr marL="514350" indent="-514350">
              <a:buAutoNum type="arabicPeriod"/>
            </a:pPr>
            <a:r>
              <a:rPr lang="en-US" sz="2800" dirty="0" smtClean="0"/>
              <a:t>Duty to send the goods at reasonable hour</a:t>
            </a:r>
          </a:p>
          <a:p>
            <a:pPr marL="514350" indent="-514350">
              <a:buAutoNum type="arabicPeriod"/>
            </a:pPr>
            <a:r>
              <a:rPr lang="en-US" sz="2800" dirty="0" smtClean="0"/>
              <a:t>Duty to bear the expenses of putting the goods in deliverable state</a:t>
            </a:r>
          </a:p>
          <a:p>
            <a:pPr marL="514350" indent="-514350">
              <a:buAutoNum type="arabicPeriod"/>
            </a:pPr>
            <a:r>
              <a:rPr lang="en-US" sz="2800" dirty="0" smtClean="0"/>
              <a:t>Duty to make contract with carrier</a:t>
            </a:r>
          </a:p>
          <a:p>
            <a:pPr marL="514350" indent="-514350">
              <a:buAutoNum type="arabicPeriod"/>
            </a:pPr>
            <a:r>
              <a:rPr lang="en-US" sz="2800" dirty="0" smtClean="0"/>
              <a:t>Duty to give notice to the buyer</a:t>
            </a:r>
          </a:p>
          <a:p>
            <a:pPr marL="514350" indent="-514350">
              <a:buAutoNum type="arabicPeriod"/>
            </a:pPr>
            <a:r>
              <a:rPr lang="en-US" sz="2800" dirty="0" smtClean="0"/>
              <a:t>Duty to give reasonable opportunity to examine the goods</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57200" y="228600"/>
            <a:ext cx="8229600" cy="6400800"/>
          </a:xfrm>
        </p:spPr>
        <p:txBody>
          <a:bodyPr/>
          <a:lstStyle/>
          <a:p>
            <a:pPr eaLnBrk="1" hangingPunct="1">
              <a:buFontTx/>
              <a:buNone/>
            </a:pPr>
            <a:endParaRPr lang="en-US" smtClean="0"/>
          </a:p>
          <a:p>
            <a:pPr eaLnBrk="1" hangingPunct="1">
              <a:buFontTx/>
              <a:buNone/>
            </a:pPr>
            <a:endParaRPr lang="en-US" smtClean="0"/>
          </a:p>
          <a:p>
            <a:pPr eaLnBrk="1" hangingPunct="1">
              <a:buFontTx/>
              <a:buNone/>
            </a:pPr>
            <a:endParaRPr lang="en-US" smtClean="0"/>
          </a:p>
          <a:p>
            <a:pPr eaLnBrk="1" hangingPunct="1">
              <a:buFontTx/>
              <a:buNone/>
            </a:pPr>
            <a:endParaRPr lang="en-US" smtClean="0"/>
          </a:p>
          <a:p>
            <a:pPr eaLnBrk="1" hangingPunct="1">
              <a:buFontTx/>
              <a:buNone/>
            </a:pPr>
            <a:endParaRPr lang="en-US" smtClean="0"/>
          </a:p>
          <a:p>
            <a:pPr algn="ctr" eaLnBrk="1" hangingPunct="1">
              <a:buFontTx/>
              <a:buNone/>
            </a:pPr>
            <a:r>
              <a:rPr lang="en-US" b="1" smtClean="0"/>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457200" y="1676400"/>
            <a:ext cx="8229600" cy="4724400"/>
          </a:xfrm>
        </p:spPr>
        <p:txBody>
          <a:bodyPr/>
          <a:lstStyle/>
          <a:p>
            <a:pPr eaLnBrk="1" hangingPunct="1"/>
            <a:r>
              <a:rPr lang="en-US" smtClean="0"/>
              <a:t>Seller &amp; buyer are the two parties to a contract of sale.</a:t>
            </a:r>
          </a:p>
          <a:p>
            <a:pPr eaLnBrk="1" hangingPunct="1">
              <a:buFontTx/>
              <a:buNone/>
            </a:pPr>
            <a:endParaRPr lang="en-US" smtClean="0"/>
          </a:p>
          <a:p>
            <a:pPr eaLnBrk="1" hangingPunct="1"/>
            <a:r>
              <a:rPr lang="en-US" smtClean="0"/>
              <a:t>The duty of seller is to deliver the goods &amp; the duty of the buyer is to accept the goods &amp; pay for them.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Delivery</a:t>
            </a:r>
          </a:p>
        </p:txBody>
      </p:sp>
      <p:sp>
        <p:nvSpPr>
          <p:cNvPr id="4099" name="Rectangle 3"/>
          <p:cNvSpPr>
            <a:spLocks noGrp="1" noChangeArrowheads="1"/>
          </p:cNvSpPr>
          <p:nvPr>
            <p:ph type="body" idx="1"/>
          </p:nvPr>
        </p:nvSpPr>
        <p:spPr/>
        <p:txBody>
          <a:bodyPr/>
          <a:lstStyle/>
          <a:p>
            <a:pPr marL="609600" indent="-609600" algn="just" eaLnBrk="1" hangingPunct="1"/>
            <a:r>
              <a:rPr lang="en-US" dirty="0" smtClean="0"/>
              <a:t>According to sec. 2(2) ‘Delivery’ means voluntary transfer of possession from one person to another. </a:t>
            </a:r>
          </a:p>
          <a:p>
            <a:pPr marL="609600" indent="-609600" algn="just" eaLnBrk="1" hangingPunct="1">
              <a:buNone/>
            </a:pPr>
            <a:r>
              <a:rPr lang="en-US" dirty="0" smtClean="0"/>
              <a:t>The basic elements of delivery are:</a:t>
            </a:r>
          </a:p>
          <a:p>
            <a:pPr marL="609600" indent="-609600" algn="just" eaLnBrk="1" hangingPunct="1">
              <a:buFontTx/>
              <a:buAutoNum type="arabicPeriod"/>
            </a:pPr>
            <a:r>
              <a:rPr lang="en-US" dirty="0" smtClean="0"/>
              <a:t>Two parties.</a:t>
            </a:r>
          </a:p>
          <a:p>
            <a:pPr marL="609600" indent="-609600" algn="just" eaLnBrk="1" hangingPunct="1">
              <a:buFontTx/>
              <a:buAutoNum type="arabicPeriod"/>
            </a:pPr>
            <a:r>
              <a:rPr lang="en-US" dirty="0" smtClean="0"/>
              <a:t>Person possess the goods.</a:t>
            </a:r>
          </a:p>
          <a:p>
            <a:pPr marL="609600" indent="-609600" algn="just" eaLnBrk="1" hangingPunct="1">
              <a:buFontTx/>
              <a:buAutoNum type="arabicPeriod"/>
            </a:pPr>
            <a:r>
              <a:rPr lang="en-US" dirty="0" smtClean="0"/>
              <a:t>He </a:t>
            </a:r>
            <a:r>
              <a:rPr lang="en-US" dirty="0" smtClean="0"/>
              <a:t>transfers </a:t>
            </a:r>
            <a:r>
              <a:rPr lang="en-US" dirty="0" smtClean="0"/>
              <a:t>possession to other.</a:t>
            </a:r>
          </a:p>
          <a:p>
            <a:pPr marL="609600" indent="-609600" algn="just" eaLnBrk="1" hangingPunct="1">
              <a:buFontTx/>
              <a:buAutoNum type="arabicPeriod"/>
            </a:pPr>
            <a:r>
              <a:rPr lang="en-US" dirty="0" smtClean="0"/>
              <a:t>It is a voluntary act of him.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 of delivery</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Physical or actual delivery</a:t>
            </a:r>
          </a:p>
          <a:p>
            <a:pPr marL="514350" indent="-514350">
              <a:buAutoNum type="arabicPeriod"/>
            </a:pPr>
            <a:r>
              <a:rPr lang="en-US" dirty="0" smtClean="0"/>
              <a:t>Symbolic delivery</a:t>
            </a:r>
          </a:p>
          <a:p>
            <a:pPr marL="514350" indent="-514350">
              <a:buAutoNum type="arabicPeriod"/>
            </a:pPr>
            <a:r>
              <a:rPr lang="en-US" dirty="0" smtClean="0"/>
              <a:t>Constructive delivery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639762"/>
          </a:xfrm>
        </p:spPr>
        <p:txBody>
          <a:bodyPr/>
          <a:lstStyle/>
          <a:p>
            <a:pPr eaLnBrk="1" hangingPunct="1"/>
            <a:r>
              <a:rPr lang="en-US" sz="3600" b="1" dirty="0" smtClean="0"/>
              <a:t>Mode of delivery</a:t>
            </a:r>
          </a:p>
        </p:txBody>
      </p:sp>
      <p:sp>
        <p:nvSpPr>
          <p:cNvPr id="5123" name="Rectangle 3"/>
          <p:cNvSpPr>
            <a:spLocks noGrp="1" noChangeArrowheads="1"/>
          </p:cNvSpPr>
          <p:nvPr>
            <p:ph type="body" idx="1"/>
          </p:nvPr>
        </p:nvSpPr>
        <p:spPr>
          <a:xfrm>
            <a:off x="457200" y="990600"/>
            <a:ext cx="8229600" cy="5135563"/>
          </a:xfrm>
        </p:spPr>
        <p:txBody>
          <a:bodyPr/>
          <a:lstStyle/>
          <a:p>
            <a:pPr algn="just" eaLnBrk="1" hangingPunct="1">
              <a:buNone/>
            </a:pPr>
            <a:r>
              <a:rPr lang="en-US" b="1" dirty="0" smtClean="0"/>
              <a:t>1. Physical or actual delivery:</a:t>
            </a:r>
          </a:p>
          <a:p>
            <a:pPr algn="just" eaLnBrk="1" hangingPunct="1">
              <a:buNone/>
            </a:pPr>
            <a:r>
              <a:rPr lang="en-US" dirty="0" smtClean="0"/>
              <a:t>Where the goods are actually handed over by the seller to the buyer or his duly authorized agent, it is called actual delivery. Further sec. 33 states the delivery of goods may also be made by doing anything which has the effect of putting the goods in the possession of the buyer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2. Symbolic delivery</a:t>
            </a:r>
            <a:endParaRPr lang="en-US" sz="3600" b="1" dirty="0"/>
          </a:p>
        </p:txBody>
      </p:sp>
      <p:sp>
        <p:nvSpPr>
          <p:cNvPr id="3" name="Content Placeholder 2"/>
          <p:cNvSpPr>
            <a:spLocks noGrp="1"/>
          </p:cNvSpPr>
          <p:nvPr>
            <p:ph idx="1"/>
          </p:nvPr>
        </p:nvSpPr>
        <p:spPr/>
        <p:txBody>
          <a:bodyPr/>
          <a:lstStyle/>
          <a:p>
            <a:pPr algn="just">
              <a:buNone/>
            </a:pPr>
            <a:r>
              <a:rPr lang="en-US" dirty="0" smtClean="0"/>
              <a:t>Where a bulk of goods is sold, it is not possible to give actual delivery of the goods. In such case the control over the goods is transferred by delivery of symbol. </a:t>
            </a:r>
          </a:p>
          <a:p>
            <a:pPr algn="just">
              <a:buNone/>
            </a:pPr>
            <a:endParaRPr lang="en-US" dirty="0" smtClean="0"/>
          </a:p>
          <a:p>
            <a:pPr algn="just">
              <a:buNone/>
            </a:pPr>
            <a:r>
              <a:rPr lang="en-US" dirty="0" err="1" smtClean="0"/>
              <a:t>Eg</a:t>
            </a:r>
            <a:r>
              <a:rPr lang="en-US" dirty="0" smtClean="0"/>
              <a:t>. Handing over the keys of </a:t>
            </a:r>
            <a:r>
              <a:rPr lang="en-US" dirty="0" err="1" smtClean="0"/>
              <a:t>godown</a:t>
            </a:r>
            <a:r>
              <a:rPr lang="en-US" dirty="0" smtClean="0"/>
              <a:t> or warehouse in which goods are lying, transfer of document (railway receipts)</a:t>
            </a:r>
          </a:p>
          <a:p>
            <a:pPr algn="just"/>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381000"/>
            <a:ext cx="8229600" cy="5745163"/>
          </a:xfrm>
        </p:spPr>
        <p:txBody>
          <a:bodyPr/>
          <a:lstStyle/>
          <a:p>
            <a:pPr marL="609600" indent="-609600" algn="just" eaLnBrk="1" hangingPunct="1">
              <a:buNone/>
            </a:pPr>
            <a:r>
              <a:rPr lang="en-US" sz="2800" b="1" dirty="0" smtClean="0"/>
              <a:t>3. Constructive delivery</a:t>
            </a:r>
          </a:p>
          <a:p>
            <a:pPr marL="609600" indent="-609600" algn="just" eaLnBrk="1" hangingPunct="1">
              <a:buNone/>
            </a:pPr>
            <a:r>
              <a:rPr lang="en-US" sz="2800" dirty="0" smtClean="0"/>
              <a:t>Sec. 36(3) of the act states that where the goods at the time so sale are in the possession of a third party, there is no delivery by seller to buyer unless and until such third party acknowledges to the buyer that he holds the goods on his behalf</a:t>
            </a:r>
          </a:p>
          <a:p>
            <a:pPr marL="609600" indent="-609600" algn="just" eaLnBrk="1" hangingPunct="1">
              <a:buNone/>
            </a:pPr>
            <a:r>
              <a:rPr lang="en-US" sz="2800" dirty="0" smtClean="0"/>
              <a:t> – In such cases, three persons are required</a:t>
            </a:r>
          </a:p>
          <a:p>
            <a:pPr marL="609600" indent="-609600" algn="just" eaLnBrk="1" hangingPunct="1">
              <a:buNone/>
            </a:pPr>
            <a:r>
              <a:rPr lang="en-US" sz="2800" dirty="0" smtClean="0"/>
              <a:t>	1- the seller</a:t>
            </a:r>
          </a:p>
          <a:p>
            <a:pPr marL="609600" indent="-609600" algn="just" eaLnBrk="1" hangingPunct="1">
              <a:buNone/>
            </a:pPr>
            <a:r>
              <a:rPr lang="en-US" sz="2800" dirty="0" smtClean="0"/>
              <a:t>	2- the person holding the seller’s goods</a:t>
            </a:r>
          </a:p>
          <a:p>
            <a:pPr marL="609600" indent="-609600" algn="just" eaLnBrk="1" hangingPunct="1">
              <a:buNone/>
            </a:pPr>
            <a:r>
              <a:rPr lang="en-US" sz="2800" dirty="0" smtClean="0"/>
              <a:t>	3- the buyer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762000"/>
          </a:xfrm>
        </p:spPr>
        <p:txBody>
          <a:bodyPr/>
          <a:lstStyle/>
          <a:p>
            <a:pPr eaLnBrk="1" hangingPunct="1"/>
            <a:r>
              <a:rPr lang="en-US" sz="3200" b="1" dirty="0" smtClean="0"/>
              <a:t>Rules regarding delivery of goods</a:t>
            </a:r>
          </a:p>
        </p:txBody>
      </p:sp>
      <p:sp>
        <p:nvSpPr>
          <p:cNvPr id="7171" name="Rectangle 3"/>
          <p:cNvSpPr>
            <a:spLocks noGrp="1" noChangeArrowheads="1"/>
          </p:cNvSpPr>
          <p:nvPr>
            <p:ph type="body" idx="1"/>
          </p:nvPr>
        </p:nvSpPr>
        <p:spPr>
          <a:xfrm>
            <a:off x="457200" y="914400"/>
            <a:ext cx="8229600" cy="5211763"/>
          </a:xfrm>
        </p:spPr>
        <p:txBody>
          <a:bodyPr/>
          <a:lstStyle/>
          <a:p>
            <a:pPr algn="just" eaLnBrk="1" hangingPunct="1">
              <a:lnSpc>
                <a:spcPct val="90000"/>
              </a:lnSpc>
              <a:buNone/>
            </a:pPr>
            <a:r>
              <a:rPr lang="en-US" sz="2800" b="1" dirty="0" smtClean="0"/>
              <a:t>1. Mode of delivery –</a:t>
            </a:r>
            <a:r>
              <a:rPr lang="en-US" sz="2800" dirty="0" smtClean="0"/>
              <a:t> </a:t>
            </a:r>
          </a:p>
          <a:p>
            <a:pPr algn="just" eaLnBrk="1" hangingPunct="1">
              <a:lnSpc>
                <a:spcPct val="90000"/>
              </a:lnSpc>
              <a:buNone/>
            </a:pPr>
            <a:r>
              <a:rPr lang="en-US" sz="2800" dirty="0" smtClean="0"/>
              <a:t>The delivery may take place by any of the three modes: actual, symbolic, constructive delivery. The delivery means passing of possession to make the buyer the real owner of goods.</a:t>
            </a:r>
          </a:p>
          <a:p>
            <a:pPr algn="just" eaLnBrk="1" hangingPunct="1">
              <a:lnSpc>
                <a:spcPct val="90000"/>
              </a:lnSpc>
              <a:buNone/>
            </a:pPr>
            <a:r>
              <a:rPr lang="en-US" sz="2800" b="1" dirty="0" smtClean="0"/>
              <a:t>2. Delivery &amp; payment are concurrent(sec. 32) – </a:t>
            </a:r>
          </a:p>
          <a:p>
            <a:pPr algn="just" eaLnBrk="1" hangingPunct="1">
              <a:lnSpc>
                <a:spcPct val="90000"/>
              </a:lnSpc>
              <a:buNone/>
            </a:pPr>
            <a:r>
              <a:rPr lang="en-US" sz="2800" dirty="0" smtClean="0"/>
              <a:t>The delivery &amp; payment of price are concurrent conditions unless the parties agree otherwise. The seller shall be ready and willing to give possession of the goods to the buyer in exchange for the price and the buyer shall be ready and willing to pay the price in exchange of possession of the goods.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just">
              <a:buNone/>
            </a:pPr>
            <a:r>
              <a:rPr lang="en-US" sz="2800" b="1" dirty="0" smtClean="0"/>
              <a:t>3. Demand for delivery of goods (sec. 35)</a:t>
            </a:r>
          </a:p>
          <a:p>
            <a:pPr algn="just">
              <a:buNone/>
            </a:pPr>
            <a:r>
              <a:rPr lang="en-US" sz="2800" dirty="0" smtClean="0"/>
              <a:t>Apart from any express contract, the seller of goods is not bound to deliver them until the buyer applies for delivery.</a:t>
            </a:r>
          </a:p>
          <a:p>
            <a:pPr algn="just">
              <a:buNone/>
            </a:pPr>
            <a:endParaRPr lang="en-US" sz="2800" dirty="0" smtClean="0"/>
          </a:p>
          <a:p>
            <a:pPr algn="just">
              <a:buNone/>
            </a:pPr>
            <a:r>
              <a:rPr lang="en-US" sz="2800" b="1" dirty="0" smtClean="0"/>
              <a:t>4. Time of delivery (sec.36(2))</a:t>
            </a:r>
          </a:p>
          <a:p>
            <a:pPr algn="just">
              <a:buNone/>
            </a:pPr>
            <a:r>
              <a:rPr lang="en-US" sz="2800" dirty="0" smtClean="0"/>
              <a:t>Where under the contract of sale the seller is bound to send the goods to the buyer, but no time for sending them is fixed, the seller is bound to send them within a reasonable time.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277</TotalTime>
  <Words>1157</Words>
  <Application>Microsoft Office PowerPoint</Application>
  <PresentationFormat>On-screen Show (4:3)</PresentationFormat>
  <Paragraphs>100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 Performance of contract</vt:lpstr>
      <vt:lpstr>Slide 2</vt:lpstr>
      <vt:lpstr>Delivery</vt:lpstr>
      <vt:lpstr>Mode of delivery</vt:lpstr>
      <vt:lpstr>Mode of delivery</vt:lpstr>
      <vt:lpstr>2. Symbolic delivery</vt:lpstr>
      <vt:lpstr>Slide 7</vt:lpstr>
      <vt:lpstr>Rules regarding delivery of goods</vt:lpstr>
      <vt:lpstr>Slide 9</vt:lpstr>
      <vt:lpstr>Slide 10</vt:lpstr>
      <vt:lpstr>Slide 11</vt:lpstr>
      <vt:lpstr>Slide 12</vt:lpstr>
      <vt:lpstr>Slide 13</vt:lpstr>
      <vt:lpstr>Rights and Duties of buyer</vt:lpstr>
      <vt:lpstr>Duties of buyer</vt:lpstr>
      <vt:lpstr>Rights and Duties of seller</vt:lpstr>
      <vt:lpstr>Duties of a seller: </vt:lpstr>
      <vt:lpstr>Slide 18</vt:lpstr>
    </vt:vector>
  </TitlesOfParts>
  <Company>&lt;egyptian hak&gt;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of contract</dc:title>
  <dc:creator>HELLO 2</dc:creator>
  <cp:lastModifiedBy>Manish</cp:lastModifiedBy>
  <cp:revision>46</cp:revision>
  <dcterms:created xsi:type="dcterms:W3CDTF">2009-03-13T04:47:16Z</dcterms:created>
  <dcterms:modified xsi:type="dcterms:W3CDTF">2017-11-03T07:07:24Z</dcterms:modified>
</cp:coreProperties>
</file>