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commentAuthors.xml" ContentType="application/vnd.openxmlformats-officedocument.presentationml.commentAuthor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Lst>
  <p:notesMasterIdLst>
    <p:notesMasterId r:id="rId38"/>
  </p:notesMasterIdLst>
  <p:handoutMasterIdLst>
    <p:handoutMasterId r:id="rId39"/>
  </p:handoutMasterIdLst>
  <p:sldIdLst>
    <p:sldId id="256" r:id="rId4"/>
    <p:sldId id="311" r:id="rId5"/>
    <p:sldId id="257" r:id="rId6"/>
    <p:sldId id="259" r:id="rId7"/>
    <p:sldId id="260" r:id="rId8"/>
    <p:sldId id="287" r:id="rId9"/>
    <p:sldId id="262" r:id="rId10"/>
    <p:sldId id="263" r:id="rId11"/>
    <p:sldId id="264" r:id="rId12"/>
    <p:sldId id="265" r:id="rId13"/>
    <p:sldId id="309" r:id="rId14"/>
    <p:sldId id="266" r:id="rId15"/>
    <p:sldId id="267" r:id="rId16"/>
    <p:sldId id="268" r:id="rId17"/>
    <p:sldId id="269" r:id="rId18"/>
    <p:sldId id="270" r:id="rId19"/>
    <p:sldId id="271" r:id="rId20"/>
    <p:sldId id="288" r:id="rId21"/>
    <p:sldId id="272" r:id="rId22"/>
    <p:sldId id="273" r:id="rId23"/>
    <p:sldId id="274" r:id="rId24"/>
    <p:sldId id="289" r:id="rId25"/>
    <p:sldId id="275" r:id="rId26"/>
    <p:sldId id="276" r:id="rId27"/>
    <p:sldId id="277" r:id="rId28"/>
    <p:sldId id="290" r:id="rId29"/>
    <p:sldId id="293" r:id="rId30"/>
    <p:sldId id="295" r:id="rId31"/>
    <p:sldId id="297" r:id="rId32"/>
    <p:sldId id="299" r:id="rId33"/>
    <p:sldId id="302" r:id="rId34"/>
    <p:sldId id="304" r:id="rId35"/>
    <p:sldId id="306" r:id="rId36"/>
    <p:sldId id="310"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AVIND "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89427" autoAdjust="0"/>
  </p:normalViewPr>
  <p:slideViewPr>
    <p:cSldViewPr>
      <p:cViewPr varScale="1">
        <p:scale>
          <a:sx n="65" d="100"/>
          <a:sy n="65" d="100"/>
        </p:scale>
        <p:origin x="-1524" y="-102"/>
      </p:cViewPr>
      <p:guideLst>
        <p:guide orient="horz" pos="2160"/>
        <p:guide pos="2880"/>
      </p:guideLst>
    </p:cSldViewPr>
  </p:slideViewPr>
  <p:notesTextViewPr>
    <p:cViewPr>
      <p:scale>
        <a:sx n="100" d="100"/>
        <a:sy n="100" d="100"/>
      </p:scale>
      <p:origin x="0" y="0"/>
    </p:cViewPr>
  </p:notesTextViewPr>
  <p:sorterViewPr>
    <p:cViewPr>
      <p:scale>
        <a:sx n="61" d="100"/>
        <a:sy n="61" d="100"/>
      </p:scale>
      <p:origin x="0" y="0"/>
    </p:cViewPr>
  </p:sorterViewPr>
  <p:notesViewPr>
    <p:cSldViewPr>
      <p:cViewPr varScale="1">
        <p:scale>
          <a:sx n="60" d="100"/>
          <a:sy n="60" d="100"/>
        </p:scale>
        <p:origin x="-2490"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1-08-17T17:17:53.468" idx="1">
    <p:pos x="10" y="10"/>
    <p:text/>
  </p:cm>
  <p:cm authorId="0" dt="2011-08-17T17:17:56.734" idx="2">
    <p:pos x="106" y="106"/>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7ACA59C8-8408-427F-AE9A-61D91EB47862}" type="datetimeFigureOut">
              <a:rPr lang="en-US"/>
              <a:pPr>
                <a:defRPr/>
              </a:pPr>
              <a:t>10/11/2017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7A4243A9-49F1-4A6F-9BDE-3183C9453D2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1965D414-9BBF-445F-8893-899873D583B0}" type="datetimeFigureOut">
              <a:rPr lang="en-US"/>
              <a:pPr>
                <a:defRPr/>
              </a:pPr>
              <a:t>10/11/2017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defRPr>
            </a:lvl1pPr>
          </a:lstStyle>
          <a:p>
            <a:pPr>
              <a:defRPr/>
            </a:pPr>
            <a:fld id="{687671B1-F832-4DD6-919A-F0FF1C29D14F}"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444DBA7-0DF4-4A10-B44F-F5A1B77883E9}" type="slidenum">
              <a:rPr lang="en-US" smtClean="0"/>
              <a:pPr/>
              <a:t>8</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Eg: A lends a horse </a:t>
            </a:r>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7B6E832-B375-42BB-BD0F-9107E1124B0C}" type="slidenum">
              <a:rPr lang="en-US" smtClean="0"/>
              <a:pPr/>
              <a:t>15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The right to take another's property if an obligation is not discharged</a:t>
            </a:r>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9A55AF3-AC57-46E6-9B59-0C12DD465B81}" type="slidenum">
              <a:rPr lang="en-US" smtClean="0"/>
              <a:pPr/>
              <a:t>19</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Gratuitous bailment : is one where the bailee keeps the goods for the bailor without reward .</a:t>
            </a:r>
          </a:p>
          <a:p>
            <a:r>
              <a:rPr lang="en-US" smtClean="0"/>
              <a:t>Non Gratuitous        : some consideration passes b/w the parties </a:t>
            </a:r>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DC7C88F-1D87-41B9-8FBD-5ABAC5CEA8FD}" type="slidenum">
              <a:rPr lang="en-US" smtClean="0"/>
              <a:pPr/>
              <a:t>23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C1891AC-5254-4A1E-ADA5-B371047A65D7}"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B4B103B-5618-4232-94C3-C10C241783C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7C2AEE9-06B1-478B-A14D-2582FEABAE8E}"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9D7964-9DA9-433D-81E7-91C09083CDE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7F27FC3-F2EB-4E33-B9DD-7F8113308621}"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1EB289-4D8B-4298-A753-1605F766D49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684173A-41FA-4FCB-8423-5D080EC42EF7}"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97B591-79F4-4FF0-8BB2-22662214B67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F95F429-7E52-442E-A844-E873C2BBE328}"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E4D1CF-C148-42B9-9E71-C747D40C5B21}"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FC25542-13FD-44B1-8631-F4F2E3143379}"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4BD10CF-2B41-499D-B802-E2BDAECDFB8F}"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E513935-1893-48A8-879E-D7E204485550}" type="datetimeFigureOut">
              <a:rPr lang="en-US"/>
              <a:pPr>
                <a:defRPr/>
              </a:pPr>
              <a:t>10/11/2017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0E9C853-2850-43CF-8EFF-54608FD92E4C}"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DB85E4D-6D2C-4FC7-990A-502C1B7D84AC}" type="datetimeFigureOut">
              <a:rPr lang="en-US"/>
              <a:pPr>
                <a:defRPr/>
              </a:pPr>
              <a:t>10/11/2017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C8BD6F3-680A-4D93-AEF0-25ECE4319CB1}"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52E8413-5A88-4ADB-BF10-9645B6D47D75}" type="datetimeFigureOut">
              <a:rPr lang="en-US"/>
              <a:pPr>
                <a:defRPr/>
              </a:pPr>
              <a:t>10/11/2017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69B7107-D64E-42B5-B486-75A49B5D046F}"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F8208C2-A98E-45F5-9B23-3F046F4CCD06}" type="datetimeFigureOut">
              <a:rPr lang="en-US"/>
              <a:pPr>
                <a:defRPr/>
              </a:pPr>
              <a:t>10/11/2017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D29CF90-6D92-4A20-8F0E-521A98AF966B}"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D16D6B3-DE38-4A20-A1FA-F10ABEBE69FB}" type="datetimeFigureOut">
              <a:rPr lang="en-US"/>
              <a:pPr>
                <a:defRPr/>
              </a:pPr>
              <a:t>10/11/2017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D04B5A0-B971-43A2-B8D9-592BE0C2596E}"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14BB07B-FF2C-4C3F-8FA4-6B868EA4247F}"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A8F4D14-5ED8-4C9B-841E-D68E87B80063}"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D8C280F-C316-40BB-9EFD-2102E6BE2505}" type="datetimeFigureOut">
              <a:rPr lang="en-US"/>
              <a:pPr>
                <a:defRPr/>
              </a:pPr>
              <a:t>10/11/2017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85E6BB1-2B6D-468D-AC5D-CB2B9215F7AE}"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9893E11-BE2C-4DB5-A28E-5F080E3C969C}"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11DDBA5-C417-402A-949B-99B1F0EE86CF}"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4C29D58-8A83-4A29-9D8F-229636D46E9B}"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05750C1-6F3B-4FF5-B0E7-757596914E27}"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C7FC88F-4ADC-470A-A801-F9C1698A45F2}" type="datetimeFigureOut">
              <a:rPr lang="en-US"/>
              <a:pPr>
                <a:defRPr/>
              </a:pPr>
              <a:t>10/11/2017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12747C8-2FAC-4555-9F7C-A05410E6503A}"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2F3908D-9DE5-4F3C-A465-A4AFB6211D8F}"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83D031-22EA-4DB6-BBD8-E88AFE3BA7D8}"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B2A917A-3432-4164-8EFF-59C99670D4C0}"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008A95-1DE7-4563-B72C-FCACE6CB0EB0}"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CFC6EC9-B4ED-4FA0-9161-4BC6D1D9A818}"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09D6FF2-A20F-4525-9651-281D91BF88BE}"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E25E435-0629-466C-B30D-D4F96407E12D}" type="datetimeFigureOut">
              <a:rPr lang="en-US"/>
              <a:pPr>
                <a:defRPr/>
              </a:pPr>
              <a:t>10/11/2017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48E9EB4-445A-41B3-A6EE-DB076971DAD4}"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78C06EC-3A12-43A1-8E56-44A560FAF3AE}" type="datetimeFigureOut">
              <a:rPr lang="en-US"/>
              <a:pPr>
                <a:defRPr/>
              </a:pPr>
              <a:t>10/11/2017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774178F-377A-4697-B59E-492F290E75C8}"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75BAE44-2301-4F2C-AC55-1E47A52BCA5B}" type="datetimeFigureOut">
              <a:rPr lang="en-US"/>
              <a:pPr>
                <a:defRPr/>
              </a:pPr>
              <a:t>10/11/2017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B887C14-3184-4824-9373-03E61ABA26C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30D5D47-4DBE-48BA-8E88-4A07FA32EE60}"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933CA3-990A-489E-83C6-1A4A87D8F480}"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9C94864-4073-401C-99D4-E468E1009286}" type="datetimeFigureOut">
              <a:rPr lang="en-US"/>
              <a:pPr>
                <a:defRPr/>
              </a:pPr>
              <a:t>10/11/2017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684617C-C5F2-495B-9920-B5F3D45D976B}"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9D8144A-1889-4AB2-987E-75B5B12E38D1}" type="datetimeFigureOut">
              <a:rPr lang="en-US"/>
              <a:pPr>
                <a:defRPr/>
              </a:pPr>
              <a:t>10/11/2017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1830252-8926-4420-8429-8D525495A901}"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8596BFA-091E-42B7-A7E0-C27E88F520ED}" type="datetimeFigureOut">
              <a:rPr lang="en-US"/>
              <a:pPr>
                <a:defRPr/>
              </a:pPr>
              <a:t>10/11/2017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EC6C356-C142-42B6-8B9E-3B501A7EB234}"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1802AEC-1E46-4CA6-9826-135B73BEC69C}"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3DB8139-0AAA-4B00-B890-22A77E49CD4E}"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17A51A6-BC6C-44B0-B4AF-4FCD7A2F3D81}" type="datetimeFigureOut">
              <a:rPr lang="en-US"/>
              <a:pPr>
                <a:defRPr/>
              </a:pPr>
              <a:t>10/11/2017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A133F46-4D9F-4C08-BC29-4B28079B35B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A06B512-8D22-40FB-A9A1-711CC79E7381}" type="datetimeFigureOut">
              <a:rPr lang="en-US"/>
              <a:pPr>
                <a:defRPr/>
              </a:pPr>
              <a:t>10/11/2017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F3D217E-8C4F-41C5-8C98-B5F77D63B66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C4022F5-61B8-4BE0-8693-AD4168806F0E}" type="datetimeFigureOut">
              <a:rPr lang="en-US"/>
              <a:pPr>
                <a:defRPr/>
              </a:pPr>
              <a:t>10/11/2017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A0BCABB-73AD-4FB2-8F8E-14A968C9BA5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99671DD5-BA4A-49E5-8436-956EC2F961B1}" type="datetimeFigureOut">
              <a:rPr lang="en-US"/>
              <a:pPr>
                <a:defRPr/>
              </a:pPr>
              <a:t>10/11/2017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45658D4-50E9-4DF1-BBDA-C2E1ADA3EB7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E88F68C-2665-4516-9552-5FF27E3BC41E}" type="datetimeFigureOut">
              <a:rPr lang="en-US"/>
              <a:pPr>
                <a:defRPr/>
              </a:pPr>
              <a:t>10/11/2017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34D9EE4-505F-45C4-A93F-CAD6BA6EDFA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2102D78-CABF-4F4E-BB6A-96DFA98C8F49}" type="datetimeFigureOut">
              <a:rPr lang="en-US"/>
              <a:pPr>
                <a:defRPr/>
              </a:pPr>
              <a:t>10/11/2017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B447C6-ABFD-4CAE-9BEE-F109AA16AC8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789108A-A0E8-4AA2-B661-868E517A9ACB}" type="datetimeFigureOut">
              <a:rPr lang="en-US"/>
              <a:pPr>
                <a:defRPr/>
              </a:pPr>
              <a:t>10/11/2017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855E983-2C30-4A4F-997F-924A50A7C5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C9EE47A-6A5B-45AB-9B3C-65DD3C4FFEC2}" type="datetimeFigureOut">
              <a:rPr lang="en-US"/>
              <a:pPr>
                <a:defRPr/>
              </a:pPr>
              <a:t>10/11/2017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BDE35A4-66E7-498A-B128-12A80FDCA2B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09AA0D39-0101-4318-A77D-63A16AECA792}" type="datetimeFigureOut">
              <a:rPr lang="en-US"/>
              <a:pPr>
                <a:defRPr/>
              </a:pPr>
              <a:t>10/11/2017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A8663A5A-FBDE-424A-B596-5897CBFFE9B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fld id="{DBB1061C-FB2A-4BE2-BA64-4466D652184C}" type="datetimeFigureOut">
              <a:rPr lang="en-US"/>
              <a:pPr>
                <a:defRPr/>
              </a:pPr>
              <a:t>10/11/2017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71F856AA-C48D-49DD-8153-BD9174F8122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990600"/>
            <a:ext cx="7772400" cy="2536825"/>
          </a:xfrm>
        </p:spPr>
        <p:txBody>
          <a:bodyPr/>
          <a:lstStyle/>
          <a:p>
            <a:pPr eaLnBrk="1" hangingPunct="1"/>
            <a:r>
              <a:rPr lang="en-US" sz="7200" b="1" dirty="0" smtClean="0"/>
              <a:t>Bailment </a:t>
            </a:r>
          </a:p>
        </p:txBody>
      </p:sp>
      <p:sp>
        <p:nvSpPr>
          <p:cNvPr id="3" name="Subtitle 2"/>
          <p:cNvSpPr>
            <a:spLocks noGrp="1"/>
          </p:cNvSpPr>
          <p:nvPr>
            <p:ph type="subTitle" idx="1"/>
          </p:nvPr>
        </p:nvSpPr>
        <p:spPr/>
        <p:txBody>
          <a:bodyPr rtlCol="0">
            <a:normAutofit/>
          </a:bodyPr>
          <a:lstStyle/>
          <a:p>
            <a:pPr algn="r"/>
            <a:r>
              <a:rPr lang="en-US" dirty="0" smtClean="0">
                <a:solidFill>
                  <a:schemeClr val="tx1"/>
                </a:solidFill>
              </a:rPr>
              <a:t>Dr. Manish </a:t>
            </a:r>
            <a:r>
              <a:rPr lang="en-US" dirty="0" err="1" smtClean="0">
                <a:solidFill>
                  <a:schemeClr val="tx1"/>
                </a:solidFill>
              </a:rPr>
              <a:t>dadhich</a:t>
            </a:r>
            <a:endParaRPr lang="en-US" dirty="0" smtClean="0">
              <a:solidFill>
                <a:schemeClr val="tx1"/>
              </a:solidFill>
            </a:endParaRPr>
          </a:p>
          <a:p>
            <a:pPr algn="r"/>
            <a:r>
              <a:rPr lang="en-US" sz="2800" dirty="0" smtClean="0">
                <a:solidFill>
                  <a:schemeClr val="tx1"/>
                </a:solidFill>
              </a:rPr>
              <a:t>PhD. </a:t>
            </a:r>
            <a:r>
              <a:rPr lang="en-US" sz="2800" dirty="0" err="1" smtClean="0">
                <a:solidFill>
                  <a:schemeClr val="tx1"/>
                </a:solidFill>
              </a:rPr>
              <a:t>M.Com</a:t>
            </a:r>
            <a:r>
              <a:rPr lang="en-US" sz="2800" dirty="0" smtClean="0">
                <a:solidFill>
                  <a:schemeClr val="tx1"/>
                </a:solidFill>
              </a:rPr>
              <a:t>, NET</a:t>
            </a:r>
          </a:p>
          <a:p>
            <a:pPr algn="r"/>
            <a:r>
              <a:rPr lang="en-US" sz="2800" dirty="0" smtClean="0">
                <a:solidFill>
                  <a:schemeClr val="tx1"/>
                </a:solidFill>
              </a:rPr>
              <a:t>M.B.A., NET, SET</a:t>
            </a:r>
          </a:p>
          <a:p>
            <a:pPr eaLnBrk="1" fontAlgn="auto" hangingPunct="1">
              <a:spcAft>
                <a:spcPts val="0"/>
              </a:spcAft>
              <a:buFont typeface="Arial" pitchFamily="34" charset="0"/>
              <a:buNone/>
              <a:defRPr/>
            </a:pPr>
            <a:endParaRPr lang="en-US" dirty="0" smtClean="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a:xfrm>
            <a:off x="457200" y="685800"/>
            <a:ext cx="8229600" cy="5440363"/>
          </a:xfrm>
        </p:spPr>
        <p:txBody>
          <a:bodyPr/>
          <a:lstStyle/>
          <a:p>
            <a:pPr>
              <a:buFont typeface="Arial" charset="0"/>
              <a:buNone/>
            </a:pPr>
            <a:r>
              <a:rPr lang="en-US" u="sng" dirty="0" smtClean="0">
                <a:solidFill>
                  <a:srgbClr val="FF0000"/>
                </a:solidFill>
              </a:rPr>
              <a:t>4.Return of Goods </a:t>
            </a:r>
          </a:p>
          <a:p>
            <a:pPr>
              <a:buFont typeface="Arial" charset="0"/>
              <a:buNone/>
            </a:pPr>
            <a:endParaRPr lang="en-US" u="sng" dirty="0" smtClean="0">
              <a:solidFill>
                <a:srgbClr val="FF0000"/>
              </a:solidFill>
            </a:endParaRPr>
          </a:p>
          <a:p>
            <a:pPr>
              <a:buFont typeface="Arial" charset="0"/>
              <a:buNone/>
            </a:pPr>
            <a:endParaRPr lang="en-US" u="sng" dirty="0" smtClean="0">
              <a:solidFill>
                <a:srgbClr val="FF0000"/>
              </a:solidFill>
            </a:endParaRPr>
          </a:p>
          <a:p>
            <a:pPr algn="just">
              <a:buFont typeface="Arial" charset="0"/>
              <a:buNone/>
            </a:pPr>
            <a:r>
              <a:rPr lang="en-US" sz="3600" dirty="0" smtClean="0"/>
              <a:t>Goods should be returned to the </a:t>
            </a:r>
            <a:r>
              <a:rPr lang="en-US" sz="3600" dirty="0" err="1" smtClean="0"/>
              <a:t>bailor</a:t>
            </a:r>
            <a:r>
              <a:rPr lang="en-US" sz="3600" dirty="0" smtClean="0"/>
              <a:t> or disposed of according to his direction ,either in their original or in an altered form , when the purpose of bailment is over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4000" dirty="0" smtClean="0">
                <a:solidFill>
                  <a:srgbClr val="FF0000"/>
                </a:solidFill>
              </a:rPr>
              <a:t>Classification of Bailments</a:t>
            </a:r>
            <a:endParaRPr lang="en-IN" sz="4000" dirty="0">
              <a:solidFill>
                <a:srgbClr val="FF0000"/>
              </a:solidFill>
            </a:endParaRPr>
          </a:p>
        </p:txBody>
      </p:sp>
      <p:sp>
        <p:nvSpPr>
          <p:cNvPr id="3" name="Content Placeholder 2"/>
          <p:cNvSpPr>
            <a:spLocks noGrp="1"/>
          </p:cNvSpPr>
          <p:nvPr>
            <p:ph idx="1"/>
          </p:nvPr>
        </p:nvSpPr>
        <p:spPr>
          <a:xfrm>
            <a:off x="457200" y="1219200"/>
            <a:ext cx="8229600" cy="5410200"/>
          </a:xfrm>
        </p:spPr>
        <p:txBody>
          <a:bodyPr/>
          <a:lstStyle/>
          <a:p>
            <a:pPr marL="609600" indent="-609600" algn="just">
              <a:buNone/>
            </a:pPr>
            <a:r>
              <a:rPr lang="en-US" sz="2800" dirty="0" smtClean="0">
                <a:latin typeface="+mj-lt"/>
              </a:rPr>
              <a:t>Bailment may also be classified into:</a:t>
            </a:r>
          </a:p>
          <a:p>
            <a:pPr marL="609600" indent="-609600" algn="just">
              <a:buNone/>
            </a:pPr>
            <a:r>
              <a:rPr lang="en-US" sz="2800" b="1" dirty="0" smtClean="0">
                <a:latin typeface="+mj-lt"/>
              </a:rPr>
              <a:t>1. Gratuitous bailment</a:t>
            </a:r>
          </a:p>
          <a:p>
            <a:pPr marL="1009650" lvl="1" indent="-609600" algn="just"/>
            <a:r>
              <a:rPr lang="en-US" sz="3200" dirty="0" smtClean="0">
                <a:latin typeface="+mj-lt"/>
              </a:rPr>
              <a:t>It is a bailment where no consideration passes between the </a:t>
            </a:r>
            <a:r>
              <a:rPr lang="en-US" sz="3200" dirty="0" err="1" smtClean="0">
                <a:latin typeface="+mj-lt"/>
              </a:rPr>
              <a:t>bailor</a:t>
            </a:r>
            <a:r>
              <a:rPr lang="en-US" sz="3200" dirty="0" smtClean="0">
                <a:latin typeface="+mj-lt"/>
              </a:rPr>
              <a:t> and the </a:t>
            </a:r>
            <a:r>
              <a:rPr lang="en-US" sz="3200" dirty="0" err="1" smtClean="0">
                <a:latin typeface="+mj-lt"/>
              </a:rPr>
              <a:t>bailee</a:t>
            </a:r>
            <a:r>
              <a:rPr lang="en-US" sz="3200" dirty="0" smtClean="0">
                <a:latin typeface="+mj-lt"/>
              </a:rPr>
              <a:t>, e.g. where A lends a book to his friend B.</a:t>
            </a:r>
          </a:p>
          <a:p>
            <a:pPr marL="609600" indent="-609600" algn="just">
              <a:buNone/>
            </a:pPr>
            <a:r>
              <a:rPr lang="en-US" sz="2800" b="1" dirty="0" smtClean="0">
                <a:latin typeface="+mj-lt"/>
              </a:rPr>
              <a:t>2. Non-gratuitous bailment or bailment for reward</a:t>
            </a:r>
          </a:p>
          <a:p>
            <a:pPr marL="1009650" lvl="1" indent="-609600" algn="just"/>
            <a:r>
              <a:rPr lang="en-US" sz="3200" dirty="0" smtClean="0">
                <a:latin typeface="+mj-lt"/>
              </a:rPr>
              <a:t>It is bailment where consideration passes between the </a:t>
            </a:r>
            <a:r>
              <a:rPr lang="en-US" sz="3200" dirty="0" err="1" smtClean="0">
                <a:latin typeface="+mj-lt"/>
              </a:rPr>
              <a:t>bailor</a:t>
            </a:r>
            <a:r>
              <a:rPr lang="en-US" sz="3200" dirty="0" smtClean="0">
                <a:latin typeface="+mj-lt"/>
              </a:rPr>
              <a:t> and the </a:t>
            </a:r>
            <a:r>
              <a:rPr lang="en-US" sz="3200" dirty="0" err="1" smtClean="0">
                <a:latin typeface="+mj-lt"/>
              </a:rPr>
              <a:t>bailee</a:t>
            </a:r>
            <a:r>
              <a:rPr lang="en-US" sz="3200" dirty="0" smtClean="0">
                <a:latin typeface="+mj-lt"/>
              </a:rPr>
              <a:t> e.g. where certain goods are kept in a </a:t>
            </a:r>
            <a:r>
              <a:rPr lang="en-US" sz="3200" dirty="0" err="1" smtClean="0">
                <a:latin typeface="+mj-lt"/>
              </a:rPr>
              <a:t>godown</a:t>
            </a:r>
            <a:r>
              <a:rPr lang="en-US" sz="3200" dirty="0" smtClean="0">
                <a:latin typeface="+mj-lt"/>
              </a:rPr>
              <a:t> for hire, </a:t>
            </a:r>
          </a:p>
          <a:p>
            <a:pPr algn="just"/>
            <a:endParaRPr lang="en-IN" sz="2800" dirty="0">
              <a:latin typeface="+mj-lt"/>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smtClean="0">
                <a:solidFill>
                  <a:srgbClr val="FF0000"/>
                </a:solidFill>
              </a:rPr>
              <a:t>Duties of </a:t>
            </a:r>
            <a:r>
              <a:rPr lang="en-US" dirty="0" err="1" smtClean="0">
                <a:solidFill>
                  <a:srgbClr val="FF0000"/>
                </a:solidFill>
              </a:rPr>
              <a:t>Bailee</a:t>
            </a:r>
            <a:r>
              <a:rPr lang="en-US" dirty="0" smtClean="0">
                <a:solidFill>
                  <a:srgbClr val="FF0000"/>
                </a:solidFill>
              </a:rPr>
              <a:t> </a:t>
            </a:r>
            <a:r>
              <a:rPr lang="en-US" dirty="0" smtClean="0"/>
              <a:t/>
            </a:r>
            <a:br>
              <a:rPr lang="en-US" dirty="0" smtClean="0"/>
            </a:br>
            <a:endParaRPr lang="en-US" dirty="0" smtClean="0"/>
          </a:p>
        </p:txBody>
      </p:sp>
      <p:sp>
        <p:nvSpPr>
          <p:cNvPr id="3" name="Content Placeholder 2"/>
          <p:cNvSpPr>
            <a:spLocks noGrp="1"/>
          </p:cNvSpPr>
          <p:nvPr>
            <p:ph idx="1"/>
          </p:nvPr>
        </p:nvSpPr>
        <p:spPr>
          <a:xfrm>
            <a:off x="457200" y="1143000"/>
            <a:ext cx="8229600" cy="4983163"/>
          </a:xfrm>
        </p:spPr>
        <p:txBody>
          <a:bodyPr/>
          <a:lstStyle/>
          <a:p>
            <a:pPr marL="514350" indent="-514350">
              <a:buFont typeface="Arial" charset="0"/>
              <a:buAutoNum type="alphaUcPeriod"/>
              <a:defRPr/>
            </a:pPr>
            <a:r>
              <a:rPr lang="en-US" dirty="0" smtClean="0">
                <a:solidFill>
                  <a:srgbClr val="FF0000"/>
                </a:solidFill>
              </a:rPr>
              <a:t>To take care of the Goods </a:t>
            </a:r>
          </a:p>
          <a:p>
            <a:pPr marL="514350" indent="-514350" algn="just">
              <a:buFont typeface="Arial" charset="0"/>
              <a:buNone/>
              <a:defRPr/>
            </a:pPr>
            <a:r>
              <a:rPr lang="en-US" b="1" dirty="0" smtClean="0">
                <a:solidFill>
                  <a:schemeClr val="accent2">
                    <a:lumMod val="75000"/>
                  </a:schemeClr>
                </a:solidFill>
              </a:rPr>
              <a:t>    </a:t>
            </a:r>
            <a:r>
              <a:rPr lang="en-US" b="1" i="1" dirty="0" smtClean="0"/>
              <a:t>U/S </a:t>
            </a:r>
            <a:r>
              <a:rPr lang="en-US" b="1" dirty="0" smtClean="0"/>
              <a:t>151 </a:t>
            </a:r>
            <a:r>
              <a:rPr lang="en-US" dirty="0" smtClean="0"/>
              <a:t>provides , the bailee is bound by the contract of bailment to return the goods when the purpose of bailment is fulfilled .He has to take care of the goods while they are in his possession . </a:t>
            </a:r>
          </a:p>
          <a:p>
            <a:pPr marL="514350" indent="-514350" algn="just">
              <a:buFont typeface="Arial" charset="0"/>
              <a:buNone/>
              <a:defRPr/>
            </a:pPr>
            <a:r>
              <a:rPr lang="en-US" dirty="0" smtClean="0"/>
              <a:t>     He is responsible  for any loss or damage caused to the goods by virtue of his negligence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6324600"/>
          </a:xfrm>
        </p:spPr>
        <p:txBody>
          <a:bodyPr/>
          <a:lstStyle/>
          <a:p>
            <a:pPr>
              <a:buFont typeface="Arial" charset="0"/>
              <a:buNone/>
              <a:defRPr/>
            </a:pPr>
            <a:r>
              <a:rPr lang="en-US" dirty="0" smtClean="0">
                <a:solidFill>
                  <a:srgbClr val="FF0000"/>
                </a:solidFill>
              </a:rPr>
              <a:t>B.Duty not to mix with his own goods </a:t>
            </a:r>
          </a:p>
          <a:p>
            <a:pPr>
              <a:buFont typeface="Arial" charset="0"/>
              <a:buNone/>
              <a:defRPr/>
            </a:pPr>
            <a:endParaRPr lang="en-US" i="1" u="sng" dirty="0" smtClean="0">
              <a:solidFill>
                <a:schemeClr val="accent2">
                  <a:lumMod val="75000"/>
                </a:schemeClr>
              </a:solidFill>
            </a:endParaRPr>
          </a:p>
          <a:p>
            <a:pPr algn="just">
              <a:buFont typeface="Arial" charset="0"/>
              <a:buNone/>
              <a:defRPr/>
            </a:pPr>
            <a:r>
              <a:rPr lang="en-US" dirty="0" smtClean="0"/>
              <a:t>U/S 155 to 157 : deal with the provisions governing the rights of the bailor and bailee when there is an inter-mixing of their goods . </a:t>
            </a:r>
          </a:p>
          <a:p>
            <a:pPr algn="just">
              <a:buFont typeface="Arial" charset="0"/>
              <a:buNone/>
              <a:defRPr/>
            </a:pPr>
            <a:r>
              <a:rPr lang="en-US" dirty="0" smtClean="0"/>
              <a:t> The bailee has an obligation to keep the goods of the bailor separate from his own .</a:t>
            </a:r>
          </a:p>
          <a:p>
            <a:pPr marL="742950" indent="-742950">
              <a:buFont typeface="Arial" charset="0"/>
              <a:buAutoNum type="alphaLcPeriod"/>
              <a:defRPr/>
            </a:pPr>
            <a:r>
              <a:rPr lang="en-US" b="1" dirty="0" smtClean="0"/>
              <a:t>Mix with consent</a:t>
            </a:r>
          </a:p>
          <a:p>
            <a:pPr marL="742950" indent="-742950">
              <a:buFont typeface="Arial" charset="0"/>
              <a:buAutoNum type="alphaLcPeriod"/>
              <a:defRPr/>
            </a:pPr>
            <a:r>
              <a:rPr lang="en-US" b="1" dirty="0" smtClean="0"/>
              <a:t>Mix without consent but goods are separable</a:t>
            </a:r>
          </a:p>
          <a:p>
            <a:pPr marL="742950" indent="-742950">
              <a:buFont typeface="Arial" charset="0"/>
              <a:buAutoNum type="alphaLcPeriod"/>
              <a:defRPr/>
            </a:pPr>
            <a:r>
              <a:rPr lang="en-US" b="1" dirty="0" smtClean="0"/>
              <a:t>Mix without consent but can’t be separated</a:t>
            </a:r>
            <a:endParaRPr 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Content Placeholder 2"/>
          <p:cNvSpPr>
            <a:spLocks noGrp="1"/>
          </p:cNvSpPr>
          <p:nvPr>
            <p:ph idx="1"/>
          </p:nvPr>
        </p:nvSpPr>
        <p:spPr>
          <a:xfrm>
            <a:off x="457200" y="381000"/>
            <a:ext cx="8229600" cy="5745163"/>
          </a:xfrm>
        </p:spPr>
        <p:txBody>
          <a:bodyPr/>
          <a:lstStyle/>
          <a:p>
            <a:pPr>
              <a:buFont typeface="Arial" charset="0"/>
              <a:buNone/>
            </a:pPr>
            <a:r>
              <a:rPr lang="en-US" dirty="0" smtClean="0">
                <a:solidFill>
                  <a:srgbClr val="FF0000"/>
                </a:solidFill>
              </a:rPr>
              <a:t>C. Duty to Return the Goods /same goods</a:t>
            </a:r>
          </a:p>
          <a:p>
            <a:pPr algn="just">
              <a:buFont typeface="Arial" charset="0"/>
              <a:buNone/>
            </a:pPr>
            <a:endParaRPr lang="en-US" sz="3600" i="1" u="sng" dirty="0" smtClean="0">
              <a:solidFill>
                <a:srgbClr val="C00000"/>
              </a:solidFill>
            </a:endParaRPr>
          </a:p>
          <a:p>
            <a:pPr algn="just">
              <a:buFont typeface="Arial" charset="0"/>
              <a:buNone/>
            </a:pPr>
            <a:r>
              <a:rPr lang="en-US" sz="3600" dirty="0" smtClean="0"/>
              <a:t>Duty of the </a:t>
            </a:r>
            <a:r>
              <a:rPr lang="en-US" sz="3600" dirty="0" err="1" smtClean="0"/>
              <a:t>bailee</a:t>
            </a:r>
            <a:r>
              <a:rPr lang="en-US" sz="3600" dirty="0" smtClean="0"/>
              <a:t> to return the goods without demand , on the expiration of the time specified or when the purpose is accomplished .</a:t>
            </a:r>
          </a:p>
          <a:p>
            <a:pPr algn="just">
              <a:buFont typeface="Arial" charset="0"/>
              <a:buNone/>
            </a:pPr>
            <a:endParaRPr lang="en-US" sz="3600" dirty="0" smtClean="0"/>
          </a:p>
          <a:p>
            <a:pPr algn="just">
              <a:buFont typeface="Arial" charset="0"/>
              <a:buNone/>
            </a:pPr>
            <a:r>
              <a:rPr lang="en-US" sz="3600" b="1" dirty="0" err="1" smtClean="0"/>
              <a:t>Eg</a:t>
            </a:r>
            <a:r>
              <a:rPr lang="en-US" sz="3600" b="1" dirty="0" smtClean="0"/>
              <a:t>. A hired a Tax but, next it was stolen, here A is liable to pay the owner.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457200" y="381000"/>
            <a:ext cx="8229600" cy="5745163"/>
          </a:xfrm>
        </p:spPr>
        <p:txBody>
          <a:bodyPr/>
          <a:lstStyle/>
          <a:p>
            <a:pPr algn="just">
              <a:buFont typeface="Arial" charset="0"/>
              <a:buNone/>
            </a:pPr>
            <a:r>
              <a:rPr lang="en-US" dirty="0" smtClean="0">
                <a:solidFill>
                  <a:srgbClr val="FF0000"/>
                </a:solidFill>
              </a:rPr>
              <a:t>D. Duty not to use bailed goods in an Unauthorized Manner </a:t>
            </a:r>
          </a:p>
          <a:p>
            <a:pPr algn="just">
              <a:buFont typeface="Arial" charset="0"/>
              <a:buNone/>
            </a:pPr>
            <a:r>
              <a:rPr lang="en-US" dirty="0" err="1" smtClean="0"/>
              <a:t>Bailee</a:t>
            </a:r>
            <a:r>
              <a:rPr lang="en-US" dirty="0" smtClean="0"/>
              <a:t> is under an obligation not to use the goods in an </a:t>
            </a:r>
            <a:r>
              <a:rPr lang="en-US" dirty="0" err="1" smtClean="0"/>
              <a:t>unauthorised</a:t>
            </a:r>
            <a:r>
              <a:rPr lang="en-US" dirty="0" smtClean="0"/>
              <a:t> manner or for an </a:t>
            </a:r>
            <a:r>
              <a:rPr lang="en-US" dirty="0" err="1" smtClean="0"/>
              <a:t>unauthroised</a:t>
            </a:r>
            <a:r>
              <a:rPr lang="en-US" dirty="0" smtClean="0"/>
              <a:t> purpose </a:t>
            </a:r>
          </a:p>
          <a:p>
            <a:pPr algn="just">
              <a:buFont typeface="Arial" charset="0"/>
              <a:buNone/>
            </a:pPr>
            <a:r>
              <a:rPr lang="en-US" dirty="0" smtClean="0"/>
              <a:t>If </a:t>
            </a:r>
            <a:r>
              <a:rPr lang="en-US" dirty="0" err="1" smtClean="0"/>
              <a:t>bailee</a:t>
            </a:r>
            <a:r>
              <a:rPr lang="en-US" dirty="0" smtClean="0"/>
              <a:t> does so , the </a:t>
            </a:r>
            <a:r>
              <a:rPr lang="en-US" dirty="0" err="1" smtClean="0"/>
              <a:t>bailor</a:t>
            </a:r>
            <a:r>
              <a:rPr lang="en-US" dirty="0" smtClean="0"/>
              <a:t> can terminate the bailment , and claim damages for any loss or damage caused by the </a:t>
            </a:r>
            <a:r>
              <a:rPr lang="en-US" dirty="0" err="1" smtClean="0"/>
              <a:t>unauthorised</a:t>
            </a:r>
            <a:r>
              <a:rPr lang="en-US" dirty="0" smtClean="0"/>
              <a:t> use.</a:t>
            </a:r>
          </a:p>
          <a:p>
            <a:pPr algn="just">
              <a:buFont typeface="Arial" charset="0"/>
              <a:buNone/>
            </a:pPr>
            <a:r>
              <a:rPr lang="en-US" b="1" dirty="0" err="1" smtClean="0"/>
              <a:t>Eg</a:t>
            </a:r>
            <a:r>
              <a:rPr lang="en-US" b="1" dirty="0" smtClean="0"/>
              <a:t>. A gives his car to B for riding purpose but B is using as a taxi for long route.</a:t>
            </a:r>
          </a:p>
          <a:p>
            <a:pPr algn="just">
              <a:buFont typeface="Arial" charset="0"/>
              <a:buNone/>
            </a:pPr>
            <a:endParaRPr lang="en-US" u="sng"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457200" y="381000"/>
            <a:ext cx="8229600" cy="6477000"/>
          </a:xfrm>
        </p:spPr>
        <p:txBody>
          <a:bodyPr/>
          <a:lstStyle/>
          <a:p>
            <a:pPr algn="just">
              <a:buFont typeface="Arial" charset="0"/>
              <a:buNone/>
            </a:pPr>
            <a:r>
              <a:rPr lang="en-US" dirty="0" smtClean="0">
                <a:solidFill>
                  <a:srgbClr val="FF0000"/>
                </a:solidFill>
              </a:rPr>
              <a:t>F. Duty to return any accretion of the goods</a:t>
            </a:r>
          </a:p>
          <a:p>
            <a:pPr algn="just">
              <a:buFont typeface="Arial" charset="0"/>
              <a:buNone/>
            </a:pPr>
            <a:r>
              <a:rPr lang="en-US" dirty="0" smtClean="0"/>
              <a:t>The </a:t>
            </a:r>
            <a:r>
              <a:rPr lang="en-US" dirty="0" err="1" smtClean="0"/>
              <a:t>bailee</a:t>
            </a:r>
            <a:r>
              <a:rPr lang="en-US" dirty="0" smtClean="0"/>
              <a:t> must return to the </a:t>
            </a:r>
            <a:r>
              <a:rPr lang="en-US" dirty="0" err="1" smtClean="0"/>
              <a:t>bailor</a:t>
            </a:r>
            <a:r>
              <a:rPr lang="en-US" dirty="0" smtClean="0"/>
              <a:t> any increase or profits which have </a:t>
            </a:r>
            <a:r>
              <a:rPr lang="en-US" dirty="0" err="1" smtClean="0"/>
              <a:t>accured</a:t>
            </a:r>
            <a:r>
              <a:rPr lang="en-US" dirty="0" smtClean="0"/>
              <a:t> from the goods bailed .</a:t>
            </a:r>
          </a:p>
          <a:p>
            <a:pPr algn="just">
              <a:buFont typeface="Arial" charset="0"/>
              <a:buNone/>
            </a:pPr>
            <a:r>
              <a:rPr lang="en-US" dirty="0" smtClean="0"/>
              <a:t>U/S 163 states that the </a:t>
            </a:r>
            <a:r>
              <a:rPr lang="en-US" dirty="0" err="1" smtClean="0"/>
              <a:t>bailor</a:t>
            </a:r>
            <a:r>
              <a:rPr lang="en-US" dirty="0" smtClean="0"/>
              <a:t> is entitled to the profits accruing from the goods , unless there is a contract to the contrary .</a:t>
            </a:r>
          </a:p>
          <a:p>
            <a:pPr algn="just">
              <a:buFont typeface="Arial" charset="0"/>
              <a:buNone/>
            </a:pPr>
            <a:endParaRPr lang="en-US" dirty="0" smtClean="0"/>
          </a:p>
          <a:p>
            <a:pPr algn="just">
              <a:buFont typeface="Arial" charset="0"/>
              <a:buNone/>
            </a:pPr>
            <a:r>
              <a:rPr lang="en-US" b="1" dirty="0" err="1" smtClean="0"/>
              <a:t>Eg</a:t>
            </a:r>
            <a:r>
              <a:rPr lang="en-US" b="1" dirty="0" smtClean="0"/>
              <a:t>. A pledges some shares with a bank. Bank recd. Dividend and bonus share but the bank was not automatically entitled to the dividend.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Content Placeholder 2"/>
          <p:cNvSpPr>
            <a:spLocks noGrp="1"/>
          </p:cNvSpPr>
          <p:nvPr>
            <p:ph idx="1"/>
          </p:nvPr>
        </p:nvSpPr>
        <p:spPr>
          <a:xfrm>
            <a:off x="457200" y="381000"/>
            <a:ext cx="8229600" cy="5745163"/>
          </a:xfrm>
        </p:spPr>
        <p:txBody>
          <a:bodyPr/>
          <a:lstStyle/>
          <a:p>
            <a:pPr>
              <a:buFont typeface="Arial" charset="0"/>
              <a:buNone/>
            </a:pPr>
            <a:r>
              <a:rPr lang="en-US" u="sng" dirty="0" err="1" smtClean="0">
                <a:solidFill>
                  <a:srgbClr val="FF0000"/>
                </a:solidFill>
              </a:rPr>
              <a:t>G.Duty</a:t>
            </a:r>
            <a:r>
              <a:rPr lang="en-US" u="sng" dirty="0" smtClean="0">
                <a:solidFill>
                  <a:srgbClr val="FF0000"/>
                </a:solidFill>
              </a:rPr>
              <a:t> of Finder of Lost Goods </a:t>
            </a:r>
          </a:p>
          <a:p>
            <a:pPr>
              <a:buFont typeface="Arial" charset="0"/>
              <a:buNone/>
            </a:pPr>
            <a:endParaRPr lang="en-US" u="sng" dirty="0" smtClean="0">
              <a:solidFill>
                <a:srgbClr val="FF0000"/>
              </a:solidFill>
            </a:endParaRPr>
          </a:p>
          <a:p>
            <a:pPr>
              <a:buFont typeface="Arial" charset="0"/>
              <a:buNone/>
            </a:pPr>
            <a:r>
              <a:rPr lang="en-US" dirty="0" smtClean="0"/>
              <a:t>A finder of lost goods is a </a:t>
            </a:r>
            <a:r>
              <a:rPr lang="en-US" dirty="0" err="1" smtClean="0"/>
              <a:t>bailee</a:t>
            </a:r>
            <a:r>
              <a:rPr lang="en-US" dirty="0" smtClean="0"/>
              <a:t> and such he is bound to take reasonable care of those goods</a:t>
            </a:r>
          </a:p>
          <a:p>
            <a:pPr>
              <a:buFont typeface="Arial" charset="0"/>
              <a:buNone/>
            </a:pPr>
            <a:r>
              <a:rPr lang="en-US" dirty="0" smtClean="0"/>
              <a:t>He has to return the goods to the real owner if the real owner pays his lawful charges </a:t>
            </a:r>
          </a:p>
          <a:p>
            <a:pPr>
              <a:buFont typeface="Arial" charset="0"/>
              <a:buNone/>
            </a:pPr>
            <a:endParaRPr 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FF0000"/>
                </a:solidFill>
              </a:rPr>
              <a:t>H. Duty not to set up adverse title</a:t>
            </a:r>
            <a:endParaRPr lang="en-US" sz="3600" dirty="0">
              <a:solidFill>
                <a:srgbClr val="FF0000"/>
              </a:solidFill>
            </a:endParaRPr>
          </a:p>
        </p:txBody>
      </p:sp>
      <p:sp>
        <p:nvSpPr>
          <p:cNvPr id="3" name="Content Placeholder 2"/>
          <p:cNvSpPr>
            <a:spLocks noGrp="1"/>
          </p:cNvSpPr>
          <p:nvPr>
            <p:ph idx="1"/>
          </p:nvPr>
        </p:nvSpPr>
        <p:spPr/>
        <p:txBody>
          <a:bodyPr/>
          <a:lstStyle/>
          <a:p>
            <a:pPr algn="just"/>
            <a:r>
              <a:rPr lang="en-US" dirty="0" smtClean="0"/>
              <a:t>The </a:t>
            </a:r>
            <a:r>
              <a:rPr lang="en-US" dirty="0" err="1" smtClean="0"/>
              <a:t>bailee</a:t>
            </a:r>
            <a:r>
              <a:rPr lang="en-US" dirty="0" smtClean="0"/>
              <a:t> must not set up a title adverse to that of the </a:t>
            </a:r>
            <a:r>
              <a:rPr lang="en-US" dirty="0" err="1" smtClean="0"/>
              <a:t>bailor</a:t>
            </a:r>
            <a:r>
              <a:rPr lang="en-US" dirty="0" smtClean="0"/>
              <a:t>. He must hold goods on behalf of and for the </a:t>
            </a:r>
            <a:r>
              <a:rPr lang="en-US" dirty="0" err="1" smtClean="0"/>
              <a:t>bailor</a:t>
            </a:r>
            <a:r>
              <a:rPr lang="en-US" dirty="0" smtClean="0"/>
              <a:t>.</a:t>
            </a:r>
          </a:p>
          <a:p>
            <a:pPr algn="just"/>
            <a:endParaRPr lang="en-US" dirty="0" smtClean="0"/>
          </a:p>
          <a:p>
            <a:pPr algn="just"/>
            <a:r>
              <a:rPr lang="en-US" b="1" dirty="0" err="1" smtClean="0"/>
              <a:t>Eg</a:t>
            </a:r>
            <a:r>
              <a:rPr lang="en-US" b="1" dirty="0" smtClean="0"/>
              <a:t>. A gets a bicycle from his friend but pledge it to get some loan.</a:t>
            </a:r>
            <a:endParaRPr lang="en-US"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Rights of Bailee</a:t>
            </a:r>
          </a:p>
        </p:txBody>
      </p:sp>
      <p:sp>
        <p:nvSpPr>
          <p:cNvPr id="20483" name="Content Placeholder 2"/>
          <p:cNvSpPr>
            <a:spLocks noGrp="1"/>
          </p:cNvSpPr>
          <p:nvPr>
            <p:ph idx="1"/>
          </p:nvPr>
        </p:nvSpPr>
        <p:spPr/>
        <p:txBody>
          <a:bodyPr/>
          <a:lstStyle/>
          <a:p>
            <a:pPr marL="514350" indent="-514350" algn="just">
              <a:buFont typeface="Calibri" pitchFamily="34" charset="0"/>
              <a:buAutoNum type="arabicPeriod"/>
            </a:pPr>
            <a:r>
              <a:rPr lang="en-US" sz="3600" dirty="0" smtClean="0">
                <a:solidFill>
                  <a:srgbClr val="FF0000"/>
                </a:solidFill>
              </a:rPr>
              <a:t>Right to compensation (Sec. 164)</a:t>
            </a:r>
          </a:p>
          <a:p>
            <a:pPr marL="514350" indent="-514350" algn="just">
              <a:buFont typeface="Arial" charset="0"/>
              <a:buNone/>
            </a:pPr>
            <a:r>
              <a:rPr lang="en-US" sz="3600" dirty="0" smtClean="0"/>
              <a:t>The </a:t>
            </a:r>
            <a:r>
              <a:rPr lang="en-US" sz="3600" dirty="0" err="1" smtClean="0"/>
              <a:t>bailee</a:t>
            </a:r>
            <a:r>
              <a:rPr lang="en-US" sz="3600" dirty="0" smtClean="0"/>
              <a:t> can claim compensation form the </a:t>
            </a:r>
            <a:r>
              <a:rPr lang="en-US" sz="3600" dirty="0" err="1" smtClean="0"/>
              <a:t>bailor</a:t>
            </a:r>
            <a:r>
              <a:rPr lang="en-US" sz="3600" dirty="0" smtClean="0"/>
              <a:t> for any loss resulting to him by the reason that the </a:t>
            </a:r>
            <a:r>
              <a:rPr lang="en-US" sz="3600" dirty="0" err="1" smtClean="0"/>
              <a:t>bailor</a:t>
            </a:r>
            <a:r>
              <a:rPr lang="en-US" sz="3600" dirty="0" smtClean="0"/>
              <a:t> was not entitled to make the bailment .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 </a:t>
            </a:r>
            <a:endParaRPr lang="en-US" dirty="0"/>
          </a:p>
        </p:txBody>
      </p:sp>
      <p:sp>
        <p:nvSpPr>
          <p:cNvPr id="3" name="Content Placeholder 2"/>
          <p:cNvSpPr>
            <a:spLocks noGrp="1"/>
          </p:cNvSpPr>
          <p:nvPr>
            <p:ph idx="1"/>
          </p:nvPr>
        </p:nvSpPr>
        <p:spPr/>
        <p:txBody>
          <a:bodyPr/>
          <a:lstStyle/>
          <a:p>
            <a:r>
              <a:rPr lang="en-US" dirty="0" smtClean="0"/>
              <a:t>Elucidate contract of bailment.</a:t>
            </a:r>
          </a:p>
          <a:p>
            <a:r>
              <a:rPr lang="en-US" dirty="0" smtClean="0"/>
              <a:t>Who are </a:t>
            </a:r>
            <a:r>
              <a:rPr lang="en-US" dirty="0" err="1" smtClean="0"/>
              <a:t>bailor</a:t>
            </a:r>
            <a:r>
              <a:rPr lang="en-US" dirty="0" smtClean="0"/>
              <a:t> and  </a:t>
            </a:r>
            <a:r>
              <a:rPr lang="en-US" dirty="0" err="1" smtClean="0"/>
              <a:t>bailee</a:t>
            </a:r>
            <a:r>
              <a:rPr lang="en-US" dirty="0" smtClean="0"/>
              <a:t>?</a:t>
            </a:r>
          </a:p>
          <a:p>
            <a:r>
              <a:rPr lang="en-US" dirty="0" smtClean="0"/>
              <a:t>Describe the essential of contact of bailment.</a:t>
            </a:r>
          </a:p>
          <a:p>
            <a:r>
              <a:rPr lang="en-US" dirty="0" smtClean="0"/>
              <a:t>Explain gratuitous bailment.</a:t>
            </a:r>
          </a:p>
          <a:p>
            <a:r>
              <a:rPr lang="en-US" dirty="0" smtClean="0"/>
              <a:t>State the duties of finder of goods.</a:t>
            </a:r>
          </a:p>
          <a:p>
            <a:r>
              <a:rPr lang="en-US" dirty="0" smtClean="0"/>
              <a:t>Elucidate the duties of </a:t>
            </a:r>
            <a:r>
              <a:rPr lang="en-US" dirty="0" err="1" smtClean="0"/>
              <a:t>bailee</a:t>
            </a:r>
            <a:r>
              <a:rPr lang="en-US" dirty="0" smtClean="0"/>
              <a:t> and </a:t>
            </a:r>
            <a:r>
              <a:rPr lang="en-US" dirty="0" err="1" smtClean="0"/>
              <a:t>bailor</a:t>
            </a:r>
            <a:endParaRPr lang="en-US" dirty="0" smtClean="0"/>
          </a:p>
          <a:p>
            <a:r>
              <a:rPr lang="en-US" smtClean="0"/>
              <a:t>Explain lien.</a:t>
            </a:r>
            <a:endParaRPr lang="en-US" dirty="0" smtClean="0"/>
          </a:p>
          <a:p>
            <a:r>
              <a:rPr lang="en-US" dirty="0" smtClean="0"/>
              <a:t>Differentiate between general lien and particular lien.</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457200" y="304800"/>
            <a:ext cx="8229600" cy="5821363"/>
          </a:xfrm>
        </p:spPr>
        <p:txBody>
          <a:bodyPr/>
          <a:lstStyle/>
          <a:p>
            <a:pPr algn="just">
              <a:buFont typeface="Arial" charset="0"/>
              <a:buNone/>
            </a:pPr>
            <a:r>
              <a:rPr lang="en-US" dirty="0" smtClean="0">
                <a:solidFill>
                  <a:srgbClr val="FF0000"/>
                </a:solidFill>
              </a:rPr>
              <a:t>2.Right to Expenses or remuneration (Sec.158)</a:t>
            </a:r>
          </a:p>
          <a:p>
            <a:pPr algn="just">
              <a:buFont typeface="Arial" charset="0"/>
              <a:buNone/>
            </a:pPr>
            <a:endParaRPr lang="en-US" u="sng" dirty="0" smtClean="0">
              <a:solidFill>
                <a:srgbClr val="FF0000"/>
              </a:solidFill>
            </a:endParaRPr>
          </a:p>
          <a:p>
            <a:pPr algn="just">
              <a:buFont typeface="Arial" charset="0"/>
              <a:buNone/>
            </a:pPr>
            <a:r>
              <a:rPr lang="en-US" dirty="0" smtClean="0"/>
              <a:t>If the </a:t>
            </a:r>
            <a:r>
              <a:rPr lang="en-US" dirty="0" err="1" smtClean="0"/>
              <a:t>bailee</a:t>
            </a:r>
            <a:r>
              <a:rPr lang="en-US" dirty="0" smtClean="0"/>
              <a:t> is required by the terms of bailment to keep or carry the goods or to do some work upon them for the benefit of the </a:t>
            </a:r>
            <a:r>
              <a:rPr lang="en-US" dirty="0" err="1" smtClean="0"/>
              <a:t>bailor</a:t>
            </a:r>
            <a:r>
              <a:rPr lang="en-US" dirty="0" smtClean="0"/>
              <a:t> , he (</a:t>
            </a:r>
            <a:r>
              <a:rPr lang="en-US" dirty="0" err="1" smtClean="0"/>
              <a:t>bailee</a:t>
            </a:r>
            <a:r>
              <a:rPr lang="en-US" dirty="0" smtClean="0"/>
              <a:t>) is entitled to recover his agreed charge </a:t>
            </a:r>
          </a:p>
          <a:p>
            <a:pPr algn="just">
              <a:buFont typeface="Arial" charset="0"/>
              <a:buNone/>
            </a:pPr>
            <a:r>
              <a:rPr lang="en-US" dirty="0" smtClean="0"/>
              <a:t>The </a:t>
            </a:r>
            <a:r>
              <a:rPr lang="en-US" dirty="0" err="1" smtClean="0"/>
              <a:t>bailee</a:t>
            </a:r>
            <a:r>
              <a:rPr lang="en-US" dirty="0" smtClean="0"/>
              <a:t> has a right to ask the </a:t>
            </a:r>
            <a:r>
              <a:rPr lang="en-US" dirty="0" err="1" smtClean="0"/>
              <a:t>bailor</a:t>
            </a:r>
            <a:r>
              <a:rPr lang="en-US" dirty="0" smtClean="0"/>
              <a:t> for payment of necessary expenses incurred by him for the purpose of bailment .</a:t>
            </a:r>
          </a:p>
          <a:p>
            <a:pPr algn="just"/>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a:xfrm>
            <a:off x="457200" y="381000"/>
            <a:ext cx="8229600" cy="5867400"/>
          </a:xfrm>
        </p:spPr>
        <p:txBody>
          <a:bodyPr/>
          <a:lstStyle/>
          <a:p>
            <a:pPr marL="514350" indent="-514350">
              <a:buFont typeface="Arial" charset="0"/>
              <a:buNone/>
            </a:pPr>
            <a:r>
              <a:rPr lang="en-US" dirty="0" smtClean="0">
                <a:solidFill>
                  <a:srgbClr val="FF0000"/>
                </a:solidFill>
              </a:rPr>
              <a:t>3.Bailee’s Right of Lien (S.170-171)</a:t>
            </a:r>
          </a:p>
          <a:p>
            <a:pPr marL="514350" indent="-514350">
              <a:buFont typeface="Arial" charset="0"/>
              <a:buNone/>
            </a:pPr>
            <a:r>
              <a:rPr lang="en-US" dirty="0" err="1" smtClean="0"/>
              <a:t>Lein</a:t>
            </a:r>
            <a:r>
              <a:rPr lang="en-US" dirty="0" smtClean="0"/>
              <a:t> is the right to retain the goods by a person in possession of the goods of another until his lawful claims in respect of the goods are satisfied  </a:t>
            </a:r>
          </a:p>
          <a:p>
            <a:pPr marL="514350" indent="-514350">
              <a:buFont typeface="Arial" charset="0"/>
              <a:buNone/>
            </a:pPr>
            <a:r>
              <a:rPr lang="en-US" dirty="0" smtClean="0"/>
              <a:t>        </a:t>
            </a:r>
            <a:r>
              <a:rPr lang="en-US" dirty="0" smtClean="0">
                <a:solidFill>
                  <a:srgbClr val="FF0000"/>
                </a:solidFill>
              </a:rPr>
              <a:t>A. Particular Lien </a:t>
            </a:r>
            <a:r>
              <a:rPr lang="en-US" dirty="0" smtClean="0"/>
              <a:t>(Skill and </a:t>
            </a:r>
            <a:r>
              <a:rPr lang="en-US" dirty="0" err="1" smtClean="0"/>
              <a:t>labour</a:t>
            </a:r>
            <a:r>
              <a:rPr lang="en-US" dirty="0" smtClean="0"/>
              <a:t> are used)</a:t>
            </a:r>
          </a:p>
          <a:p>
            <a:pPr marL="514350" indent="-514350">
              <a:buFont typeface="Arial" charset="0"/>
              <a:buNone/>
            </a:pPr>
            <a:r>
              <a:rPr lang="en-US" dirty="0" smtClean="0">
                <a:solidFill>
                  <a:srgbClr val="FF0000"/>
                </a:solidFill>
              </a:rPr>
              <a:t>        B. General Lien </a:t>
            </a:r>
            <a:r>
              <a:rPr lang="en-US" sz="2800" dirty="0" smtClean="0"/>
              <a:t>(right to retain the property belonging to the other and in the possession of the person trying to exercise the lien in respect of any payment lawfully due to him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solidFill>
                  <a:srgbClr val="FF0000"/>
                </a:solidFill>
              </a:rPr>
              <a:t>4. Others </a:t>
            </a:r>
            <a:endParaRPr lang="en-US" sz="4000" dirty="0">
              <a:solidFill>
                <a:srgbClr val="FF0000"/>
              </a:solidFill>
            </a:endParaRPr>
          </a:p>
        </p:txBody>
      </p:sp>
      <p:sp>
        <p:nvSpPr>
          <p:cNvPr id="3" name="Content Placeholder 2"/>
          <p:cNvSpPr>
            <a:spLocks noGrp="1"/>
          </p:cNvSpPr>
          <p:nvPr>
            <p:ph idx="1"/>
          </p:nvPr>
        </p:nvSpPr>
        <p:spPr/>
        <p:txBody>
          <a:bodyPr/>
          <a:lstStyle/>
          <a:p>
            <a:r>
              <a:rPr lang="en-US" dirty="0" smtClean="0"/>
              <a:t>To deliver goods to one of the joint </a:t>
            </a:r>
            <a:r>
              <a:rPr lang="en-US" dirty="0" err="1" smtClean="0"/>
              <a:t>bailors</a:t>
            </a:r>
            <a:r>
              <a:rPr lang="en-US" dirty="0" smtClean="0"/>
              <a:t>.</a:t>
            </a:r>
          </a:p>
          <a:p>
            <a:r>
              <a:rPr lang="en-US" dirty="0" smtClean="0"/>
              <a:t>To return goods.</a:t>
            </a:r>
          </a:p>
          <a:p>
            <a:r>
              <a:rPr lang="en-US" dirty="0" smtClean="0"/>
              <a:t>To sue against wrong doers.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274638"/>
            <a:ext cx="8229600" cy="639762"/>
          </a:xfrm>
        </p:spPr>
        <p:txBody>
          <a:bodyPr/>
          <a:lstStyle/>
          <a:p>
            <a:r>
              <a:rPr lang="en-US" sz="4000" dirty="0" smtClean="0">
                <a:solidFill>
                  <a:srgbClr val="FF0000"/>
                </a:solidFill>
              </a:rPr>
              <a:t>Duties of </a:t>
            </a:r>
            <a:r>
              <a:rPr lang="en-US" sz="4000" dirty="0" err="1" smtClean="0">
                <a:solidFill>
                  <a:srgbClr val="FF0000"/>
                </a:solidFill>
              </a:rPr>
              <a:t>Bailor</a:t>
            </a:r>
            <a:r>
              <a:rPr lang="en-US" sz="4000" dirty="0" smtClean="0">
                <a:solidFill>
                  <a:srgbClr val="FF0000"/>
                </a:solidFill>
              </a:rPr>
              <a:t> </a:t>
            </a:r>
          </a:p>
        </p:txBody>
      </p:sp>
      <p:sp>
        <p:nvSpPr>
          <p:cNvPr id="23555" name="Content Placeholder 2"/>
          <p:cNvSpPr>
            <a:spLocks noGrp="1"/>
          </p:cNvSpPr>
          <p:nvPr>
            <p:ph idx="1"/>
          </p:nvPr>
        </p:nvSpPr>
        <p:spPr>
          <a:xfrm>
            <a:off x="457200" y="1219200"/>
            <a:ext cx="8229600" cy="4906963"/>
          </a:xfrm>
        </p:spPr>
        <p:txBody>
          <a:bodyPr/>
          <a:lstStyle/>
          <a:p>
            <a:pPr marL="514350" indent="-514350" algn="just">
              <a:buFont typeface="Arial" charset="0"/>
              <a:buAutoNum type="alphaLcParenR"/>
            </a:pPr>
            <a:r>
              <a:rPr lang="en-US" dirty="0" smtClean="0">
                <a:solidFill>
                  <a:srgbClr val="FF0000"/>
                </a:solidFill>
              </a:rPr>
              <a:t>Duty to disclose known fault of goods</a:t>
            </a:r>
          </a:p>
          <a:p>
            <a:pPr marL="514350" indent="-514350" algn="just">
              <a:buFont typeface="Arial" charset="0"/>
              <a:buNone/>
            </a:pPr>
            <a:r>
              <a:rPr lang="en-US" dirty="0" smtClean="0"/>
              <a:t>  In the case of </a:t>
            </a:r>
            <a:r>
              <a:rPr lang="en-US" b="1" dirty="0" smtClean="0"/>
              <a:t>gratuitous</a:t>
            </a:r>
            <a:r>
              <a:rPr lang="en-US" dirty="0" smtClean="0"/>
              <a:t> bailment , the </a:t>
            </a:r>
            <a:r>
              <a:rPr lang="en-US" dirty="0" err="1" smtClean="0"/>
              <a:t>bailor</a:t>
            </a:r>
            <a:r>
              <a:rPr lang="en-US" dirty="0" smtClean="0"/>
              <a:t> must disclose all the </a:t>
            </a:r>
            <a:r>
              <a:rPr lang="en-US" dirty="0" smtClean="0">
                <a:solidFill>
                  <a:srgbClr val="FF0000"/>
                </a:solidFill>
              </a:rPr>
              <a:t>known faults </a:t>
            </a:r>
            <a:r>
              <a:rPr lang="en-US" dirty="0" smtClean="0"/>
              <a:t>to the </a:t>
            </a:r>
            <a:r>
              <a:rPr lang="en-US" dirty="0" err="1" smtClean="0"/>
              <a:t>bailee</a:t>
            </a:r>
            <a:r>
              <a:rPr lang="en-US" dirty="0" smtClean="0"/>
              <a:t> and if he doesn’t make such disclosure, he is responsible for the damage arising to the </a:t>
            </a:r>
            <a:r>
              <a:rPr lang="en-US" dirty="0" err="1" smtClean="0"/>
              <a:t>bailee</a:t>
            </a:r>
            <a:r>
              <a:rPr lang="en-US" dirty="0" smtClean="0"/>
              <a:t> directly from such faults . </a:t>
            </a:r>
          </a:p>
          <a:p>
            <a:pPr marL="514350" indent="-514350" algn="just">
              <a:buFont typeface="Arial" charset="0"/>
              <a:buNone/>
            </a:pPr>
            <a:r>
              <a:rPr lang="en-US" dirty="0" smtClean="0"/>
              <a:t>In case of bailment for </a:t>
            </a:r>
            <a:r>
              <a:rPr lang="en-US" b="1" dirty="0" smtClean="0"/>
              <a:t>reward</a:t>
            </a:r>
            <a:r>
              <a:rPr lang="en-US" dirty="0" smtClean="0"/>
              <a:t> the </a:t>
            </a:r>
            <a:r>
              <a:rPr lang="en-US" dirty="0" err="1" smtClean="0"/>
              <a:t>bailor</a:t>
            </a:r>
            <a:r>
              <a:rPr lang="en-US" dirty="0" smtClean="0"/>
              <a:t> is responsible irrespective of the knowledge of the faults in the goods bailed .</a:t>
            </a:r>
          </a:p>
          <a:p>
            <a:pPr marL="514350" indent="-514350" algn="just">
              <a:buFont typeface="Arial" charset="0"/>
              <a:buNone/>
            </a:pPr>
            <a:endParaRPr lang="en-US"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457200" y="609600"/>
            <a:ext cx="8229600" cy="5516563"/>
          </a:xfrm>
        </p:spPr>
        <p:txBody>
          <a:bodyPr/>
          <a:lstStyle/>
          <a:p>
            <a:pPr algn="just">
              <a:buFont typeface="Arial" charset="0"/>
              <a:buNone/>
            </a:pPr>
            <a:r>
              <a:rPr lang="en-US" u="sng" dirty="0" smtClean="0">
                <a:solidFill>
                  <a:srgbClr val="FF0000"/>
                </a:solidFill>
              </a:rPr>
              <a:t>b)Duty to repay expenses</a:t>
            </a:r>
          </a:p>
          <a:p>
            <a:pPr algn="just">
              <a:buFont typeface="Arial" charset="0"/>
              <a:buNone/>
            </a:pPr>
            <a:r>
              <a:rPr lang="en-US" dirty="0" smtClean="0"/>
              <a:t>If the </a:t>
            </a:r>
            <a:r>
              <a:rPr lang="en-US" dirty="0" err="1" smtClean="0"/>
              <a:t>bailee</a:t>
            </a:r>
            <a:r>
              <a:rPr lang="en-US" dirty="0" smtClean="0"/>
              <a:t> is to receive no remuneration, the </a:t>
            </a:r>
            <a:r>
              <a:rPr lang="en-US" dirty="0" err="1" smtClean="0"/>
              <a:t>bailor</a:t>
            </a:r>
            <a:r>
              <a:rPr lang="en-US" dirty="0" smtClean="0"/>
              <a:t> is bound to pay necessary expenses incurred by the </a:t>
            </a:r>
            <a:r>
              <a:rPr lang="en-US" dirty="0" err="1" smtClean="0"/>
              <a:t>bailee</a:t>
            </a:r>
            <a:r>
              <a:rPr lang="en-US" dirty="0" smtClean="0"/>
              <a:t> for the purpose of bailment.</a:t>
            </a:r>
          </a:p>
          <a:p>
            <a:pPr algn="just">
              <a:buFont typeface="Arial" charset="0"/>
              <a:buNone/>
            </a:pPr>
            <a:r>
              <a:rPr lang="en-US" dirty="0" smtClean="0"/>
              <a:t>In the case of bailment for reward , even thought the </a:t>
            </a:r>
            <a:r>
              <a:rPr lang="en-US" dirty="0" err="1" smtClean="0"/>
              <a:t>bailee</a:t>
            </a:r>
            <a:r>
              <a:rPr lang="en-US" dirty="0" smtClean="0"/>
              <a:t> is to bear the ordinary and reasonable expenses of bailment (</a:t>
            </a:r>
            <a:r>
              <a:rPr lang="en-US" dirty="0" err="1" smtClean="0"/>
              <a:t>eg,feeding</a:t>
            </a:r>
            <a:r>
              <a:rPr lang="en-US" dirty="0" smtClean="0"/>
              <a:t> of horse lent),</a:t>
            </a:r>
          </a:p>
          <a:p>
            <a:pPr algn="just">
              <a:buFont typeface="Arial" charset="0"/>
              <a:buNone/>
            </a:pPr>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a:xfrm>
            <a:off x="457200" y="304800"/>
            <a:ext cx="8229600" cy="5821363"/>
          </a:xfrm>
        </p:spPr>
        <p:txBody>
          <a:bodyPr/>
          <a:lstStyle/>
          <a:p>
            <a:pPr>
              <a:buFont typeface="Arial" charset="0"/>
              <a:buNone/>
            </a:pPr>
            <a:r>
              <a:rPr lang="en-US" dirty="0" smtClean="0">
                <a:solidFill>
                  <a:srgbClr val="FF0000"/>
                </a:solidFill>
              </a:rPr>
              <a:t>c)Duty to indemnify in case of premature termination </a:t>
            </a:r>
          </a:p>
          <a:p>
            <a:pPr>
              <a:buFont typeface="Arial" charset="0"/>
              <a:buNone/>
            </a:pPr>
            <a:r>
              <a:rPr lang="en-US" dirty="0" smtClean="0"/>
              <a:t>The </a:t>
            </a:r>
            <a:r>
              <a:rPr lang="en-US" dirty="0" err="1" smtClean="0"/>
              <a:t>bailor</a:t>
            </a:r>
            <a:r>
              <a:rPr lang="en-US" dirty="0" smtClean="0"/>
              <a:t> is bound to indemnify the </a:t>
            </a:r>
            <a:r>
              <a:rPr lang="en-US" dirty="0" err="1" smtClean="0"/>
              <a:t>bailee’s</a:t>
            </a:r>
            <a:r>
              <a:rPr lang="en-US" dirty="0" smtClean="0"/>
              <a:t> loss caused by such premature termination.</a:t>
            </a:r>
          </a:p>
          <a:p>
            <a:pPr>
              <a:buFont typeface="Arial" charset="0"/>
              <a:buNone/>
            </a:pPr>
            <a:endParaRPr lang="en-US" dirty="0" smtClean="0"/>
          </a:p>
          <a:p>
            <a:pPr algn="just">
              <a:buFont typeface="Arial" charset="0"/>
              <a:buNone/>
            </a:pPr>
            <a:r>
              <a:rPr lang="en-US" b="1" dirty="0" err="1" smtClean="0"/>
              <a:t>Eg</a:t>
            </a:r>
            <a:r>
              <a:rPr lang="en-US" b="1" dirty="0" smtClean="0"/>
              <a:t>. A lends his old computer to B for his use for 2 months. B spends Rs.500 on its repairs. A requires to return the computer after 1 month. B has derived benefits of Rs 200 by its use. A is bound to compensate B the loss of Rs 300 which exceeds the benefits.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solidFill>
                  <a:srgbClr val="FF0000"/>
                </a:solidFill>
              </a:rPr>
              <a:t>d) To indemnify the </a:t>
            </a:r>
            <a:r>
              <a:rPr lang="en-US" sz="3600" dirty="0" err="1" smtClean="0">
                <a:solidFill>
                  <a:srgbClr val="FF0000"/>
                </a:solidFill>
              </a:rPr>
              <a:t>bailee</a:t>
            </a:r>
            <a:r>
              <a:rPr lang="en-US" sz="3600" dirty="0" smtClean="0">
                <a:solidFill>
                  <a:srgbClr val="FF0000"/>
                </a:solidFill>
              </a:rPr>
              <a:t> for breach of warranties</a:t>
            </a:r>
            <a:endParaRPr lang="en-US" sz="3600" dirty="0">
              <a:solidFill>
                <a:srgbClr val="FF0000"/>
              </a:solidFill>
            </a:endParaRPr>
          </a:p>
        </p:txBody>
      </p:sp>
      <p:sp>
        <p:nvSpPr>
          <p:cNvPr id="3" name="Content Placeholder 2"/>
          <p:cNvSpPr>
            <a:spLocks noGrp="1"/>
          </p:cNvSpPr>
          <p:nvPr>
            <p:ph idx="1"/>
          </p:nvPr>
        </p:nvSpPr>
        <p:spPr/>
        <p:txBody>
          <a:bodyPr/>
          <a:lstStyle/>
          <a:p>
            <a:r>
              <a:rPr lang="en-US" dirty="0" smtClean="0"/>
              <a:t>The </a:t>
            </a:r>
            <a:r>
              <a:rPr lang="en-US" dirty="0" err="1" smtClean="0"/>
              <a:t>bailor</a:t>
            </a:r>
            <a:r>
              <a:rPr lang="en-US" dirty="0" smtClean="0"/>
              <a:t> is responsible to the </a:t>
            </a:r>
            <a:r>
              <a:rPr lang="en-US" dirty="0" err="1" smtClean="0"/>
              <a:t>bailee</a:t>
            </a:r>
            <a:r>
              <a:rPr lang="en-US" dirty="0" smtClean="0"/>
              <a:t> for any loss sustained due to any other or by breach of warranties.</a:t>
            </a:r>
          </a:p>
          <a:p>
            <a:pPr algn="just"/>
            <a:r>
              <a:rPr lang="en-US" b="1" dirty="0" err="1" smtClean="0"/>
              <a:t>Eg</a:t>
            </a:r>
            <a:r>
              <a:rPr lang="en-US" b="1" dirty="0" smtClean="0"/>
              <a:t>. A delivers stolen goods to B, a common carrier to be delivered to C. The police seizes the goods and B suffers a loss of Rs 2000. A is responsible for Rs 2000 to B.</a:t>
            </a:r>
            <a:endParaRPr lang="en-US"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IN" sz="4000" dirty="0" smtClean="0">
                <a:solidFill>
                  <a:srgbClr val="FF0000"/>
                </a:solidFill>
              </a:rPr>
              <a:t> Lien</a:t>
            </a:r>
            <a:endParaRPr lang="en-IN" sz="4000" dirty="0">
              <a:solidFill>
                <a:srgbClr val="FF0000"/>
              </a:solidFill>
            </a:endParaRPr>
          </a:p>
        </p:txBody>
      </p:sp>
      <p:sp>
        <p:nvSpPr>
          <p:cNvPr id="3" name="Content Placeholder 2"/>
          <p:cNvSpPr>
            <a:spLocks noGrp="1"/>
          </p:cNvSpPr>
          <p:nvPr>
            <p:ph idx="1"/>
          </p:nvPr>
        </p:nvSpPr>
        <p:spPr>
          <a:xfrm>
            <a:off x="457200" y="762000"/>
            <a:ext cx="8229600" cy="5791200"/>
          </a:xfrm>
        </p:spPr>
        <p:txBody>
          <a:bodyPr/>
          <a:lstStyle/>
          <a:p>
            <a:pPr algn="just">
              <a:lnSpc>
                <a:spcPct val="150000"/>
              </a:lnSpc>
            </a:pPr>
            <a:r>
              <a:rPr lang="en-IN" sz="2400" dirty="0" smtClean="0">
                <a:latin typeface="+mj-lt"/>
              </a:rPr>
              <a:t>‘Lien’ means the right of a person to retain possession of some goods belonging to another until some debt or claim of the person in possession is satisfied.</a:t>
            </a:r>
          </a:p>
          <a:p>
            <a:pPr algn="just">
              <a:lnSpc>
                <a:spcPct val="150000"/>
              </a:lnSpc>
            </a:pPr>
            <a:r>
              <a:rPr lang="en-IN" sz="2400" dirty="0" smtClean="0">
                <a:latin typeface="+mj-lt"/>
              </a:rPr>
              <a:t>Possession is essential for exercising the right of lien, and in order to create a lien the possession must be rightful, not for a particular purpose and continuous.</a:t>
            </a:r>
          </a:p>
          <a:p>
            <a:pPr algn="just">
              <a:lnSpc>
                <a:spcPct val="150000"/>
              </a:lnSpc>
            </a:pPr>
            <a:r>
              <a:rPr lang="en-IN" sz="2400" dirty="0" smtClean="0">
                <a:latin typeface="+mj-lt"/>
              </a:rPr>
              <a:t>Right of lien may arise by Statute, by express or implied contract, or by a general course of dealing between the parties in a particular trade.</a:t>
            </a:r>
          </a:p>
          <a:p>
            <a:pPr algn="just">
              <a:lnSpc>
                <a:spcPct val="150000"/>
              </a:lnSpc>
            </a:pPr>
            <a:r>
              <a:rPr lang="en-IN" sz="2400" dirty="0" smtClean="0">
                <a:latin typeface="+mj-lt"/>
              </a:rPr>
              <a:t>A lien can be 1) Particular lien 2) General lien</a:t>
            </a:r>
            <a:endParaRPr lang="en-IN" sz="2400" dirty="0">
              <a:latin typeface="+mj-lt"/>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IN" sz="3600" dirty="0" smtClean="0">
                <a:solidFill>
                  <a:srgbClr val="FF0000"/>
                </a:solidFill>
              </a:rPr>
              <a:t>Law Relating to Lien</a:t>
            </a:r>
            <a:endParaRPr lang="en-IN" sz="3600" dirty="0">
              <a:solidFill>
                <a:srgbClr val="FF0000"/>
              </a:solidFill>
            </a:endParaRPr>
          </a:p>
        </p:txBody>
      </p:sp>
      <p:sp>
        <p:nvSpPr>
          <p:cNvPr id="3" name="Content Placeholder 2"/>
          <p:cNvSpPr>
            <a:spLocks noGrp="1"/>
          </p:cNvSpPr>
          <p:nvPr>
            <p:ph idx="1"/>
          </p:nvPr>
        </p:nvSpPr>
        <p:spPr>
          <a:xfrm>
            <a:off x="228600" y="990600"/>
            <a:ext cx="8686800" cy="5581672"/>
          </a:xfrm>
        </p:spPr>
        <p:txBody>
          <a:bodyPr>
            <a:noAutofit/>
          </a:bodyPr>
          <a:lstStyle/>
          <a:p>
            <a:pPr algn="just"/>
            <a:r>
              <a:rPr lang="en-IN" sz="2400" b="1" dirty="0" smtClean="0">
                <a:latin typeface="+mj-lt"/>
              </a:rPr>
              <a:t>Particular Lien</a:t>
            </a:r>
            <a:r>
              <a:rPr lang="en-IN" sz="2400" dirty="0" smtClean="0">
                <a:latin typeface="+mj-lt"/>
              </a:rPr>
              <a:t> </a:t>
            </a:r>
            <a:r>
              <a:rPr lang="en-IN" sz="2400" b="1" dirty="0" smtClean="0">
                <a:latin typeface="+mj-lt"/>
              </a:rPr>
              <a:t>:</a:t>
            </a:r>
            <a:r>
              <a:rPr lang="en-IN" sz="2400" dirty="0" smtClean="0">
                <a:latin typeface="+mj-lt"/>
              </a:rPr>
              <a:t> </a:t>
            </a:r>
          </a:p>
          <a:p>
            <a:pPr lvl="1" algn="just"/>
            <a:r>
              <a:rPr lang="en-IN" sz="2400" dirty="0" smtClean="0">
                <a:latin typeface="+mj-lt"/>
              </a:rPr>
              <a:t>A particular lien is available only against the particular property in respect of which the bailee has expended labour and skill. A bailee is entitled to a particular lien only </a:t>
            </a:r>
            <a:r>
              <a:rPr lang="en-IN" sz="2400" b="1" dirty="0" smtClean="0">
                <a:latin typeface="+mj-lt"/>
              </a:rPr>
              <a:t>e.g. A repairs B's car. B does not pay the repair charges. </a:t>
            </a:r>
            <a:r>
              <a:rPr lang="en-IN" sz="2400" b="1" smtClean="0">
                <a:latin typeface="+mj-lt"/>
              </a:rPr>
              <a:t>A can </a:t>
            </a:r>
            <a:r>
              <a:rPr lang="en-IN" sz="2400" b="1" dirty="0" smtClean="0">
                <a:latin typeface="+mj-lt"/>
              </a:rPr>
              <a:t>retain the car until payment is made.</a:t>
            </a:r>
          </a:p>
          <a:p>
            <a:pPr lvl="1" algn="just">
              <a:buNone/>
            </a:pPr>
            <a:endParaRPr lang="en-IN" sz="2400" b="1" dirty="0" smtClean="0">
              <a:latin typeface="+mj-lt"/>
            </a:endParaRPr>
          </a:p>
          <a:p>
            <a:pPr algn="just"/>
            <a:r>
              <a:rPr lang="en-IN" sz="2400" b="1" dirty="0" smtClean="0">
                <a:latin typeface="+mj-lt"/>
              </a:rPr>
              <a:t>General Lien</a:t>
            </a:r>
            <a:r>
              <a:rPr lang="en-IN" sz="2400" dirty="0" smtClean="0">
                <a:latin typeface="+mj-lt"/>
              </a:rPr>
              <a:t> </a:t>
            </a:r>
            <a:r>
              <a:rPr lang="en-IN" sz="2400" b="1" dirty="0" smtClean="0">
                <a:latin typeface="+mj-lt"/>
              </a:rPr>
              <a:t>:</a:t>
            </a:r>
            <a:r>
              <a:rPr lang="en-IN" sz="2400" dirty="0" smtClean="0">
                <a:latin typeface="+mj-lt"/>
              </a:rPr>
              <a:t> </a:t>
            </a:r>
          </a:p>
          <a:p>
            <a:pPr lvl="1" algn="just"/>
            <a:r>
              <a:rPr lang="en-IN" sz="2400" dirty="0" smtClean="0">
                <a:latin typeface="+mj-lt"/>
              </a:rPr>
              <a:t>A general lien is a right of one person to retain any property or goods which are in his possession belonging to another person until the promise or liability is discharged. General lien is available to bankers, factors, attorneys of High Court and policy brokers.</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IN" sz="2800" b="1" dirty="0" smtClean="0">
                <a:solidFill>
                  <a:srgbClr val="FF0000"/>
                </a:solidFill>
              </a:rPr>
              <a:t>Difference between Particular lien and General lien</a:t>
            </a:r>
            <a:endParaRPr lang="en-IN" sz="2800" b="1" dirty="0">
              <a:solidFill>
                <a:srgbClr val="FF0000"/>
              </a:solidFill>
            </a:endParaRPr>
          </a:p>
        </p:txBody>
      </p:sp>
      <p:graphicFrame>
        <p:nvGraphicFramePr>
          <p:cNvPr id="5" name="Content Placeholder 4"/>
          <p:cNvGraphicFramePr>
            <a:graphicFrameLocks noGrp="1"/>
          </p:cNvGraphicFramePr>
          <p:nvPr>
            <p:ph idx="1"/>
          </p:nvPr>
        </p:nvGraphicFramePr>
        <p:xfrm>
          <a:off x="304800" y="1295400"/>
          <a:ext cx="8610599" cy="5522422"/>
        </p:xfrm>
        <a:graphic>
          <a:graphicData uri="http://schemas.openxmlformats.org/drawingml/2006/table">
            <a:tbl>
              <a:tblPr firstRow="1" bandRow="1">
                <a:tableStyleId>{5C22544A-7EE6-4342-B048-85BDC9FD1C3A}</a:tableStyleId>
              </a:tblPr>
              <a:tblGrid>
                <a:gridCol w="2279232"/>
                <a:gridCol w="2690831"/>
                <a:gridCol w="3640536"/>
              </a:tblGrid>
              <a:tr h="432083">
                <a:tc>
                  <a:txBody>
                    <a:bodyPr/>
                    <a:lstStyle/>
                    <a:p>
                      <a:pPr algn="ctr"/>
                      <a:r>
                        <a:rPr lang="en-IN" sz="2000" dirty="0" smtClean="0">
                          <a:latin typeface="+mj-lt"/>
                        </a:rPr>
                        <a:t>Basis</a:t>
                      </a:r>
                      <a:endParaRPr lang="en-IN" sz="2000" dirty="0">
                        <a:latin typeface="+mj-lt"/>
                      </a:endParaRPr>
                    </a:p>
                  </a:txBody>
                  <a:tcPr/>
                </a:tc>
                <a:tc>
                  <a:txBody>
                    <a:bodyPr/>
                    <a:lstStyle/>
                    <a:p>
                      <a:pPr algn="ctr"/>
                      <a:r>
                        <a:rPr lang="en-IN" sz="2000" dirty="0" smtClean="0">
                          <a:latin typeface="+mj-lt"/>
                        </a:rPr>
                        <a:t>Particular lien</a:t>
                      </a:r>
                      <a:endParaRPr lang="en-IN" sz="2000" dirty="0">
                        <a:latin typeface="+mj-lt"/>
                      </a:endParaRPr>
                    </a:p>
                  </a:txBody>
                  <a:tcPr/>
                </a:tc>
                <a:tc>
                  <a:txBody>
                    <a:bodyPr/>
                    <a:lstStyle/>
                    <a:p>
                      <a:pPr algn="ctr"/>
                      <a:r>
                        <a:rPr lang="en-IN" sz="2000" dirty="0" smtClean="0">
                          <a:latin typeface="+mj-lt"/>
                        </a:rPr>
                        <a:t>General lien</a:t>
                      </a:r>
                      <a:endParaRPr lang="en-IN" sz="2000" dirty="0">
                        <a:latin typeface="+mj-lt"/>
                      </a:endParaRPr>
                    </a:p>
                  </a:txBody>
                  <a:tcPr/>
                </a:tc>
              </a:tr>
              <a:tr h="1762965">
                <a:tc>
                  <a:txBody>
                    <a:bodyPr/>
                    <a:lstStyle/>
                    <a:p>
                      <a:pPr algn="just"/>
                      <a:r>
                        <a:rPr lang="en-IN" sz="2000" dirty="0" smtClean="0">
                          <a:latin typeface="+mj-lt"/>
                        </a:rPr>
                        <a:t>Availability of</a:t>
                      </a:r>
                      <a:r>
                        <a:rPr lang="en-IN" sz="2000" baseline="0" dirty="0" smtClean="0">
                          <a:latin typeface="+mj-lt"/>
                        </a:rPr>
                        <a:t> right</a:t>
                      </a:r>
                      <a:endParaRPr lang="en-IN" sz="2000" dirty="0">
                        <a:latin typeface="+mj-lt"/>
                      </a:endParaRPr>
                    </a:p>
                  </a:txBody>
                  <a:tcPr/>
                </a:tc>
                <a:tc>
                  <a:txBody>
                    <a:bodyPr/>
                    <a:lstStyle/>
                    <a:p>
                      <a:pPr algn="just"/>
                      <a:r>
                        <a:rPr lang="en-IN" sz="2000" dirty="0" smtClean="0">
                          <a:latin typeface="+mj-lt"/>
                        </a:rPr>
                        <a:t>Available</a:t>
                      </a:r>
                      <a:r>
                        <a:rPr lang="en-IN" sz="2000" baseline="0" dirty="0" smtClean="0">
                          <a:latin typeface="+mj-lt"/>
                        </a:rPr>
                        <a:t> only against those goods in respect of which skill and labour has been expended by the bailee</a:t>
                      </a:r>
                      <a:endParaRPr lang="en-IN" sz="2000" dirty="0">
                        <a:latin typeface="+mj-lt"/>
                      </a:endParaRPr>
                    </a:p>
                  </a:txBody>
                  <a:tcPr/>
                </a:tc>
                <a:tc>
                  <a:txBody>
                    <a:bodyPr/>
                    <a:lstStyle/>
                    <a:p>
                      <a:pPr algn="just"/>
                      <a:r>
                        <a:rPr lang="en-IN" sz="2000" dirty="0" smtClean="0">
                          <a:latin typeface="+mj-lt"/>
                        </a:rPr>
                        <a:t>Available in respect of any property belonging to other</a:t>
                      </a:r>
                      <a:r>
                        <a:rPr lang="en-IN" sz="2000" baseline="0" dirty="0" smtClean="0">
                          <a:latin typeface="+mj-lt"/>
                        </a:rPr>
                        <a:t> party and in possession of the person exercising the right, in respect of any payment lawfully  due to him</a:t>
                      </a:r>
                      <a:endParaRPr lang="en-IN" sz="2000" dirty="0">
                        <a:latin typeface="+mj-lt"/>
                      </a:endParaRPr>
                    </a:p>
                  </a:txBody>
                  <a:tcPr/>
                </a:tc>
              </a:tr>
              <a:tr h="1203293">
                <a:tc>
                  <a:txBody>
                    <a:bodyPr/>
                    <a:lstStyle/>
                    <a:p>
                      <a:pPr algn="just"/>
                      <a:r>
                        <a:rPr lang="en-IN" sz="2000" dirty="0" smtClean="0">
                          <a:latin typeface="+mj-lt"/>
                        </a:rPr>
                        <a:t>Reason</a:t>
                      </a:r>
                      <a:r>
                        <a:rPr lang="en-IN" sz="2000" baseline="0" dirty="0" smtClean="0">
                          <a:latin typeface="+mj-lt"/>
                        </a:rPr>
                        <a:t> of lien</a:t>
                      </a:r>
                      <a:endParaRPr lang="en-IN" sz="2000" dirty="0">
                        <a:latin typeface="+mj-lt"/>
                      </a:endParaRPr>
                    </a:p>
                  </a:txBody>
                  <a:tcPr/>
                </a:tc>
                <a:tc>
                  <a:txBody>
                    <a:bodyPr/>
                    <a:lstStyle/>
                    <a:p>
                      <a:pPr algn="just"/>
                      <a:r>
                        <a:rPr lang="en-IN" sz="2000" dirty="0" smtClean="0">
                          <a:latin typeface="+mj-lt"/>
                        </a:rPr>
                        <a:t>For recovery</a:t>
                      </a:r>
                      <a:r>
                        <a:rPr lang="en-IN" sz="2000" baseline="0" dirty="0" smtClean="0">
                          <a:latin typeface="+mj-lt"/>
                        </a:rPr>
                        <a:t> of charge for labour employed or expenses incurred upon the goods</a:t>
                      </a:r>
                      <a:endParaRPr lang="en-IN" sz="2000" dirty="0">
                        <a:latin typeface="+mj-lt"/>
                      </a:endParaRPr>
                    </a:p>
                  </a:txBody>
                  <a:tcPr/>
                </a:tc>
                <a:tc>
                  <a:txBody>
                    <a:bodyPr/>
                    <a:lstStyle/>
                    <a:p>
                      <a:pPr algn="just"/>
                      <a:r>
                        <a:rPr lang="en-IN" sz="2000" dirty="0" smtClean="0">
                          <a:latin typeface="+mj-lt"/>
                        </a:rPr>
                        <a:t>For a general balance</a:t>
                      </a:r>
                      <a:r>
                        <a:rPr lang="en-IN" sz="2000" baseline="0" dirty="0" smtClean="0">
                          <a:latin typeface="+mj-lt"/>
                        </a:rPr>
                        <a:t> of account</a:t>
                      </a:r>
                      <a:endParaRPr lang="en-IN" sz="2000" dirty="0">
                        <a:latin typeface="+mj-lt"/>
                      </a:endParaRPr>
                    </a:p>
                  </a:txBody>
                  <a:tcPr/>
                </a:tc>
              </a:tr>
              <a:tr h="1859459">
                <a:tc>
                  <a:txBody>
                    <a:bodyPr/>
                    <a:lstStyle/>
                    <a:p>
                      <a:pPr algn="just"/>
                      <a:r>
                        <a:rPr lang="en-IN" sz="2000" dirty="0" smtClean="0">
                          <a:latin typeface="+mj-lt"/>
                        </a:rPr>
                        <a:t>Applicability</a:t>
                      </a:r>
                      <a:endParaRPr lang="en-IN" sz="2000" dirty="0">
                        <a:latin typeface="+mj-lt"/>
                      </a:endParaRPr>
                    </a:p>
                  </a:txBody>
                  <a:tcPr/>
                </a:tc>
                <a:tc>
                  <a:txBody>
                    <a:bodyPr/>
                    <a:lstStyle/>
                    <a:p>
                      <a:pPr algn="just"/>
                      <a:r>
                        <a:rPr lang="en-IN" sz="2000" dirty="0" smtClean="0">
                          <a:latin typeface="+mj-lt"/>
                        </a:rPr>
                        <a:t>It can be exercised</a:t>
                      </a:r>
                      <a:r>
                        <a:rPr lang="en-IN" sz="2000" baseline="0" dirty="0" smtClean="0">
                          <a:latin typeface="+mj-lt"/>
                        </a:rPr>
                        <a:t> by all </a:t>
                      </a:r>
                      <a:r>
                        <a:rPr lang="en-IN" sz="2000" baseline="0" dirty="0" err="1" smtClean="0">
                          <a:latin typeface="+mj-lt"/>
                        </a:rPr>
                        <a:t>bailees</a:t>
                      </a:r>
                      <a:r>
                        <a:rPr lang="en-IN" sz="2000" baseline="0" dirty="0" smtClean="0">
                          <a:latin typeface="+mj-lt"/>
                        </a:rPr>
                        <a:t>.</a:t>
                      </a:r>
                      <a:endParaRPr lang="en-IN" sz="2000" dirty="0">
                        <a:latin typeface="+mj-lt"/>
                      </a:endParaRPr>
                    </a:p>
                  </a:txBody>
                  <a:tcPr/>
                </a:tc>
                <a:tc>
                  <a:txBody>
                    <a:bodyPr/>
                    <a:lstStyle/>
                    <a:p>
                      <a:pPr algn="just"/>
                      <a:r>
                        <a:rPr lang="en-IN" sz="2000" dirty="0" smtClean="0">
                          <a:latin typeface="+mj-lt"/>
                        </a:rPr>
                        <a:t>General</a:t>
                      </a:r>
                      <a:r>
                        <a:rPr lang="en-IN" sz="2000" baseline="0" dirty="0" smtClean="0">
                          <a:latin typeface="+mj-lt"/>
                        </a:rPr>
                        <a:t> lien can be exercised only by legal bankers, factors, attorney and policy brokers.</a:t>
                      </a:r>
                      <a:endParaRPr lang="en-IN" sz="2000" dirty="0">
                        <a:latin typeface="+mj-lt"/>
                      </a:endParaRPr>
                    </a:p>
                  </a:txBody>
                  <a:tcPr/>
                </a:tc>
              </a:tr>
            </a:tbl>
          </a:graphicData>
        </a:graphic>
      </p:graphicFrame>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dirty="0" smtClean="0"/>
              <a:t>Introduction of Bailment</a:t>
            </a:r>
          </a:p>
        </p:txBody>
      </p:sp>
      <p:sp>
        <p:nvSpPr>
          <p:cNvPr id="5123" name="Content Placeholder 2"/>
          <p:cNvSpPr>
            <a:spLocks noGrp="1"/>
          </p:cNvSpPr>
          <p:nvPr>
            <p:ph idx="1"/>
          </p:nvPr>
        </p:nvSpPr>
        <p:spPr>
          <a:xfrm>
            <a:off x="457200" y="1600200"/>
            <a:ext cx="8229600" cy="4876800"/>
          </a:xfrm>
        </p:spPr>
        <p:txBody>
          <a:bodyPr/>
          <a:lstStyle/>
          <a:p>
            <a:pPr algn="just" eaLnBrk="1" hangingPunct="1">
              <a:buFont typeface="Arial" pitchFamily="34" charset="0"/>
              <a:buChar char="•"/>
            </a:pPr>
            <a:r>
              <a:rPr lang="en-US" dirty="0" smtClean="0"/>
              <a:t>Section 148 to171 of the Indian Contract act 1872,contain the provision relating to contract of bailment.</a:t>
            </a:r>
          </a:p>
          <a:p>
            <a:pPr algn="just" eaLnBrk="1" hangingPunct="1">
              <a:buFont typeface="Arial" pitchFamily="34" charset="0"/>
              <a:buChar char="•"/>
            </a:pPr>
            <a:endParaRPr lang="en-US" dirty="0" smtClean="0"/>
          </a:p>
          <a:p>
            <a:pPr algn="just" eaLnBrk="1" hangingPunct="1">
              <a:buFont typeface="Arial" pitchFamily="34" charset="0"/>
              <a:buChar char="•"/>
            </a:pPr>
            <a:r>
              <a:rPr lang="en-US" dirty="0" smtClean="0"/>
              <a:t>Bailment Originated from a French word </a:t>
            </a:r>
            <a:r>
              <a:rPr lang="en-US" b="1" dirty="0" smtClean="0">
                <a:solidFill>
                  <a:srgbClr val="FF0000"/>
                </a:solidFill>
              </a:rPr>
              <a:t>Bailer </a:t>
            </a:r>
            <a:r>
              <a:rPr lang="en-US" dirty="0" smtClean="0"/>
              <a:t>which means </a:t>
            </a:r>
            <a:r>
              <a:rPr lang="en-US" b="1" dirty="0" smtClean="0">
                <a:solidFill>
                  <a:srgbClr val="FF0000"/>
                </a:solidFill>
              </a:rPr>
              <a:t>to deliver .</a:t>
            </a: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IN" sz="4000" dirty="0" smtClean="0">
                <a:solidFill>
                  <a:srgbClr val="FF0000"/>
                </a:solidFill>
              </a:rPr>
              <a:t>Finder of Goods</a:t>
            </a:r>
            <a:endParaRPr lang="en-IN" sz="4000" dirty="0">
              <a:solidFill>
                <a:srgbClr val="FF0000"/>
              </a:solidFill>
            </a:endParaRPr>
          </a:p>
        </p:txBody>
      </p:sp>
      <p:sp>
        <p:nvSpPr>
          <p:cNvPr id="3" name="Content Placeholder 2"/>
          <p:cNvSpPr>
            <a:spLocks noGrp="1"/>
          </p:cNvSpPr>
          <p:nvPr>
            <p:ph idx="1"/>
          </p:nvPr>
        </p:nvSpPr>
        <p:spPr>
          <a:xfrm>
            <a:off x="457200" y="990600"/>
            <a:ext cx="8229600" cy="5638800"/>
          </a:xfrm>
        </p:spPr>
        <p:txBody>
          <a:bodyPr/>
          <a:lstStyle/>
          <a:p>
            <a:pPr algn="just"/>
            <a:r>
              <a:rPr lang="en-IN" sz="2800" dirty="0" smtClean="0">
                <a:latin typeface="+mj-lt"/>
              </a:rPr>
              <a:t>Person who comes by an article but not entitled to its possession - if he picks it up, he becomes a </a:t>
            </a:r>
            <a:r>
              <a:rPr lang="en-IN" sz="2800" dirty="0" err="1" smtClean="0">
                <a:latin typeface="+mj-lt"/>
              </a:rPr>
              <a:t>bailee</a:t>
            </a:r>
            <a:r>
              <a:rPr lang="en-IN" sz="2800" dirty="0" smtClean="0">
                <a:latin typeface="+mj-lt"/>
              </a:rPr>
              <a:t>.</a:t>
            </a:r>
          </a:p>
          <a:p>
            <a:pPr algn="just"/>
            <a:r>
              <a:rPr lang="en-IN" sz="2800" b="1" dirty="0" smtClean="0">
                <a:latin typeface="+mj-lt"/>
              </a:rPr>
              <a:t>Rights of finder of goods :</a:t>
            </a:r>
          </a:p>
          <a:p>
            <a:pPr algn="just">
              <a:buNone/>
            </a:pPr>
            <a:r>
              <a:rPr lang="en-IN" sz="2800" b="1" dirty="0" smtClean="0">
                <a:latin typeface="+mj-lt"/>
              </a:rPr>
              <a:t>1. Right of lien -</a:t>
            </a:r>
            <a:r>
              <a:rPr lang="en-IN" sz="2800" dirty="0" smtClean="0">
                <a:latin typeface="+mj-lt"/>
              </a:rPr>
              <a:t> has right of lien for expenses incurred on the preservation and for finding out the owner – but has not right to sue the owner for its recovery, as incurred by him voluntarily.</a:t>
            </a:r>
          </a:p>
          <a:p>
            <a:pPr algn="just">
              <a:buNone/>
            </a:pPr>
            <a:r>
              <a:rPr lang="en-IN" sz="2800" b="1" dirty="0" smtClean="0">
                <a:latin typeface="+mj-lt"/>
              </a:rPr>
              <a:t>2. Right to sue for reward -</a:t>
            </a:r>
            <a:r>
              <a:rPr lang="en-IN" sz="2800" dirty="0" smtClean="0">
                <a:latin typeface="+mj-lt"/>
              </a:rPr>
              <a:t> Finder can sue for specific reward offered by owner for return of goods - may retain the goods until reward received.</a:t>
            </a:r>
          </a:p>
          <a:p>
            <a:pPr algn="just"/>
            <a:endParaRPr lang="en-IN" sz="2800" dirty="0" smtClean="0">
              <a:latin typeface="+mj-lt"/>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334000"/>
          </a:xfrm>
        </p:spPr>
        <p:txBody>
          <a:bodyPr/>
          <a:lstStyle/>
          <a:p>
            <a:pPr algn="just">
              <a:buNone/>
            </a:pPr>
            <a:r>
              <a:rPr lang="en-IN" b="1" dirty="0" smtClean="0">
                <a:latin typeface="+mj-lt"/>
              </a:rPr>
              <a:t>3. Right of sale -</a:t>
            </a:r>
            <a:r>
              <a:rPr lang="en-IN" dirty="0" smtClean="0">
                <a:latin typeface="+mj-lt"/>
              </a:rPr>
              <a:t> finder can sell the goods </a:t>
            </a:r>
          </a:p>
          <a:p>
            <a:pPr marL="514350" indent="-514350" algn="just">
              <a:buFont typeface="+mj-lt"/>
              <a:buAutoNum type="alphaLcParenR"/>
            </a:pPr>
            <a:r>
              <a:rPr lang="en-IN" dirty="0" smtClean="0">
                <a:latin typeface="+mj-lt"/>
              </a:rPr>
              <a:t>If owner cannot be found with reasonable diligence, or </a:t>
            </a:r>
          </a:p>
          <a:p>
            <a:pPr marL="514350" indent="-514350" algn="just">
              <a:buFont typeface="+mj-lt"/>
              <a:buAutoNum type="alphaLcParenR"/>
            </a:pPr>
            <a:r>
              <a:rPr lang="en-IN" dirty="0" smtClean="0">
                <a:latin typeface="+mj-lt"/>
              </a:rPr>
              <a:t>If found, refuses to pay the lawful charges of finder, or </a:t>
            </a:r>
          </a:p>
          <a:p>
            <a:pPr marL="514350" indent="-514350" algn="just">
              <a:buFont typeface="+mj-lt"/>
              <a:buAutoNum type="alphaLcParenR"/>
            </a:pPr>
            <a:r>
              <a:rPr lang="en-IN" dirty="0" smtClean="0">
                <a:latin typeface="+mj-lt"/>
              </a:rPr>
              <a:t>If goods are in danger of perishing or losing the major part of its value, or </a:t>
            </a:r>
          </a:p>
          <a:p>
            <a:pPr marL="514350" indent="-514350" algn="just">
              <a:buFont typeface="+mj-lt"/>
              <a:buAutoNum type="alphaLcParenR"/>
            </a:pPr>
            <a:r>
              <a:rPr lang="en-IN" dirty="0" smtClean="0">
                <a:latin typeface="+mj-lt"/>
              </a:rPr>
              <a:t>If lawful charges of finder exceeds two-third of value of goods.</a:t>
            </a:r>
          </a:p>
          <a:p>
            <a:pPr algn="just"/>
            <a:endParaRPr lang="en-IN" dirty="0">
              <a:latin typeface="+mj-lt"/>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lgn="just"/>
            <a:r>
              <a:rPr lang="en-IN" b="1" dirty="0" smtClean="0">
                <a:solidFill>
                  <a:srgbClr val="FF0000"/>
                </a:solidFill>
                <a:latin typeface="+mj-lt"/>
              </a:rPr>
              <a:t>Duty of finder of goods</a:t>
            </a:r>
          </a:p>
          <a:p>
            <a:pPr algn="just"/>
            <a:endParaRPr lang="en-IN" dirty="0" smtClean="0">
              <a:latin typeface="+mj-lt"/>
            </a:endParaRPr>
          </a:p>
          <a:p>
            <a:pPr marL="514350" indent="-514350" algn="just">
              <a:buFont typeface="+mj-lt"/>
              <a:buAutoNum type="arabicPeriod"/>
            </a:pPr>
            <a:r>
              <a:rPr lang="en-IN" dirty="0" smtClean="0">
                <a:latin typeface="+mj-lt"/>
              </a:rPr>
              <a:t>He must take reasonable care of goods – if despite such care, if goods are destroyed, finder not responsible for such loss.</a:t>
            </a:r>
          </a:p>
          <a:p>
            <a:pPr marL="514350" indent="-514350" algn="just">
              <a:buFont typeface="+mj-lt"/>
              <a:buAutoNum type="arabicPeriod"/>
            </a:pPr>
            <a:r>
              <a:rPr lang="en-IN" dirty="0" smtClean="0">
                <a:latin typeface="+mj-lt"/>
              </a:rPr>
              <a:t>He must not use the goods for own purpose.</a:t>
            </a:r>
          </a:p>
          <a:p>
            <a:pPr marL="514350" indent="-514350" algn="just">
              <a:buFont typeface="+mj-lt"/>
              <a:buAutoNum type="arabicPeriod"/>
            </a:pPr>
            <a:r>
              <a:rPr lang="en-IN" dirty="0" smtClean="0">
                <a:latin typeface="+mj-lt"/>
              </a:rPr>
              <a:t>He must not mix the goods with his own.</a:t>
            </a:r>
          </a:p>
          <a:p>
            <a:pPr marL="514350" indent="-514350" algn="just">
              <a:buFont typeface="+mj-lt"/>
              <a:buAutoNum type="arabicPeriod"/>
            </a:pPr>
            <a:r>
              <a:rPr lang="en-IN" dirty="0" smtClean="0">
                <a:latin typeface="+mj-lt"/>
              </a:rPr>
              <a:t>He must try to find out the owner – if fails to do so, he is liable as a trespasser.</a:t>
            </a:r>
            <a:endParaRPr lang="en-IN" dirty="0">
              <a:latin typeface="+mj-lt"/>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lstStyle/>
          <a:p>
            <a:r>
              <a:rPr lang="en-IN" sz="3600" dirty="0" smtClean="0">
                <a:solidFill>
                  <a:srgbClr val="FF0000"/>
                </a:solidFill>
              </a:rPr>
              <a:t>Termination of Bailment</a:t>
            </a:r>
            <a:endParaRPr lang="en-IN" sz="3600" dirty="0">
              <a:solidFill>
                <a:srgbClr val="FF0000"/>
              </a:solidFill>
            </a:endParaRPr>
          </a:p>
        </p:txBody>
      </p:sp>
      <p:sp>
        <p:nvSpPr>
          <p:cNvPr id="3" name="Content Placeholder 2"/>
          <p:cNvSpPr>
            <a:spLocks noGrp="1"/>
          </p:cNvSpPr>
          <p:nvPr>
            <p:ph idx="1"/>
          </p:nvPr>
        </p:nvSpPr>
        <p:spPr>
          <a:xfrm>
            <a:off x="228600" y="1219200"/>
            <a:ext cx="8458200" cy="5410200"/>
          </a:xfrm>
        </p:spPr>
        <p:txBody>
          <a:bodyPr/>
          <a:lstStyle/>
          <a:p>
            <a:pPr marL="514350" indent="-514350" algn="just">
              <a:buFont typeface="+mj-lt"/>
              <a:buAutoNum type="arabicPeriod"/>
            </a:pPr>
            <a:r>
              <a:rPr lang="en-IN" sz="2600" b="1" dirty="0" smtClean="0">
                <a:latin typeface="+mj-lt"/>
              </a:rPr>
              <a:t>On expiry of the period</a:t>
            </a:r>
            <a:r>
              <a:rPr lang="en-IN" sz="2600" dirty="0" smtClean="0">
                <a:latin typeface="+mj-lt"/>
              </a:rPr>
              <a:t> - if bailment is for specific period.</a:t>
            </a:r>
          </a:p>
          <a:p>
            <a:pPr marL="514350" indent="-514350" algn="just">
              <a:buFont typeface="+mj-lt"/>
              <a:buAutoNum type="arabicPeriod"/>
            </a:pPr>
            <a:r>
              <a:rPr lang="en-IN" sz="2600" b="1" dirty="0" smtClean="0">
                <a:latin typeface="+mj-lt"/>
              </a:rPr>
              <a:t>On achievement of object </a:t>
            </a:r>
            <a:r>
              <a:rPr lang="en-IN" sz="2600" dirty="0" smtClean="0">
                <a:latin typeface="+mj-lt"/>
              </a:rPr>
              <a:t>- if bailment is for specific purpose.</a:t>
            </a:r>
          </a:p>
          <a:p>
            <a:pPr marL="514350" indent="-514350" algn="just">
              <a:buFont typeface="+mj-lt"/>
              <a:buAutoNum type="arabicPeriod"/>
            </a:pPr>
            <a:r>
              <a:rPr lang="en-IN" sz="2600" b="1" dirty="0" smtClean="0">
                <a:latin typeface="+mj-lt"/>
              </a:rPr>
              <a:t>Inconsistent use of goods </a:t>
            </a:r>
            <a:r>
              <a:rPr lang="en-IN" sz="2600" dirty="0" smtClean="0">
                <a:latin typeface="+mj-lt"/>
              </a:rPr>
              <a:t>- if used in manner inconsistent with the terms of contract.</a:t>
            </a:r>
          </a:p>
          <a:p>
            <a:pPr marL="514350" indent="-514350" algn="just">
              <a:buFont typeface="+mj-lt"/>
              <a:buAutoNum type="arabicPeriod"/>
            </a:pPr>
            <a:r>
              <a:rPr lang="en-IN" sz="2600" b="1" dirty="0" smtClean="0">
                <a:latin typeface="+mj-lt"/>
              </a:rPr>
              <a:t>Destruction of subject matter or incapable </a:t>
            </a:r>
            <a:r>
              <a:rPr lang="en-IN" sz="2600" dirty="0" smtClean="0">
                <a:latin typeface="+mj-lt"/>
              </a:rPr>
              <a:t>of use for the purpose of bailment.</a:t>
            </a:r>
          </a:p>
          <a:p>
            <a:pPr marL="514350" indent="-514350" algn="just">
              <a:buFont typeface="+mj-lt"/>
              <a:buAutoNum type="arabicPeriod"/>
            </a:pPr>
            <a:r>
              <a:rPr lang="en-IN" sz="2600" b="1" dirty="0" smtClean="0">
                <a:latin typeface="+mj-lt"/>
              </a:rPr>
              <a:t>Gratuitous bailment </a:t>
            </a:r>
            <a:r>
              <a:rPr lang="en-IN" sz="2600" dirty="0" smtClean="0">
                <a:latin typeface="+mj-lt"/>
              </a:rPr>
              <a:t>- at any time as per wishes of bailor.6.</a:t>
            </a:r>
          </a:p>
          <a:p>
            <a:pPr marL="514350" indent="-514350" algn="just">
              <a:buFont typeface="+mj-lt"/>
              <a:buAutoNum type="arabicPeriod"/>
            </a:pPr>
            <a:r>
              <a:rPr lang="en-IN" sz="2600" b="1" dirty="0" smtClean="0">
                <a:latin typeface="+mj-lt"/>
              </a:rPr>
              <a:t>Death of bailor or bailee </a:t>
            </a:r>
            <a:r>
              <a:rPr lang="en-IN" sz="2600" dirty="0" smtClean="0">
                <a:latin typeface="+mj-lt"/>
              </a:rPr>
              <a:t>- in case of gratuitous bailment.</a:t>
            </a:r>
          </a:p>
          <a:p>
            <a:endParaRPr lang="en-IN"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buNone/>
            </a:pPr>
            <a:endParaRPr lang="en-US" sz="6000" dirty="0" smtClean="0">
              <a:solidFill>
                <a:srgbClr val="00B0F0"/>
              </a:solidFill>
            </a:endParaRPr>
          </a:p>
          <a:p>
            <a:pPr>
              <a:buNone/>
            </a:pPr>
            <a:endParaRPr lang="en-US" sz="6000" dirty="0" smtClean="0">
              <a:solidFill>
                <a:srgbClr val="00B0F0"/>
              </a:solidFill>
            </a:endParaRPr>
          </a:p>
          <a:p>
            <a:pPr>
              <a:buNone/>
            </a:pPr>
            <a:r>
              <a:rPr lang="en-US" sz="6000" dirty="0" smtClean="0">
                <a:solidFill>
                  <a:srgbClr val="00B0F0"/>
                </a:solidFill>
              </a:rPr>
              <a:t>				Thank You</a:t>
            </a:r>
            <a:endParaRPr lang="en-US" sz="6000" dirty="0">
              <a:solidFill>
                <a:srgbClr val="00B0F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l" eaLnBrk="1" hangingPunct="1"/>
            <a:r>
              <a:rPr lang="en-US" dirty="0" smtClean="0"/>
              <a:t>Definition</a:t>
            </a:r>
          </a:p>
        </p:txBody>
      </p:sp>
      <p:sp>
        <p:nvSpPr>
          <p:cNvPr id="7171" name="Content Placeholder 2"/>
          <p:cNvSpPr>
            <a:spLocks noGrp="1"/>
          </p:cNvSpPr>
          <p:nvPr>
            <p:ph idx="1"/>
          </p:nvPr>
        </p:nvSpPr>
        <p:spPr/>
        <p:txBody>
          <a:bodyPr/>
          <a:lstStyle/>
          <a:p>
            <a:pPr algn="just" eaLnBrk="1" hangingPunct="1">
              <a:buFont typeface="Arial" charset="0"/>
              <a:buNone/>
            </a:pPr>
            <a:r>
              <a:rPr lang="en-US" dirty="0" smtClean="0">
                <a:solidFill>
                  <a:srgbClr val="FF0000"/>
                </a:solidFill>
              </a:rPr>
              <a:t>Section 148 of the Indian Contract Act outlines, “A bailment is the delivery of goods </a:t>
            </a:r>
            <a:r>
              <a:rPr lang="en-US" dirty="0" smtClean="0">
                <a:solidFill>
                  <a:srgbClr val="0070C0"/>
                </a:solidFill>
              </a:rPr>
              <a:t>by one person to another for some purpose </a:t>
            </a:r>
            <a:r>
              <a:rPr lang="en-US" dirty="0" smtClean="0"/>
              <a:t>, </a:t>
            </a:r>
            <a:r>
              <a:rPr lang="en-US" dirty="0" smtClean="0">
                <a:solidFill>
                  <a:srgbClr val="FF0000"/>
                </a:solidFill>
              </a:rPr>
              <a:t>upon a contract that they shall, when the purpose is accomplished,</a:t>
            </a:r>
            <a:r>
              <a:rPr lang="en-US" dirty="0" smtClean="0"/>
              <a:t> </a:t>
            </a:r>
            <a:r>
              <a:rPr lang="en-US" dirty="0" smtClean="0">
                <a:solidFill>
                  <a:srgbClr val="0070C0"/>
                </a:solidFill>
              </a:rPr>
              <a:t>be returned or otherwise disposed of according to the directions of the person delivering them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52400"/>
            <a:ext cx="8229600" cy="838200"/>
          </a:xfrm>
        </p:spPr>
        <p:txBody>
          <a:bodyPr/>
          <a:lstStyle/>
          <a:p>
            <a:pPr eaLnBrk="1" hangingPunct="1"/>
            <a:r>
              <a:rPr lang="en-US" sz="3600" b="1" dirty="0" smtClean="0"/>
              <a:t>Two Parties</a:t>
            </a:r>
          </a:p>
        </p:txBody>
      </p:sp>
      <p:sp>
        <p:nvSpPr>
          <p:cNvPr id="8195" name="Content Placeholder 2"/>
          <p:cNvSpPr>
            <a:spLocks noGrp="1"/>
          </p:cNvSpPr>
          <p:nvPr>
            <p:ph idx="1"/>
          </p:nvPr>
        </p:nvSpPr>
        <p:spPr>
          <a:xfrm>
            <a:off x="381000" y="990600"/>
            <a:ext cx="8229600" cy="5867400"/>
          </a:xfrm>
        </p:spPr>
        <p:txBody>
          <a:bodyPr/>
          <a:lstStyle/>
          <a:p>
            <a:pPr eaLnBrk="1" hangingPunct="1">
              <a:buFont typeface="Arial" charset="0"/>
              <a:buNone/>
            </a:pPr>
            <a:r>
              <a:rPr lang="en-US" b="1" dirty="0" err="1" smtClean="0"/>
              <a:t>Bailor</a:t>
            </a:r>
            <a:r>
              <a:rPr lang="en-US" b="1" dirty="0" smtClean="0"/>
              <a:t> - </a:t>
            </a:r>
            <a:r>
              <a:rPr lang="en-US" dirty="0" smtClean="0"/>
              <a:t>The person who delivers the goods.</a:t>
            </a:r>
          </a:p>
          <a:p>
            <a:pPr eaLnBrk="1" hangingPunct="1">
              <a:buFont typeface="Arial" charset="0"/>
              <a:buNone/>
            </a:pPr>
            <a:r>
              <a:rPr lang="en-US" b="1" dirty="0" err="1" smtClean="0"/>
              <a:t>Bailee</a:t>
            </a:r>
            <a:r>
              <a:rPr lang="en-US" b="1" dirty="0" smtClean="0"/>
              <a:t> - </a:t>
            </a:r>
            <a:r>
              <a:rPr lang="en-US" dirty="0" smtClean="0"/>
              <a:t>Person to whom they are delivered is called the </a:t>
            </a:r>
            <a:r>
              <a:rPr lang="en-US" dirty="0" err="1" smtClean="0"/>
              <a:t>bailee</a:t>
            </a:r>
            <a:r>
              <a:rPr lang="en-US" dirty="0" smtClean="0"/>
              <a:t>.</a:t>
            </a:r>
          </a:p>
          <a:p>
            <a:pPr eaLnBrk="1" hangingPunct="1">
              <a:buFont typeface="Arial" charset="0"/>
              <a:buNone/>
            </a:pPr>
            <a:r>
              <a:rPr lang="en-US" b="1" dirty="0" smtClean="0"/>
              <a:t>Sub-</a:t>
            </a:r>
            <a:r>
              <a:rPr lang="en-US" b="1" dirty="0" err="1" smtClean="0"/>
              <a:t>bailee</a:t>
            </a:r>
            <a:r>
              <a:rPr lang="en-US" b="1" dirty="0" smtClean="0"/>
              <a:t>-</a:t>
            </a:r>
            <a:r>
              <a:rPr lang="en-US" dirty="0" smtClean="0"/>
              <a:t> when </a:t>
            </a:r>
            <a:r>
              <a:rPr lang="en-US" dirty="0" err="1" smtClean="0"/>
              <a:t>bailee</a:t>
            </a:r>
            <a:r>
              <a:rPr lang="en-US" dirty="0" smtClean="0"/>
              <a:t> again bails the goods to a third party with consent of </a:t>
            </a:r>
            <a:r>
              <a:rPr lang="en-US" dirty="0" err="1" smtClean="0"/>
              <a:t>bailor</a:t>
            </a:r>
            <a:r>
              <a:rPr lang="en-US" dirty="0" smtClean="0"/>
              <a:t>.</a:t>
            </a:r>
          </a:p>
          <a:p>
            <a:pPr eaLnBrk="1" hangingPunct="1">
              <a:buFont typeface="Arial" charset="0"/>
              <a:buNone/>
            </a:pPr>
            <a:r>
              <a:rPr lang="en-US" sz="2800" b="1" dirty="0" smtClean="0"/>
              <a:t>Eg.1. When A lends his </a:t>
            </a:r>
            <a:r>
              <a:rPr lang="en-US" sz="2800" b="1" dirty="0" err="1" smtClean="0"/>
              <a:t>vedio</a:t>
            </a:r>
            <a:r>
              <a:rPr lang="en-US" sz="2800" b="1" dirty="0" smtClean="0"/>
              <a:t> CD to B.</a:t>
            </a:r>
          </a:p>
          <a:p>
            <a:pPr marL="514350" indent="-514350" eaLnBrk="1" hangingPunct="1">
              <a:buNone/>
            </a:pPr>
            <a:r>
              <a:rPr lang="en-US" sz="2800" b="1" dirty="0" smtClean="0"/>
              <a:t>2. When A delivers his clothes to B for dry cleaning.</a:t>
            </a:r>
          </a:p>
          <a:p>
            <a:pPr marL="514350" indent="-514350" eaLnBrk="1" hangingPunct="1">
              <a:buNone/>
            </a:pPr>
            <a:r>
              <a:rPr lang="en-US" sz="2800" b="1" dirty="0" smtClean="0"/>
              <a:t>3. When A hands over key of his car to B for a long drive.</a:t>
            </a:r>
          </a:p>
          <a:p>
            <a:pPr marL="514350" indent="-514350" eaLnBrk="1" hangingPunct="1">
              <a:buNone/>
            </a:pPr>
            <a:r>
              <a:rPr lang="en-US" sz="2800" b="1" dirty="0" smtClean="0"/>
              <a:t>4. When A parks his car in parking centre of B for a payment.</a:t>
            </a:r>
          </a:p>
          <a:p>
            <a:pPr marL="514350" indent="-514350" eaLnBrk="1" hangingPunct="1">
              <a:buFont typeface="Arial" charset="0"/>
              <a:buAutoNum type="arabicPeriod"/>
            </a:pPr>
            <a:endParaRPr lang="en-US" dirty="0" smtClean="0"/>
          </a:p>
          <a:p>
            <a:pPr eaLnBrk="1" hangingPunct="1">
              <a:buFont typeface="Arial" charset="0"/>
              <a:buNone/>
            </a:pPr>
            <a:endParaRPr lang="en-US" dirty="0" smtClean="0"/>
          </a:p>
          <a:p>
            <a:pPr eaLnBrk="1" hangingPunct="1">
              <a:buFont typeface="Arial" charset="0"/>
              <a:buNone/>
            </a:pPr>
            <a:endParaRPr lang="en-US" dirty="0" smtClean="0"/>
          </a:p>
          <a:p>
            <a:pPr eaLnBrk="1" hangingPunct="1">
              <a:buFont typeface="Arial" charset="0"/>
              <a:buNone/>
            </a:pPr>
            <a:endParaRPr lang="en-US" dirty="0" smtClean="0"/>
          </a:p>
          <a:p>
            <a:pPr eaLnBrk="1" hangingPunct="1">
              <a:buFont typeface="Arial" charset="0"/>
              <a:buNone/>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dirty="0" smtClean="0"/>
              <a:t>Essentials of Bailment </a:t>
            </a:r>
          </a:p>
        </p:txBody>
      </p:sp>
      <p:sp>
        <p:nvSpPr>
          <p:cNvPr id="3" name="Content Placeholder 2"/>
          <p:cNvSpPr>
            <a:spLocks noGrp="1"/>
          </p:cNvSpPr>
          <p:nvPr>
            <p:ph idx="1"/>
          </p:nvPr>
        </p:nvSpPr>
        <p:spPr/>
        <p:txBody>
          <a:bodyPr rtlCol="0">
            <a:normAutofit/>
          </a:bodyPr>
          <a:lstStyle/>
          <a:p>
            <a:pPr marL="514350" indent="-514350" eaLnBrk="1" fontAlgn="auto" hangingPunct="1">
              <a:spcAft>
                <a:spcPts val="0"/>
              </a:spcAft>
              <a:buFont typeface="+mj-lt"/>
              <a:buAutoNum type="arabicPeriod"/>
              <a:defRPr/>
            </a:pPr>
            <a:r>
              <a:rPr lang="en-US" dirty="0" smtClean="0"/>
              <a:t>Delivery of possession </a:t>
            </a:r>
          </a:p>
          <a:p>
            <a:pPr marL="514350" indent="-514350" eaLnBrk="1" fontAlgn="auto" hangingPunct="1">
              <a:spcAft>
                <a:spcPts val="0"/>
              </a:spcAft>
              <a:buFont typeface="+mj-lt"/>
              <a:buAutoNum type="arabicPeriod"/>
              <a:defRPr/>
            </a:pPr>
            <a:r>
              <a:rPr lang="en-US" dirty="0" smtClean="0"/>
              <a:t>Delivery of goods should be upon a contract </a:t>
            </a:r>
          </a:p>
          <a:p>
            <a:pPr marL="514350" indent="-514350" eaLnBrk="1" fontAlgn="auto" hangingPunct="1">
              <a:spcAft>
                <a:spcPts val="0"/>
              </a:spcAft>
              <a:buFont typeface="+mj-lt"/>
              <a:buAutoNum type="arabicPeriod"/>
              <a:defRPr/>
            </a:pPr>
            <a:r>
              <a:rPr lang="en-US" dirty="0" smtClean="0"/>
              <a:t>Delivery of goods must be for a specific purpose </a:t>
            </a:r>
          </a:p>
          <a:p>
            <a:pPr marL="514350" indent="-514350" eaLnBrk="1" fontAlgn="auto" hangingPunct="1">
              <a:spcAft>
                <a:spcPts val="0"/>
              </a:spcAft>
              <a:buFont typeface="+mj-lt"/>
              <a:buAutoNum type="arabicPeriod"/>
              <a:defRPr/>
            </a:pPr>
            <a:r>
              <a:rPr lang="en-US" dirty="0" smtClean="0"/>
              <a:t>Return of same goods </a:t>
            </a:r>
          </a:p>
          <a:p>
            <a:pPr marL="514350" indent="-514350" eaLnBrk="1" fontAlgn="auto" hangingPunct="1">
              <a:spcAft>
                <a:spcPts val="0"/>
              </a:spcAft>
              <a:buFont typeface="+mj-lt"/>
              <a:buAutoNum type="arabicPeriod"/>
              <a:defRPr/>
            </a:pPr>
            <a:r>
              <a:rPr lang="en-US" dirty="0" smtClean="0"/>
              <a:t>Contract</a:t>
            </a:r>
          </a:p>
          <a:p>
            <a:pPr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dirty="0" smtClean="0">
                <a:solidFill>
                  <a:srgbClr val="FF0000"/>
                </a:solidFill>
              </a:rPr>
              <a:t>Bailment</a:t>
            </a:r>
          </a:p>
        </p:txBody>
      </p:sp>
      <p:sp>
        <p:nvSpPr>
          <p:cNvPr id="10243" name="Content Placeholder 2"/>
          <p:cNvSpPr>
            <a:spLocks noGrp="1"/>
          </p:cNvSpPr>
          <p:nvPr>
            <p:ph idx="1"/>
          </p:nvPr>
        </p:nvSpPr>
        <p:spPr/>
        <p:txBody>
          <a:bodyPr/>
          <a:lstStyle/>
          <a:p>
            <a:pPr eaLnBrk="1" hangingPunct="1">
              <a:buFont typeface="Arial" charset="0"/>
              <a:buNone/>
            </a:pPr>
            <a:r>
              <a:rPr lang="en-US" u="sng" dirty="0" smtClean="0">
                <a:solidFill>
                  <a:srgbClr val="FF0000"/>
                </a:solidFill>
              </a:rPr>
              <a:t>1.Delivery of possession </a:t>
            </a:r>
          </a:p>
          <a:p>
            <a:pPr eaLnBrk="1" hangingPunct="1">
              <a:buFont typeface="Arial" charset="0"/>
              <a:buNone/>
            </a:pPr>
            <a:r>
              <a:rPr lang="en-US" dirty="0" smtClean="0"/>
              <a:t>The first unique feature of bailment is that the </a:t>
            </a:r>
            <a:r>
              <a:rPr lang="en-US" dirty="0" err="1" smtClean="0"/>
              <a:t>bailor</a:t>
            </a:r>
            <a:r>
              <a:rPr lang="en-US" dirty="0" smtClean="0"/>
              <a:t> must transfer his possession of goods to the </a:t>
            </a:r>
            <a:r>
              <a:rPr lang="en-US" dirty="0" err="1" smtClean="0"/>
              <a:t>bailee</a:t>
            </a:r>
            <a:r>
              <a:rPr lang="en-US" dirty="0" smtClean="0"/>
              <a:t>.</a:t>
            </a:r>
          </a:p>
          <a:p>
            <a:pPr eaLnBrk="1" hangingPunct="1">
              <a:buFont typeface="Arial" charset="0"/>
              <a:buNone/>
            </a:pPr>
            <a:r>
              <a:rPr lang="en-US" dirty="0" smtClean="0"/>
              <a:t>The goods should be put in the </a:t>
            </a:r>
            <a:r>
              <a:rPr lang="en-US" dirty="0" err="1" smtClean="0"/>
              <a:t>leagal</a:t>
            </a:r>
            <a:r>
              <a:rPr lang="en-US" dirty="0" smtClean="0"/>
              <a:t> possession of the </a:t>
            </a:r>
            <a:r>
              <a:rPr lang="en-US" dirty="0" err="1" smtClean="0"/>
              <a:t>bailee</a:t>
            </a:r>
            <a:r>
              <a:rPr lang="en-US" dirty="0" smtClean="0"/>
              <a:t>.</a:t>
            </a:r>
          </a:p>
          <a:p>
            <a:pPr eaLnBrk="1" hangingPunct="1">
              <a:buFont typeface="Arial" charset="0"/>
              <a:buNone/>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Content Placeholder 2"/>
          <p:cNvSpPr>
            <a:spLocks noGrp="1"/>
          </p:cNvSpPr>
          <p:nvPr>
            <p:ph idx="1"/>
          </p:nvPr>
        </p:nvSpPr>
        <p:spPr>
          <a:xfrm>
            <a:off x="457200" y="457200"/>
            <a:ext cx="8229600" cy="5668963"/>
          </a:xfrm>
        </p:spPr>
        <p:txBody>
          <a:bodyPr/>
          <a:lstStyle/>
          <a:p>
            <a:pPr eaLnBrk="1" hangingPunct="1">
              <a:buFont typeface="Arial" charset="0"/>
              <a:buNone/>
            </a:pPr>
            <a:r>
              <a:rPr lang="en-US" u="sng" dirty="0" smtClean="0">
                <a:solidFill>
                  <a:srgbClr val="FF0000"/>
                </a:solidFill>
              </a:rPr>
              <a:t>2.Delivery of goods should be upon a contract </a:t>
            </a:r>
          </a:p>
          <a:p>
            <a:pPr eaLnBrk="1" hangingPunct="1">
              <a:buFont typeface="Arial" charset="0"/>
              <a:buNone/>
            </a:pPr>
            <a:endParaRPr lang="en-US" u="sng" dirty="0" smtClean="0">
              <a:solidFill>
                <a:srgbClr val="FF0000"/>
              </a:solidFill>
            </a:endParaRPr>
          </a:p>
          <a:p>
            <a:pPr algn="just" eaLnBrk="1" hangingPunct="1">
              <a:buFont typeface="Arial" charset="0"/>
              <a:buNone/>
            </a:pPr>
            <a:r>
              <a:rPr lang="en-US" dirty="0" smtClean="0"/>
              <a:t>When a persons ‘s goods go into the possession of another without any contract there is no bailment.</a:t>
            </a:r>
          </a:p>
          <a:p>
            <a:pPr algn="just" eaLnBrk="1" hangingPunct="1">
              <a:buFont typeface="Arial" charset="0"/>
              <a:buNone/>
            </a:pPr>
            <a:r>
              <a:rPr lang="en-US" dirty="0" smtClean="0"/>
              <a:t>However a finder of lost goods of another is considered to be a </a:t>
            </a:r>
            <a:r>
              <a:rPr lang="en-US" dirty="0" err="1" smtClean="0"/>
              <a:t>bailee</a:t>
            </a:r>
            <a:r>
              <a:rPr lang="en-US" dirty="0" smtClean="0"/>
              <a:t> even though there is no real contract .The contract may be express or implied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457200" y="685800"/>
            <a:ext cx="8229600" cy="5440363"/>
          </a:xfrm>
        </p:spPr>
        <p:txBody>
          <a:bodyPr/>
          <a:lstStyle/>
          <a:p>
            <a:pPr eaLnBrk="1" hangingPunct="1">
              <a:buFont typeface="Arial" charset="0"/>
              <a:buNone/>
            </a:pPr>
            <a:r>
              <a:rPr lang="en-US" dirty="0" smtClean="0">
                <a:solidFill>
                  <a:srgbClr val="FF0000"/>
                </a:solidFill>
              </a:rPr>
              <a:t>3.</a:t>
            </a:r>
            <a:r>
              <a:rPr lang="en-US" u="sng" dirty="0" smtClean="0">
                <a:solidFill>
                  <a:srgbClr val="FF0000"/>
                </a:solidFill>
              </a:rPr>
              <a:t>Delivery of Goods must be for a specific purpose </a:t>
            </a:r>
          </a:p>
          <a:p>
            <a:pPr algn="just" eaLnBrk="1" hangingPunct="1">
              <a:buFont typeface="Arial" charset="0"/>
              <a:buNone/>
            </a:pPr>
            <a:endParaRPr lang="en-US" sz="4000" u="sng" dirty="0" smtClean="0">
              <a:solidFill>
                <a:srgbClr val="FF0000"/>
              </a:solidFill>
            </a:endParaRPr>
          </a:p>
          <a:p>
            <a:pPr algn="just" eaLnBrk="1" hangingPunct="1">
              <a:buFont typeface="Arial" charset="0"/>
              <a:buNone/>
            </a:pPr>
            <a:r>
              <a:rPr lang="en-US" dirty="0" smtClean="0"/>
              <a:t>U/S 148 provides , the delivery of goods from </a:t>
            </a:r>
            <a:r>
              <a:rPr lang="en-US" dirty="0" err="1" smtClean="0"/>
              <a:t>bailor</a:t>
            </a:r>
            <a:r>
              <a:rPr lang="en-US" dirty="0" smtClean="0"/>
              <a:t> to </a:t>
            </a:r>
            <a:r>
              <a:rPr lang="en-US" dirty="0" err="1" smtClean="0"/>
              <a:t>bailee</a:t>
            </a:r>
            <a:r>
              <a:rPr lang="en-US" dirty="0" smtClean="0"/>
              <a:t> must be for some purpose .</a:t>
            </a:r>
          </a:p>
          <a:p>
            <a:pPr algn="just" eaLnBrk="1" hangingPunct="1">
              <a:buFont typeface="Arial" charset="0"/>
              <a:buNone/>
            </a:pPr>
            <a:r>
              <a:rPr lang="en-US" dirty="0" smtClean="0"/>
              <a:t>If  goods delivered by mistake to a person , there is really no bailment .</a:t>
            </a:r>
          </a:p>
          <a:p>
            <a:pPr eaLnBrk="1" hangingPunct="1">
              <a:buFont typeface="Arial" charset="0"/>
              <a:buNone/>
            </a:pPr>
            <a:endParaRPr lang="en-US" u="sng"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1693</TotalTime>
  <Words>1996</Words>
  <Application>Microsoft Office PowerPoint</Application>
  <PresentationFormat>On-screen Show (4:3)</PresentationFormat>
  <Paragraphs>178</Paragraphs>
  <Slides>34</Slides>
  <Notes>4</Notes>
  <HiddenSlides>0</HiddenSlides>
  <MMClips>0</MMClips>
  <ScaleCrop>false</ScaleCrop>
  <HeadingPairs>
    <vt:vector size="4" baseType="variant">
      <vt:variant>
        <vt:lpstr>Theme</vt:lpstr>
      </vt:variant>
      <vt:variant>
        <vt:i4>3</vt:i4>
      </vt:variant>
      <vt:variant>
        <vt:lpstr>Slide Titles</vt:lpstr>
      </vt:variant>
      <vt:variant>
        <vt:i4>34</vt:i4>
      </vt:variant>
    </vt:vector>
  </HeadingPairs>
  <TitlesOfParts>
    <vt:vector size="37" baseType="lpstr">
      <vt:lpstr>Office Theme</vt:lpstr>
      <vt:lpstr>Custom Design</vt:lpstr>
      <vt:lpstr>1_Custom Design</vt:lpstr>
      <vt:lpstr>Bailment </vt:lpstr>
      <vt:lpstr>Tutorial </vt:lpstr>
      <vt:lpstr>Introduction of Bailment</vt:lpstr>
      <vt:lpstr>Definition</vt:lpstr>
      <vt:lpstr>Two Parties</vt:lpstr>
      <vt:lpstr>Essentials of Bailment </vt:lpstr>
      <vt:lpstr>Bailment</vt:lpstr>
      <vt:lpstr>Slide 8</vt:lpstr>
      <vt:lpstr>Slide 9</vt:lpstr>
      <vt:lpstr>Slide 10</vt:lpstr>
      <vt:lpstr>Classification of Bailments</vt:lpstr>
      <vt:lpstr>Duties of Bailee  </vt:lpstr>
      <vt:lpstr>Slide 13</vt:lpstr>
      <vt:lpstr>Slide 14</vt:lpstr>
      <vt:lpstr>Slide 15</vt:lpstr>
      <vt:lpstr>Slide 16</vt:lpstr>
      <vt:lpstr>Slide 17</vt:lpstr>
      <vt:lpstr>H. Duty not to set up adverse title</vt:lpstr>
      <vt:lpstr>Rights of Bailee</vt:lpstr>
      <vt:lpstr>Slide 20</vt:lpstr>
      <vt:lpstr>Slide 21</vt:lpstr>
      <vt:lpstr>4. Others </vt:lpstr>
      <vt:lpstr>Duties of Bailor </vt:lpstr>
      <vt:lpstr>Slide 24</vt:lpstr>
      <vt:lpstr>Slide 25</vt:lpstr>
      <vt:lpstr>d) To indemnify the bailee for breach of warranties</vt:lpstr>
      <vt:lpstr> Lien</vt:lpstr>
      <vt:lpstr>Law Relating to Lien</vt:lpstr>
      <vt:lpstr>Difference between Particular lien and General lien</vt:lpstr>
      <vt:lpstr>Finder of Goods</vt:lpstr>
      <vt:lpstr>Slide 31</vt:lpstr>
      <vt:lpstr>Slide 32</vt:lpstr>
      <vt:lpstr>Termination of Bailment</vt:lpstr>
      <vt:lpstr>Slide 34</vt:lpstr>
    </vt:vector>
  </TitlesOfParts>
  <Company>LEAD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Bailment</dc:title>
  <dc:creator>ARAVIND</dc:creator>
  <cp:lastModifiedBy>Manish</cp:lastModifiedBy>
  <cp:revision>78</cp:revision>
  <dcterms:created xsi:type="dcterms:W3CDTF">2011-08-13T11:05:55Z</dcterms:created>
  <dcterms:modified xsi:type="dcterms:W3CDTF">2017-10-11T10:52:44Z</dcterms:modified>
</cp:coreProperties>
</file>