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8FA8C-F843-7D8D-38A0-DFC81D263F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B3ACFA-453B-61BD-1366-20F22024F9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867C89F-CC28-304C-E37E-C5D4C59E9EC0}"/>
              </a:ext>
            </a:extLst>
          </p:cNvPr>
          <p:cNvSpPr>
            <a:spLocks noGrp="1"/>
          </p:cNvSpPr>
          <p:nvPr>
            <p:ph type="dt" sz="half" idx="10"/>
          </p:nvPr>
        </p:nvSpPr>
        <p:spPr/>
        <p:txBody>
          <a:bodyPr/>
          <a:lstStyle/>
          <a:p>
            <a:fld id="{EB32435D-5AF1-4FD4-834A-BD4533392280}" type="datetimeFigureOut">
              <a:rPr lang="en-US" smtClean="0"/>
              <a:t>3/2/2023</a:t>
            </a:fld>
            <a:endParaRPr lang="en-US"/>
          </a:p>
        </p:txBody>
      </p:sp>
      <p:sp>
        <p:nvSpPr>
          <p:cNvPr id="5" name="Footer Placeholder 4">
            <a:extLst>
              <a:ext uri="{FF2B5EF4-FFF2-40B4-BE49-F238E27FC236}">
                <a16:creationId xmlns:a16="http://schemas.microsoft.com/office/drawing/2014/main" id="{BE1BCA67-C73E-6878-73D8-602A31434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49A8B1-1157-82F6-CF64-BE004654BDCA}"/>
              </a:ext>
            </a:extLst>
          </p:cNvPr>
          <p:cNvSpPr>
            <a:spLocks noGrp="1"/>
          </p:cNvSpPr>
          <p:nvPr>
            <p:ph type="sldNum" sz="quarter" idx="12"/>
          </p:nvPr>
        </p:nvSpPr>
        <p:spPr/>
        <p:txBody>
          <a:bodyPr/>
          <a:lstStyle/>
          <a:p>
            <a:fld id="{F0E44995-395D-4D0F-A823-AFE351B93819}" type="slidenum">
              <a:rPr lang="en-US" smtClean="0"/>
              <a:t>‹#›</a:t>
            </a:fld>
            <a:endParaRPr lang="en-US"/>
          </a:p>
        </p:txBody>
      </p:sp>
    </p:spTree>
    <p:extLst>
      <p:ext uri="{BB962C8B-B14F-4D97-AF65-F5344CB8AC3E}">
        <p14:creationId xmlns:p14="http://schemas.microsoft.com/office/powerpoint/2010/main" val="3571119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C7EAC-9819-ED8A-D2B1-82B1411A447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4230F72-7F68-7ABA-673A-38508C0DC0B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6A5B75-3139-F62E-390E-E0557100E578}"/>
              </a:ext>
            </a:extLst>
          </p:cNvPr>
          <p:cNvSpPr>
            <a:spLocks noGrp="1"/>
          </p:cNvSpPr>
          <p:nvPr>
            <p:ph type="dt" sz="half" idx="10"/>
          </p:nvPr>
        </p:nvSpPr>
        <p:spPr/>
        <p:txBody>
          <a:bodyPr/>
          <a:lstStyle/>
          <a:p>
            <a:fld id="{EB32435D-5AF1-4FD4-834A-BD4533392280}" type="datetimeFigureOut">
              <a:rPr lang="en-US" smtClean="0"/>
              <a:t>3/2/2023</a:t>
            </a:fld>
            <a:endParaRPr lang="en-US"/>
          </a:p>
        </p:txBody>
      </p:sp>
      <p:sp>
        <p:nvSpPr>
          <p:cNvPr id="5" name="Footer Placeholder 4">
            <a:extLst>
              <a:ext uri="{FF2B5EF4-FFF2-40B4-BE49-F238E27FC236}">
                <a16:creationId xmlns:a16="http://schemas.microsoft.com/office/drawing/2014/main" id="{ADADA503-5A2D-BD94-3D3E-AA06123426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8B82A-5C95-C61A-D167-C061F9E58413}"/>
              </a:ext>
            </a:extLst>
          </p:cNvPr>
          <p:cNvSpPr>
            <a:spLocks noGrp="1"/>
          </p:cNvSpPr>
          <p:nvPr>
            <p:ph type="sldNum" sz="quarter" idx="12"/>
          </p:nvPr>
        </p:nvSpPr>
        <p:spPr/>
        <p:txBody>
          <a:bodyPr/>
          <a:lstStyle/>
          <a:p>
            <a:fld id="{F0E44995-395D-4D0F-A823-AFE351B93819}" type="slidenum">
              <a:rPr lang="en-US" smtClean="0"/>
              <a:t>‹#›</a:t>
            </a:fld>
            <a:endParaRPr lang="en-US"/>
          </a:p>
        </p:txBody>
      </p:sp>
    </p:spTree>
    <p:extLst>
      <p:ext uri="{BB962C8B-B14F-4D97-AF65-F5344CB8AC3E}">
        <p14:creationId xmlns:p14="http://schemas.microsoft.com/office/powerpoint/2010/main" val="264639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74AB709-BB83-12DC-F352-C2ADD2CFF85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74E4B8-C022-E8EF-F7C2-5365BDD45BF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3F728D-E4E4-8F1D-5C42-BA77B8FA8388}"/>
              </a:ext>
            </a:extLst>
          </p:cNvPr>
          <p:cNvSpPr>
            <a:spLocks noGrp="1"/>
          </p:cNvSpPr>
          <p:nvPr>
            <p:ph type="dt" sz="half" idx="10"/>
          </p:nvPr>
        </p:nvSpPr>
        <p:spPr/>
        <p:txBody>
          <a:bodyPr/>
          <a:lstStyle/>
          <a:p>
            <a:fld id="{EB32435D-5AF1-4FD4-834A-BD4533392280}" type="datetimeFigureOut">
              <a:rPr lang="en-US" smtClean="0"/>
              <a:t>3/2/2023</a:t>
            </a:fld>
            <a:endParaRPr lang="en-US"/>
          </a:p>
        </p:txBody>
      </p:sp>
      <p:sp>
        <p:nvSpPr>
          <p:cNvPr id="5" name="Footer Placeholder 4">
            <a:extLst>
              <a:ext uri="{FF2B5EF4-FFF2-40B4-BE49-F238E27FC236}">
                <a16:creationId xmlns:a16="http://schemas.microsoft.com/office/drawing/2014/main" id="{35156050-FCB9-E528-56C3-0606D42493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72E963-3586-8B44-88BB-CE486FAF2DF5}"/>
              </a:ext>
            </a:extLst>
          </p:cNvPr>
          <p:cNvSpPr>
            <a:spLocks noGrp="1"/>
          </p:cNvSpPr>
          <p:nvPr>
            <p:ph type="sldNum" sz="quarter" idx="12"/>
          </p:nvPr>
        </p:nvSpPr>
        <p:spPr/>
        <p:txBody>
          <a:bodyPr/>
          <a:lstStyle/>
          <a:p>
            <a:fld id="{F0E44995-395D-4D0F-A823-AFE351B93819}" type="slidenum">
              <a:rPr lang="en-US" smtClean="0"/>
              <a:t>‹#›</a:t>
            </a:fld>
            <a:endParaRPr lang="en-US"/>
          </a:p>
        </p:txBody>
      </p:sp>
    </p:spTree>
    <p:extLst>
      <p:ext uri="{BB962C8B-B14F-4D97-AF65-F5344CB8AC3E}">
        <p14:creationId xmlns:p14="http://schemas.microsoft.com/office/powerpoint/2010/main" val="3046436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D94F2-DB38-9139-7FEA-F98D7CB7E8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444874-8475-1206-44C5-53DD950E7F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79EC7F-621F-441F-A42C-E436BAABE77D}"/>
              </a:ext>
            </a:extLst>
          </p:cNvPr>
          <p:cNvSpPr>
            <a:spLocks noGrp="1"/>
          </p:cNvSpPr>
          <p:nvPr>
            <p:ph type="dt" sz="half" idx="10"/>
          </p:nvPr>
        </p:nvSpPr>
        <p:spPr/>
        <p:txBody>
          <a:bodyPr/>
          <a:lstStyle/>
          <a:p>
            <a:fld id="{EB32435D-5AF1-4FD4-834A-BD4533392280}" type="datetimeFigureOut">
              <a:rPr lang="en-US" smtClean="0"/>
              <a:t>3/2/2023</a:t>
            </a:fld>
            <a:endParaRPr lang="en-US"/>
          </a:p>
        </p:txBody>
      </p:sp>
      <p:sp>
        <p:nvSpPr>
          <p:cNvPr id="5" name="Footer Placeholder 4">
            <a:extLst>
              <a:ext uri="{FF2B5EF4-FFF2-40B4-BE49-F238E27FC236}">
                <a16:creationId xmlns:a16="http://schemas.microsoft.com/office/drawing/2014/main" id="{25136F0A-B711-0363-091A-FC143FECEB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94B5C9-43D8-C55D-2022-FE8E00A61841}"/>
              </a:ext>
            </a:extLst>
          </p:cNvPr>
          <p:cNvSpPr>
            <a:spLocks noGrp="1"/>
          </p:cNvSpPr>
          <p:nvPr>
            <p:ph type="sldNum" sz="quarter" idx="12"/>
          </p:nvPr>
        </p:nvSpPr>
        <p:spPr/>
        <p:txBody>
          <a:bodyPr/>
          <a:lstStyle/>
          <a:p>
            <a:fld id="{F0E44995-395D-4D0F-A823-AFE351B93819}" type="slidenum">
              <a:rPr lang="en-US" smtClean="0"/>
              <a:t>‹#›</a:t>
            </a:fld>
            <a:endParaRPr lang="en-US"/>
          </a:p>
        </p:txBody>
      </p:sp>
    </p:spTree>
    <p:extLst>
      <p:ext uri="{BB962C8B-B14F-4D97-AF65-F5344CB8AC3E}">
        <p14:creationId xmlns:p14="http://schemas.microsoft.com/office/powerpoint/2010/main" val="1679002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7CA1A-523C-0DBB-B51B-FFC1540AA7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6536732-C181-9518-35B2-061A5169AB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C93AEB9-C20A-9431-C660-6872C74133FE}"/>
              </a:ext>
            </a:extLst>
          </p:cNvPr>
          <p:cNvSpPr>
            <a:spLocks noGrp="1"/>
          </p:cNvSpPr>
          <p:nvPr>
            <p:ph type="dt" sz="half" idx="10"/>
          </p:nvPr>
        </p:nvSpPr>
        <p:spPr/>
        <p:txBody>
          <a:bodyPr/>
          <a:lstStyle/>
          <a:p>
            <a:fld id="{EB32435D-5AF1-4FD4-834A-BD4533392280}" type="datetimeFigureOut">
              <a:rPr lang="en-US" smtClean="0"/>
              <a:t>3/2/2023</a:t>
            </a:fld>
            <a:endParaRPr lang="en-US"/>
          </a:p>
        </p:txBody>
      </p:sp>
      <p:sp>
        <p:nvSpPr>
          <p:cNvPr id="5" name="Footer Placeholder 4">
            <a:extLst>
              <a:ext uri="{FF2B5EF4-FFF2-40B4-BE49-F238E27FC236}">
                <a16:creationId xmlns:a16="http://schemas.microsoft.com/office/drawing/2014/main" id="{76CB4F46-D817-D789-217B-A7C5057263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19DE16-1C08-EB59-1136-9BDFA105C367}"/>
              </a:ext>
            </a:extLst>
          </p:cNvPr>
          <p:cNvSpPr>
            <a:spLocks noGrp="1"/>
          </p:cNvSpPr>
          <p:nvPr>
            <p:ph type="sldNum" sz="quarter" idx="12"/>
          </p:nvPr>
        </p:nvSpPr>
        <p:spPr/>
        <p:txBody>
          <a:bodyPr/>
          <a:lstStyle/>
          <a:p>
            <a:fld id="{F0E44995-395D-4D0F-A823-AFE351B93819}" type="slidenum">
              <a:rPr lang="en-US" smtClean="0"/>
              <a:t>‹#›</a:t>
            </a:fld>
            <a:endParaRPr lang="en-US"/>
          </a:p>
        </p:txBody>
      </p:sp>
    </p:spTree>
    <p:extLst>
      <p:ext uri="{BB962C8B-B14F-4D97-AF65-F5344CB8AC3E}">
        <p14:creationId xmlns:p14="http://schemas.microsoft.com/office/powerpoint/2010/main" val="3553477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4F794-7139-B3A3-9EB0-271E7A3420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65D457-B902-351C-2CB4-34C36105684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D5A08AC-A54B-24DE-FE0A-38812871AF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073138A-0C1B-2746-C3F6-703A99901DA7}"/>
              </a:ext>
            </a:extLst>
          </p:cNvPr>
          <p:cNvSpPr>
            <a:spLocks noGrp="1"/>
          </p:cNvSpPr>
          <p:nvPr>
            <p:ph type="dt" sz="half" idx="10"/>
          </p:nvPr>
        </p:nvSpPr>
        <p:spPr/>
        <p:txBody>
          <a:bodyPr/>
          <a:lstStyle/>
          <a:p>
            <a:fld id="{EB32435D-5AF1-4FD4-834A-BD4533392280}" type="datetimeFigureOut">
              <a:rPr lang="en-US" smtClean="0"/>
              <a:t>3/2/2023</a:t>
            </a:fld>
            <a:endParaRPr lang="en-US"/>
          </a:p>
        </p:txBody>
      </p:sp>
      <p:sp>
        <p:nvSpPr>
          <p:cNvPr id="6" name="Footer Placeholder 5">
            <a:extLst>
              <a:ext uri="{FF2B5EF4-FFF2-40B4-BE49-F238E27FC236}">
                <a16:creationId xmlns:a16="http://schemas.microsoft.com/office/drawing/2014/main" id="{E1704C7C-F3B3-C7BA-1847-BA9B741557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4CBFE0-CFF3-4F77-F06D-DF2BAF5824F8}"/>
              </a:ext>
            </a:extLst>
          </p:cNvPr>
          <p:cNvSpPr>
            <a:spLocks noGrp="1"/>
          </p:cNvSpPr>
          <p:nvPr>
            <p:ph type="sldNum" sz="quarter" idx="12"/>
          </p:nvPr>
        </p:nvSpPr>
        <p:spPr/>
        <p:txBody>
          <a:bodyPr/>
          <a:lstStyle/>
          <a:p>
            <a:fld id="{F0E44995-395D-4D0F-A823-AFE351B93819}" type="slidenum">
              <a:rPr lang="en-US" smtClean="0"/>
              <a:t>‹#›</a:t>
            </a:fld>
            <a:endParaRPr lang="en-US"/>
          </a:p>
        </p:txBody>
      </p:sp>
    </p:spTree>
    <p:extLst>
      <p:ext uri="{BB962C8B-B14F-4D97-AF65-F5344CB8AC3E}">
        <p14:creationId xmlns:p14="http://schemas.microsoft.com/office/powerpoint/2010/main" val="2249025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F2121-DC45-C531-5E27-8EC6AD0A36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214E150-8B4C-7C55-14FE-1091542AF7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60C6A2-E46B-5EB7-550E-F764E8DC3A8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FF58F45-B4B9-B1AA-CA4B-13999F96C0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1A7CE38-9EB1-17D6-9BA3-2FE5AC30C79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1F50E49-8400-CE5B-0894-7D6D7FCD9069}"/>
              </a:ext>
            </a:extLst>
          </p:cNvPr>
          <p:cNvSpPr>
            <a:spLocks noGrp="1"/>
          </p:cNvSpPr>
          <p:nvPr>
            <p:ph type="dt" sz="half" idx="10"/>
          </p:nvPr>
        </p:nvSpPr>
        <p:spPr/>
        <p:txBody>
          <a:bodyPr/>
          <a:lstStyle/>
          <a:p>
            <a:fld id="{EB32435D-5AF1-4FD4-834A-BD4533392280}" type="datetimeFigureOut">
              <a:rPr lang="en-US" smtClean="0"/>
              <a:t>3/2/2023</a:t>
            </a:fld>
            <a:endParaRPr lang="en-US"/>
          </a:p>
        </p:txBody>
      </p:sp>
      <p:sp>
        <p:nvSpPr>
          <p:cNvPr id="8" name="Footer Placeholder 7">
            <a:extLst>
              <a:ext uri="{FF2B5EF4-FFF2-40B4-BE49-F238E27FC236}">
                <a16:creationId xmlns:a16="http://schemas.microsoft.com/office/drawing/2014/main" id="{697505A5-39E4-40BD-48FB-29C81A37AF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53B636-C9FE-4775-A7F9-4EED9F8C71DB}"/>
              </a:ext>
            </a:extLst>
          </p:cNvPr>
          <p:cNvSpPr>
            <a:spLocks noGrp="1"/>
          </p:cNvSpPr>
          <p:nvPr>
            <p:ph type="sldNum" sz="quarter" idx="12"/>
          </p:nvPr>
        </p:nvSpPr>
        <p:spPr/>
        <p:txBody>
          <a:bodyPr/>
          <a:lstStyle/>
          <a:p>
            <a:fld id="{F0E44995-395D-4D0F-A823-AFE351B93819}" type="slidenum">
              <a:rPr lang="en-US" smtClean="0"/>
              <a:t>‹#›</a:t>
            </a:fld>
            <a:endParaRPr lang="en-US"/>
          </a:p>
        </p:txBody>
      </p:sp>
    </p:spTree>
    <p:extLst>
      <p:ext uri="{BB962C8B-B14F-4D97-AF65-F5344CB8AC3E}">
        <p14:creationId xmlns:p14="http://schemas.microsoft.com/office/powerpoint/2010/main" val="2742399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DD67E-58C7-D9A6-56E3-66E366898E5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BE77FE0-A0A7-F28E-9FB4-50CE0E390271}"/>
              </a:ext>
            </a:extLst>
          </p:cNvPr>
          <p:cNvSpPr>
            <a:spLocks noGrp="1"/>
          </p:cNvSpPr>
          <p:nvPr>
            <p:ph type="dt" sz="half" idx="10"/>
          </p:nvPr>
        </p:nvSpPr>
        <p:spPr/>
        <p:txBody>
          <a:bodyPr/>
          <a:lstStyle/>
          <a:p>
            <a:fld id="{EB32435D-5AF1-4FD4-834A-BD4533392280}" type="datetimeFigureOut">
              <a:rPr lang="en-US" smtClean="0"/>
              <a:t>3/2/2023</a:t>
            </a:fld>
            <a:endParaRPr lang="en-US"/>
          </a:p>
        </p:txBody>
      </p:sp>
      <p:sp>
        <p:nvSpPr>
          <p:cNvPr id="4" name="Footer Placeholder 3">
            <a:extLst>
              <a:ext uri="{FF2B5EF4-FFF2-40B4-BE49-F238E27FC236}">
                <a16:creationId xmlns:a16="http://schemas.microsoft.com/office/drawing/2014/main" id="{66AA5A16-67FE-E569-7E3C-03EF48C03C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30617F0-3377-2039-B1D7-7E0B6F1A224E}"/>
              </a:ext>
            </a:extLst>
          </p:cNvPr>
          <p:cNvSpPr>
            <a:spLocks noGrp="1"/>
          </p:cNvSpPr>
          <p:nvPr>
            <p:ph type="sldNum" sz="quarter" idx="12"/>
          </p:nvPr>
        </p:nvSpPr>
        <p:spPr/>
        <p:txBody>
          <a:bodyPr/>
          <a:lstStyle/>
          <a:p>
            <a:fld id="{F0E44995-395D-4D0F-A823-AFE351B93819}" type="slidenum">
              <a:rPr lang="en-US" smtClean="0"/>
              <a:t>‹#›</a:t>
            </a:fld>
            <a:endParaRPr lang="en-US"/>
          </a:p>
        </p:txBody>
      </p:sp>
    </p:spTree>
    <p:extLst>
      <p:ext uri="{BB962C8B-B14F-4D97-AF65-F5344CB8AC3E}">
        <p14:creationId xmlns:p14="http://schemas.microsoft.com/office/powerpoint/2010/main" val="2973753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BA8433-1B64-D03A-F48C-15A6293FE36D}"/>
              </a:ext>
            </a:extLst>
          </p:cNvPr>
          <p:cNvSpPr>
            <a:spLocks noGrp="1"/>
          </p:cNvSpPr>
          <p:nvPr>
            <p:ph type="dt" sz="half" idx="10"/>
          </p:nvPr>
        </p:nvSpPr>
        <p:spPr/>
        <p:txBody>
          <a:bodyPr/>
          <a:lstStyle/>
          <a:p>
            <a:fld id="{EB32435D-5AF1-4FD4-834A-BD4533392280}" type="datetimeFigureOut">
              <a:rPr lang="en-US" smtClean="0"/>
              <a:t>3/2/2023</a:t>
            </a:fld>
            <a:endParaRPr lang="en-US"/>
          </a:p>
        </p:txBody>
      </p:sp>
      <p:sp>
        <p:nvSpPr>
          <p:cNvPr id="3" name="Footer Placeholder 2">
            <a:extLst>
              <a:ext uri="{FF2B5EF4-FFF2-40B4-BE49-F238E27FC236}">
                <a16:creationId xmlns:a16="http://schemas.microsoft.com/office/drawing/2014/main" id="{4A8F0E6F-EFF0-F2B0-9BD1-B2B17D1ED3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63BC36-8D61-3348-CB6B-2943359882CA}"/>
              </a:ext>
            </a:extLst>
          </p:cNvPr>
          <p:cNvSpPr>
            <a:spLocks noGrp="1"/>
          </p:cNvSpPr>
          <p:nvPr>
            <p:ph type="sldNum" sz="quarter" idx="12"/>
          </p:nvPr>
        </p:nvSpPr>
        <p:spPr/>
        <p:txBody>
          <a:bodyPr/>
          <a:lstStyle/>
          <a:p>
            <a:fld id="{F0E44995-395D-4D0F-A823-AFE351B93819}" type="slidenum">
              <a:rPr lang="en-US" smtClean="0"/>
              <a:t>‹#›</a:t>
            </a:fld>
            <a:endParaRPr lang="en-US"/>
          </a:p>
        </p:txBody>
      </p:sp>
    </p:spTree>
    <p:extLst>
      <p:ext uri="{BB962C8B-B14F-4D97-AF65-F5344CB8AC3E}">
        <p14:creationId xmlns:p14="http://schemas.microsoft.com/office/powerpoint/2010/main" val="4166384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F8008-4452-65A2-34BD-1236B247D6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F71C714-3291-0344-0E83-6245FDB2F5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B405E64-E131-71F4-0282-E1BB153D3D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583EB7-9A5E-679E-3228-C5235125FFD7}"/>
              </a:ext>
            </a:extLst>
          </p:cNvPr>
          <p:cNvSpPr>
            <a:spLocks noGrp="1"/>
          </p:cNvSpPr>
          <p:nvPr>
            <p:ph type="dt" sz="half" idx="10"/>
          </p:nvPr>
        </p:nvSpPr>
        <p:spPr/>
        <p:txBody>
          <a:bodyPr/>
          <a:lstStyle/>
          <a:p>
            <a:fld id="{EB32435D-5AF1-4FD4-834A-BD4533392280}" type="datetimeFigureOut">
              <a:rPr lang="en-US" smtClean="0"/>
              <a:t>3/2/2023</a:t>
            </a:fld>
            <a:endParaRPr lang="en-US"/>
          </a:p>
        </p:txBody>
      </p:sp>
      <p:sp>
        <p:nvSpPr>
          <p:cNvPr id="6" name="Footer Placeholder 5">
            <a:extLst>
              <a:ext uri="{FF2B5EF4-FFF2-40B4-BE49-F238E27FC236}">
                <a16:creationId xmlns:a16="http://schemas.microsoft.com/office/drawing/2014/main" id="{A4808419-46BD-AD3D-1BEF-61A41EE504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9B06EB-2FEB-4480-4497-EB20A64464FB}"/>
              </a:ext>
            </a:extLst>
          </p:cNvPr>
          <p:cNvSpPr>
            <a:spLocks noGrp="1"/>
          </p:cNvSpPr>
          <p:nvPr>
            <p:ph type="sldNum" sz="quarter" idx="12"/>
          </p:nvPr>
        </p:nvSpPr>
        <p:spPr/>
        <p:txBody>
          <a:bodyPr/>
          <a:lstStyle/>
          <a:p>
            <a:fld id="{F0E44995-395D-4D0F-A823-AFE351B93819}" type="slidenum">
              <a:rPr lang="en-US" smtClean="0"/>
              <a:t>‹#›</a:t>
            </a:fld>
            <a:endParaRPr lang="en-US"/>
          </a:p>
        </p:txBody>
      </p:sp>
    </p:spTree>
    <p:extLst>
      <p:ext uri="{BB962C8B-B14F-4D97-AF65-F5344CB8AC3E}">
        <p14:creationId xmlns:p14="http://schemas.microsoft.com/office/powerpoint/2010/main" val="1147150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34586-C4A2-F0FC-754F-BC32A25736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6132D10-FDC3-29AF-5773-04043D8EEF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29A847B-3B2D-37AF-417E-5CD41A4876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D55D7E-56A0-5165-63BF-5D500EE71EDE}"/>
              </a:ext>
            </a:extLst>
          </p:cNvPr>
          <p:cNvSpPr>
            <a:spLocks noGrp="1"/>
          </p:cNvSpPr>
          <p:nvPr>
            <p:ph type="dt" sz="half" idx="10"/>
          </p:nvPr>
        </p:nvSpPr>
        <p:spPr/>
        <p:txBody>
          <a:bodyPr/>
          <a:lstStyle/>
          <a:p>
            <a:fld id="{EB32435D-5AF1-4FD4-834A-BD4533392280}" type="datetimeFigureOut">
              <a:rPr lang="en-US" smtClean="0"/>
              <a:t>3/2/2023</a:t>
            </a:fld>
            <a:endParaRPr lang="en-US"/>
          </a:p>
        </p:txBody>
      </p:sp>
      <p:sp>
        <p:nvSpPr>
          <p:cNvPr id="6" name="Footer Placeholder 5">
            <a:extLst>
              <a:ext uri="{FF2B5EF4-FFF2-40B4-BE49-F238E27FC236}">
                <a16:creationId xmlns:a16="http://schemas.microsoft.com/office/drawing/2014/main" id="{2E8C50C6-5B5F-B9FB-1B9E-A4686CC82E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B375F6-9419-0962-9899-D3C000A1E374}"/>
              </a:ext>
            </a:extLst>
          </p:cNvPr>
          <p:cNvSpPr>
            <a:spLocks noGrp="1"/>
          </p:cNvSpPr>
          <p:nvPr>
            <p:ph type="sldNum" sz="quarter" idx="12"/>
          </p:nvPr>
        </p:nvSpPr>
        <p:spPr/>
        <p:txBody>
          <a:bodyPr/>
          <a:lstStyle/>
          <a:p>
            <a:fld id="{F0E44995-395D-4D0F-A823-AFE351B93819}" type="slidenum">
              <a:rPr lang="en-US" smtClean="0"/>
              <a:t>‹#›</a:t>
            </a:fld>
            <a:endParaRPr lang="en-US"/>
          </a:p>
        </p:txBody>
      </p:sp>
    </p:spTree>
    <p:extLst>
      <p:ext uri="{BB962C8B-B14F-4D97-AF65-F5344CB8AC3E}">
        <p14:creationId xmlns:p14="http://schemas.microsoft.com/office/powerpoint/2010/main" val="2936931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A44628-F659-FF4B-29F9-E0B2528D2C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A9D39A-2A9C-3B8F-4503-FB293BAA3E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FD1C25-8C44-7911-B31E-6DD89C1FC0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32435D-5AF1-4FD4-834A-BD4533392280}" type="datetimeFigureOut">
              <a:rPr lang="en-US" smtClean="0"/>
              <a:t>3/2/2023</a:t>
            </a:fld>
            <a:endParaRPr lang="en-US"/>
          </a:p>
        </p:txBody>
      </p:sp>
      <p:sp>
        <p:nvSpPr>
          <p:cNvPr id="5" name="Footer Placeholder 4">
            <a:extLst>
              <a:ext uri="{FF2B5EF4-FFF2-40B4-BE49-F238E27FC236}">
                <a16:creationId xmlns:a16="http://schemas.microsoft.com/office/drawing/2014/main" id="{7D23F068-9859-7321-ABCA-51AA6775A3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A75EBCE-EF47-5AB4-FA4A-DDB3CB6041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E44995-395D-4D0F-A823-AFE351B93819}" type="slidenum">
              <a:rPr lang="en-US" smtClean="0"/>
              <a:t>‹#›</a:t>
            </a:fld>
            <a:endParaRPr lang="en-US"/>
          </a:p>
        </p:txBody>
      </p:sp>
    </p:spTree>
    <p:extLst>
      <p:ext uri="{BB962C8B-B14F-4D97-AF65-F5344CB8AC3E}">
        <p14:creationId xmlns:p14="http://schemas.microsoft.com/office/powerpoint/2010/main" val="35028996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A760EF7-0A40-9D0D-38B5-9327C3211F70}"/>
              </a:ext>
            </a:extLst>
          </p:cNvPr>
          <p:cNvPicPr>
            <a:picLocks noChangeAspect="1"/>
          </p:cNvPicPr>
          <p:nvPr/>
        </p:nvPicPr>
        <p:blipFill rotWithShape="1">
          <a:blip r:embed="rId2"/>
          <a:srcRect r="1779" b="1"/>
          <a:stretch/>
        </p:blipFill>
        <p:spPr>
          <a:xfrm>
            <a:off x="-3047" y="10"/>
            <a:ext cx="12191999" cy="6857990"/>
          </a:xfrm>
          <a:prstGeom prst="rect">
            <a:avLst/>
          </a:prstGeom>
        </p:spPr>
      </p:pic>
      <p:sp>
        <p:nvSpPr>
          <p:cNvPr id="11" name="Rectangle 10">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58AAE4-A4CE-55A8-38A0-6C76876EA21B}"/>
              </a:ext>
            </a:extLst>
          </p:cNvPr>
          <p:cNvSpPr>
            <a:spLocks noGrp="1"/>
          </p:cNvSpPr>
          <p:nvPr>
            <p:ph type="ctrTitle"/>
          </p:nvPr>
        </p:nvSpPr>
        <p:spPr>
          <a:xfrm>
            <a:off x="1097280" y="325550"/>
            <a:ext cx="10058400" cy="3574778"/>
          </a:xfrm>
          <a:effectLst>
            <a:outerShdw blurRad="50800" dist="38100" dir="2700000" algn="tl" rotWithShape="0">
              <a:prstClr val="black">
                <a:alpha val="40000"/>
              </a:prstClr>
            </a:outerShdw>
          </a:effectLst>
        </p:spPr>
        <p:txBody>
          <a:bodyPr>
            <a:normAutofit/>
          </a:bodyPr>
          <a:lstStyle/>
          <a:p>
            <a:r>
              <a:rPr lang="en-US" sz="5200" b="1" i="0">
                <a:solidFill>
                  <a:srgbClr val="FFFFFF"/>
                </a:solidFill>
                <a:effectLst/>
                <a:latin typeface="Open Sans" panose="020B0606030504020204" pitchFamily="34" charset="0"/>
              </a:rPr>
              <a:t>Financial Planning - Definition, Objectives, Steps &amp; Components</a:t>
            </a:r>
            <a:br>
              <a:rPr lang="en-US" sz="5200" b="1" i="0">
                <a:solidFill>
                  <a:srgbClr val="FFFFFF"/>
                </a:solidFill>
                <a:effectLst/>
                <a:latin typeface="Open Sans" panose="020B0606030504020204" pitchFamily="34" charset="0"/>
              </a:rPr>
            </a:br>
            <a:endParaRPr lang="en-US" sz="5200">
              <a:solidFill>
                <a:srgbClr val="FFFFFF"/>
              </a:solidFill>
            </a:endParaRPr>
          </a:p>
        </p:txBody>
      </p:sp>
      <p:sp>
        <p:nvSpPr>
          <p:cNvPr id="3" name="Subtitle 2">
            <a:extLst>
              <a:ext uri="{FF2B5EF4-FFF2-40B4-BE49-F238E27FC236}">
                <a16:creationId xmlns:a16="http://schemas.microsoft.com/office/drawing/2014/main" id="{BEF48722-BE7F-24B0-4990-52A5ADD6FD6D}"/>
              </a:ext>
            </a:extLst>
          </p:cNvPr>
          <p:cNvSpPr>
            <a:spLocks noGrp="1"/>
          </p:cNvSpPr>
          <p:nvPr>
            <p:ph type="subTitle" idx="1"/>
          </p:nvPr>
        </p:nvSpPr>
        <p:spPr>
          <a:xfrm>
            <a:off x="1100051" y="4072043"/>
            <a:ext cx="10058400" cy="1282707"/>
          </a:xfrm>
          <a:effectLst>
            <a:outerShdw blurRad="50800" dist="38100" dir="2700000" algn="tl" rotWithShape="0">
              <a:prstClr val="black">
                <a:alpha val="40000"/>
              </a:prstClr>
            </a:outerShdw>
          </a:effectLst>
        </p:spPr>
        <p:txBody>
          <a:bodyPr>
            <a:normAutofit/>
          </a:bodyPr>
          <a:lstStyle/>
          <a:p>
            <a:r>
              <a:rPr lang="en-US" b="1" dirty="0">
                <a:solidFill>
                  <a:srgbClr val="FFFFFF"/>
                </a:solidFill>
              </a:rPr>
              <a:t>Dr. Manish Dadhich</a:t>
            </a:r>
          </a:p>
        </p:txBody>
      </p:sp>
    </p:spTree>
    <p:extLst>
      <p:ext uri="{BB962C8B-B14F-4D97-AF65-F5344CB8AC3E}">
        <p14:creationId xmlns:p14="http://schemas.microsoft.com/office/powerpoint/2010/main" val="2488424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Calculator, pen, compass, money and a paper with graphs printed on it">
            <a:extLst>
              <a:ext uri="{FF2B5EF4-FFF2-40B4-BE49-F238E27FC236}">
                <a16:creationId xmlns:a16="http://schemas.microsoft.com/office/drawing/2014/main" id="{552DCAA2-B901-E2E3-0EC5-F7AE8BDF28B0}"/>
              </a:ext>
            </a:extLst>
          </p:cNvPr>
          <p:cNvPicPr>
            <a:picLocks noChangeAspect="1"/>
          </p:cNvPicPr>
          <p:nvPr/>
        </p:nvPicPr>
        <p:blipFill rotWithShape="1">
          <a:blip r:embed="rId2">
            <a:duotone>
              <a:prstClr val="black"/>
              <a:schemeClr val="tx2">
                <a:tint val="45000"/>
                <a:satMod val="400000"/>
              </a:schemeClr>
            </a:duotone>
          </a:blip>
          <a:srcRect b="6639"/>
          <a:stretch/>
        </p:blipFill>
        <p:spPr>
          <a:xfrm>
            <a:off x="20" y="10"/>
            <a:ext cx="12191980" cy="6857990"/>
          </a:xfrm>
          <a:prstGeom prst="rect">
            <a:avLst/>
          </a:prstGeom>
        </p:spPr>
      </p:pic>
      <p:sp>
        <p:nvSpPr>
          <p:cNvPr id="9" name="Rectangle 8">
            <a:extLst>
              <a:ext uri="{FF2B5EF4-FFF2-40B4-BE49-F238E27FC236}">
                <a16:creationId xmlns:a16="http://schemas.microsoft.com/office/drawing/2014/main" id="{B4147794-66B7-4CDE-BC75-BBDC48B2F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9481" y="0"/>
            <a:ext cx="7718119" cy="6858000"/>
          </a:xfrm>
          <a:prstGeom prst="rect">
            <a:avLst/>
          </a:prstGeom>
          <a:solidFill>
            <a:schemeClr val="bg1">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entury Schoolbook" panose="02040604050505020304"/>
              <a:ea typeface="+mn-ea"/>
              <a:cs typeface="+mn-cs"/>
            </a:endParaRPr>
          </a:p>
        </p:txBody>
      </p:sp>
      <p:sp>
        <p:nvSpPr>
          <p:cNvPr id="2" name="Title 1">
            <a:extLst>
              <a:ext uri="{FF2B5EF4-FFF2-40B4-BE49-F238E27FC236}">
                <a16:creationId xmlns:a16="http://schemas.microsoft.com/office/drawing/2014/main" id="{096D3909-511C-E5BD-CF16-6202CFD29225}"/>
              </a:ext>
            </a:extLst>
          </p:cNvPr>
          <p:cNvSpPr>
            <a:spLocks noGrp="1"/>
          </p:cNvSpPr>
          <p:nvPr>
            <p:ph type="title"/>
          </p:nvPr>
        </p:nvSpPr>
        <p:spPr>
          <a:xfrm>
            <a:off x="4050889" y="365758"/>
            <a:ext cx="6784259" cy="457202"/>
          </a:xfrm>
        </p:spPr>
        <p:txBody>
          <a:bodyPr>
            <a:normAutofit fontScale="90000"/>
          </a:bodyPr>
          <a:lstStyle/>
          <a:p>
            <a:r>
              <a:rPr lang="en-US" sz="4800" b="1" i="0" dirty="0">
                <a:solidFill>
                  <a:schemeClr val="tx1">
                    <a:lumMod val="85000"/>
                    <a:lumOff val="15000"/>
                  </a:schemeClr>
                </a:solidFill>
                <a:effectLst/>
                <a:latin typeface="Open Sans" panose="020B0606030504020204" pitchFamily="34" charset="0"/>
              </a:rPr>
              <a:t>Definition of Financial Planning</a:t>
            </a:r>
            <a:endParaRPr lang="en-US" sz="4800" dirty="0">
              <a:solidFill>
                <a:schemeClr val="tx1">
                  <a:lumMod val="85000"/>
                  <a:lumOff val="15000"/>
                </a:schemeClr>
              </a:solidFill>
            </a:endParaRPr>
          </a:p>
        </p:txBody>
      </p:sp>
      <p:sp>
        <p:nvSpPr>
          <p:cNvPr id="3" name="Content Placeholder 2">
            <a:extLst>
              <a:ext uri="{FF2B5EF4-FFF2-40B4-BE49-F238E27FC236}">
                <a16:creationId xmlns:a16="http://schemas.microsoft.com/office/drawing/2014/main" id="{652AE2F5-81E3-6A49-F695-5390048E313A}"/>
              </a:ext>
            </a:extLst>
          </p:cNvPr>
          <p:cNvSpPr>
            <a:spLocks noGrp="1"/>
          </p:cNvSpPr>
          <p:nvPr>
            <p:ph idx="1"/>
          </p:nvPr>
        </p:nvSpPr>
        <p:spPr>
          <a:xfrm>
            <a:off x="3444240" y="1188708"/>
            <a:ext cx="7833359" cy="5669282"/>
          </a:xfrm>
        </p:spPr>
        <p:txBody>
          <a:bodyPr>
            <a:normAutofit lnSpcReduction="10000"/>
          </a:bodyPr>
          <a:lstStyle/>
          <a:p>
            <a:pPr algn="just"/>
            <a:r>
              <a:rPr lang="en-US" dirty="0">
                <a:latin typeface="Open Sans" panose="020B0606030504020204" pitchFamily="34" charset="0"/>
              </a:rPr>
              <a:t>P</a:t>
            </a:r>
            <a:r>
              <a:rPr lang="en-US" b="0" i="0" dirty="0">
                <a:effectLst/>
                <a:latin typeface="Open Sans" panose="020B0606030504020204" pitchFamily="34" charset="0"/>
              </a:rPr>
              <a:t>rocess of estimating the capital required and determining it’s competition. It is the process of framing financial policies in relation to procurement, investment and administration of funds of an enterprise.</a:t>
            </a:r>
          </a:p>
          <a:p>
            <a:pPr algn="just"/>
            <a:r>
              <a:rPr lang="en-US" b="0" i="0" dirty="0">
                <a:effectLst/>
                <a:latin typeface="Open Sans" panose="020B0606030504020204" pitchFamily="34" charset="0"/>
              </a:rPr>
              <a:t>It is basically a financial budget plan, which helps organize the business and includes a set of goals that are supposed to be followed by the firm or business owner to save and spend accordingly. </a:t>
            </a:r>
          </a:p>
          <a:p>
            <a:pPr algn="just"/>
            <a:r>
              <a:rPr lang="en-US" b="0" i="0" dirty="0">
                <a:effectLst/>
                <a:latin typeface="Open Sans" panose="020B0606030504020204" pitchFamily="34" charset="0"/>
              </a:rPr>
              <a:t>It helps distribute various monetary expenses such as rent, while at the same time saving some amount of money as short-term or long-term savings.</a:t>
            </a:r>
            <a:endParaRPr lang="en-US" dirty="0"/>
          </a:p>
        </p:txBody>
      </p:sp>
      <p:sp>
        <p:nvSpPr>
          <p:cNvPr id="11" name="Rectangle 10">
            <a:extLst>
              <a:ext uri="{FF2B5EF4-FFF2-40B4-BE49-F238E27FC236}">
                <a16:creationId xmlns:a16="http://schemas.microsoft.com/office/drawing/2014/main" id="{41202E79-1236-4DF8-9921-F47A0B079C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77600" y="0"/>
            <a:ext cx="914400" cy="6858000"/>
          </a:xfrm>
          <a:prstGeom prst="rect">
            <a:avLst/>
          </a:prstGeom>
          <a:solidFill>
            <a:schemeClr val="tx1">
              <a:lumMod val="85000"/>
              <a:lumOff val="15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96002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06FF1-6A3E-BC6B-8BDC-52E2704E5723}"/>
              </a:ext>
            </a:extLst>
          </p:cNvPr>
          <p:cNvSpPr>
            <a:spLocks noGrp="1"/>
          </p:cNvSpPr>
          <p:nvPr>
            <p:ph type="title"/>
          </p:nvPr>
        </p:nvSpPr>
        <p:spPr>
          <a:xfrm>
            <a:off x="838200" y="365125"/>
            <a:ext cx="10515600" cy="747395"/>
          </a:xfrm>
        </p:spPr>
        <p:txBody>
          <a:bodyPr>
            <a:normAutofit fontScale="90000"/>
          </a:bodyPr>
          <a:lstStyle/>
          <a:p>
            <a:r>
              <a:rPr lang="en-US" sz="3600" b="1" i="0">
                <a:solidFill>
                  <a:srgbClr val="252A37"/>
                </a:solidFill>
                <a:effectLst/>
                <a:latin typeface="Open Sans" panose="020B0606030504020204" pitchFamily="34" charset="0"/>
              </a:rPr>
              <a:t>Objectives of Financial Planning</a:t>
            </a:r>
            <a:br>
              <a:rPr lang="en-US" sz="3600" b="1" i="0">
                <a:solidFill>
                  <a:srgbClr val="252A37"/>
                </a:solidFill>
                <a:effectLst/>
                <a:latin typeface="Open Sans" panose="020B0606030504020204" pitchFamily="34" charset="0"/>
              </a:rPr>
            </a:br>
            <a:endParaRPr lang="en-US" sz="3600" dirty="0"/>
          </a:p>
        </p:txBody>
      </p:sp>
      <p:sp>
        <p:nvSpPr>
          <p:cNvPr id="3" name="Content Placeholder 2">
            <a:extLst>
              <a:ext uri="{FF2B5EF4-FFF2-40B4-BE49-F238E27FC236}">
                <a16:creationId xmlns:a16="http://schemas.microsoft.com/office/drawing/2014/main" id="{593F7CCF-19DB-885E-FBC7-469F2AC50317}"/>
              </a:ext>
            </a:extLst>
          </p:cNvPr>
          <p:cNvSpPr>
            <a:spLocks noGrp="1"/>
          </p:cNvSpPr>
          <p:nvPr>
            <p:ph idx="1"/>
          </p:nvPr>
        </p:nvSpPr>
        <p:spPr>
          <a:xfrm>
            <a:off x="0" y="960120"/>
            <a:ext cx="11353800" cy="5216843"/>
          </a:xfrm>
        </p:spPr>
        <p:txBody>
          <a:bodyPr>
            <a:normAutofit lnSpcReduction="10000"/>
          </a:bodyPr>
          <a:lstStyle/>
          <a:p>
            <a:pPr algn="just">
              <a:buFont typeface="+mj-lt"/>
              <a:buAutoNum type="alphaLcPeriod"/>
            </a:pPr>
            <a:r>
              <a:rPr lang="en-US" b="1" i="0" dirty="0">
                <a:solidFill>
                  <a:srgbClr val="252A37"/>
                </a:solidFill>
                <a:effectLst/>
                <a:latin typeface="Open Sans" panose="020B0606030504020204" pitchFamily="34" charset="0"/>
              </a:rPr>
              <a:t>Determining capital requirements-</a:t>
            </a:r>
            <a:r>
              <a:rPr lang="en-US" b="0" i="0" dirty="0">
                <a:solidFill>
                  <a:srgbClr val="252A37"/>
                </a:solidFill>
                <a:effectLst/>
                <a:latin typeface="Open Sans" panose="020B0606030504020204" pitchFamily="34" charset="0"/>
              </a:rPr>
              <a:t> This will depend upon factors like cost of current and fixed assets, promotional expenses and long- range planning. Capital requirements have to be looked with both aspects: short- term and long- term requirements.</a:t>
            </a:r>
          </a:p>
          <a:p>
            <a:pPr algn="just">
              <a:buFont typeface="+mj-lt"/>
              <a:buAutoNum type="alphaLcPeriod"/>
            </a:pPr>
            <a:r>
              <a:rPr lang="en-US" b="1" i="0" dirty="0">
                <a:solidFill>
                  <a:srgbClr val="252A37"/>
                </a:solidFill>
                <a:effectLst/>
                <a:latin typeface="Open Sans" panose="020B0606030504020204" pitchFamily="34" charset="0"/>
              </a:rPr>
              <a:t>Determining capital structure-</a:t>
            </a:r>
            <a:r>
              <a:rPr lang="en-US" b="0" i="0" dirty="0">
                <a:solidFill>
                  <a:srgbClr val="252A37"/>
                </a:solidFill>
                <a:effectLst/>
                <a:latin typeface="Open Sans" panose="020B0606030504020204" pitchFamily="34" charset="0"/>
              </a:rPr>
              <a:t> The capital structure is the composition of capital, i.e., the relative kind and proportion of capital required in the business. This includes decisions of debt- equity ratio- both short-term and long- term.</a:t>
            </a:r>
          </a:p>
          <a:p>
            <a:pPr algn="just">
              <a:buFont typeface="+mj-lt"/>
              <a:buAutoNum type="alphaLcPeriod"/>
            </a:pPr>
            <a:r>
              <a:rPr lang="en-US" b="1" i="0" dirty="0">
                <a:solidFill>
                  <a:srgbClr val="252A37"/>
                </a:solidFill>
                <a:effectLst/>
                <a:latin typeface="Open Sans" panose="020B0606030504020204" pitchFamily="34" charset="0"/>
              </a:rPr>
              <a:t>Framing financial policies</a:t>
            </a:r>
            <a:r>
              <a:rPr lang="en-US" b="0" i="0" dirty="0">
                <a:solidFill>
                  <a:srgbClr val="252A37"/>
                </a:solidFill>
                <a:effectLst/>
                <a:latin typeface="Open Sans" panose="020B0606030504020204" pitchFamily="34" charset="0"/>
              </a:rPr>
              <a:t> with regards to cash control, lending, borrowings, etc.</a:t>
            </a:r>
          </a:p>
          <a:p>
            <a:pPr algn="just">
              <a:buFont typeface="+mj-lt"/>
              <a:buAutoNum type="alphaLcPeriod"/>
            </a:pPr>
            <a:r>
              <a:rPr lang="en-US" b="0" i="0" dirty="0">
                <a:solidFill>
                  <a:srgbClr val="252A37"/>
                </a:solidFill>
                <a:effectLst/>
                <a:latin typeface="Open Sans" panose="020B0606030504020204" pitchFamily="34" charset="0"/>
              </a:rPr>
              <a:t>A finance manager </a:t>
            </a:r>
            <a:r>
              <a:rPr lang="en-US" b="1" i="0" dirty="0">
                <a:solidFill>
                  <a:srgbClr val="252A37"/>
                </a:solidFill>
                <a:effectLst/>
                <a:latin typeface="Open Sans" panose="020B0606030504020204" pitchFamily="34" charset="0"/>
              </a:rPr>
              <a:t>ensures that the scarce financial resources are maximally utilized in the best possible manner</a:t>
            </a:r>
            <a:r>
              <a:rPr lang="en-US" b="0" i="0" dirty="0">
                <a:solidFill>
                  <a:srgbClr val="252A37"/>
                </a:solidFill>
                <a:effectLst/>
                <a:latin typeface="Open Sans" panose="020B0606030504020204" pitchFamily="34" charset="0"/>
              </a:rPr>
              <a:t> at least cost in order to get maximum returns on investment.</a:t>
            </a:r>
          </a:p>
          <a:p>
            <a:pPr algn="just"/>
            <a:endParaRPr lang="en-US" dirty="0"/>
          </a:p>
        </p:txBody>
      </p:sp>
    </p:spTree>
    <p:extLst>
      <p:ext uri="{BB962C8B-B14F-4D97-AF65-F5344CB8AC3E}">
        <p14:creationId xmlns:p14="http://schemas.microsoft.com/office/powerpoint/2010/main" val="2652501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343C2-6FA3-E615-0EF3-782B5C08AB0F}"/>
              </a:ext>
            </a:extLst>
          </p:cNvPr>
          <p:cNvSpPr>
            <a:spLocks noGrp="1"/>
          </p:cNvSpPr>
          <p:nvPr>
            <p:ph type="title"/>
          </p:nvPr>
        </p:nvSpPr>
        <p:spPr/>
        <p:txBody>
          <a:bodyPr>
            <a:normAutofit/>
          </a:bodyPr>
          <a:lstStyle/>
          <a:p>
            <a:r>
              <a:rPr lang="en-US" sz="3600" b="1" dirty="0">
                <a:solidFill>
                  <a:srgbClr val="444444"/>
                </a:solidFill>
                <a:effectLst/>
              </a:rPr>
              <a:t>Steps of the Financial Planning Process</a:t>
            </a:r>
            <a:br>
              <a:rPr lang="en-US" sz="3600" b="1" dirty="0">
                <a:solidFill>
                  <a:srgbClr val="444444"/>
                </a:solidFill>
                <a:effectLst/>
              </a:rPr>
            </a:br>
            <a:endParaRPr lang="en-US" sz="3600" b="1" dirty="0"/>
          </a:p>
        </p:txBody>
      </p:sp>
      <p:sp>
        <p:nvSpPr>
          <p:cNvPr id="3" name="Content Placeholder 2">
            <a:extLst>
              <a:ext uri="{FF2B5EF4-FFF2-40B4-BE49-F238E27FC236}">
                <a16:creationId xmlns:a16="http://schemas.microsoft.com/office/drawing/2014/main" id="{CB139506-0963-64A7-7F6B-F6C21FEE9A91}"/>
              </a:ext>
            </a:extLst>
          </p:cNvPr>
          <p:cNvSpPr>
            <a:spLocks noGrp="1"/>
          </p:cNvSpPr>
          <p:nvPr>
            <p:ph idx="1"/>
          </p:nvPr>
        </p:nvSpPr>
        <p:spPr>
          <a:xfrm>
            <a:off x="838200" y="1249680"/>
            <a:ext cx="10515600" cy="4927283"/>
          </a:xfrm>
        </p:spPr>
        <p:txBody>
          <a:bodyPr>
            <a:normAutofit/>
          </a:bodyPr>
          <a:lstStyle/>
          <a:p>
            <a:pPr algn="just" fontAlgn="base"/>
            <a:r>
              <a:rPr lang="en-US" sz="3200" b="1" i="0" dirty="0">
                <a:effectLst/>
                <a:latin typeface="Muli"/>
              </a:rPr>
              <a:t>1. Understanding the Current Financial Situation</a:t>
            </a:r>
          </a:p>
          <a:p>
            <a:pPr algn="just" fontAlgn="base"/>
            <a:r>
              <a:rPr lang="en-US" sz="3200" b="0" i="0" dirty="0">
                <a:effectLst/>
                <a:latin typeface="Muli"/>
              </a:rPr>
              <a:t>The first step in financial planning is determining your income, expenses, savings, debts and investments. Upon finding this, you can pinpoint the ways in which you can improve your finances.</a:t>
            </a:r>
          </a:p>
          <a:p>
            <a:pPr algn="just" fontAlgn="base"/>
            <a:r>
              <a:rPr lang="en-US" sz="3200" b="1" i="0" dirty="0">
                <a:effectLst/>
                <a:latin typeface="Muli"/>
              </a:rPr>
              <a:t>2. Chalking out a Financial Goal</a:t>
            </a:r>
          </a:p>
          <a:p>
            <a:pPr algn="just" fontAlgn="base"/>
            <a:r>
              <a:rPr lang="en-US" sz="3200" b="0" i="0" dirty="0">
                <a:effectLst/>
                <a:latin typeface="Muli"/>
              </a:rPr>
              <a:t>Next, you are advised to pen down your financial goals. The goals should be specific. Knowing your current financial situation will help in forming goals that become easier to achieve</a:t>
            </a:r>
          </a:p>
          <a:p>
            <a:pPr algn="just"/>
            <a:endParaRPr lang="en-US" sz="3200" dirty="0"/>
          </a:p>
        </p:txBody>
      </p:sp>
    </p:spTree>
    <p:extLst>
      <p:ext uri="{BB962C8B-B14F-4D97-AF65-F5344CB8AC3E}">
        <p14:creationId xmlns:p14="http://schemas.microsoft.com/office/powerpoint/2010/main" val="2078422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8DB810-CBAC-6FAF-CED2-2273FE044F6E}"/>
              </a:ext>
            </a:extLst>
          </p:cNvPr>
          <p:cNvSpPr>
            <a:spLocks noGrp="1"/>
          </p:cNvSpPr>
          <p:nvPr>
            <p:ph idx="1"/>
          </p:nvPr>
        </p:nvSpPr>
        <p:spPr>
          <a:xfrm>
            <a:off x="396240" y="457200"/>
            <a:ext cx="10957560" cy="5719763"/>
          </a:xfrm>
        </p:spPr>
        <p:txBody>
          <a:bodyPr>
            <a:normAutofit/>
          </a:bodyPr>
          <a:lstStyle/>
          <a:p>
            <a:pPr marL="0" indent="0" algn="just" fontAlgn="base">
              <a:buNone/>
            </a:pPr>
            <a:r>
              <a:rPr lang="en-US" sz="3200" b="1" i="0" dirty="0">
                <a:effectLst/>
                <a:latin typeface="Muli"/>
              </a:rPr>
              <a:t>3. Considering Different Investment Options</a:t>
            </a:r>
          </a:p>
          <a:p>
            <a:pPr algn="just" fontAlgn="base"/>
            <a:r>
              <a:rPr lang="en-US" sz="3200" b="0" i="0" dirty="0">
                <a:effectLst/>
                <a:latin typeface="Muli"/>
              </a:rPr>
              <a:t>Investors have a plethora of options available in the current market. Choosing an investment option that generates more returns is their ultimate goal. </a:t>
            </a:r>
          </a:p>
          <a:p>
            <a:pPr marL="0" indent="0" algn="just" fontAlgn="base">
              <a:buNone/>
            </a:pPr>
            <a:r>
              <a:rPr lang="en-US" sz="3200" dirty="0">
                <a:latin typeface="Muli"/>
              </a:rPr>
              <a:t> </a:t>
            </a:r>
            <a:r>
              <a:rPr lang="en-US" sz="3200" b="1" i="0" dirty="0">
                <a:effectLst/>
                <a:latin typeface="Muli"/>
              </a:rPr>
              <a:t>4. Making a Sound Financial Plan</a:t>
            </a:r>
          </a:p>
          <a:p>
            <a:pPr algn="just" fontAlgn="base"/>
            <a:r>
              <a:rPr lang="en-US" sz="3200" b="0" i="0" dirty="0">
                <a:effectLst/>
                <a:latin typeface="Muli"/>
              </a:rPr>
              <a:t>After selecting an investment option, you need to chalk out a financial plan that improves your financial condition in the long run. For that purpose, you might seek help from a financial advisor if you are unsure about your plan. They will make the right choices considering your current finances and future requirements.</a:t>
            </a:r>
          </a:p>
          <a:p>
            <a:pPr algn="just"/>
            <a:endParaRPr lang="en-US" sz="3200" dirty="0"/>
          </a:p>
        </p:txBody>
      </p:sp>
    </p:spTree>
    <p:extLst>
      <p:ext uri="{BB962C8B-B14F-4D97-AF65-F5344CB8AC3E}">
        <p14:creationId xmlns:p14="http://schemas.microsoft.com/office/powerpoint/2010/main" val="318304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693C8-5566-6FD0-297D-7D7D78005D92}"/>
              </a:ext>
            </a:extLst>
          </p:cNvPr>
          <p:cNvSpPr>
            <a:spLocks noGrp="1"/>
          </p:cNvSpPr>
          <p:nvPr>
            <p:ph type="title"/>
          </p:nvPr>
        </p:nvSpPr>
        <p:spPr/>
        <p:txBody>
          <a:bodyPr/>
          <a:lstStyle/>
          <a:p>
            <a:r>
              <a:rPr lang="en-US" b="1" dirty="0">
                <a:effectLst/>
              </a:rPr>
              <a:t>5. Monitoring a Financial Plan Regularly</a:t>
            </a:r>
            <a:br>
              <a:rPr lang="en-US" b="1" dirty="0">
                <a:effectLst/>
              </a:rPr>
            </a:br>
            <a:endParaRPr lang="en-US" dirty="0"/>
          </a:p>
        </p:txBody>
      </p:sp>
      <p:sp>
        <p:nvSpPr>
          <p:cNvPr id="3" name="Content Placeholder 2">
            <a:extLst>
              <a:ext uri="{FF2B5EF4-FFF2-40B4-BE49-F238E27FC236}">
                <a16:creationId xmlns:a16="http://schemas.microsoft.com/office/drawing/2014/main" id="{0C108FEF-5C18-8109-AB0F-BFE1690D3919}"/>
              </a:ext>
            </a:extLst>
          </p:cNvPr>
          <p:cNvSpPr>
            <a:spLocks noGrp="1"/>
          </p:cNvSpPr>
          <p:nvPr>
            <p:ph idx="1"/>
          </p:nvPr>
        </p:nvSpPr>
        <p:spPr/>
        <p:txBody>
          <a:bodyPr>
            <a:normAutofit/>
          </a:bodyPr>
          <a:lstStyle/>
          <a:p>
            <a:pPr algn="just" fontAlgn="base"/>
            <a:r>
              <a:rPr lang="en-US" sz="3600" dirty="0">
                <a:effectLst/>
              </a:rPr>
              <a:t>The process of financial planning does not end with investing in the right instruments. You need to monitor how your funds are performing regularly. Also, you should consider the probability of changes in case of events like the birth of a child, sudden death of a family member, etc. However, following a financial plan is advisable as it can help achieve goals.</a:t>
            </a:r>
          </a:p>
          <a:p>
            <a:pPr algn="just"/>
            <a:endParaRPr lang="en-US" sz="3600" dirty="0"/>
          </a:p>
        </p:txBody>
      </p:sp>
    </p:spTree>
    <p:extLst>
      <p:ext uri="{BB962C8B-B14F-4D97-AF65-F5344CB8AC3E}">
        <p14:creationId xmlns:p14="http://schemas.microsoft.com/office/powerpoint/2010/main" val="442570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D2A1E3-DA82-F6EA-6F69-B773835B672C}"/>
              </a:ext>
            </a:extLst>
          </p:cNvPr>
          <p:cNvSpPr>
            <a:spLocks noGrp="1"/>
          </p:cNvSpPr>
          <p:nvPr>
            <p:ph type="title"/>
          </p:nvPr>
        </p:nvSpPr>
        <p:spPr>
          <a:xfrm>
            <a:off x="838200" y="365125"/>
            <a:ext cx="10515600" cy="1325563"/>
          </a:xfrm>
        </p:spPr>
        <p:txBody>
          <a:bodyPr>
            <a:normAutofit/>
          </a:bodyPr>
          <a:lstStyle/>
          <a:p>
            <a:r>
              <a:rPr lang="en-US" sz="4300" b="1">
                <a:solidFill>
                  <a:srgbClr val="FFFFFF"/>
                </a:solidFill>
                <a:effectLst/>
                <a:latin typeface="Georgia" panose="02040502050405020303" pitchFamily="18" charset="0"/>
              </a:rPr>
              <a:t>Components of Financial Planning</a:t>
            </a:r>
            <a:br>
              <a:rPr lang="en-US" sz="4300" b="1">
                <a:solidFill>
                  <a:srgbClr val="FFFFFF"/>
                </a:solidFill>
                <a:effectLst/>
                <a:latin typeface="Georgia" panose="02040502050405020303" pitchFamily="18" charset="0"/>
              </a:rPr>
            </a:br>
            <a:endParaRPr lang="en-US" sz="4300">
              <a:solidFill>
                <a:srgbClr val="FFFFFF"/>
              </a:solidFill>
            </a:endParaRPr>
          </a:p>
        </p:txBody>
      </p:sp>
      <p:sp>
        <p:nvSpPr>
          <p:cNvPr id="3" name="Content Placeholder 2">
            <a:extLst>
              <a:ext uri="{FF2B5EF4-FFF2-40B4-BE49-F238E27FC236}">
                <a16:creationId xmlns:a16="http://schemas.microsoft.com/office/drawing/2014/main" id="{FC8359E9-0690-563B-65A7-97927E1947F5}"/>
              </a:ext>
            </a:extLst>
          </p:cNvPr>
          <p:cNvSpPr>
            <a:spLocks noGrp="1"/>
          </p:cNvSpPr>
          <p:nvPr>
            <p:ph idx="1"/>
          </p:nvPr>
        </p:nvSpPr>
        <p:spPr>
          <a:xfrm>
            <a:off x="213360" y="1911350"/>
            <a:ext cx="11871960" cy="4265612"/>
          </a:xfrm>
        </p:spPr>
        <p:txBody>
          <a:bodyPr>
            <a:normAutofit fontScale="92500" lnSpcReduction="10000"/>
          </a:bodyPr>
          <a:lstStyle/>
          <a:p>
            <a:pPr algn="just"/>
            <a:r>
              <a:rPr lang="en-US" sz="3200" b="1" i="0" dirty="0">
                <a:effectLst/>
                <a:latin typeface="Georgia" panose="02040502050405020303" pitchFamily="18" charset="0"/>
              </a:rPr>
              <a:t>According to the views of Robins &amp; Cohen’s, a financial plan should consist of mainly three components, namely:</a:t>
            </a:r>
          </a:p>
          <a:p>
            <a:pPr marL="0" indent="0" algn="just" fontAlgn="base">
              <a:buNone/>
            </a:pPr>
            <a:r>
              <a:rPr lang="en-US" sz="3200" b="0" dirty="0">
                <a:effectLst/>
                <a:latin typeface="Georgia" panose="02040502050405020303" pitchFamily="18" charset="0"/>
              </a:rPr>
              <a:t>(a) Capital Structure planning – comprises rising different forms of capital i.e., Debt &amp; Equity mix (known as Capital mix decision)</a:t>
            </a:r>
          </a:p>
          <a:p>
            <a:pPr marL="0" indent="0" algn="just" fontAlgn="base">
              <a:buNone/>
            </a:pPr>
            <a:r>
              <a:rPr lang="en-US" sz="3200" b="0" dirty="0">
                <a:effectLst/>
                <a:latin typeface="Georgia" panose="02040502050405020303" pitchFamily="18" charset="0"/>
              </a:rPr>
              <a:t>(b) Capital Expenditure planning – deals with Capital project evaluation investment on Fixed Assets &amp; Current Assets (known as Asset mix decision).</a:t>
            </a:r>
          </a:p>
          <a:p>
            <a:pPr marL="0" indent="0" algn="just" fontAlgn="base">
              <a:buNone/>
            </a:pPr>
            <a:r>
              <a:rPr lang="en-US" sz="3200" b="0" dirty="0">
                <a:effectLst/>
                <a:latin typeface="Georgia" panose="02040502050405020303" pitchFamily="18" charset="0"/>
              </a:rPr>
              <a:t>(c) Cash flow analysis- deals with assessing the Present value of Cash inflows &amp; cash outflows to determine the cost-benefit of investment on different projects. </a:t>
            </a:r>
          </a:p>
          <a:p>
            <a:pPr algn="just"/>
            <a:endParaRPr lang="en-US" sz="3200" dirty="0"/>
          </a:p>
        </p:txBody>
      </p:sp>
    </p:spTree>
    <p:extLst>
      <p:ext uri="{BB962C8B-B14F-4D97-AF65-F5344CB8AC3E}">
        <p14:creationId xmlns:p14="http://schemas.microsoft.com/office/powerpoint/2010/main" val="222565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3E15C9D-5187-8FDE-FEA4-CEC6CF7C7911}"/>
              </a:ext>
            </a:extLst>
          </p:cNvPr>
          <p:cNvSpPr>
            <a:spLocks noGrp="1"/>
          </p:cNvSpPr>
          <p:nvPr>
            <p:ph type="title"/>
          </p:nvPr>
        </p:nvSpPr>
        <p:spPr>
          <a:xfrm>
            <a:off x="686834" y="1153572"/>
            <a:ext cx="3200400" cy="4461163"/>
          </a:xfrm>
        </p:spPr>
        <p:txBody>
          <a:bodyPr>
            <a:normAutofit/>
          </a:bodyPr>
          <a:lstStyle/>
          <a:p>
            <a:r>
              <a:rPr lang="en-US" b="1">
                <a:solidFill>
                  <a:srgbClr val="FFFFFF"/>
                </a:solidFill>
                <a:effectLst/>
                <a:latin typeface="Georgia" panose="02040502050405020303" pitchFamily="18" charset="0"/>
              </a:rPr>
              <a:t>Factors Affecting Financial Planning</a:t>
            </a:r>
            <a:br>
              <a:rPr lang="en-US" b="1">
                <a:solidFill>
                  <a:srgbClr val="FFFFFF"/>
                </a:solidFill>
                <a:effectLst/>
                <a:latin typeface="Georgia" panose="02040502050405020303" pitchFamily="18" charset="0"/>
              </a:rPr>
            </a:br>
            <a:endParaRPr lang="en-US">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82390F1-1FB5-FD7D-8015-8CDD92D6A153}"/>
              </a:ext>
            </a:extLst>
          </p:cNvPr>
          <p:cNvSpPr>
            <a:spLocks noGrp="1"/>
          </p:cNvSpPr>
          <p:nvPr>
            <p:ph idx="1"/>
          </p:nvPr>
        </p:nvSpPr>
        <p:spPr>
          <a:xfrm>
            <a:off x="4447308" y="591344"/>
            <a:ext cx="6906491" cy="5585619"/>
          </a:xfrm>
        </p:spPr>
        <p:txBody>
          <a:bodyPr anchor="ctr">
            <a:normAutofit/>
          </a:bodyPr>
          <a:lstStyle/>
          <a:p>
            <a:pPr marL="0" indent="0">
              <a:buNone/>
            </a:pPr>
            <a:r>
              <a:rPr lang="en-US" sz="4000" b="1" i="0" dirty="0">
                <a:effectLst/>
              </a:rPr>
              <a:t>1. Nature of Business</a:t>
            </a:r>
          </a:p>
          <a:p>
            <a:pPr marL="0" indent="0">
              <a:buNone/>
            </a:pPr>
            <a:r>
              <a:rPr lang="en-US" sz="4000" b="1" i="0" dirty="0">
                <a:effectLst/>
              </a:rPr>
              <a:t>2. Risk Appetite</a:t>
            </a:r>
          </a:p>
          <a:p>
            <a:pPr marL="0" indent="0">
              <a:buNone/>
            </a:pPr>
            <a:r>
              <a:rPr lang="en-US" sz="4000" b="1" i="0" dirty="0">
                <a:effectLst/>
              </a:rPr>
              <a:t>3. Position of the Firm</a:t>
            </a:r>
          </a:p>
          <a:p>
            <a:pPr marL="0" indent="0">
              <a:buNone/>
            </a:pPr>
            <a:r>
              <a:rPr lang="en-US" sz="4000" b="1" i="0" dirty="0">
                <a:effectLst/>
              </a:rPr>
              <a:t>4. Study of Financial Markets</a:t>
            </a:r>
          </a:p>
          <a:p>
            <a:pPr marL="0" indent="0">
              <a:buNone/>
            </a:pPr>
            <a:r>
              <a:rPr lang="en-US" sz="4000" b="1" i="0" dirty="0">
                <a:effectLst/>
              </a:rPr>
              <a:t>5. Economic Conditions</a:t>
            </a:r>
          </a:p>
          <a:p>
            <a:pPr marL="0" indent="0">
              <a:buNone/>
            </a:pPr>
            <a:r>
              <a:rPr lang="en-US" sz="4000" b="1" i="0" dirty="0">
                <a:effectLst/>
              </a:rPr>
              <a:t>6. Future Plans</a:t>
            </a:r>
          </a:p>
          <a:p>
            <a:pPr marL="0" indent="0">
              <a:buNone/>
            </a:pPr>
            <a:r>
              <a:rPr lang="en-US" sz="4000" b="1" i="0" dirty="0">
                <a:effectLst/>
              </a:rPr>
              <a:t>7. Government Policies and Control</a:t>
            </a:r>
          </a:p>
        </p:txBody>
      </p:sp>
    </p:spTree>
    <p:extLst>
      <p:ext uri="{BB962C8B-B14F-4D97-AF65-F5344CB8AC3E}">
        <p14:creationId xmlns:p14="http://schemas.microsoft.com/office/powerpoint/2010/main" val="1058187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C59D6D-4252-286A-7ECE-E4AAD90ABAC0}"/>
              </a:ext>
            </a:extLst>
          </p:cNvPr>
          <p:cNvSpPr>
            <a:spLocks noGrp="1"/>
          </p:cNvSpPr>
          <p:nvPr>
            <p:ph type="title"/>
          </p:nvPr>
        </p:nvSpPr>
        <p:spPr>
          <a:xfrm>
            <a:off x="5297762" y="329184"/>
            <a:ext cx="6251110" cy="1783080"/>
          </a:xfrm>
        </p:spPr>
        <p:txBody>
          <a:bodyPr anchor="b">
            <a:normAutofit/>
          </a:bodyPr>
          <a:lstStyle/>
          <a:p>
            <a:r>
              <a:rPr lang="en-US" sz="5400" dirty="0"/>
              <a:t>Conclusion</a:t>
            </a:r>
          </a:p>
        </p:txBody>
      </p:sp>
      <p:pic>
        <p:nvPicPr>
          <p:cNvPr id="5" name="Picture 4" descr="Desk with productivity items">
            <a:extLst>
              <a:ext uri="{FF2B5EF4-FFF2-40B4-BE49-F238E27FC236}">
                <a16:creationId xmlns:a16="http://schemas.microsoft.com/office/drawing/2014/main" id="{78AA99B5-501B-5F6E-1A55-66AFB6CDE8C8}"/>
              </a:ext>
            </a:extLst>
          </p:cNvPr>
          <p:cNvPicPr>
            <a:picLocks noChangeAspect="1"/>
          </p:cNvPicPr>
          <p:nvPr/>
        </p:nvPicPr>
        <p:blipFill rotWithShape="1">
          <a:blip r:embed="rId2"/>
          <a:srcRect l="34959" r="19709" b="-1"/>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E0571D0-F777-C8CA-2569-63210F0234FB}"/>
              </a:ext>
            </a:extLst>
          </p:cNvPr>
          <p:cNvSpPr>
            <a:spLocks noGrp="1"/>
          </p:cNvSpPr>
          <p:nvPr>
            <p:ph idx="1"/>
          </p:nvPr>
        </p:nvSpPr>
        <p:spPr>
          <a:xfrm>
            <a:off x="5297762" y="2706624"/>
            <a:ext cx="6251110" cy="3483864"/>
          </a:xfrm>
        </p:spPr>
        <p:txBody>
          <a:bodyPr>
            <a:normAutofit lnSpcReduction="10000"/>
          </a:bodyPr>
          <a:lstStyle/>
          <a:p>
            <a:pPr algn="just"/>
            <a:r>
              <a:rPr lang="en-US" sz="3600" dirty="0"/>
              <a:t>Financial Planning is an important aspect of the individual as well as business life. This chapter gives you an insight into what financial planning comprises and what are its key aspects.</a:t>
            </a:r>
          </a:p>
          <a:p>
            <a:pPr algn="just"/>
            <a:endParaRPr lang="en-US" sz="3600" dirty="0"/>
          </a:p>
        </p:txBody>
      </p:sp>
    </p:spTree>
    <p:extLst>
      <p:ext uri="{BB962C8B-B14F-4D97-AF65-F5344CB8AC3E}">
        <p14:creationId xmlns:p14="http://schemas.microsoft.com/office/powerpoint/2010/main" val="35624740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692</Words>
  <Application>Microsoft Office PowerPoint</Application>
  <PresentationFormat>Widescreen</PresentationFormat>
  <Paragraphs>37</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Calibri Light</vt:lpstr>
      <vt:lpstr>Century Schoolbook</vt:lpstr>
      <vt:lpstr>Georgia</vt:lpstr>
      <vt:lpstr>Muli</vt:lpstr>
      <vt:lpstr>Open Sans</vt:lpstr>
      <vt:lpstr>Office Theme</vt:lpstr>
      <vt:lpstr>Financial Planning - Definition, Objectives, Steps &amp; Components </vt:lpstr>
      <vt:lpstr>Definition of Financial Planning</vt:lpstr>
      <vt:lpstr>Objectives of Financial Planning </vt:lpstr>
      <vt:lpstr>Steps of the Financial Planning Process </vt:lpstr>
      <vt:lpstr>PowerPoint Presentation</vt:lpstr>
      <vt:lpstr>5. Monitoring a Financial Plan Regularly </vt:lpstr>
      <vt:lpstr>Components of Financial Planning </vt:lpstr>
      <vt:lpstr>Factors Affecting Financial Planning </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Planning - Definition, Objectives and Importance </dc:title>
  <dc:creator>Manish Dadhich</dc:creator>
  <cp:lastModifiedBy>Manish Dadhich</cp:lastModifiedBy>
  <cp:revision>14</cp:revision>
  <dcterms:created xsi:type="dcterms:W3CDTF">2023-03-02T02:26:17Z</dcterms:created>
  <dcterms:modified xsi:type="dcterms:W3CDTF">2023-03-02T02:42:30Z</dcterms:modified>
</cp:coreProperties>
</file>