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57" r:id="rId4"/>
    <p:sldId id="261" r:id="rId5"/>
    <p:sldId id="262" r:id="rId6"/>
    <p:sldId id="263" r:id="rId7"/>
    <p:sldId id="258" r:id="rId8"/>
    <p:sldId id="259" r:id="rId9"/>
    <p:sldId id="264" r:id="rId10"/>
    <p:sldId id="265" r:id="rId11"/>
    <p:sldId id="266" r:id="rId12"/>
    <p:sldId id="267" r:id="rId13"/>
    <p:sldId id="271" r:id="rId14"/>
    <p:sldId id="27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912" y="10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C74FEF-EEF3-4161-8427-B619227D3F34}" type="doc">
      <dgm:prSet loTypeId="urn:microsoft.com/office/officeart/2005/8/layout/process5" loCatId="process" qsTypeId="urn:microsoft.com/office/officeart/2005/8/quickstyle/simple1" qsCatId="simple" csTypeId="urn:microsoft.com/office/officeart/2005/8/colors/colorful1" csCatId="colorful"/>
      <dgm:spPr/>
      <dgm:t>
        <a:bodyPr/>
        <a:lstStyle/>
        <a:p>
          <a:endParaRPr lang="en-US"/>
        </a:p>
      </dgm:t>
    </dgm:pt>
    <dgm:pt modelId="{614586EE-DB2A-4EB4-A0FF-6236142B9855}">
      <dgm:prSet/>
      <dgm:spPr/>
      <dgm:t>
        <a:bodyPr/>
        <a:lstStyle/>
        <a:p>
          <a:r>
            <a:rPr lang="en-US" b="0" i="0" baseline="0"/>
            <a:t>Establishing Investment Goals</a:t>
          </a:r>
          <a:endParaRPr lang="en-US"/>
        </a:p>
      </dgm:t>
    </dgm:pt>
    <dgm:pt modelId="{46082446-0F8F-450E-84C3-6F56BEC47614}" type="parTrans" cxnId="{96015941-F861-4DEC-9922-642858595DF6}">
      <dgm:prSet/>
      <dgm:spPr/>
      <dgm:t>
        <a:bodyPr/>
        <a:lstStyle/>
        <a:p>
          <a:endParaRPr lang="en-US"/>
        </a:p>
      </dgm:t>
    </dgm:pt>
    <dgm:pt modelId="{367FD016-2D17-4422-B2C0-8BF71117199E}" type="sibTrans" cxnId="{96015941-F861-4DEC-9922-642858595DF6}">
      <dgm:prSet/>
      <dgm:spPr/>
      <dgm:t>
        <a:bodyPr/>
        <a:lstStyle/>
        <a:p>
          <a:endParaRPr lang="en-US"/>
        </a:p>
      </dgm:t>
    </dgm:pt>
    <dgm:pt modelId="{D4829A77-AC6C-432A-AC35-F51E57208DBB}">
      <dgm:prSet/>
      <dgm:spPr/>
      <dgm:t>
        <a:bodyPr/>
        <a:lstStyle/>
        <a:p>
          <a:r>
            <a:rPr lang="en-US" b="0" i="0" baseline="0"/>
            <a:t>Assessing Risk Tolerance</a:t>
          </a:r>
          <a:endParaRPr lang="en-US"/>
        </a:p>
      </dgm:t>
    </dgm:pt>
    <dgm:pt modelId="{421F9969-D6FA-4BDE-9401-FE0385A75F34}" type="parTrans" cxnId="{2991EA84-D2EE-4A30-8592-A84E92A5A7E8}">
      <dgm:prSet/>
      <dgm:spPr/>
      <dgm:t>
        <a:bodyPr/>
        <a:lstStyle/>
        <a:p>
          <a:endParaRPr lang="en-US"/>
        </a:p>
      </dgm:t>
    </dgm:pt>
    <dgm:pt modelId="{ACA05DE3-5946-4982-BAB8-FD76A9AC9BE2}" type="sibTrans" cxnId="{2991EA84-D2EE-4A30-8592-A84E92A5A7E8}">
      <dgm:prSet/>
      <dgm:spPr/>
      <dgm:t>
        <a:bodyPr/>
        <a:lstStyle/>
        <a:p>
          <a:endParaRPr lang="en-US"/>
        </a:p>
      </dgm:t>
    </dgm:pt>
    <dgm:pt modelId="{B5B2D0C1-2507-418E-92CD-0524BA75A09F}">
      <dgm:prSet/>
      <dgm:spPr/>
      <dgm:t>
        <a:bodyPr/>
        <a:lstStyle/>
        <a:p>
          <a:r>
            <a:rPr lang="en-US" b="0" i="0" baseline="0"/>
            <a:t>Analyzing the Market</a:t>
          </a:r>
          <a:endParaRPr lang="en-US"/>
        </a:p>
      </dgm:t>
    </dgm:pt>
    <dgm:pt modelId="{A5797ED9-3D41-4C87-92CD-A8117FC42411}" type="parTrans" cxnId="{2A58C98E-9812-41DF-8872-20898D162E1B}">
      <dgm:prSet/>
      <dgm:spPr/>
      <dgm:t>
        <a:bodyPr/>
        <a:lstStyle/>
        <a:p>
          <a:endParaRPr lang="en-US"/>
        </a:p>
      </dgm:t>
    </dgm:pt>
    <dgm:pt modelId="{CC7A10DF-1168-47BB-962D-8ECA7F261427}" type="sibTrans" cxnId="{2A58C98E-9812-41DF-8872-20898D162E1B}">
      <dgm:prSet/>
      <dgm:spPr/>
      <dgm:t>
        <a:bodyPr/>
        <a:lstStyle/>
        <a:p>
          <a:endParaRPr lang="en-US"/>
        </a:p>
      </dgm:t>
    </dgm:pt>
    <dgm:pt modelId="{524B323E-539F-4BBA-9D8D-EE8A3EA8F2A5}">
      <dgm:prSet/>
      <dgm:spPr/>
      <dgm:t>
        <a:bodyPr/>
        <a:lstStyle/>
        <a:p>
          <a:r>
            <a:rPr lang="en-US" b="0" i="0" baseline="0"/>
            <a:t>Asset Allocation</a:t>
          </a:r>
          <a:endParaRPr lang="en-US"/>
        </a:p>
      </dgm:t>
    </dgm:pt>
    <dgm:pt modelId="{B5224691-9FBA-4048-9637-E2B1B34A3200}" type="parTrans" cxnId="{261F66F7-D880-4749-8A51-1566941211F1}">
      <dgm:prSet/>
      <dgm:spPr/>
      <dgm:t>
        <a:bodyPr/>
        <a:lstStyle/>
        <a:p>
          <a:endParaRPr lang="en-US"/>
        </a:p>
      </dgm:t>
    </dgm:pt>
    <dgm:pt modelId="{1C86AFF4-8C17-411A-A3CC-6FA0701B6F91}" type="sibTrans" cxnId="{261F66F7-D880-4749-8A51-1566941211F1}">
      <dgm:prSet/>
      <dgm:spPr/>
      <dgm:t>
        <a:bodyPr/>
        <a:lstStyle/>
        <a:p>
          <a:endParaRPr lang="en-US"/>
        </a:p>
      </dgm:t>
    </dgm:pt>
    <dgm:pt modelId="{6391E054-0ED3-4E49-AE4B-7D8A29890EDA}">
      <dgm:prSet/>
      <dgm:spPr/>
      <dgm:t>
        <a:bodyPr/>
        <a:lstStyle/>
        <a:p>
          <a:r>
            <a:rPr lang="en-US" b="0" i="0" baseline="0"/>
            <a:t>Security Selection</a:t>
          </a:r>
          <a:endParaRPr lang="en-US"/>
        </a:p>
      </dgm:t>
    </dgm:pt>
    <dgm:pt modelId="{951F6B17-EB65-4C11-A635-DED2C9810647}" type="parTrans" cxnId="{58DFDC08-E89A-419C-9B11-70093D38F696}">
      <dgm:prSet/>
      <dgm:spPr/>
      <dgm:t>
        <a:bodyPr/>
        <a:lstStyle/>
        <a:p>
          <a:endParaRPr lang="en-US"/>
        </a:p>
      </dgm:t>
    </dgm:pt>
    <dgm:pt modelId="{01D803F5-D711-4D81-A515-1CE49AB121BD}" type="sibTrans" cxnId="{58DFDC08-E89A-419C-9B11-70093D38F696}">
      <dgm:prSet/>
      <dgm:spPr/>
      <dgm:t>
        <a:bodyPr/>
        <a:lstStyle/>
        <a:p>
          <a:endParaRPr lang="en-US"/>
        </a:p>
      </dgm:t>
    </dgm:pt>
    <dgm:pt modelId="{86D02177-F2CC-4B3C-9D0D-9D3FC76F28C0}">
      <dgm:prSet/>
      <dgm:spPr/>
      <dgm:t>
        <a:bodyPr/>
        <a:lstStyle/>
        <a:p>
          <a:r>
            <a:rPr lang="en-US" b="0" i="0" baseline="0"/>
            <a:t>Portfolio Construction</a:t>
          </a:r>
          <a:endParaRPr lang="en-US"/>
        </a:p>
      </dgm:t>
    </dgm:pt>
    <dgm:pt modelId="{43805852-124A-4C0A-909A-7EA7F008C859}" type="parTrans" cxnId="{33895037-3193-461A-9727-6F0818223A3E}">
      <dgm:prSet/>
      <dgm:spPr/>
      <dgm:t>
        <a:bodyPr/>
        <a:lstStyle/>
        <a:p>
          <a:endParaRPr lang="en-US"/>
        </a:p>
      </dgm:t>
    </dgm:pt>
    <dgm:pt modelId="{A86C9791-1468-4E22-BBDB-29C2B3CDD2CC}" type="sibTrans" cxnId="{33895037-3193-461A-9727-6F0818223A3E}">
      <dgm:prSet/>
      <dgm:spPr/>
      <dgm:t>
        <a:bodyPr/>
        <a:lstStyle/>
        <a:p>
          <a:endParaRPr lang="en-US"/>
        </a:p>
      </dgm:t>
    </dgm:pt>
    <dgm:pt modelId="{92D234F1-0792-4E84-B273-3E4BD3046B59}">
      <dgm:prSet/>
      <dgm:spPr/>
      <dgm:t>
        <a:bodyPr/>
        <a:lstStyle/>
        <a:p>
          <a:r>
            <a:rPr lang="en-US" b="0" i="0" baseline="0"/>
            <a:t>Implementation</a:t>
          </a:r>
          <a:endParaRPr lang="en-US"/>
        </a:p>
      </dgm:t>
    </dgm:pt>
    <dgm:pt modelId="{12F5E4A6-BB4A-4458-B40A-7C40705589A3}" type="parTrans" cxnId="{2C5C9408-7C17-4C59-A320-0C9ED9E6C272}">
      <dgm:prSet/>
      <dgm:spPr/>
      <dgm:t>
        <a:bodyPr/>
        <a:lstStyle/>
        <a:p>
          <a:endParaRPr lang="en-US"/>
        </a:p>
      </dgm:t>
    </dgm:pt>
    <dgm:pt modelId="{560BEAAF-B154-4183-92CC-A5AC73D87EFF}" type="sibTrans" cxnId="{2C5C9408-7C17-4C59-A320-0C9ED9E6C272}">
      <dgm:prSet/>
      <dgm:spPr/>
      <dgm:t>
        <a:bodyPr/>
        <a:lstStyle/>
        <a:p>
          <a:endParaRPr lang="en-US"/>
        </a:p>
      </dgm:t>
    </dgm:pt>
    <dgm:pt modelId="{D0DAA7E8-5ED1-4976-8B80-458C2EF9B025}">
      <dgm:prSet/>
      <dgm:spPr/>
      <dgm:t>
        <a:bodyPr/>
        <a:lstStyle/>
        <a:p>
          <a:r>
            <a:rPr lang="en-US" b="0" i="0" baseline="0"/>
            <a:t>Monitoring and Reviewing</a:t>
          </a:r>
          <a:endParaRPr lang="en-US"/>
        </a:p>
      </dgm:t>
    </dgm:pt>
    <dgm:pt modelId="{AFF46DD8-89F0-4EFC-8FA0-E55B731693AE}" type="parTrans" cxnId="{B82238BB-AED3-4800-BFE0-688261607C2B}">
      <dgm:prSet/>
      <dgm:spPr/>
      <dgm:t>
        <a:bodyPr/>
        <a:lstStyle/>
        <a:p>
          <a:endParaRPr lang="en-US"/>
        </a:p>
      </dgm:t>
    </dgm:pt>
    <dgm:pt modelId="{4290E055-9C12-4557-9C76-6BE7A94CE6A4}" type="sibTrans" cxnId="{B82238BB-AED3-4800-BFE0-688261607C2B}">
      <dgm:prSet/>
      <dgm:spPr/>
      <dgm:t>
        <a:bodyPr/>
        <a:lstStyle/>
        <a:p>
          <a:endParaRPr lang="en-US"/>
        </a:p>
      </dgm:t>
    </dgm:pt>
    <dgm:pt modelId="{16AD137D-4668-42AE-9F6F-64E983D33C9F}">
      <dgm:prSet/>
      <dgm:spPr/>
      <dgm:t>
        <a:bodyPr/>
        <a:lstStyle/>
        <a:p>
          <a:r>
            <a:rPr lang="en-US" b="0" i="0" baseline="0"/>
            <a:t>Rebalancing</a:t>
          </a:r>
          <a:endParaRPr lang="en-US"/>
        </a:p>
      </dgm:t>
    </dgm:pt>
    <dgm:pt modelId="{20333C70-0E9E-49B7-9F7D-163AD92F848F}" type="parTrans" cxnId="{83545D38-CA00-4AA2-B9CF-50C43471700F}">
      <dgm:prSet/>
      <dgm:spPr/>
      <dgm:t>
        <a:bodyPr/>
        <a:lstStyle/>
        <a:p>
          <a:endParaRPr lang="en-US"/>
        </a:p>
      </dgm:t>
    </dgm:pt>
    <dgm:pt modelId="{CF10D23F-9B91-473B-B143-0D67B89F399F}" type="sibTrans" cxnId="{83545D38-CA00-4AA2-B9CF-50C43471700F}">
      <dgm:prSet/>
      <dgm:spPr/>
      <dgm:t>
        <a:bodyPr/>
        <a:lstStyle/>
        <a:p>
          <a:endParaRPr lang="en-US"/>
        </a:p>
      </dgm:t>
    </dgm:pt>
    <dgm:pt modelId="{1E8E3CDD-D7FE-4ADC-B658-868DB9B39D87}">
      <dgm:prSet/>
      <dgm:spPr/>
      <dgm:t>
        <a:bodyPr/>
        <a:lstStyle/>
        <a:p>
          <a:r>
            <a:rPr lang="en-US" b="0" i="0" baseline="0"/>
            <a:t>Evaluation and Reporting </a:t>
          </a:r>
          <a:endParaRPr lang="en-US"/>
        </a:p>
      </dgm:t>
    </dgm:pt>
    <dgm:pt modelId="{5FD1FE97-27E5-4712-B519-588A8ACBEF9E}" type="parTrans" cxnId="{F3A55DF7-5DF7-4953-B422-41E7526D0D03}">
      <dgm:prSet/>
      <dgm:spPr/>
      <dgm:t>
        <a:bodyPr/>
        <a:lstStyle/>
        <a:p>
          <a:endParaRPr lang="en-US"/>
        </a:p>
      </dgm:t>
    </dgm:pt>
    <dgm:pt modelId="{82FB32C3-F1A6-4005-8AAC-EEC80EC3FC60}" type="sibTrans" cxnId="{F3A55DF7-5DF7-4953-B422-41E7526D0D03}">
      <dgm:prSet/>
      <dgm:spPr/>
      <dgm:t>
        <a:bodyPr/>
        <a:lstStyle/>
        <a:p>
          <a:endParaRPr lang="en-US"/>
        </a:p>
      </dgm:t>
    </dgm:pt>
    <dgm:pt modelId="{136B638B-C8DC-4426-81C7-CBC8AF8937A7}" type="pres">
      <dgm:prSet presAssocID="{3FC74FEF-EEF3-4161-8427-B619227D3F34}" presName="diagram" presStyleCnt="0">
        <dgm:presLayoutVars>
          <dgm:dir/>
          <dgm:resizeHandles val="exact"/>
        </dgm:presLayoutVars>
      </dgm:prSet>
      <dgm:spPr/>
    </dgm:pt>
    <dgm:pt modelId="{74C09951-AC22-445F-87AD-639F5E3B2BDB}" type="pres">
      <dgm:prSet presAssocID="{614586EE-DB2A-4EB4-A0FF-6236142B9855}" presName="node" presStyleLbl="node1" presStyleIdx="0" presStyleCnt="10">
        <dgm:presLayoutVars>
          <dgm:bulletEnabled val="1"/>
        </dgm:presLayoutVars>
      </dgm:prSet>
      <dgm:spPr/>
    </dgm:pt>
    <dgm:pt modelId="{D6C2A8F3-BABA-4E99-A055-9FEC55328D47}" type="pres">
      <dgm:prSet presAssocID="{367FD016-2D17-4422-B2C0-8BF71117199E}" presName="sibTrans" presStyleLbl="sibTrans2D1" presStyleIdx="0" presStyleCnt="9"/>
      <dgm:spPr/>
    </dgm:pt>
    <dgm:pt modelId="{BDCDA6BD-AAC6-4942-BBE0-603873C38822}" type="pres">
      <dgm:prSet presAssocID="{367FD016-2D17-4422-B2C0-8BF71117199E}" presName="connectorText" presStyleLbl="sibTrans2D1" presStyleIdx="0" presStyleCnt="9"/>
      <dgm:spPr/>
    </dgm:pt>
    <dgm:pt modelId="{72244275-22C8-40F1-913F-034D36193D2C}" type="pres">
      <dgm:prSet presAssocID="{D4829A77-AC6C-432A-AC35-F51E57208DBB}" presName="node" presStyleLbl="node1" presStyleIdx="1" presStyleCnt="10">
        <dgm:presLayoutVars>
          <dgm:bulletEnabled val="1"/>
        </dgm:presLayoutVars>
      </dgm:prSet>
      <dgm:spPr/>
    </dgm:pt>
    <dgm:pt modelId="{259613FA-657F-45FD-942F-04D06C4BE274}" type="pres">
      <dgm:prSet presAssocID="{ACA05DE3-5946-4982-BAB8-FD76A9AC9BE2}" presName="sibTrans" presStyleLbl="sibTrans2D1" presStyleIdx="1" presStyleCnt="9"/>
      <dgm:spPr/>
    </dgm:pt>
    <dgm:pt modelId="{FFC91FA1-9E27-4375-984D-0193FB94B094}" type="pres">
      <dgm:prSet presAssocID="{ACA05DE3-5946-4982-BAB8-FD76A9AC9BE2}" presName="connectorText" presStyleLbl="sibTrans2D1" presStyleIdx="1" presStyleCnt="9"/>
      <dgm:spPr/>
    </dgm:pt>
    <dgm:pt modelId="{5708DC92-3DEB-4B9F-A793-1DF48A5C6F7F}" type="pres">
      <dgm:prSet presAssocID="{B5B2D0C1-2507-418E-92CD-0524BA75A09F}" presName="node" presStyleLbl="node1" presStyleIdx="2" presStyleCnt="10">
        <dgm:presLayoutVars>
          <dgm:bulletEnabled val="1"/>
        </dgm:presLayoutVars>
      </dgm:prSet>
      <dgm:spPr/>
    </dgm:pt>
    <dgm:pt modelId="{AECEF103-DE95-47CF-BDA5-2F93C6C17405}" type="pres">
      <dgm:prSet presAssocID="{CC7A10DF-1168-47BB-962D-8ECA7F261427}" presName="sibTrans" presStyleLbl="sibTrans2D1" presStyleIdx="2" presStyleCnt="9"/>
      <dgm:spPr/>
    </dgm:pt>
    <dgm:pt modelId="{E0EB4ACB-F21F-48CB-8569-F8E881052988}" type="pres">
      <dgm:prSet presAssocID="{CC7A10DF-1168-47BB-962D-8ECA7F261427}" presName="connectorText" presStyleLbl="sibTrans2D1" presStyleIdx="2" presStyleCnt="9"/>
      <dgm:spPr/>
    </dgm:pt>
    <dgm:pt modelId="{332FFEB8-1ACE-4F5B-912D-57F84C90A20A}" type="pres">
      <dgm:prSet presAssocID="{524B323E-539F-4BBA-9D8D-EE8A3EA8F2A5}" presName="node" presStyleLbl="node1" presStyleIdx="3" presStyleCnt="10">
        <dgm:presLayoutVars>
          <dgm:bulletEnabled val="1"/>
        </dgm:presLayoutVars>
      </dgm:prSet>
      <dgm:spPr/>
    </dgm:pt>
    <dgm:pt modelId="{57BE9678-E91E-40D2-BCE5-9E8DC2FC0908}" type="pres">
      <dgm:prSet presAssocID="{1C86AFF4-8C17-411A-A3CC-6FA0701B6F91}" presName="sibTrans" presStyleLbl="sibTrans2D1" presStyleIdx="3" presStyleCnt="9"/>
      <dgm:spPr/>
    </dgm:pt>
    <dgm:pt modelId="{3E12C278-2523-4948-A76D-B18ECF83C541}" type="pres">
      <dgm:prSet presAssocID="{1C86AFF4-8C17-411A-A3CC-6FA0701B6F91}" presName="connectorText" presStyleLbl="sibTrans2D1" presStyleIdx="3" presStyleCnt="9"/>
      <dgm:spPr/>
    </dgm:pt>
    <dgm:pt modelId="{36853CDD-60D9-46C5-80BC-6168B325133F}" type="pres">
      <dgm:prSet presAssocID="{6391E054-0ED3-4E49-AE4B-7D8A29890EDA}" presName="node" presStyleLbl="node1" presStyleIdx="4" presStyleCnt="10">
        <dgm:presLayoutVars>
          <dgm:bulletEnabled val="1"/>
        </dgm:presLayoutVars>
      </dgm:prSet>
      <dgm:spPr/>
    </dgm:pt>
    <dgm:pt modelId="{5E5055B1-0028-4AF0-8930-4BEFAFC83FC7}" type="pres">
      <dgm:prSet presAssocID="{01D803F5-D711-4D81-A515-1CE49AB121BD}" presName="sibTrans" presStyleLbl="sibTrans2D1" presStyleIdx="4" presStyleCnt="9"/>
      <dgm:spPr/>
    </dgm:pt>
    <dgm:pt modelId="{8BB2DAD5-BD9F-4C8B-B98E-34428FA73641}" type="pres">
      <dgm:prSet presAssocID="{01D803F5-D711-4D81-A515-1CE49AB121BD}" presName="connectorText" presStyleLbl="sibTrans2D1" presStyleIdx="4" presStyleCnt="9"/>
      <dgm:spPr/>
    </dgm:pt>
    <dgm:pt modelId="{106EE65D-3197-4989-9A5C-5293556FA705}" type="pres">
      <dgm:prSet presAssocID="{86D02177-F2CC-4B3C-9D0D-9D3FC76F28C0}" presName="node" presStyleLbl="node1" presStyleIdx="5" presStyleCnt="10">
        <dgm:presLayoutVars>
          <dgm:bulletEnabled val="1"/>
        </dgm:presLayoutVars>
      </dgm:prSet>
      <dgm:spPr/>
    </dgm:pt>
    <dgm:pt modelId="{A9539B8E-FC80-4263-BE06-D61C9F7C60C9}" type="pres">
      <dgm:prSet presAssocID="{A86C9791-1468-4E22-BBDB-29C2B3CDD2CC}" presName="sibTrans" presStyleLbl="sibTrans2D1" presStyleIdx="5" presStyleCnt="9"/>
      <dgm:spPr/>
    </dgm:pt>
    <dgm:pt modelId="{09C034A7-CF0F-4E99-BEA3-759428C66763}" type="pres">
      <dgm:prSet presAssocID="{A86C9791-1468-4E22-BBDB-29C2B3CDD2CC}" presName="connectorText" presStyleLbl="sibTrans2D1" presStyleIdx="5" presStyleCnt="9"/>
      <dgm:spPr/>
    </dgm:pt>
    <dgm:pt modelId="{86702166-95D4-4B85-9687-B5AC27876E6B}" type="pres">
      <dgm:prSet presAssocID="{92D234F1-0792-4E84-B273-3E4BD3046B59}" presName="node" presStyleLbl="node1" presStyleIdx="6" presStyleCnt="10">
        <dgm:presLayoutVars>
          <dgm:bulletEnabled val="1"/>
        </dgm:presLayoutVars>
      </dgm:prSet>
      <dgm:spPr/>
    </dgm:pt>
    <dgm:pt modelId="{33BAAAF3-59CC-4E36-B0CD-863CE6C29A6F}" type="pres">
      <dgm:prSet presAssocID="{560BEAAF-B154-4183-92CC-A5AC73D87EFF}" presName="sibTrans" presStyleLbl="sibTrans2D1" presStyleIdx="6" presStyleCnt="9"/>
      <dgm:spPr/>
    </dgm:pt>
    <dgm:pt modelId="{AF5BB319-047D-4976-816E-1F412E8CEE61}" type="pres">
      <dgm:prSet presAssocID="{560BEAAF-B154-4183-92CC-A5AC73D87EFF}" presName="connectorText" presStyleLbl="sibTrans2D1" presStyleIdx="6" presStyleCnt="9"/>
      <dgm:spPr/>
    </dgm:pt>
    <dgm:pt modelId="{DD8612D0-C7CA-4E88-A6E6-50572D4527D5}" type="pres">
      <dgm:prSet presAssocID="{D0DAA7E8-5ED1-4976-8B80-458C2EF9B025}" presName="node" presStyleLbl="node1" presStyleIdx="7" presStyleCnt="10">
        <dgm:presLayoutVars>
          <dgm:bulletEnabled val="1"/>
        </dgm:presLayoutVars>
      </dgm:prSet>
      <dgm:spPr/>
    </dgm:pt>
    <dgm:pt modelId="{D19745E2-921B-4F85-B84B-5FF1C8009C98}" type="pres">
      <dgm:prSet presAssocID="{4290E055-9C12-4557-9C76-6BE7A94CE6A4}" presName="sibTrans" presStyleLbl="sibTrans2D1" presStyleIdx="7" presStyleCnt="9"/>
      <dgm:spPr/>
    </dgm:pt>
    <dgm:pt modelId="{68B8DA45-9A71-4031-B116-D591DF851C9F}" type="pres">
      <dgm:prSet presAssocID="{4290E055-9C12-4557-9C76-6BE7A94CE6A4}" presName="connectorText" presStyleLbl="sibTrans2D1" presStyleIdx="7" presStyleCnt="9"/>
      <dgm:spPr/>
    </dgm:pt>
    <dgm:pt modelId="{8577A382-62D5-4B8E-937F-5143C3389F16}" type="pres">
      <dgm:prSet presAssocID="{16AD137D-4668-42AE-9F6F-64E983D33C9F}" presName="node" presStyleLbl="node1" presStyleIdx="8" presStyleCnt="10">
        <dgm:presLayoutVars>
          <dgm:bulletEnabled val="1"/>
        </dgm:presLayoutVars>
      </dgm:prSet>
      <dgm:spPr/>
    </dgm:pt>
    <dgm:pt modelId="{C7982F71-5068-4E15-A08F-A33E2C8A58C4}" type="pres">
      <dgm:prSet presAssocID="{CF10D23F-9B91-473B-B143-0D67B89F399F}" presName="sibTrans" presStyleLbl="sibTrans2D1" presStyleIdx="8" presStyleCnt="9"/>
      <dgm:spPr/>
    </dgm:pt>
    <dgm:pt modelId="{79C0B311-4AA5-4E42-B9BC-B4A09F79C28F}" type="pres">
      <dgm:prSet presAssocID="{CF10D23F-9B91-473B-B143-0D67B89F399F}" presName="connectorText" presStyleLbl="sibTrans2D1" presStyleIdx="8" presStyleCnt="9"/>
      <dgm:spPr/>
    </dgm:pt>
    <dgm:pt modelId="{96F01E39-6D44-4726-8E13-B914C4F6F346}" type="pres">
      <dgm:prSet presAssocID="{1E8E3CDD-D7FE-4ADC-B658-868DB9B39D87}" presName="node" presStyleLbl="node1" presStyleIdx="9" presStyleCnt="10">
        <dgm:presLayoutVars>
          <dgm:bulletEnabled val="1"/>
        </dgm:presLayoutVars>
      </dgm:prSet>
      <dgm:spPr/>
    </dgm:pt>
  </dgm:ptLst>
  <dgm:cxnLst>
    <dgm:cxn modelId="{86A8C907-5EE6-45D5-B579-BE3E114D8381}" type="presOf" srcId="{86D02177-F2CC-4B3C-9D0D-9D3FC76F28C0}" destId="{106EE65D-3197-4989-9A5C-5293556FA705}" srcOrd="0" destOrd="0" presId="urn:microsoft.com/office/officeart/2005/8/layout/process5"/>
    <dgm:cxn modelId="{18C70208-3F8F-466C-9975-B9E952970FB3}" type="presOf" srcId="{367FD016-2D17-4422-B2C0-8BF71117199E}" destId="{D6C2A8F3-BABA-4E99-A055-9FEC55328D47}" srcOrd="0" destOrd="0" presId="urn:microsoft.com/office/officeart/2005/8/layout/process5"/>
    <dgm:cxn modelId="{2C5C9408-7C17-4C59-A320-0C9ED9E6C272}" srcId="{3FC74FEF-EEF3-4161-8427-B619227D3F34}" destId="{92D234F1-0792-4E84-B273-3E4BD3046B59}" srcOrd="6" destOrd="0" parTransId="{12F5E4A6-BB4A-4458-B40A-7C40705589A3}" sibTransId="{560BEAAF-B154-4183-92CC-A5AC73D87EFF}"/>
    <dgm:cxn modelId="{58DFDC08-E89A-419C-9B11-70093D38F696}" srcId="{3FC74FEF-EEF3-4161-8427-B619227D3F34}" destId="{6391E054-0ED3-4E49-AE4B-7D8A29890EDA}" srcOrd="4" destOrd="0" parTransId="{951F6B17-EB65-4C11-A635-DED2C9810647}" sibTransId="{01D803F5-D711-4D81-A515-1CE49AB121BD}"/>
    <dgm:cxn modelId="{17203714-C930-483B-8A23-71D7BF89EC77}" type="presOf" srcId="{6391E054-0ED3-4E49-AE4B-7D8A29890EDA}" destId="{36853CDD-60D9-46C5-80BC-6168B325133F}" srcOrd="0" destOrd="0" presId="urn:microsoft.com/office/officeart/2005/8/layout/process5"/>
    <dgm:cxn modelId="{C14B8118-8288-4449-9EDB-0B5A527E2FD1}" type="presOf" srcId="{1E8E3CDD-D7FE-4ADC-B658-868DB9B39D87}" destId="{96F01E39-6D44-4726-8E13-B914C4F6F346}" srcOrd="0" destOrd="0" presId="urn:microsoft.com/office/officeart/2005/8/layout/process5"/>
    <dgm:cxn modelId="{3B3DDA2B-9A9D-4ECA-8FE6-A6A2EDED755E}" type="presOf" srcId="{01D803F5-D711-4D81-A515-1CE49AB121BD}" destId="{5E5055B1-0028-4AF0-8930-4BEFAFC83FC7}" srcOrd="0" destOrd="0" presId="urn:microsoft.com/office/officeart/2005/8/layout/process5"/>
    <dgm:cxn modelId="{33895037-3193-461A-9727-6F0818223A3E}" srcId="{3FC74FEF-EEF3-4161-8427-B619227D3F34}" destId="{86D02177-F2CC-4B3C-9D0D-9D3FC76F28C0}" srcOrd="5" destOrd="0" parTransId="{43805852-124A-4C0A-909A-7EA7F008C859}" sibTransId="{A86C9791-1468-4E22-BBDB-29C2B3CDD2CC}"/>
    <dgm:cxn modelId="{83545D38-CA00-4AA2-B9CF-50C43471700F}" srcId="{3FC74FEF-EEF3-4161-8427-B619227D3F34}" destId="{16AD137D-4668-42AE-9F6F-64E983D33C9F}" srcOrd="8" destOrd="0" parTransId="{20333C70-0E9E-49B7-9F7D-163AD92F848F}" sibTransId="{CF10D23F-9B91-473B-B143-0D67B89F399F}"/>
    <dgm:cxn modelId="{6C22D038-48F6-498D-B8D9-CA24E25BDBA2}" type="presOf" srcId="{560BEAAF-B154-4183-92CC-A5AC73D87EFF}" destId="{33BAAAF3-59CC-4E36-B0CD-863CE6C29A6F}" srcOrd="0" destOrd="0" presId="urn:microsoft.com/office/officeart/2005/8/layout/process5"/>
    <dgm:cxn modelId="{E067733A-B111-4EE8-A147-CE1000C99884}" type="presOf" srcId="{CC7A10DF-1168-47BB-962D-8ECA7F261427}" destId="{AECEF103-DE95-47CF-BDA5-2F93C6C17405}" srcOrd="0" destOrd="0" presId="urn:microsoft.com/office/officeart/2005/8/layout/process5"/>
    <dgm:cxn modelId="{FDC6023E-074F-49AD-BAD5-008DC8491A27}" type="presOf" srcId="{A86C9791-1468-4E22-BBDB-29C2B3CDD2CC}" destId="{09C034A7-CF0F-4E99-BEA3-759428C66763}" srcOrd="1" destOrd="0" presId="urn:microsoft.com/office/officeart/2005/8/layout/process5"/>
    <dgm:cxn modelId="{FCC2E15E-DE35-4969-A52D-5D8C9092BF32}" type="presOf" srcId="{CF10D23F-9B91-473B-B143-0D67B89F399F}" destId="{79C0B311-4AA5-4E42-B9BC-B4A09F79C28F}" srcOrd="1" destOrd="0" presId="urn:microsoft.com/office/officeart/2005/8/layout/process5"/>
    <dgm:cxn modelId="{96015941-F861-4DEC-9922-642858595DF6}" srcId="{3FC74FEF-EEF3-4161-8427-B619227D3F34}" destId="{614586EE-DB2A-4EB4-A0FF-6236142B9855}" srcOrd="0" destOrd="0" parTransId="{46082446-0F8F-450E-84C3-6F56BEC47614}" sibTransId="{367FD016-2D17-4422-B2C0-8BF71117199E}"/>
    <dgm:cxn modelId="{8CB29E65-A3C5-425E-BB10-B5FCAF889CC3}" type="presOf" srcId="{D4829A77-AC6C-432A-AC35-F51E57208DBB}" destId="{72244275-22C8-40F1-913F-034D36193D2C}" srcOrd="0" destOrd="0" presId="urn:microsoft.com/office/officeart/2005/8/layout/process5"/>
    <dgm:cxn modelId="{9BA21D49-166F-414B-97B1-FE971C2F7FCD}" type="presOf" srcId="{367FD016-2D17-4422-B2C0-8BF71117199E}" destId="{BDCDA6BD-AAC6-4942-BBE0-603873C38822}" srcOrd="1" destOrd="0" presId="urn:microsoft.com/office/officeart/2005/8/layout/process5"/>
    <dgm:cxn modelId="{5A20A956-5362-447B-9D2A-5CBF85B19A39}" type="presOf" srcId="{560BEAAF-B154-4183-92CC-A5AC73D87EFF}" destId="{AF5BB319-047D-4976-816E-1F412E8CEE61}" srcOrd="1" destOrd="0" presId="urn:microsoft.com/office/officeart/2005/8/layout/process5"/>
    <dgm:cxn modelId="{C7BC9C7D-1B9E-48CA-831B-047018BFBCC9}" type="presOf" srcId="{01D803F5-D711-4D81-A515-1CE49AB121BD}" destId="{8BB2DAD5-BD9F-4C8B-B98E-34428FA73641}" srcOrd="1" destOrd="0" presId="urn:microsoft.com/office/officeart/2005/8/layout/process5"/>
    <dgm:cxn modelId="{733F9880-685E-469C-A613-6D414AC5A94A}" type="presOf" srcId="{614586EE-DB2A-4EB4-A0FF-6236142B9855}" destId="{74C09951-AC22-445F-87AD-639F5E3B2BDB}" srcOrd="0" destOrd="0" presId="urn:microsoft.com/office/officeart/2005/8/layout/process5"/>
    <dgm:cxn modelId="{2991EA84-D2EE-4A30-8592-A84E92A5A7E8}" srcId="{3FC74FEF-EEF3-4161-8427-B619227D3F34}" destId="{D4829A77-AC6C-432A-AC35-F51E57208DBB}" srcOrd="1" destOrd="0" parTransId="{421F9969-D6FA-4BDE-9401-FE0385A75F34}" sibTransId="{ACA05DE3-5946-4982-BAB8-FD76A9AC9BE2}"/>
    <dgm:cxn modelId="{2A58C98E-9812-41DF-8872-20898D162E1B}" srcId="{3FC74FEF-EEF3-4161-8427-B619227D3F34}" destId="{B5B2D0C1-2507-418E-92CD-0524BA75A09F}" srcOrd="2" destOrd="0" parTransId="{A5797ED9-3D41-4C87-92CD-A8117FC42411}" sibTransId="{CC7A10DF-1168-47BB-962D-8ECA7F261427}"/>
    <dgm:cxn modelId="{314ED19A-2118-4A0D-8F83-24B8BCC63423}" type="presOf" srcId="{CF10D23F-9B91-473B-B143-0D67B89F399F}" destId="{C7982F71-5068-4E15-A08F-A33E2C8A58C4}" srcOrd="0" destOrd="0" presId="urn:microsoft.com/office/officeart/2005/8/layout/process5"/>
    <dgm:cxn modelId="{2ABBFA9E-7C49-47E7-9EB0-79551DAF9FA2}" type="presOf" srcId="{4290E055-9C12-4557-9C76-6BE7A94CE6A4}" destId="{68B8DA45-9A71-4031-B116-D591DF851C9F}" srcOrd="1" destOrd="0" presId="urn:microsoft.com/office/officeart/2005/8/layout/process5"/>
    <dgm:cxn modelId="{BB89409F-F44B-4AB9-8AE3-3437F2A45523}" type="presOf" srcId="{ACA05DE3-5946-4982-BAB8-FD76A9AC9BE2}" destId="{259613FA-657F-45FD-942F-04D06C4BE274}" srcOrd="0" destOrd="0" presId="urn:microsoft.com/office/officeart/2005/8/layout/process5"/>
    <dgm:cxn modelId="{91F832AE-5BCA-41A7-B8D9-0AC20FC418B1}" type="presOf" srcId="{524B323E-539F-4BBA-9D8D-EE8A3EA8F2A5}" destId="{332FFEB8-1ACE-4F5B-912D-57F84C90A20A}" srcOrd="0" destOrd="0" presId="urn:microsoft.com/office/officeart/2005/8/layout/process5"/>
    <dgm:cxn modelId="{B84A7DB1-BF5B-4AAA-BBF1-BDA39A4C5C29}" type="presOf" srcId="{D0DAA7E8-5ED1-4976-8B80-458C2EF9B025}" destId="{DD8612D0-C7CA-4E88-A6E6-50572D4527D5}" srcOrd="0" destOrd="0" presId="urn:microsoft.com/office/officeart/2005/8/layout/process5"/>
    <dgm:cxn modelId="{B82238BB-AED3-4800-BFE0-688261607C2B}" srcId="{3FC74FEF-EEF3-4161-8427-B619227D3F34}" destId="{D0DAA7E8-5ED1-4976-8B80-458C2EF9B025}" srcOrd="7" destOrd="0" parTransId="{AFF46DD8-89F0-4EFC-8FA0-E55B731693AE}" sibTransId="{4290E055-9C12-4557-9C76-6BE7A94CE6A4}"/>
    <dgm:cxn modelId="{6C66DBBC-7843-4DD9-91C4-82CA13E8E908}" type="presOf" srcId="{92D234F1-0792-4E84-B273-3E4BD3046B59}" destId="{86702166-95D4-4B85-9687-B5AC27876E6B}" srcOrd="0" destOrd="0" presId="urn:microsoft.com/office/officeart/2005/8/layout/process5"/>
    <dgm:cxn modelId="{887181CC-DCBB-4A1D-A975-DEE5EC2D8EFA}" type="presOf" srcId="{B5B2D0C1-2507-418E-92CD-0524BA75A09F}" destId="{5708DC92-3DEB-4B9F-A793-1DF48A5C6F7F}" srcOrd="0" destOrd="0" presId="urn:microsoft.com/office/officeart/2005/8/layout/process5"/>
    <dgm:cxn modelId="{CD8321D5-E9A1-4281-A8A9-99FA4C1C4312}" type="presOf" srcId="{A86C9791-1468-4E22-BBDB-29C2B3CDD2CC}" destId="{A9539B8E-FC80-4263-BE06-D61C9F7C60C9}" srcOrd="0" destOrd="0" presId="urn:microsoft.com/office/officeart/2005/8/layout/process5"/>
    <dgm:cxn modelId="{E7A972D5-595E-423C-A926-4B3A99408187}" type="presOf" srcId="{1C86AFF4-8C17-411A-A3CC-6FA0701B6F91}" destId="{57BE9678-E91E-40D2-BCE5-9E8DC2FC0908}" srcOrd="0" destOrd="0" presId="urn:microsoft.com/office/officeart/2005/8/layout/process5"/>
    <dgm:cxn modelId="{5A085FD7-3040-4A1E-AE18-3A3F8DA36DDA}" type="presOf" srcId="{4290E055-9C12-4557-9C76-6BE7A94CE6A4}" destId="{D19745E2-921B-4F85-B84B-5FF1C8009C98}" srcOrd="0" destOrd="0" presId="urn:microsoft.com/office/officeart/2005/8/layout/process5"/>
    <dgm:cxn modelId="{7015FBDB-F1F7-40F0-A727-DAD7D9E0B95A}" type="presOf" srcId="{3FC74FEF-EEF3-4161-8427-B619227D3F34}" destId="{136B638B-C8DC-4426-81C7-CBC8AF8937A7}" srcOrd="0" destOrd="0" presId="urn:microsoft.com/office/officeart/2005/8/layout/process5"/>
    <dgm:cxn modelId="{B2E131E7-5187-49E7-8ED9-AE1A07B182B2}" type="presOf" srcId="{16AD137D-4668-42AE-9F6F-64E983D33C9F}" destId="{8577A382-62D5-4B8E-937F-5143C3389F16}" srcOrd="0" destOrd="0" presId="urn:microsoft.com/office/officeart/2005/8/layout/process5"/>
    <dgm:cxn modelId="{357E1FF4-8247-4509-9711-184148E15EFC}" type="presOf" srcId="{CC7A10DF-1168-47BB-962D-8ECA7F261427}" destId="{E0EB4ACB-F21F-48CB-8569-F8E881052988}" srcOrd="1" destOrd="0" presId="urn:microsoft.com/office/officeart/2005/8/layout/process5"/>
    <dgm:cxn modelId="{F3A55DF7-5DF7-4953-B422-41E7526D0D03}" srcId="{3FC74FEF-EEF3-4161-8427-B619227D3F34}" destId="{1E8E3CDD-D7FE-4ADC-B658-868DB9B39D87}" srcOrd="9" destOrd="0" parTransId="{5FD1FE97-27E5-4712-B519-588A8ACBEF9E}" sibTransId="{82FB32C3-F1A6-4005-8AAC-EEC80EC3FC60}"/>
    <dgm:cxn modelId="{261F66F7-D880-4749-8A51-1566941211F1}" srcId="{3FC74FEF-EEF3-4161-8427-B619227D3F34}" destId="{524B323E-539F-4BBA-9D8D-EE8A3EA8F2A5}" srcOrd="3" destOrd="0" parTransId="{B5224691-9FBA-4048-9637-E2B1B34A3200}" sibTransId="{1C86AFF4-8C17-411A-A3CC-6FA0701B6F91}"/>
    <dgm:cxn modelId="{F6A12BFB-A268-4E7D-AC4F-89767ADA7F2D}" type="presOf" srcId="{1C86AFF4-8C17-411A-A3CC-6FA0701B6F91}" destId="{3E12C278-2523-4948-A76D-B18ECF83C541}" srcOrd="1" destOrd="0" presId="urn:microsoft.com/office/officeart/2005/8/layout/process5"/>
    <dgm:cxn modelId="{62ED61FE-C656-4848-B7FB-B014EAD7BE46}" type="presOf" srcId="{ACA05DE3-5946-4982-BAB8-FD76A9AC9BE2}" destId="{FFC91FA1-9E27-4375-984D-0193FB94B094}" srcOrd="1" destOrd="0" presId="urn:microsoft.com/office/officeart/2005/8/layout/process5"/>
    <dgm:cxn modelId="{AFA89F81-F74B-40F1-89F4-31DCEA67336E}" type="presParOf" srcId="{136B638B-C8DC-4426-81C7-CBC8AF8937A7}" destId="{74C09951-AC22-445F-87AD-639F5E3B2BDB}" srcOrd="0" destOrd="0" presId="urn:microsoft.com/office/officeart/2005/8/layout/process5"/>
    <dgm:cxn modelId="{BB4C9627-50C6-43B3-B597-973F4F91750A}" type="presParOf" srcId="{136B638B-C8DC-4426-81C7-CBC8AF8937A7}" destId="{D6C2A8F3-BABA-4E99-A055-9FEC55328D47}" srcOrd="1" destOrd="0" presId="urn:microsoft.com/office/officeart/2005/8/layout/process5"/>
    <dgm:cxn modelId="{B8B65A8D-6F16-4E28-A1A3-E6C02C51BCCD}" type="presParOf" srcId="{D6C2A8F3-BABA-4E99-A055-9FEC55328D47}" destId="{BDCDA6BD-AAC6-4942-BBE0-603873C38822}" srcOrd="0" destOrd="0" presId="urn:microsoft.com/office/officeart/2005/8/layout/process5"/>
    <dgm:cxn modelId="{8A004962-F39D-4183-B894-3EF5C831DAE9}" type="presParOf" srcId="{136B638B-C8DC-4426-81C7-CBC8AF8937A7}" destId="{72244275-22C8-40F1-913F-034D36193D2C}" srcOrd="2" destOrd="0" presId="urn:microsoft.com/office/officeart/2005/8/layout/process5"/>
    <dgm:cxn modelId="{ABC60637-9546-4AFF-85C3-5669B3DD8059}" type="presParOf" srcId="{136B638B-C8DC-4426-81C7-CBC8AF8937A7}" destId="{259613FA-657F-45FD-942F-04D06C4BE274}" srcOrd="3" destOrd="0" presId="urn:microsoft.com/office/officeart/2005/8/layout/process5"/>
    <dgm:cxn modelId="{8E482D3F-9E41-47BF-8648-7F2C9A6A718C}" type="presParOf" srcId="{259613FA-657F-45FD-942F-04D06C4BE274}" destId="{FFC91FA1-9E27-4375-984D-0193FB94B094}" srcOrd="0" destOrd="0" presId="urn:microsoft.com/office/officeart/2005/8/layout/process5"/>
    <dgm:cxn modelId="{F60B4BFA-6471-4E20-B0E7-5AC04BBF2269}" type="presParOf" srcId="{136B638B-C8DC-4426-81C7-CBC8AF8937A7}" destId="{5708DC92-3DEB-4B9F-A793-1DF48A5C6F7F}" srcOrd="4" destOrd="0" presId="urn:microsoft.com/office/officeart/2005/8/layout/process5"/>
    <dgm:cxn modelId="{533CA11C-5F2F-4921-BCD3-A15AC9FA1658}" type="presParOf" srcId="{136B638B-C8DC-4426-81C7-CBC8AF8937A7}" destId="{AECEF103-DE95-47CF-BDA5-2F93C6C17405}" srcOrd="5" destOrd="0" presId="urn:microsoft.com/office/officeart/2005/8/layout/process5"/>
    <dgm:cxn modelId="{62FDB312-B7F5-494A-A761-BD5485BAB213}" type="presParOf" srcId="{AECEF103-DE95-47CF-BDA5-2F93C6C17405}" destId="{E0EB4ACB-F21F-48CB-8569-F8E881052988}" srcOrd="0" destOrd="0" presId="urn:microsoft.com/office/officeart/2005/8/layout/process5"/>
    <dgm:cxn modelId="{739AE2DB-3B9E-4596-A8EB-D2FD13A875F0}" type="presParOf" srcId="{136B638B-C8DC-4426-81C7-CBC8AF8937A7}" destId="{332FFEB8-1ACE-4F5B-912D-57F84C90A20A}" srcOrd="6" destOrd="0" presId="urn:microsoft.com/office/officeart/2005/8/layout/process5"/>
    <dgm:cxn modelId="{73CF963E-0BC8-4A5D-A61E-E920EC6057CD}" type="presParOf" srcId="{136B638B-C8DC-4426-81C7-CBC8AF8937A7}" destId="{57BE9678-E91E-40D2-BCE5-9E8DC2FC0908}" srcOrd="7" destOrd="0" presId="urn:microsoft.com/office/officeart/2005/8/layout/process5"/>
    <dgm:cxn modelId="{539AAF11-1469-448A-877F-7DBD74E7E151}" type="presParOf" srcId="{57BE9678-E91E-40D2-BCE5-9E8DC2FC0908}" destId="{3E12C278-2523-4948-A76D-B18ECF83C541}" srcOrd="0" destOrd="0" presId="urn:microsoft.com/office/officeart/2005/8/layout/process5"/>
    <dgm:cxn modelId="{D9A9820C-1DE3-4074-8BB6-C370767FEA29}" type="presParOf" srcId="{136B638B-C8DC-4426-81C7-CBC8AF8937A7}" destId="{36853CDD-60D9-46C5-80BC-6168B325133F}" srcOrd="8" destOrd="0" presId="urn:microsoft.com/office/officeart/2005/8/layout/process5"/>
    <dgm:cxn modelId="{EF60F363-4992-4DD1-A26F-A65FFE1085D8}" type="presParOf" srcId="{136B638B-C8DC-4426-81C7-CBC8AF8937A7}" destId="{5E5055B1-0028-4AF0-8930-4BEFAFC83FC7}" srcOrd="9" destOrd="0" presId="urn:microsoft.com/office/officeart/2005/8/layout/process5"/>
    <dgm:cxn modelId="{B43A972D-4BA0-4354-AAC7-0B2ED6C2F00B}" type="presParOf" srcId="{5E5055B1-0028-4AF0-8930-4BEFAFC83FC7}" destId="{8BB2DAD5-BD9F-4C8B-B98E-34428FA73641}" srcOrd="0" destOrd="0" presId="urn:microsoft.com/office/officeart/2005/8/layout/process5"/>
    <dgm:cxn modelId="{B40B52E7-F337-450E-8381-D97B1552CBB1}" type="presParOf" srcId="{136B638B-C8DC-4426-81C7-CBC8AF8937A7}" destId="{106EE65D-3197-4989-9A5C-5293556FA705}" srcOrd="10" destOrd="0" presId="urn:microsoft.com/office/officeart/2005/8/layout/process5"/>
    <dgm:cxn modelId="{B279F332-50AA-42D1-A34D-D7C139094CAD}" type="presParOf" srcId="{136B638B-C8DC-4426-81C7-CBC8AF8937A7}" destId="{A9539B8E-FC80-4263-BE06-D61C9F7C60C9}" srcOrd="11" destOrd="0" presId="urn:microsoft.com/office/officeart/2005/8/layout/process5"/>
    <dgm:cxn modelId="{3F09F3D5-B425-4E0E-8F3C-DDC375DA30F8}" type="presParOf" srcId="{A9539B8E-FC80-4263-BE06-D61C9F7C60C9}" destId="{09C034A7-CF0F-4E99-BEA3-759428C66763}" srcOrd="0" destOrd="0" presId="urn:microsoft.com/office/officeart/2005/8/layout/process5"/>
    <dgm:cxn modelId="{11685FED-4C8B-4110-9A98-19467AB18693}" type="presParOf" srcId="{136B638B-C8DC-4426-81C7-CBC8AF8937A7}" destId="{86702166-95D4-4B85-9687-B5AC27876E6B}" srcOrd="12" destOrd="0" presId="urn:microsoft.com/office/officeart/2005/8/layout/process5"/>
    <dgm:cxn modelId="{C17B2EB0-2239-4980-8679-4916E8CE62A9}" type="presParOf" srcId="{136B638B-C8DC-4426-81C7-CBC8AF8937A7}" destId="{33BAAAF3-59CC-4E36-B0CD-863CE6C29A6F}" srcOrd="13" destOrd="0" presId="urn:microsoft.com/office/officeart/2005/8/layout/process5"/>
    <dgm:cxn modelId="{B79F5CB8-D54F-4E98-9055-B24C3D112709}" type="presParOf" srcId="{33BAAAF3-59CC-4E36-B0CD-863CE6C29A6F}" destId="{AF5BB319-047D-4976-816E-1F412E8CEE61}" srcOrd="0" destOrd="0" presId="urn:microsoft.com/office/officeart/2005/8/layout/process5"/>
    <dgm:cxn modelId="{4B59E3D3-5C76-4F7D-963E-D344CE300369}" type="presParOf" srcId="{136B638B-C8DC-4426-81C7-CBC8AF8937A7}" destId="{DD8612D0-C7CA-4E88-A6E6-50572D4527D5}" srcOrd="14" destOrd="0" presId="urn:microsoft.com/office/officeart/2005/8/layout/process5"/>
    <dgm:cxn modelId="{13B00A99-48C0-430C-84BE-6682527AE049}" type="presParOf" srcId="{136B638B-C8DC-4426-81C7-CBC8AF8937A7}" destId="{D19745E2-921B-4F85-B84B-5FF1C8009C98}" srcOrd="15" destOrd="0" presId="urn:microsoft.com/office/officeart/2005/8/layout/process5"/>
    <dgm:cxn modelId="{E3C942A2-B182-409C-B6A4-BD5BE04D51A0}" type="presParOf" srcId="{D19745E2-921B-4F85-B84B-5FF1C8009C98}" destId="{68B8DA45-9A71-4031-B116-D591DF851C9F}" srcOrd="0" destOrd="0" presId="urn:microsoft.com/office/officeart/2005/8/layout/process5"/>
    <dgm:cxn modelId="{C8BAFE21-8297-45D9-BF25-772566DEB61C}" type="presParOf" srcId="{136B638B-C8DC-4426-81C7-CBC8AF8937A7}" destId="{8577A382-62D5-4B8E-937F-5143C3389F16}" srcOrd="16" destOrd="0" presId="urn:microsoft.com/office/officeart/2005/8/layout/process5"/>
    <dgm:cxn modelId="{706AFD1E-DFC1-4BB6-89F7-A09A16CF14FE}" type="presParOf" srcId="{136B638B-C8DC-4426-81C7-CBC8AF8937A7}" destId="{C7982F71-5068-4E15-A08F-A33E2C8A58C4}" srcOrd="17" destOrd="0" presId="urn:microsoft.com/office/officeart/2005/8/layout/process5"/>
    <dgm:cxn modelId="{EE0002D3-D1EC-496C-9357-147E89B35564}" type="presParOf" srcId="{C7982F71-5068-4E15-A08F-A33E2C8A58C4}" destId="{79C0B311-4AA5-4E42-B9BC-B4A09F79C28F}" srcOrd="0" destOrd="0" presId="urn:microsoft.com/office/officeart/2005/8/layout/process5"/>
    <dgm:cxn modelId="{F086C7C4-EAF8-40F4-BF70-CE31783087CD}" type="presParOf" srcId="{136B638B-C8DC-4426-81C7-CBC8AF8937A7}" destId="{96F01E39-6D44-4726-8E13-B914C4F6F346}" srcOrd="1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C09951-AC22-445F-87AD-639F5E3B2BDB}">
      <dsp:nvSpPr>
        <dsp:cNvPr id="0" name=""/>
        <dsp:cNvSpPr/>
      </dsp:nvSpPr>
      <dsp:spPr>
        <a:xfrm>
          <a:off x="4621" y="179269"/>
          <a:ext cx="2020453" cy="121227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baseline="0"/>
            <a:t>Establishing Investment Goals</a:t>
          </a:r>
          <a:endParaRPr lang="en-US" sz="2100" kern="1200"/>
        </a:p>
      </dsp:txBody>
      <dsp:txXfrm>
        <a:off x="40127" y="214775"/>
        <a:ext cx="1949441" cy="1141260"/>
      </dsp:txXfrm>
    </dsp:sp>
    <dsp:sp modelId="{D6C2A8F3-BABA-4E99-A055-9FEC55328D47}">
      <dsp:nvSpPr>
        <dsp:cNvPr id="0" name=""/>
        <dsp:cNvSpPr/>
      </dsp:nvSpPr>
      <dsp:spPr>
        <a:xfrm>
          <a:off x="2202874" y="534868"/>
          <a:ext cx="428336" cy="501072"/>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2202874" y="635082"/>
        <a:ext cx="299835" cy="300644"/>
      </dsp:txXfrm>
    </dsp:sp>
    <dsp:sp modelId="{72244275-22C8-40F1-913F-034D36193D2C}">
      <dsp:nvSpPr>
        <dsp:cNvPr id="0" name=""/>
        <dsp:cNvSpPr/>
      </dsp:nvSpPr>
      <dsp:spPr>
        <a:xfrm>
          <a:off x="2833255" y="179269"/>
          <a:ext cx="2020453" cy="121227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baseline="0"/>
            <a:t>Assessing Risk Tolerance</a:t>
          </a:r>
          <a:endParaRPr lang="en-US" sz="2100" kern="1200"/>
        </a:p>
      </dsp:txBody>
      <dsp:txXfrm>
        <a:off x="2868761" y="214775"/>
        <a:ext cx="1949441" cy="1141260"/>
      </dsp:txXfrm>
    </dsp:sp>
    <dsp:sp modelId="{259613FA-657F-45FD-942F-04D06C4BE274}">
      <dsp:nvSpPr>
        <dsp:cNvPr id="0" name=""/>
        <dsp:cNvSpPr/>
      </dsp:nvSpPr>
      <dsp:spPr>
        <a:xfrm>
          <a:off x="5031509" y="534868"/>
          <a:ext cx="428336" cy="501072"/>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5031509" y="635082"/>
        <a:ext cx="299835" cy="300644"/>
      </dsp:txXfrm>
    </dsp:sp>
    <dsp:sp modelId="{5708DC92-3DEB-4B9F-A793-1DF48A5C6F7F}">
      <dsp:nvSpPr>
        <dsp:cNvPr id="0" name=""/>
        <dsp:cNvSpPr/>
      </dsp:nvSpPr>
      <dsp:spPr>
        <a:xfrm>
          <a:off x="5661890" y="179269"/>
          <a:ext cx="2020453" cy="1212272"/>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baseline="0"/>
            <a:t>Analyzing the Market</a:t>
          </a:r>
          <a:endParaRPr lang="en-US" sz="2100" kern="1200"/>
        </a:p>
      </dsp:txBody>
      <dsp:txXfrm>
        <a:off x="5697396" y="214775"/>
        <a:ext cx="1949441" cy="1141260"/>
      </dsp:txXfrm>
    </dsp:sp>
    <dsp:sp modelId="{AECEF103-DE95-47CF-BDA5-2F93C6C17405}">
      <dsp:nvSpPr>
        <dsp:cNvPr id="0" name=""/>
        <dsp:cNvSpPr/>
      </dsp:nvSpPr>
      <dsp:spPr>
        <a:xfrm>
          <a:off x="7860144" y="534868"/>
          <a:ext cx="428336" cy="501072"/>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7860144" y="635082"/>
        <a:ext cx="299835" cy="300644"/>
      </dsp:txXfrm>
    </dsp:sp>
    <dsp:sp modelId="{332FFEB8-1ACE-4F5B-912D-57F84C90A20A}">
      <dsp:nvSpPr>
        <dsp:cNvPr id="0" name=""/>
        <dsp:cNvSpPr/>
      </dsp:nvSpPr>
      <dsp:spPr>
        <a:xfrm>
          <a:off x="8490525" y="179269"/>
          <a:ext cx="2020453" cy="1212272"/>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baseline="0"/>
            <a:t>Asset Allocation</a:t>
          </a:r>
          <a:endParaRPr lang="en-US" sz="2100" kern="1200"/>
        </a:p>
      </dsp:txBody>
      <dsp:txXfrm>
        <a:off x="8526031" y="214775"/>
        <a:ext cx="1949441" cy="1141260"/>
      </dsp:txXfrm>
    </dsp:sp>
    <dsp:sp modelId="{57BE9678-E91E-40D2-BCE5-9E8DC2FC0908}">
      <dsp:nvSpPr>
        <dsp:cNvPr id="0" name=""/>
        <dsp:cNvSpPr/>
      </dsp:nvSpPr>
      <dsp:spPr>
        <a:xfrm rot="5400000">
          <a:off x="9286584" y="1532972"/>
          <a:ext cx="428336" cy="501072"/>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5400000">
        <a:off x="9350431" y="1569340"/>
        <a:ext cx="300644" cy="299835"/>
      </dsp:txXfrm>
    </dsp:sp>
    <dsp:sp modelId="{36853CDD-60D9-46C5-80BC-6168B325133F}">
      <dsp:nvSpPr>
        <dsp:cNvPr id="0" name=""/>
        <dsp:cNvSpPr/>
      </dsp:nvSpPr>
      <dsp:spPr>
        <a:xfrm>
          <a:off x="8490525" y="2199722"/>
          <a:ext cx="2020453" cy="1212272"/>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baseline="0"/>
            <a:t>Security Selection</a:t>
          </a:r>
          <a:endParaRPr lang="en-US" sz="2100" kern="1200"/>
        </a:p>
      </dsp:txBody>
      <dsp:txXfrm>
        <a:off x="8526031" y="2235228"/>
        <a:ext cx="1949441" cy="1141260"/>
      </dsp:txXfrm>
    </dsp:sp>
    <dsp:sp modelId="{5E5055B1-0028-4AF0-8930-4BEFAFC83FC7}">
      <dsp:nvSpPr>
        <dsp:cNvPr id="0" name=""/>
        <dsp:cNvSpPr/>
      </dsp:nvSpPr>
      <dsp:spPr>
        <a:xfrm rot="10800000">
          <a:off x="7884389" y="2555322"/>
          <a:ext cx="428336" cy="501072"/>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8012890" y="2655536"/>
        <a:ext cx="299835" cy="300644"/>
      </dsp:txXfrm>
    </dsp:sp>
    <dsp:sp modelId="{106EE65D-3197-4989-9A5C-5293556FA705}">
      <dsp:nvSpPr>
        <dsp:cNvPr id="0" name=""/>
        <dsp:cNvSpPr/>
      </dsp:nvSpPr>
      <dsp:spPr>
        <a:xfrm>
          <a:off x="5661890" y="2199722"/>
          <a:ext cx="2020453" cy="121227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baseline="0"/>
            <a:t>Portfolio Construction</a:t>
          </a:r>
          <a:endParaRPr lang="en-US" sz="2100" kern="1200"/>
        </a:p>
      </dsp:txBody>
      <dsp:txXfrm>
        <a:off x="5697396" y="2235228"/>
        <a:ext cx="1949441" cy="1141260"/>
      </dsp:txXfrm>
    </dsp:sp>
    <dsp:sp modelId="{A9539B8E-FC80-4263-BE06-D61C9F7C60C9}">
      <dsp:nvSpPr>
        <dsp:cNvPr id="0" name=""/>
        <dsp:cNvSpPr/>
      </dsp:nvSpPr>
      <dsp:spPr>
        <a:xfrm rot="10800000">
          <a:off x="5055754" y="2555322"/>
          <a:ext cx="428336" cy="501072"/>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5184255" y="2655536"/>
        <a:ext cx="299835" cy="300644"/>
      </dsp:txXfrm>
    </dsp:sp>
    <dsp:sp modelId="{86702166-95D4-4B85-9687-B5AC27876E6B}">
      <dsp:nvSpPr>
        <dsp:cNvPr id="0" name=""/>
        <dsp:cNvSpPr/>
      </dsp:nvSpPr>
      <dsp:spPr>
        <a:xfrm>
          <a:off x="2833255" y="2199722"/>
          <a:ext cx="2020453" cy="121227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baseline="0"/>
            <a:t>Implementation</a:t>
          </a:r>
          <a:endParaRPr lang="en-US" sz="2100" kern="1200"/>
        </a:p>
      </dsp:txBody>
      <dsp:txXfrm>
        <a:off x="2868761" y="2235228"/>
        <a:ext cx="1949441" cy="1141260"/>
      </dsp:txXfrm>
    </dsp:sp>
    <dsp:sp modelId="{33BAAAF3-59CC-4E36-B0CD-863CE6C29A6F}">
      <dsp:nvSpPr>
        <dsp:cNvPr id="0" name=""/>
        <dsp:cNvSpPr/>
      </dsp:nvSpPr>
      <dsp:spPr>
        <a:xfrm rot="10800000">
          <a:off x="2227119" y="2555322"/>
          <a:ext cx="428336" cy="501072"/>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10800000">
        <a:off x="2355620" y="2655536"/>
        <a:ext cx="299835" cy="300644"/>
      </dsp:txXfrm>
    </dsp:sp>
    <dsp:sp modelId="{DD8612D0-C7CA-4E88-A6E6-50572D4527D5}">
      <dsp:nvSpPr>
        <dsp:cNvPr id="0" name=""/>
        <dsp:cNvSpPr/>
      </dsp:nvSpPr>
      <dsp:spPr>
        <a:xfrm>
          <a:off x="4621" y="2199722"/>
          <a:ext cx="2020453" cy="1212272"/>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baseline="0"/>
            <a:t>Monitoring and Reviewing</a:t>
          </a:r>
          <a:endParaRPr lang="en-US" sz="2100" kern="1200"/>
        </a:p>
      </dsp:txBody>
      <dsp:txXfrm>
        <a:off x="40127" y="2235228"/>
        <a:ext cx="1949441" cy="1141260"/>
      </dsp:txXfrm>
    </dsp:sp>
    <dsp:sp modelId="{D19745E2-921B-4F85-B84B-5FF1C8009C98}">
      <dsp:nvSpPr>
        <dsp:cNvPr id="0" name=""/>
        <dsp:cNvSpPr/>
      </dsp:nvSpPr>
      <dsp:spPr>
        <a:xfrm rot="5400000">
          <a:off x="800679" y="3553426"/>
          <a:ext cx="428336" cy="501072"/>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rot="-5400000">
        <a:off x="864526" y="3589794"/>
        <a:ext cx="300644" cy="299835"/>
      </dsp:txXfrm>
    </dsp:sp>
    <dsp:sp modelId="{8577A382-62D5-4B8E-937F-5143C3389F16}">
      <dsp:nvSpPr>
        <dsp:cNvPr id="0" name=""/>
        <dsp:cNvSpPr/>
      </dsp:nvSpPr>
      <dsp:spPr>
        <a:xfrm>
          <a:off x="4621" y="4220175"/>
          <a:ext cx="2020453" cy="1212272"/>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baseline="0"/>
            <a:t>Rebalancing</a:t>
          </a:r>
          <a:endParaRPr lang="en-US" sz="2100" kern="1200"/>
        </a:p>
      </dsp:txBody>
      <dsp:txXfrm>
        <a:off x="40127" y="4255681"/>
        <a:ext cx="1949441" cy="1141260"/>
      </dsp:txXfrm>
    </dsp:sp>
    <dsp:sp modelId="{C7982F71-5068-4E15-A08F-A33E2C8A58C4}">
      <dsp:nvSpPr>
        <dsp:cNvPr id="0" name=""/>
        <dsp:cNvSpPr/>
      </dsp:nvSpPr>
      <dsp:spPr>
        <a:xfrm>
          <a:off x="2202874" y="4575775"/>
          <a:ext cx="428336" cy="501072"/>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2202874" y="4675989"/>
        <a:ext cx="299835" cy="300644"/>
      </dsp:txXfrm>
    </dsp:sp>
    <dsp:sp modelId="{96F01E39-6D44-4726-8E13-B914C4F6F346}">
      <dsp:nvSpPr>
        <dsp:cNvPr id="0" name=""/>
        <dsp:cNvSpPr/>
      </dsp:nvSpPr>
      <dsp:spPr>
        <a:xfrm>
          <a:off x="2833255" y="4220175"/>
          <a:ext cx="2020453" cy="1212272"/>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0" i="0" kern="1200" baseline="0"/>
            <a:t>Evaluation and Reporting </a:t>
          </a:r>
          <a:endParaRPr lang="en-US" sz="2100" kern="1200"/>
        </a:p>
      </dsp:txBody>
      <dsp:txXfrm>
        <a:off x="2868761" y="4255681"/>
        <a:ext cx="1949441" cy="1141260"/>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1/29/2025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Features of a Good Investment and Investment Process</a:t>
            </a:r>
          </a:p>
        </p:txBody>
      </p:sp>
      <p:sp>
        <p:nvSpPr>
          <p:cNvPr id="3" name="Subtitle 2"/>
          <p:cNvSpPr>
            <a:spLocks noGrp="1"/>
          </p:cNvSpPr>
          <p:nvPr>
            <p:ph type="subTitle" idx="1"/>
          </p:nvPr>
        </p:nvSpPr>
        <p:spPr>
          <a:xfrm>
            <a:off x="1350682" y="4870824"/>
            <a:ext cx="10005951" cy="1458258"/>
          </a:xfrm>
        </p:spPr>
        <p:txBody>
          <a:bodyPr anchor="ctr">
            <a:normAutofit/>
          </a:bodyPr>
          <a:lstStyle/>
          <a:p>
            <a:pPr algn="l"/>
            <a:r>
              <a:rPr lang="en-US" dirty="0"/>
              <a:t>Dr Manish Dadhich</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BC78F659-9593-267E-6882-5BEF3EF2CA8E}"/>
              </a:ext>
            </a:extLst>
          </p:cNvPr>
          <p:cNvSpPr>
            <a:spLocks noGrp="1" noChangeArrowheads="1"/>
          </p:cNvSpPr>
          <p:nvPr>
            <p:ph idx="1"/>
          </p:nvPr>
        </p:nvSpPr>
        <p:spPr bwMode="auto">
          <a:xfrm>
            <a:off x="609600" y="800807"/>
            <a:ext cx="10180320" cy="612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6. Portfolio Construction</a:t>
            </a:r>
            <a:br>
              <a:rPr kumimoji="0" lang="en-US" altLang="en-US" sz="2800" b="0" i="0" u="none" strike="noStrike" cap="none" normalizeH="0" baseline="0" dirty="0">
                <a:ln>
                  <a:noFill/>
                </a:ln>
                <a:solidFill>
                  <a:schemeClr val="tx1"/>
                </a:solidFill>
                <a:effectLst/>
                <a:latin typeface="Arial" panose="020B0604020202020204" pitchFamily="34" charset="0"/>
              </a:rPr>
            </a:br>
            <a:r>
              <a:rPr kumimoji="0" lang="en-US" altLang="en-US" sz="2800" b="0" i="0" u="none" strike="noStrike" cap="none" normalizeH="0" baseline="0" dirty="0">
                <a:ln>
                  <a:noFill/>
                </a:ln>
                <a:solidFill>
                  <a:schemeClr val="tx1"/>
                </a:solidFill>
                <a:effectLst/>
                <a:latin typeface="Arial" panose="020B0604020202020204" pitchFamily="34" charset="0"/>
              </a:rPr>
              <a:t>Building a portfolio involves combining selected assets to align with investment goals. For example, a growth-oriented portfolio might include tech stocks, while an income-oriented portfolio could focus on dividend-paying stocks and bonds.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7. Implementation</a:t>
            </a:r>
            <a:br>
              <a:rPr kumimoji="0" lang="en-US" altLang="en-US" sz="2800" b="0" i="0" u="none" strike="noStrike" cap="none" normalizeH="0" baseline="0" dirty="0">
                <a:ln>
                  <a:noFill/>
                </a:ln>
                <a:solidFill>
                  <a:schemeClr val="tx1"/>
                </a:solidFill>
                <a:effectLst/>
                <a:latin typeface="Arial" panose="020B0604020202020204" pitchFamily="34" charset="0"/>
              </a:rPr>
            </a:br>
            <a:r>
              <a:rPr kumimoji="0" lang="en-US" altLang="en-US" sz="2800" b="0" i="0" u="none" strike="noStrike" cap="none" normalizeH="0" baseline="0" dirty="0">
                <a:ln>
                  <a:noFill/>
                </a:ln>
                <a:solidFill>
                  <a:schemeClr val="tx1"/>
                </a:solidFill>
                <a:effectLst/>
                <a:latin typeface="Arial" panose="020B0604020202020204" pitchFamily="34" charset="0"/>
              </a:rPr>
              <a:t>This step involves executing the investment plan. For instance, buying shares of an exchange-traded fund (ETF) or setting up a systematic investment plan (SIP) for mutual funds.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8. Monitoring and Reviewing</a:t>
            </a:r>
            <a:br>
              <a:rPr kumimoji="0" lang="en-US" altLang="en-US" sz="2800" b="0" i="0" u="none" strike="noStrike" cap="none" normalizeH="0" baseline="0" dirty="0">
                <a:ln>
                  <a:noFill/>
                </a:ln>
                <a:solidFill>
                  <a:schemeClr val="tx1"/>
                </a:solidFill>
                <a:effectLst/>
                <a:latin typeface="Arial" panose="020B0604020202020204" pitchFamily="34" charset="0"/>
              </a:rPr>
            </a:br>
            <a:r>
              <a:rPr kumimoji="0" lang="en-US" altLang="en-US" sz="2800" b="0" i="0" u="none" strike="noStrike" cap="none" normalizeH="0" baseline="0" dirty="0">
                <a:ln>
                  <a:noFill/>
                </a:ln>
                <a:solidFill>
                  <a:schemeClr val="tx1"/>
                </a:solidFill>
                <a:effectLst/>
                <a:latin typeface="Arial" panose="020B0604020202020204" pitchFamily="34" charset="0"/>
              </a:rPr>
              <a:t>Regularly tracking portfolio performance ensures alignment with goals. For example, if a stock underperforms consistently, it may need to be sold and replaced with a better-performing alternative.</a:t>
            </a:r>
          </a:p>
        </p:txBody>
      </p:sp>
    </p:spTree>
    <p:extLst>
      <p:ext uri="{BB962C8B-B14F-4D97-AF65-F5344CB8AC3E}">
        <p14:creationId xmlns:p14="http://schemas.microsoft.com/office/powerpoint/2010/main" val="2113822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DA778658-CC60-7D69-7532-39D75CEEB113}"/>
              </a:ext>
            </a:extLst>
          </p:cNvPr>
          <p:cNvSpPr>
            <a:spLocks noGrp="1" noChangeArrowheads="1"/>
          </p:cNvSpPr>
          <p:nvPr>
            <p:ph idx="1"/>
          </p:nvPr>
        </p:nvSpPr>
        <p:spPr bwMode="auto">
          <a:xfrm>
            <a:off x="1013460" y="821923"/>
            <a:ext cx="1016508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9. Rebalancing</a:t>
            </a:r>
            <a:br>
              <a:rPr kumimoji="0" lang="en-US" altLang="en-US" sz="2800" b="0" i="0" u="none" strike="noStrike" cap="none" normalizeH="0" baseline="0" dirty="0">
                <a:ln>
                  <a:noFill/>
                </a:ln>
                <a:solidFill>
                  <a:schemeClr val="tx1"/>
                </a:solidFill>
                <a:effectLst/>
                <a:latin typeface="Arial" panose="020B0604020202020204" pitchFamily="34" charset="0"/>
              </a:rPr>
            </a:br>
            <a:r>
              <a:rPr kumimoji="0" lang="en-US" altLang="en-US" sz="2800" b="0" i="0" u="none" strike="noStrike" cap="none" normalizeH="0" baseline="0" dirty="0" err="1">
                <a:ln>
                  <a:noFill/>
                </a:ln>
                <a:solidFill>
                  <a:schemeClr val="tx1"/>
                </a:solidFill>
                <a:effectLst/>
                <a:latin typeface="Arial" panose="020B0604020202020204" pitchFamily="34" charset="0"/>
              </a:rPr>
              <a:t>Rebalancing</a:t>
            </a:r>
            <a:r>
              <a:rPr kumimoji="0" lang="en-US" altLang="en-US" sz="2800" b="0" i="0" u="none" strike="noStrike" cap="none" normalizeH="0" baseline="0" dirty="0">
                <a:ln>
                  <a:noFill/>
                </a:ln>
                <a:solidFill>
                  <a:schemeClr val="tx1"/>
                </a:solidFill>
                <a:effectLst/>
                <a:latin typeface="Arial" panose="020B0604020202020204" pitchFamily="34" charset="0"/>
              </a:rPr>
              <a:t> involves adjusting the portfolio to maintain the desired allocation. For instance, if equities outperform and exceed the target allocation, some stocks may be sold to buy bonds and restore balance.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10. Evaluation and Reporting</a:t>
            </a:r>
            <a:br>
              <a:rPr kumimoji="0" lang="en-US" altLang="en-US" sz="2800" b="0" i="0" u="none" strike="noStrike" cap="none" normalizeH="0" baseline="0" dirty="0">
                <a:ln>
                  <a:noFill/>
                </a:ln>
                <a:solidFill>
                  <a:schemeClr val="tx1"/>
                </a:solidFill>
                <a:effectLst/>
                <a:latin typeface="Arial" panose="020B0604020202020204" pitchFamily="34" charset="0"/>
              </a:rPr>
            </a:br>
            <a:r>
              <a:rPr kumimoji="0" lang="en-US" altLang="en-US" sz="2800" b="0" i="0" u="none" strike="noStrike" cap="none" normalizeH="0" baseline="0" dirty="0">
                <a:ln>
                  <a:noFill/>
                </a:ln>
                <a:solidFill>
                  <a:schemeClr val="tx1"/>
                </a:solidFill>
                <a:effectLst/>
                <a:latin typeface="Arial" panose="020B0604020202020204" pitchFamily="34" charset="0"/>
              </a:rPr>
              <a:t>Periodically reviewing the portfolio’s overall performance helps measure success. For example, comparing the portfolio's returns to a benchmark index like the S&amp;P 500 provides insights into its effectiveness.</a:t>
            </a:r>
          </a:p>
        </p:txBody>
      </p:sp>
    </p:spTree>
    <p:extLst>
      <p:ext uri="{BB962C8B-B14F-4D97-AF65-F5344CB8AC3E}">
        <p14:creationId xmlns:p14="http://schemas.microsoft.com/office/powerpoint/2010/main" val="628412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B39D99-8604-94BA-F813-8C792F381F0C}"/>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Conclusion</a:t>
            </a:r>
          </a:p>
        </p:txBody>
      </p:sp>
      <p:sp>
        <p:nvSpPr>
          <p:cNvPr id="3" name="Content Placeholder 2">
            <a:extLst>
              <a:ext uri="{FF2B5EF4-FFF2-40B4-BE49-F238E27FC236}">
                <a16:creationId xmlns:a16="http://schemas.microsoft.com/office/drawing/2014/main" id="{93ECBAD3-F4BA-AE59-6689-718353BC30CF}"/>
              </a:ext>
            </a:extLst>
          </p:cNvPr>
          <p:cNvSpPr>
            <a:spLocks noGrp="1"/>
          </p:cNvSpPr>
          <p:nvPr>
            <p:ph idx="1"/>
          </p:nvPr>
        </p:nvSpPr>
        <p:spPr>
          <a:xfrm>
            <a:off x="459351" y="1622744"/>
            <a:ext cx="11162378" cy="4940717"/>
          </a:xfrm>
        </p:spPr>
        <p:txBody>
          <a:bodyPr anchor="ctr">
            <a:normAutofit/>
          </a:bodyPr>
          <a:lstStyle/>
          <a:p>
            <a:pPr algn="just"/>
            <a:r>
              <a:rPr lang="en-US" sz="2800" dirty="0"/>
              <a:t>Investing effectively requires a thorough understanding of the characteristics of good investments and a disciplined approach to the investment process. </a:t>
            </a:r>
          </a:p>
          <a:p>
            <a:pPr algn="just"/>
            <a:r>
              <a:rPr lang="en-US" sz="2800" dirty="0"/>
              <a:t>By focusing on safety, adequate returns, liquidity, growth potential, and diversification, investors can align their financial decisions with their goals and risk tolerance. </a:t>
            </a:r>
          </a:p>
          <a:p>
            <a:pPr algn="just"/>
            <a:r>
              <a:rPr lang="en-US" sz="2800" dirty="0"/>
              <a:t>Ultimately, a good investment strategy not only secures financial stability but also maximizes wealth creation while adapting to changing market conditions and personal circumstances</a:t>
            </a:r>
          </a:p>
        </p:txBody>
      </p:sp>
    </p:spTree>
    <p:extLst>
      <p:ext uri="{BB962C8B-B14F-4D97-AF65-F5344CB8AC3E}">
        <p14:creationId xmlns:p14="http://schemas.microsoft.com/office/powerpoint/2010/main" val="3221229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9105D-BB11-733B-3F1D-F4B4BD861234}"/>
              </a:ext>
            </a:extLst>
          </p:cNvPr>
          <p:cNvSpPr>
            <a:spLocks noGrp="1"/>
          </p:cNvSpPr>
          <p:nvPr>
            <p:ph type="title"/>
          </p:nvPr>
        </p:nvSpPr>
        <p:spPr/>
        <p:txBody>
          <a:bodyPr>
            <a:normAutofit/>
          </a:bodyPr>
          <a:lstStyle/>
          <a:p>
            <a:r>
              <a:rPr lang="en-US" sz="3200" dirty="0"/>
              <a:t>Question 1</a:t>
            </a:r>
          </a:p>
        </p:txBody>
      </p:sp>
      <p:sp>
        <p:nvSpPr>
          <p:cNvPr id="3" name="Content Placeholder 2">
            <a:extLst>
              <a:ext uri="{FF2B5EF4-FFF2-40B4-BE49-F238E27FC236}">
                <a16:creationId xmlns:a16="http://schemas.microsoft.com/office/drawing/2014/main" id="{F3950844-3DBF-FFB0-000E-CDB5C080EA05}"/>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US" b="1" dirty="0"/>
              <a:t>Assertion (A):</a:t>
            </a:r>
            <a:r>
              <a:rPr lang="en-US" dirty="0"/>
              <a:t> Tax efficiency is an essential feature of a good investment.</a:t>
            </a:r>
            <a:br>
              <a:rPr lang="en-US" dirty="0"/>
            </a:br>
            <a:r>
              <a:rPr lang="en-US" b="1" dirty="0"/>
              <a:t>Reason (R):</a:t>
            </a:r>
            <a:r>
              <a:rPr lang="en-US" dirty="0"/>
              <a:t> Investments with tax benefits, such as tax-free bonds, enhance net returns by reducing tax liabilities.</a:t>
            </a:r>
            <a:br>
              <a:rPr lang="en-US" dirty="0"/>
            </a:br>
            <a:r>
              <a:rPr lang="en-US" b="1" dirty="0"/>
              <a:t>Options:</a:t>
            </a:r>
            <a:r>
              <a:rPr lang="en-US" dirty="0"/>
              <a:t>(a) Both A and R are true, and R is the correct explanation of A.</a:t>
            </a:r>
          </a:p>
          <a:p>
            <a:pPr>
              <a:buFont typeface="Arial" panose="020B0604020202020204" pitchFamily="34" charset="0"/>
              <a:buChar char="•"/>
            </a:pPr>
            <a:r>
              <a:rPr lang="en-US" dirty="0"/>
              <a:t>(b) Both A and R are true, but R is not the correct explanation of A.</a:t>
            </a:r>
          </a:p>
          <a:p>
            <a:pPr>
              <a:buFont typeface="Arial" panose="020B0604020202020204" pitchFamily="34" charset="0"/>
              <a:buChar char="•"/>
            </a:pPr>
            <a:r>
              <a:rPr lang="en-US" dirty="0"/>
              <a:t>(c) A is true, but R is false.</a:t>
            </a:r>
          </a:p>
          <a:p>
            <a:pPr>
              <a:buFont typeface="Arial" panose="020B0604020202020204" pitchFamily="34" charset="0"/>
              <a:buChar char="•"/>
            </a:pPr>
            <a:r>
              <a:rPr lang="en-US" dirty="0"/>
              <a:t>(d) A is false, but R is true.</a:t>
            </a:r>
          </a:p>
          <a:p>
            <a:pPr>
              <a:buFont typeface="Arial" panose="020B0604020202020204" pitchFamily="34" charset="0"/>
              <a:buChar char="•"/>
            </a:pPr>
            <a:r>
              <a:rPr lang="en-US" b="1" dirty="0"/>
              <a:t>Correct Answer:</a:t>
            </a:r>
            <a:r>
              <a:rPr lang="en-US" dirty="0"/>
              <a:t> </a:t>
            </a:r>
            <a:r>
              <a:rPr lang="en-US" b="1" dirty="0"/>
              <a:t>(a)</a:t>
            </a:r>
            <a:r>
              <a:rPr lang="en-US" dirty="0"/>
              <a:t> Both A and R are true, and R is the correct explanation of A.</a:t>
            </a:r>
          </a:p>
          <a:p>
            <a:endParaRPr lang="en-US" dirty="0"/>
          </a:p>
        </p:txBody>
      </p:sp>
    </p:spTree>
    <p:extLst>
      <p:ext uri="{BB962C8B-B14F-4D97-AF65-F5344CB8AC3E}">
        <p14:creationId xmlns:p14="http://schemas.microsoft.com/office/powerpoint/2010/main" val="3720990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EAB3A-51DC-909C-BBD2-1DF84A772F99}"/>
              </a:ext>
            </a:extLst>
          </p:cNvPr>
          <p:cNvSpPr>
            <a:spLocks noGrp="1"/>
          </p:cNvSpPr>
          <p:nvPr>
            <p:ph type="title"/>
          </p:nvPr>
        </p:nvSpPr>
        <p:spPr/>
        <p:txBody>
          <a:bodyPr>
            <a:normAutofit/>
          </a:bodyPr>
          <a:lstStyle/>
          <a:p>
            <a:r>
              <a:rPr lang="en-US" sz="3200"/>
              <a:t>Question 2</a:t>
            </a:r>
            <a:endParaRPr lang="en-US" sz="3200" dirty="0"/>
          </a:p>
        </p:txBody>
      </p:sp>
      <p:sp>
        <p:nvSpPr>
          <p:cNvPr id="3" name="Content Placeholder 2">
            <a:extLst>
              <a:ext uri="{FF2B5EF4-FFF2-40B4-BE49-F238E27FC236}">
                <a16:creationId xmlns:a16="http://schemas.microsoft.com/office/drawing/2014/main" id="{7551D227-D9F7-E2ED-3162-9251D322F539}"/>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US" b="1" dirty="0"/>
              <a:t>Assertion (A):</a:t>
            </a:r>
            <a:r>
              <a:rPr lang="en-US" dirty="0"/>
              <a:t> Monitoring and reviewing investments regularly is necessary.</a:t>
            </a:r>
            <a:br>
              <a:rPr lang="en-US" dirty="0"/>
            </a:br>
            <a:r>
              <a:rPr lang="en-US" b="1" dirty="0"/>
              <a:t>Reason (R):</a:t>
            </a:r>
            <a:r>
              <a:rPr lang="en-US" dirty="0"/>
              <a:t> It helps identify underperforming assets and adjust the portfolio to align with financial goals.</a:t>
            </a:r>
            <a:br>
              <a:rPr lang="en-US" dirty="0"/>
            </a:br>
            <a:r>
              <a:rPr lang="en-US" b="1" dirty="0"/>
              <a:t>Options:</a:t>
            </a:r>
            <a:r>
              <a:rPr lang="en-US" dirty="0"/>
              <a:t>(a) Both A and R are true, and R is the correct explanation of A.</a:t>
            </a:r>
          </a:p>
          <a:p>
            <a:pPr>
              <a:buFont typeface="Arial" panose="020B0604020202020204" pitchFamily="34" charset="0"/>
              <a:buChar char="•"/>
            </a:pPr>
            <a:r>
              <a:rPr lang="en-US" dirty="0"/>
              <a:t>(b) Both A and R are true, but R is not the correct explanation of A.</a:t>
            </a:r>
          </a:p>
          <a:p>
            <a:pPr>
              <a:buFont typeface="Arial" panose="020B0604020202020204" pitchFamily="34" charset="0"/>
              <a:buChar char="•"/>
            </a:pPr>
            <a:r>
              <a:rPr lang="en-US" dirty="0"/>
              <a:t>(c) A is true, but R is false.</a:t>
            </a:r>
          </a:p>
          <a:p>
            <a:pPr>
              <a:buFont typeface="Arial" panose="020B0604020202020204" pitchFamily="34" charset="0"/>
              <a:buChar char="•"/>
            </a:pPr>
            <a:r>
              <a:rPr lang="en-US" dirty="0"/>
              <a:t>(d) A is false, but R is true.</a:t>
            </a:r>
          </a:p>
          <a:p>
            <a:pPr>
              <a:buFont typeface="Arial" panose="020B0604020202020204" pitchFamily="34" charset="0"/>
              <a:buChar char="•"/>
            </a:pPr>
            <a:r>
              <a:rPr lang="en-US" b="1" dirty="0"/>
              <a:t>Correct Answer:</a:t>
            </a:r>
            <a:r>
              <a:rPr lang="en-US" dirty="0"/>
              <a:t> </a:t>
            </a:r>
            <a:r>
              <a:rPr lang="en-US" b="1" dirty="0"/>
              <a:t>(a)</a:t>
            </a:r>
            <a:r>
              <a:rPr lang="en-US" dirty="0"/>
              <a:t> Both A and R are true, and R is the correct explanation of A.</a:t>
            </a:r>
          </a:p>
          <a:p>
            <a:endParaRPr lang="en-US" dirty="0"/>
          </a:p>
        </p:txBody>
      </p:sp>
    </p:spTree>
    <p:extLst>
      <p:ext uri="{BB962C8B-B14F-4D97-AF65-F5344CB8AC3E}">
        <p14:creationId xmlns:p14="http://schemas.microsoft.com/office/powerpoint/2010/main" val="301652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67123A-B00C-3204-9C53-F21D9F041071}"/>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Features of a Good Investment</a:t>
            </a:r>
          </a:p>
        </p:txBody>
      </p:sp>
      <p:sp>
        <p:nvSpPr>
          <p:cNvPr id="4" name="Rectangle 1">
            <a:extLst>
              <a:ext uri="{FF2B5EF4-FFF2-40B4-BE49-F238E27FC236}">
                <a16:creationId xmlns:a16="http://schemas.microsoft.com/office/drawing/2014/main" id="{34B3814C-BF4F-0592-D8B5-C320441A595B}"/>
              </a:ext>
            </a:extLst>
          </p:cNvPr>
          <p:cNvSpPr>
            <a:spLocks noGrp="1" noChangeArrowheads="1"/>
          </p:cNvSpPr>
          <p:nvPr>
            <p:ph idx="1"/>
          </p:nvPr>
        </p:nvSpPr>
        <p:spPr bwMode="auto">
          <a:xfrm>
            <a:off x="1371599" y="1738859"/>
            <a:ext cx="9724031" cy="493176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R="0" lvl="0" defTabSz="914400" rtl="0" eaLnBrk="0" fontAlgn="base" latinLnBrk="0" hangingPunct="0">
              <a:spcBef>
                <a:spcPct val="0"/>
              </a:spcBef>
              <a:spcAft>
                <a:spcPts val="600"/>
              </a:spcAft>
              <a:buClrTx/>
              <a:buSzTx/>
              <a:buFont typeface="+mj-lt"/>
              <a:buAutoNum type="arabicPeriod"/>
              <a:tabLst/>
            </a:pPr>
            <a:r>
              <a:rPr kumimoji="0" lang="en-US" altLang="en-US" sz="2800" b="0" i="0" u="none" strike="noStrike" cap="none" normalizeH="0" baseline="0" dirty="0">
                <a:ln>
                  <a:noFill/>
                </a:ln>
                <a:effectLst/>
                <a:latin typeface="Arial" panose="020B0604020202020204" pitchFamily="34" charset="0"/>
              </a:rPr>
              <a:t>Safety of Principal</a:t>
            </a:r>
          </a:p>
          <a:p>
            <a:pPr marR="0" lvl="0" defTabSz="914400" rtl="0" eaLnBrk="0" fontAlgn="base" latinLnBrk="0" hangingPunct="0">
              <a:spcBef>
                <a:spcPct val="0"/>
              </a:spcBef>
              <a:spcAft>
                <a:spcPts val="600"/>
              </a:spcAft>
              <a:buClrTx/>
              <a:buSzTx/>
              <a:buFont typeface="+mj-lt"/>
              <a:buAutoNum type="arabicPeriod"/>
              <a:tabLst/>
            </a:pPr>
            <a:r>
              <a:rPr kumimoji="0" lang="en-US" altLang="en-US" sz="2800" b="0" i="0" u="none" strike="noStrike" cap="none" normalizeH="0" baseline="0" dirty="0">
                <a:ln>
                  <a:noFill/>
                </a:ln>
                <a:effectLst/>
                <a:latin typeface="Arial" panose="020B0604020202020204" pitchFamily="34" charset="0"/>
              </a:rPr>
              <a:t>Adequate Return</a:t>
            </a:r>
          </a:p>
          <a:p>
            <a:pPr marR="0" lvl="0" defTabSz="914400" rtl="0" eaLnBrk="0" fontAlgn="base" latinLnBrk="0" hangingPunct="0">
              <a:spcBef>
                <a:spcPct val="0"/>
              </a:spcBef>
              <a:spcAft>
                <a:spcPts val="600"/>
              </a:spcAft>
              <a:buClrTx/>
              <a:buSzTx/>
              <a:buFont typeface="+mj-lt"/>
              <a:buAutoNum type="arabicPeriod"/>
              <a:tabLst/>
            </a:pPr>
            <a:r>
              <a:rPr kumimoji="0" lang="en-US" altLang="en-US" sz="2800" b="0" i="0" u="none" strike="noStrike" cap="none" normalizeH="0" baseline="0" dirty="0">
                <a:ln>
                  <a:noFill/>
                </a:ln>
                <a:effectLst/>
                <a:latin typeface="Arial" panose="020B0604020202020204" pitchFamily="34" charset="0"/>
              </a:rPr>
              <a:t>Liquidity</a:t>
            </a:r>
          </a:p>
          <a:p>
            <a:pPr marR="0" lvl="0" defTabSz="914400" rtl="0" eaLnBrk="0" fontAlgn="base" latinLnBrk="0" hangingPunct="0">
              <a:spcBef>
                <a:spcPct val="0"/>
              </a:spcBef>
              <a:spcAft>
                <a:spcPts val="600"/>
              </a:spcAft>
              <a:buClrTx/>
              <a:buSzTx/>
              <a:buFont typeface="+mj-lt"/>
              <a:buAutoNum type="arabicPeriod"/>
              <a:tabLst/>
            </a:pPr>
            <a:r>
              <a:rPr kumimoji="0" lang="en-US" altLang="en-US" sz="2800" b="0" i="0" u="none" strike="noStrike" cap="none" normalizeH="0" baseline="0" dirty="0">
                <a:ln>
                  <a:noFill/>
                </a:ln>
                <a:effectLst/>
                <a:latin typeface="Arial" panose="020B0604020202020204" pitchFamily="34" charset="0"/>
              </a:rPr>
              <a:t>Tax Efficiency</a:t>
            </a:r>
          </a:p>
          <a:p>
            <a:pPr marR="0" lvl="0" defTabSz="914400" rtl="0" eaLnBrk="0" fontAlgn="base" latinLnBrk="0" hangingPunct="0">
              <a:spcBef>
                <a:spcPct val="0"/>
              </a:spcBef>
              <a:spcAft>
                <a:spcPts val="600"/>
              </a:spcAft>
              <a:buClrTx/>
              <a:buSzTx/>
              <a:buFont typeface="+mj-lt"/>
              <a:buAutoNum type="arabicPeriod"/>
              <a:tabLst/>
            </a:pPr>
            <a:r>
              <a:rPr kumimoji="0" lang="en-US" altLang="en-US" sz="2800" b="0" i="0" u="none" strike="noStrike" cap="none" normalizeH="0" baseline="0" dirty="0">
                <a:ln>
                  <a:noFill/>
                </a:ln>
                <a:effectLst/>
                <a:latin typeface="Arial" panose="020B0604020202020204" pitchFamily="34" charset="0"/>
              </a:rPr>
              <a:t>Growth Potential</a:t>
            </a:r>
          </a:p>
          <a:p>
            <a:pPr marR="0" lvl="0" defTabSz="914400" rtl="0" eaLnBrk="0" fontAlgn="base" latinLnBrk="0" hangingPunct="0">
              <a:spcBef>
                <a:spcPct val="0"/>
              </a:spcBef>
              <a:spcAft>
                <a:spcPts val="600"/>
              </a:spcAft>
              <a:buClrTx/>
              <a:buSzTx/>
              <a:buFont typeface="+mj-lt"/>
              <a:buAutoNum type="arabicPeriod"/>
              <a:tabLst/>
            </a:pPr>
            <a:r>
              <a:rPr kumimoji="0" lang="en-US" altLang="en-US" sz="2800" b="0" i="0" u="none" strike="noStrike" cap="none" normalizeH="0" baseline="0" dirty="0">
                <a:ln>
                  <a:noFill/>
                </a:ln>
                <a:effectLst/>
                <a:latin typeface="Arial" panose="020B0604020202020204" pitchFamily="34" charset="0"/>
              </a:rPr>
              <a:t>Diversification Benefits</a:t>
            </a:r>
          </a:p>
          <a:p>
            <a:pPr marR="0" lvl="0" defTabSz="914400" rtl="0" eaLnBrk="0" fontAlgn="base" latinLnBrk="0" hangingPunct="0">
              <a:spcBef>
                <a:spcPct val="0"/>
              </a:spcBef>
              <a:spcAft>
                <a:spcPts val="600"/>
              </a:spcAft>
              <a:buClrTx/>
              <a:buSzTx/>
              <a:buFont typeface="+mj-lt"/>
              <a:buAutoNum type="arabicPeriod"/>
              <a:tabLst/>
            </a:pPr>
            <a:r>
              <a:rPr kumimoji="0" lang="en-US" altLang="en-US" sz="2800" b="0" i="0" u="none" strike="noStrike" cap="none" normalizeH="0" baseline="0" dirty="0">
                <a:ln>
                  <a:noFill/>
                </a:ln>
                <a:effectLst/>
                <a:latin typeface="Arial" panose="020B0604020202020204" pitchFamily="34" charset="0"/>
              </a:rPr>
              <a:t>Hedge Against Inflation</a:t>
            </a:r>
          </a:p>
          <a:p>
            <a:pPr marR="0" lvl="0" defTabSz="914400" rtl="0" eaLnBrk="0" fontAlgn="base" latinLnBrk="0" hangingPunct="0">
              <a:spcBef>
                <a:spcPct val="0"/>
              </a:spcBef>
              <a:spcAft>
                <a:spcPts val="600"/>
              </a:spcAft>
              <a:buClrTx/>
              <a:buSzTx/>
              <a:buFont typeface="+mj-lt"/>
              <a:buAutoNum type="arabicPeriod"/>
              <a:tabLst/>
            </a:pPr>
            <a:r>
              <a:rPr kumimoji="0" lang="en-US" altLang="en-US" sz="2800" b="0" i="0" u="none" strike="noStrike" cap="none" normalizeH="0" baseline="0" dirty="0">
                <a:ln>
                  <a:noFill/>
                </a:ln>
                <a:effectLst/>
                <a:latin typeface="Arial" panose="020B0604020202020204" pitchFamily="34" charset="0"/>
              </a:rPr>
              <a:t>Flexibility</a:t>
            </a:r>
          </a:p>
          <a:p>
            <a:pPr marR="0" lvl="0" defTabSz="914400" rtl="0" eaLnBrk="0" fontAlgn="base" latinLnBrk="0" hangingPunct="0">
              <a:spcBef>
                <a:spcPct val="0"/>
              </a:spcBef>
              <a:spcAft>
                <a:spcPts val="600"/>
              </a:spcAft>
              <a:buClrTx/>
              <a:buSzTx/>
              <a:buFont typeface="+mj-lt"/>
              <a:buAutoNum type="arabicPeriod"/>
              <a:tabLst/>
            </a:pPr>
            <a:r>
              <a:rPr kumimoji="0" lang="en-US" altLang="en-US" sz="2800" b="0" i="0" u="none" strike="noStrike" cap="none" normalizeH="0" baseline="0" dirty="0">
                <a:ln>
                  <a:noFill/>
                </a:ln>
                <a:effectLst/>
                <a:latin typeface="Arial" panose="020B0604020202020204" pitchFamily="34" charset="0"/>
              </a:rPr>
              <a:t>Simplicity </a:t>
            </a:r>
          </a:p>
        </p:txBody>
      </p:sp>
    </p:spTree>
    <p:extLst>
      <p:ext uri="{BB962C8B-B14F-4D97-AF65-F5344CB8AC3E}">
        <p14:creationId xmlns:p14="http://schemas.microsoft.com/office/powerpoint/2010/main" val="2149436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Features of a Good Investment</a:t>
            </a:r>
          </a:p>
        </p:txBody>
      </p:sp>
      <p:sp>
        <p:nvSpPr>
          <p:cNvPr id="3" name="Content Placeholder 2"/>
          <p:cNvSpPr>
            <a:spLocks noGrp="1"/>
          </p:cNvSpPr>
          <p:nvPr>
            <p:ph idx="1"/>
          </p:nvPr>
        </p:nvSpPr>
        <p:spPr/>
        <p:txBody>
          <a:bodyPr>
            <a:normAutofit fontScale="92500" lnSpcReduction="10000"/>
          </a:bodyPr>
          <a:lstStyle/>
          <a:p>
            <a:pPr marL="0" indent="0" algn="just">
              <a:buNone/>
            </a:pPr>
            <a:r>
              <a:rPr lang="en-US" dirty="0"/>
              <a:t>1. Safety of Principal- A good investment minimizes the risk of losing the original amount invested. It ensures that the principal amount is protected even during market fluctuations. For instance, fixed deposits or government bonds are considered safe investments as they provide a guaranteed return with minimal risk.</a:t>
            </a:r>
          </a:p>
          <a:p>
            <a:pPr marL="0" indent="0" algn="just">
              <a:buNone/>
            </a:pPr>
            <a:r>
              <a:rPr lang="en-US" dirty="0"/>
              <a:t>2. Adequate Return- The investment should provide returns that justify the risk taken and meet the investor's financial goals. For example, equity mutual funds can offer high returns over the long term, but they come with higher risks compared to safer options like savings accounts.</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E7D173-6F5A-DBFB-934E-330243CAFCC2}"/>
              </a:ext>
            </a:extLst>
          </p:cNvPr>
          <p:cNvSpPr>
            <a:spLocks noGrp="1"/>
          </p:cNvSpPr>
          <p:nvPr>
            <p:ph idx="1"/>
          </p:nvPr>
        </p:nvSpPr>
        <p:spPr>
          <a:xfrm>
            <a:off x="609600" y="1076633"/>
            <a:ext cx="10972800" cy="5049532"/>
          </a:xfrm>
        </p:spPr>
        <p:txBody>
          <a:bodyPr>
            <a:normAutofit fontScale="92500"/>
          </a:bodyPr>
          <a:lstStyle/>
          <a:p>
            <a:pPr marL="0" indent="0" algn="just">
              <a:buNone/>
            </a:pPr>
            <a:r>
              <a:rPr lang="en-US" b="1" dirty="0"/>
              <a:t>3. Liquidity- </a:t>
            </a:r>
            <a:r>
              <a:rPr lang="en-US" dirty="0"/>
              <a:t>Liquidity refers to how easily an investment can be converted into cash without significant loss in value. For instance, stocks traded on a major exchange can typically be sold quickly, while real estate investments may take months to liquidate.</a:t>
            </a:r>
          </a:p>
          <a:p>
            <a:pPr marL="0" indent="0" algn="just">
              <a:buNone/>
            </a:pPr>
            <a:r>
              <a:rPr lang="en-US" b="1" dirty="0"/>
              <a:t>4. Tax Efficiency- </a:t>
            </a:r>
            <a:r>
              <a:rPr lang="en-US" dirty="0"/>
              <a:t>Tax</a:t>
            </a:r>
            <a:r>
              <a:rPr lang="en-US" b="1" dirty="0"/>
              <a:t> </a:t>
            </a:r>
            <a:r>
              <a:rPr lang="en-US" dirty="0"/>
              <a:t>efficient investments help minimize tax liabilities, thereby enhancing overall returns. </a:t>
            </a:r>
          </a:p>
          <a:p>
            <a:pPr marL="0" indent="0" algn="just">
              <a:buNone/>
            </a:pPr>
            <a:r>
              <a:rPr lang="en-US" dirty="0"/>
              <a:t>5. </a:t>
            </a:r>
            <a:r>
              <a:rPr lang="en-US" b="1" dirty="0"/>
              <a:t>Growth Potential- </a:t>
            </a:r>
            <a:r>
              <a:rPr lang="en-US" dirty="0"/>
              <a:t>A good investment should have the potential for capital appreciation over time. For example, investing in blue-chip stocks like Apple or Microsoft has historically provided significant long-term growth.</a:t>
            </a:r>
          </a:p>
        </p:txBody>
      </p:sp>
    </p:spTree>
    <p:extLst>
      <p:ext uri="{BB962C8B-B14F-4D97-AF65-F5344CB8AC3E}">
        <p14:creationId xmlns:p14="http://schemas.microsoft.com/office/powerpoint/2010/main" val="1520311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21BF266B-503C-F7A8-6B63-F11B503E02C6}"/>
              </a:ext>
            </a:extLst>
          </p:cNvPr>
          <p:cNvSpPr>
            <a:spLocks noGrp="1" noChangeArrowheads="1"/>
          </p:cNvSpPr>
          <p:nvPr>
            <p:ph idx="1"/>
          </p:nvPr>
        </p:nvSpPr>
        <p:spPr bwMode="auto">
          <a:xfrm>
            <a:off x="609600" y="797510"/>
            <a:ext cx="10805652"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6. Diversification Benefits</a:t>
            </a:r>
            <a:br>
              <a:rPr kumimoji="0" lang="en-US" altLang="en-US" sz="2400" b="0" i="0" u="none" strike="noStrike" cap="none" normalizeH="0" baseline="0" dirty="0">
                <a:ln>
                  <a:noFill/>
                </a:ln>
                <a:solidFill>
                  <a:schemeClr val="tx1"/>
                </a:solidFill>
                <a:effectLst/>
                <a:latin typeface="Arial" panose="020B0604020202020204" pitchFamily="34" charset="0"/>
              </a:rPr>
            </a:br>
            <a:r>
              <a:rPr kumimoji="0" lang="en-US" altLang="en-US" sz="2400" b="0" i="0" u="none" strike="noStrike" cap="none" normalizeH="0" baseline="0" dirty="0">
                <a:ln>
                  <a:noFill/>
                </a:ln>
                <a:solidFill>
                  <a:schemeClr val="tx1"/>
                </a:solidFill>
                <a:effectLst/>
                <a:latin typeface="Arial" panose="020B0604020202020204" pitchFamily="34" charset="0"/>
              </a:rPr>
              <a:t>Investments that diversify a portfolio help reduce overall risk. For instance, adding gold or commodities to a portfolio of equities can provide a hedge during economic downturns as their performance often inversely correlates with stock markets.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7. Hedge Against Inflation</a:t>
            </a:r>
            <a:br>
              <a:rPr kumimoji="0" lang="en-US" altLang="en-US" sz="2400" b="0" i="0" u="none" strike="noStrike" cap="none" normalizeH="0" baseline="0" dirty="0">
                <a:ln>
                  <a:noFill/>
                </a:ln>
                <a:solidFill>
                  <a:schemeClr val="tx1"/>
                </a:solidFill>
                <a:effectLst/>
                <a:latin typeface="Arial" panose="020B0604020202020204" pitchFamily="34" charset="0"/>
              </a:rPr>
            </a:br>
            <a:r>
              <a:rPr kumimoji="0" lang="en-US" altLang="en-US" sz="2400" b="0" i="0" u="none" strike="noStrike" cap="none" normalizeH="0" baseline="0" dirty="0">
                <a:ln>
                  <a:noFill/>
                </a:ln>
                <a:solidFill>
                  <a:schemeClr val="tx1"/>
                </a:solidFill>
                <a:effectLst/>
                <a:latin typeface="Arial" panose="020B0604020202020204" pitchFamily="34" charset="0"/>
              </a:rPr>
              <a:t>Investments should at least keep up with inflation to preserve purchasing power. Real estate and inflation-protected securities, like Treasury Inflation-Protected Securities (TIPS), are examples of assets that can act as effective inflation hedges.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8. Flexibility</a:t>
            </a:r>
            <a:br>
              <a:rPr kumimoji="0" lang="en-US" altLang="en-US" sz="2400" b="0" i="0" u="none" strike="noStrike" cap="none" normalizeH="0" baseline="0" dirty="0">
                <a:ln>
                  <a:noFill/>
                </a:ln>
                <a:solidFill>
                  <a:schemeClr val="tx1"/>
                </a:solidFill>
                <a:effectLst/>
                <a:latin typeface="Arial" panose="020B0604020202020204" pitchFamily="34" charset="0"/>
              </a:rPr>
            </a:br>
            <a:r>
              <a:rPr kumimoji="0" lang="en-US" altLang="en-US" sz="2400" b="0" i="0" u="none" strike="noStrike" cap="none" normalizeH="0" baseline="0" dirty="0">
                <a:ln>
                  <a:noFill/>
                </a:ln>
                <a:solidFill>
                  <a:schemeClr val="tx1"/>
                </a:solidFill>
                <a:effectLst/>
                <a:latin typeface="Arial" panose="020B0604020202020204" pitchFamily="34" charset="0"/>
              </a:rPr>
              <a:t>Investments offering flexibility allow adjustments based on changing goals or market conditions. For instance, mutual funds often allow investors to switch between different schemes or portfolios without incurring heavy penalties.</a:t>
            </a:r>
          </a:p>
        </p:txBody>
      </p:sp>
    </p:spTree>
    <p:extLst>
      <p:ext uri="{BB962C8B-B14F-4D97-AF65-F5344CB8AC3E}">
        <p14:creationId xmlns:p14="http://schemas.microsoft.com/office/powerpoint/2010/main" val="704184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A965C9F7-96F7-DBA2-0815-EDEF4153FB62}"/>
              </a:ext>
            </a:extLst>
          </p:cNvPr>
          <p:cNvSpPr>
            <a:spLocks noGrp="1" noChangeArrowheads="1"/>
          </p:cNvSpPr>
          <p:nvPr>
            <p:ph idx="1"/>
          </p:nvPr>
        </p:nvSpPr>
        <p:spPr bwMode="auto">
          <a:xfrm>
            <a:off x="609600" y="821923"/>
            <a:ext cx="11218606"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9. Simplicity</a:t>
            </a:r>
            <a:br>
              <a:rPr kumimoji="0" lang="en-US" altLang="en-US" sz="2800" b="0" i="0" u="none" strike="noStrike" cap="none" normalizeH="0" baseline="0" dirty="0">
                <a:ln>
                  <a:noFill/>
                </a:ln>
                <a:solidFill>
                  <a:schemeClr val="tx1"/>
                </a:solidFill>
                <a:effectLst/>
                <a:latin typeface="Arial" panose="020B0604020202020204" pitchFamily="34" charset="0"/>
              </a:rPr>
            </a:br>
            <a:r>
              <a:rPr kumimoji="0" lang="en-US" altLang="en-US" sz="2800" b="0" i="0" u="none" strike="noStrike" cap="none" normalizeH="0" baseline="0" dirty="0" err="1">
                <a:ln>
                  <a:noFill/>
                </a:ln>
                <a:solidFill>
                  <a:schemeClr val="tx1"/>
                </a:solidFill>
                <a:effectLst/>
                <a:latin typeface="Arial" panose="020B0604020202020204" pitchFamily="34" charset="0"/>
              </a:rPr>
              <a:t>Simplicity</a:t>
            </a:r>
            <a:r>
              <a:rPr kumimoji="0" lang="en-US" altLang="en-US" sz="2800" b="0" i="0" u="none" strike="noStrike" cap="none" normalizeH="0" baseline="0" dirty="0">
                <a:ln>
                  <a:noFill/>
                </a:ln>
                <a:solidFill>
                  <a:schemeClr val="tx1"/>
                </a:solidFill>
                <a:effectLst/>
                <a:latin typeface="Arial" panose="020B0604020202020204" pitchFamily="34" charset="0"/>
              </a:rPr>
              <a:t> ensures that the investor understands the nature of the investment. For example, a savings account or a fixed deposit is straightforward, whereas complex derivatives or structured products may involve higher risks and require specialized knowledge.</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10. Social and Ethical Considerations</a:t>
            </a:r>
            <a:br>
              <a:rPr kumimoji="0" lang="en-US" altLang="en-US" sz="2800" b="0" i="0" u="none" strike="noStrike" cap="none" normalizeH="0" baseline="0" dirty="0">
                <a:ln>
                  <a:noFill/>
                </a:ln>
                <a:solidFill>
                  <a:schemeClr val="tx1"/>
                </a:solidFill>
                <a:effectLst/>
                <a:latin typeface="Arial" panose="020B0604020202020204" pitchFamily="34" charset="0"/>
              </a:rPr>
            </a:br>
            <a:r>
              <a:rPr kumimoji="0" lang="en-US" altLang="en-US" sz="2800" b="0" i="0" u="none" strike="noStrike" cap="none" normalizeH="0" baseline="0" dirty="0">
                <a:ln>
                  <a:noFill/>
                </a:ln>
                <a:solidFill>
                  <a:schemeClr val="tx1"/>
                </a:solidFill>
                <a:effectLst/>
                <a:latin typeface="Arial" panose="020B0604020202020204" pitchFamily="34" charset="0"/>
              </a:rPr>
              <a:t>Socially responsible investments (SRIs) or ESG funds allow investors to align their investments with personal values, such as environmental conservation or social justice. For example, investing in a green energy company like Tesla aligns with environmental goals.</a:t>
            </a:r>
          </a:p>
        </p:txBody>
      </p:sp>
    </p:spTree>
    <p:extLst>
      <p:ext uri="{BB962C8B-B14F-4D97-AF65-F5344CB8AC3E}">
        <p14:creationId xmlns:p14="http://schemas.microsoft.com/office/powerpoint/2010/main" val="1011384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84813"/>
            <a:ext cx="10515600" cy="391844"/>
          </a:xfrm>
        </p:spPr>
        <p:txBody>
          <a:bodyPr>
            <a:normAutofit fontScale="90000"/>
          </a:bodyPr>
          <a:lstStyle/>
          <a:p>
            <a:r>
              <a:rPr lang="en-US" sz="3600" dirty="0"/>
              <a:t>Investment Process </a:t>
            </a:r>
          </a:p>
        </p:txBody>
      </p:sp>
      <p:graphicFrame>
        <p:nvGraphicFramePr>
          <p:cNvPr id="6" name="Rectangle 1">
            <a:extLst>
              <a:ext uri="{FF2B5EF4-FFF2-40B4-BE49-F238E27FC236}">
                <a16:creationId xmlns:a16="http://schemas.microsoft.com/office/drawing/2014/main" id="{BA5A3048-F5E5-8D85-C112-169B03814969}"/>
              </a:ext>
            </a:extLst>
          </p:cNvPr>
          <p:cNvGraphicFramePr>
            <a:graphicFrameLocks noGrp="1"/>
          </p:cNvGraphicFramePr>
          <p:nvPr>
            <p:ph idx="1"/>
            <p:extLst>
              <p:ext uri="{D42A27DB-BD31-4B8C-83A1-F6EECF244321}">
                <p14:modId xmlns:p14="http://schemas.microsoft.com/office/powerpoint/2010/main" val="1120854824"/>
              </p:ext>
            </p:extLst>
          </p:nvPr>
        </p:nvGraphicFramePr>
        <p:xfrm>
          <a:off x="838200" y="961469"/>
          <a:ext cx="10515600" cy="5611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Investment Process </a:t>
            </a:r>
          </a:p>
        </p:txBody>
      </p:sp>
      <p:sp>
        <p:nvSpPr>
          <p:cNvPr id="4" name="Rectangle 1">
            <a:extLst>
              <a:ext uri="{FF2B5EF4-FFF2-40B4-BE49-F238E27FC236}">
                <a16:creationId xmlns:a16="http://schemas.microsoft.com/office/drawing/2014/main" id="{DA42D147-0657-BE1D-5B3D-93123DFFB156}"/>
              </a:ext>
            </a:extLst>
          </p:cNvPr>
          <p:cNvSpPr>
            <a:spLocks noGrp="1" noChangeArrowheads="1"/>
          </p:cNvSpPr>
          <p:nvPr>
            <p:ph idx="1"/>
          </p:nvPr>
        </p:nvSpPr>
        <p:spPr bwMode="auto">
          <a:xfrm>
            <a:off x="609600" y="1447137"/>
            <a:ext cx="10210800"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1. Establishing Investment Goals</a:t>
            </a:r>
            <a:br>
              <a:rPr kumimoji="0" lang="en-US" altLang="en-US" sz="2800" b="0" i="0" u="none" strike="noStrike" cap="none" normalizeH="0" baseline="0" dirty="0">
                <a:ln>
                  <a:noFill/>
                </a:ln>
                <a:solidFill>
                  <a:schemeClr val="tx1"/>
                </a:solidFill>
                <a:effectLst/>
                <a:latin typeface="Arial" panose="020B0604020202020204" pitchFamily="34" charset="0"/>
              </a:rPr>
            </a:br>
            <a:r>
              <a:rPr kumimoji="0" lang="en-US" altLang="en-US" sz="2800" b="0" i="0" u="none" strike="noStrike" cap="none" normalizeH="0" baseline="0" dirty="0">
                <a:ln>
                  <a:noFill/>
                </a:ln>
                <a:solidFill>
                  <a:schemeClr val="tx1"/>
                </a:solidFill>
                <a:effectLst/>
                <a:latin typeface="Arial" panose="020B0604020202020204" pitchFamily="34" charset="0"/>
              </a:rPr>
              <a:t>Investment goals provide a clear direction for decision-making. For instance, a young professional may aim for long-term wealth creation, while a retiree may prioritize income generation through fixed-income securities.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2. Assessing Risk Tolerance</a:t>
            </a:r>
            <a:br>
              <a:rPr kumimoji="0" lang="en-US" altLang="en-US" sz="2800" b="0" i="0" u="none" strike="noStrike" cap="none" normalizeH="0" baseline="0" dirty="0">
                <a:ln>
                  <a:noFill/>
                </a:ln>
                <a:solidFill>
                  <a:schemeClr val="tx1"/>
                </a:solidFill>
                <a:effectLst/>
                <a:latin typeface="Arial" panose="020B0604020202020204" pitchFamily="34" charset="0"/>
              </a:rPr>
            </a:br>
            <a:r>
              <a:rPr kumimoji="0" lang="en-US" altLang="en-US" sz="2800" b="0" i="0" u="none" strike="noStrike" cap="none" normalizeH="0" baseline="0" dirty="0">
                <a:ln>
                  <a:noFill/>
                </a:ln>
                <a:solidFill>
                  <a:schemeClr val="tx1"/>
                </a:solidFill>
                <a:effectLst/>
                <a:latin typeface="Arial" panose="020B0604020202020204" pitchFamily="34" charset="0"/>
              </a:rPr>
              <a:t>Understanding risk tolerance helps align investments with the investor’s comfort level. For example, a high-risk tolerance might lead to investments in emerging markets or cryptocurrencies, while a conservative investor might prefer bonds or savings accounts.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C427A995-5F32-DB4E-BF42-A6D4CBAA215A}"/>
              </a:ext>
            </a:extLst>
          </p:cNvPr>
          <p:cNvSpPr>
            <a:spLocks noGrp="1" noChangeArrowheads="1"/>
          </p:cNvSpPr>
          <p:nvPr>
            <p:ph idx="1"/>
          </p:nvPr>
        </p:nvSpPr>
        <p:spPr bwMode="auto">
          <a:xfrm>
            <a:off x="876300" y="568016"/>
            <a:ext cx="104394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3. Analyzing the Market</a:t>
            </a:r>
            <a:br>
              <a:rPr kumimoji="0" lang="en-US" altLang="en-US" sz="2400" b="0" i="0" u="none" strike="noStrike" cap="none" normalizeH="0" baseline="0" dirty="0">
                <a:ln>
                  <a:noFill/>
                </a:ln>
                <a:solidFill>
                  <a:schemeClr val="tx1"/>
                </a:solidFill>
                <a:effectLst/>
                <a:latin typeface="Arial" panose="020B0604020202020204" pitchFamily="34" charset="0"/>
              </a:rPr>
            </a:br>
            <a:r>
              <a:rPr kumimoji="0" lang="en-US" altLang="en-US" sz="2400" b="0" i="0" u="none" strike="noStrike" cap="none" normalizeH="0" baseline="0" dirty="0" err="1">
                <a:ln>
                  <a:noFill/>
                </a:ln>
                <a:solidFill>
                  <a:schemeClr val="tx1"/>
                </a:solidFill>
                <a:effectLst/>
                <a:latin typeface="Arial" panose="020B0604020202020204" pitchFamily="34" charset="0"/>
              </a:rPr>
              <a:t>Market</a:t>
            </a:r>
            <a:r>
              <a:rPr kumimoji="0" lang="en-US" altLang="en-US" sz="2400" b="0" i="0" u="none" strike="noStrike" cap="none" normalizeH="0" baseline="0" dirty="0">
                <a:ln>
                  <a:noFill/>
                </a:ln>
                <a:solidFill>
                  <a:schemeClr val="tx1"/>
                </a:solidFill>
                <a:effectLst/>
                <a:latin typeface="Arial" panose="020B0604020202020204" pitchFamily="34" charset="0"/>
              </a:rPr>
              <a:t> analysis involves evaluating factors like economic trends and industry performance. For example, during a bullish market, investors might lean toward growth stocks, whereas in a recession, defensive stocks like utilities are often preferred.</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4. Asset Allocation</a:t>
            </a:r>
            <a:br>
              <a:rPr kumimoji="0" lang="en-US" altLang="en-US" sz="2400" b="0" i="0" u="none" strike="noStrike" cap="none" normalizeH="0" baseline="0" dirty="0">
                <a:ln>
                  <a:noFill/>
                </a:ln>
                <a:solidFill>
                  <a:schemeClr val="tx1"/>
                </a:solidFill>
                <a:effectLst/>
                <a:latin typeface="Arial" panose="020B0604020202020204" pitchFamily="34" charset="0"/>
              </a:rPr>
            </a:br>
            <a:r>
              <a:rPr kumimoji="0" lang="en-US" altLang="en-US" sz="2400" b="0" i="0" u="none" strike="noStrike" cap="none" normalizeH="0" baseline="0" dirty="0">
                <a:ln>
                  <a:noFill/>
                </a:ln>
                <a:solidFill>
                  <a:schemeClr val="tx1"/>
                </a:solidFill>
                <a:effectLst/>
                <a:latin typeface="Arial" panose="020B0604020202020204" pitchFamily="34" charset="0"/>
              </a:rPr>
              <a:t>Asset allocation distributes investments across various asset classes to balance risk and return. For instance, a young investor might allocate 70% to equities, 20% to bonds, and 10% to cash, while a retiree might reverse this proportion.</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5. Security Selection</a:t>
            </a:r>
            <a:br>
              <a:rPr kumimoji="0" lang="en-US" altLang="en-US" sz="2400" b="0" i="0" u="none" strike="noStrike" cap="none" normalizeH="0" baseline="0" dirty="0">
                <a:ln>
                  <a:noFill/>
                </a:ln>
                <a:solidFill>
                  <a:schemeClr val="tx1"/>
                </a:solidFill>
                <a:effectLst/>
                <a:latin typeface="Arial" panose="020B0604020202020204" pitchFamily="34" charset="0"/>
              </a:rPr>
            </a:br>
            <a:r>
              <a:rPr kumimoji="0" lang="en-US" altLang="en-US" sz="2400" b="0" i="0" u="none" strike="noStrike" cap="none" normalizeH="0" baseline="0" dirty="0">
                <a:ln>
                  <a:noFill/>
                </a:ln>
                <a:solidFill>
                  <a:schemeClr val="tx1"/>
                </a:solidFill>
                <a:effectLst/>
                <a:latin typeface="Arial" panose="020B0604020202020204" pitchFamily="34" charset="0"/>
              </a:rPr>
              <a:t>After deciding on asset allocation, specific securities are selected. For example, within equities, an investor might choose blue-chip stocks like Amazon or small-cap stocks with growth potential.</a:t>
            </a:r>
          </a:p>
        </p:txBody>
      </p:sp>
    </p:spTree>
    <p:extLst>
      <p:ext uri="{BB962C8B-B14F-4D97-AF65-F5344CB8AC3E}">
        <p14:creationId xmlns:p14="http://schemas.microsoft.com/office/powerpoint/2010/main" val="3910314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89</TotalTime>
  <Words>1221</Words>
  <Application>Microsoft Office PowerPoint</Application>
  <PresentationFormat>Widescreen</PresentationFormat>
  <Paragraphs>61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Features of a Good Investment and Investment Process</vt:lpstr>
      <vt:lpstr>Features of a Good Investment</vt:lpstr>
      <vt:lpstr>Features of a Good Investment</vt:lpstr>
      <vt:lpstr>PowerPoint Presentation</vt:lpstr>
      <vt:lpstr>PowerPoint Presentation</vt:lpstr>
      <vt:lpstr>PowerPoint Presentation</vt:lpstr>
      <vt:lpstr>Investment Process </vt:lpstr>
      <vt:lpstr>Investment Process </vt:lpstr>
      <vt:lpstr>PowerPoint Presentation</vt:lpstr>
      <vt:lpstr>PowerPoint Presentation</vt:lpstr>
      <vt:lpstr>PowerPoint Presentation</vt:lpstr>
      <vt:lpstr>Conclusion</vt:lpstr>
      <vt:lpstr>Question 1</vt:lpstr>
      <vt:lpstr>Question 2</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Manish Dadhich</cp:lastModifiedBy>
  <cp:revision>15</cp:revision>
  <dcterms:created xsi:type="dcterms:W3CDTF">2013-01-27T09:14:16Z</dcterms:created>
  <dcterms:modified xsi:type="dcterms:W3CDTF">2025-01-29T10:03:03Z</dcterms:modified>
  <cp:category/>
</cp:coreProperties>
</file>