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31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Bancassurance</a:t>
            </a:r>
            <a:r>
              <a:rPr lang="en-US" dirty="0" smtClean="0"/>
              <a:t> In India	</a:t>
            </a:r>
            <a:endParaRPr lang="en-US" dirty="0"/>
          </a:p>
        </p:txBody>
      </p:sp>
      <p:sp>
        <p:nvSpPr>
          <p:cNvPr id="3" name="Subtitle 2"/>
          <p:cNvSpPr>
            <a:spLocks noGrp="1"/>
          </p:cNvSpPr>
          <p:nvPr>
            <p:ph type="subTitle" idx="1"/>
          </p:nvPr>
        </p:nvSpPr>
        <p:spPr/>
        <p:txBody>
          <a:bodyPr/>
          <a:lstStyle/>
          <a:p>
            <a:r>
              <a:rPr lang="en-US" dirty="0" smtClean="0"/>
              <a:t>Dr. Manish </a:t>
            </a:r>
            <a:r>
              <a:rPr lang="en-US" dirty="0" err="1" smtClean="0"/>
              <a:t>Dadhich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Future of </a:t>
            </a:r>
            <a:r>
              <a:rPr lang="en-US" sz="3200" b="1" dirty="0" err="1" smtClean="0"/>
              <a:t>Bancassurance</a:t>
            </a:r>
            <a:r>
              <a:rPr lang="en-US" sz="3200" b="1" dirty="0" smtClean="0"/>
              <a:t> in India</a:t>
            </a:r>
            <a:br>
              <a:rPr lang="en-US" sz="3200" b="1" dirty="0" smtClean="0"/>
            </a:br>
            <a:endParaRPr lang="en-US" sz="3200" b="1" dirty="0"/>
          </a:p>
        </p:txBody>
      </p:sp>
      <p:sp>
        <p:nvSpPr>
          <p:cNvPr id="3" name="Content Placeholder 2"/>
          <p:cNvSpPr>
            <a:spLocks noGrp="1"/>
          </p:cNvSpPr>
          <p:nvPr>
            <p:ph idx="1"/>
          </p:nvPr>
        </p:nvSpPr>
        <p:spPr/>
        <p:txBody>
          <a:bodyPr>
            <a:normAutofit/>
          </a:bodyPr>
          <a:lstStyle/>
          <a:p>
            <a:pPr algn="just">
              <a:buNone/>
            </a:pPr>
            <a:r>
              <a:rPr lang="en-US" sz="2800" dirty="0" smtClean="0"/>
              <a:t>This magnitude of potential fee based income by banks in India from </a:t>
            </a:r>
            <a:r>
              <a:rPr lang="en-US" sz="2800" dirty="0" err="1" smtClean="0"/>
              <a:t>bancassurance</a:t>
            </a:r>
            <a:r>
              <a:rPr lang="en-US" sz="2800" dirty="0" smtClean="0"/>
              <a:t> business is the attraction for banks to be preferred vendors of insurance products, in spite of possible challenges relating to choice of insurance business (life or non-life or both), cultural issues, compensation structure and capacity building.</a:t>
            </a:r>
          </a:p>
          <a:p>
            <a:pPr algn="just"/>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6600" dirty="0" smtClean="0"/>
              <a:t>Thx</a:t>
            </a:r>
            <a:endParaRPr lang="en-US" sz="6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err="1" smtClean="0"/>
              <a:t>Bancassurance</a:t>
            </a:r>
            <a:endParaRPr lang="en-US" sz="4000" b="1" dirty="0"/>
          </a:p>
        </p:txBody>
      </p:sp>
      <p:sp>
        <p:nvSpPr>
          <p:cNvPr id="3" name="Content Placeholder 2"/>
          <p:cNvSpPr>
            <a:spLocks noGrp="1"/>
          </p:cNvSpPr>
          <p:nvPr>
            <p:ph idx="1"/>
          </p:nvPr>
        </p:nvSpPr>
        <p:spPr/>
        <p:txBody>
          <a:bodyPr>
            <a:normAutofit lnSpcReduction="10000"/>
          </a:bodyPr>
          <a:lstStyle/>
          <a:p>
            <a:pPr algn="just"/>
            <a:r>
              <a:rPr lang="en-US" b="1" dirty="0" err="1" smtClean="0"/>
              <a:t>Bancassurance</a:t>
            </a:r>
            <a:r>
              <a:rPr lang="en-US" b="1" dirty="0" smtClean="0"/>
              <a:t> is a new concept in financial services sector means using the bank’s distribution channels to sell insurance products. </a:t>
            </a:r>
          </a:p>
          <a:p>
            <a:pPr algn="just"/>
            <a:r>
              <a:rPr lang="en-US" dirty="0" smtClean="0"/>
              <a:t>The philosophy behind </a:t>
            </a:r>
            <a:r>
              <a:rPr lang="en-US" dirty="0" err="1" smtClean="0"/>
              <a:t>Bancassurance</a:t>
            </a:r>
            <a:r>
              <a:rPr lang="en-US" dirty="0" smtClean="0"/>
              <a:t> is to combine the manufacturing capability sand selling culture of insurance companies with the distribution network and large receptive client base of banks.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en-US" dirty="0" smtClean="0"/>
              <a:t>It is a phenomenon wherein insurance products are offered through the distribution channels of the banking services along with a complete range of banking and investment products and services.</a:t>
            </a:r>
          </a:p>
          <a:p>
            <a:pPr algn="just"/>
            <a:r>
              <a:rPr lang="en-US" dirty="0" smtClean="0"/>
              <a:t> To put it simply, </a:t>
            </a:r>
            <a:r>
              <a:rPr lang="en-US" dirty="0" err="1" smtClean="0"/>
              <a:t>Bancassurance</a:t>
            </a:r>
            <a:r>
              <a:rPr lang="en-US" dirty="0" smtClean="0"/>
              <a:t> tries to exploit synergies between both the insurance companies and banks. </a:t>
            </a:r>
            <a:r>
              <a:rPr lang="en-US" dirty="0" err="1" smtClean="0"/>
              <a:t>Bancassurance</a:t>
            </a:r>
            <a:r>
              <a:rPr lang="en-US" dirty="0" smtClean="0"/>
              <a:t> if taken in right spirit and implemented properly can be win-win situation for the all the participants’ viz., banks, insurers and the customer.</a:t>
            </a:r>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Need for </a:t>
            </a:r>
            <a:r>
              <a:rPr lang="en-US" sz="3600" b="1" dirty="0" err="1" smtClean="0"/>
              <a:t>Bancassurance</a:t>
            </a:r>
            <a:r>
              <a:rPr lang="en-US" sz="3600" b="1" dirty="0" smtClean="0"/>
              <a:t/>
            </a:r>
            <a:br>
              <a:rPr lang="en-US" sz="3600" b="1" dirty="0" smtClean="0"/>
            </a:br>
            <a:endParaRPr lang="en-US" sz="3600" b="1" dirty="0"/>
          </a:p>
        </p:txBody>
      </p:sp>
      <p:sp>
        <p:nvSpPr>
          <p:cNvPr id="3" name="Content Placeholder 2"/>
          <p:cNvSpPr>
            <a:spLocks noGrp="1"/>
          </p:cNvSpPr>
          <p:nvPr>
            <p:ph idx="1"/>
          </p:nvPr>
        </p:nvSpPr>
        <p:spPr/>
        <p:txBody>
          <a:bodyPr>
            <a:noAutofit/>
          </a:bodyPr>
          <a:lstStyle/>
          <a:p>
            <a:pPr lvl="0" algn="just">
              <a:buNone/>
            </a:pPr>
            <a:r>
              <a:rPr lang="en-US" sz="2800" dirty="0" smtClean="0"/>
              <a:t>1. </a:t>
            </a:r>
            <a:r>
              <a:rPr lang="en-US" sz="2800" b="1" dirty="0" smtClean="0"/>
              <a:t>Conducive environment:</a:t>
            </a:r>
            <a:r>
              <a:rPr lang="en-US" sz="2800" dirty="0" smtClean="0"/>
              <a:t> Progressive dismantling of laws relating to undertaking of insurance businesses by banks, increasing use of electronic channels and automation, growing needs for private retirement plans to complement public pensions, the concern for providing total financial services to customers, etc. have paved the way for </a:t>
            </a:r>
            <a:r>
              <a:rPr lang="en-US" sz="2800" dirty="0" err="1" smtClean="0"/>
              <a:t>Bancassurance</a:t>
            </a:r>
            <a:r>
              <a:rPr lang="en-US" sz="2800" dirty="0" smtClean="0"/>
              <a:t>.</a:t>
            </a:r>
          </a:p>
          <a:p>
            <a:pPr lvl="0" algn="just">
              <a:buNone/>
            </a:pPr>
            <a:r>
              <a:rPr lang="en-US" sz="2800" b="1" dirty="0" smtClean="0"/>
              <a:t>2. Cost effectiveness:</a:t>
            </a:r>
            <a:r>
              <a:rPr lang="en-US" sz="2800" dirty="0" smtClean="0"/>
              <a:t> Insurers look to </a:t>
            </a:r>
            <a:r>
              <a:rPr lang="en-US" sz="2800" dirty="0" err="1" smtClean="0"/>
              <a:t>Bancassurance</a:t>
            </a:r>
            <a:r>
              <a:rPr lang="en-US" sz="2800" dirty="0" smtClean="0"/>
              <a:t> as an alternative cost effective mode of distribution as against the costly agency services. It is estimated that 50% of the insurers cost structure is directly or indirectly related to distribution</a:t>
            </a:r>
          </a:p>
          <a:p>
            <a:pPr algn="just">
              <a:buNone/>
            </a:pP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Autofit/>
          </a:bodyPr>
          <a:lstStyle/>
          <a:p>
            <a:pPr lvl="0" algn="just">
              <a:buNone/>
            </a:pPr>
            <a:r>
              <a:rPr lang="en-US" sz="2800" dirty="0" smtClean="0"/>
              <a:t>3. </a:t>
            </a:r>
            <a:r>
              <a:rPr lang="en-US" sz="2800" b="1" dirty="0" smtClean="0"/>
              <a:t>Fee-based income:</a:t>
            </a:r>
            <a:r>
              <a:rPr lang="en-US" sz="2800" dirty="0" smtClean="0"/>
              <a:t> A bank expects to increase its fee-based income and overall productivity by leveraging its branch network, brand image and client base by optimally using its assets/infrastructure and by positioning itself as an one-stop-shop with value-added service for its customers, thereby increasing customer loyalty and retention. </a:t>
            </a:r>
          </a:p>
          <a:p>
            <a:pPr lvl="0" algn="just">
              <a:buNone/>
            </a:pPr>
            <a:r>
              <a:rPr lang="en-US" sz="2800" dirty="0" smtClean="0"/>
              <a:t>      </a:t>
            </a:r>
            <a:r>
              <a:rPr lang="en-US" sz="2800" dirty="0" err="1" smtClean="0"/>
              <a:t>Bancassurance</a:t>
            </a:r>
            <a:r>
              <a:rPr lang="en-US" sz="2800" dirty="0" smtClean="0"/>
              <a:t> enables a bank to satisfy the risk protection needs of its clients without assuming underwriting risk.</a:t>
            </a:r>
          </a:p>
          <a:p>
            <a:pPr algn="just">
              <a:buNone/>
            </a:pPr>
            <a:r>
              <a:rPr lang="en-US" sz="2800" b="1" dirty="0" smtClean="0"/>
              <a:t>4. Fund Management:</a:t>
            </a:r>
            <a:r>
              <a:rPr lang="en-US" sz="2800" dirty="0" smtClean="0"/>
              <a:t> Life insurance (where premium is about 55% of the insurance premium worldwide) is a savings market. It is one of the methods to increase the deposits of banks. </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buNone/>
            </a:pPr>
            <a:r>
              <a:rPr lang="en-US" b="1" dirty="0" smtClean="0"/>
              <a:t>5. Innovations and efficiency:</a:t>
            </a:r>
            <a:r>
              <a:rPr lang="en-US" dirty="0" smtClean="0"/>
              <a:t> Increased convergence of banking and insurance would lead of melding of their corporate cultures, skill and </a:t>
            </a:r>
            <a:r>
              <a:rPr lang="en-US" dirty="0" err="1" smtClean="0"/>
              <a:t>synergising</a:t>
            </a:r>
            <a:r>
              <a:rPr lang="en-US" dirty="0" smtClean="0"/>
              <a:t>/innovating the marketing of financial services.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Advantages</a:t>
            </a:r>
            <a:r>
              <a:rPr lang="en-US" sz="3200" dirty="0" smtClean="0"/>
              <a:t> of </a:t>
            </a:r>
            <a:r>
              <a:rPr lang="en-US" sz="3200" dirty="0" err="1" smtClean="0"/>
              <a:t>Bancassurance</a:t>
            </a:r>
            <a:r>
              <a:rPr lang="en-US" sz="3200" b="1" dirty="0" smtClean="0"/>
              <a:t/>
            </a:r>
            <a:br>
              <a:rPr lang="en-US" sz="3200" b="1" dirty="0" smtClean="0"/>
            </a:br>
            <a:endParaRPr lang="en-US" sz="3200" dirty="0"/>
          </a:p>
        </p:txBody>
      </p:sp>
      <p:sp>
        <p:nvSpPr>
          <p:cNvPr id="3" name="Content Placeholder 2"/>
          <p:cNvSpPr>
            <a:spLocks noGrp="1"/>
          </p:cNvSpPr>
          <p:nvPr>
            <p:ph idx="1"/>
          </p:nvPr>
        </p:nvSpPr>
        <p:spPr>
          <a:xfrm>
            <a:off x="457200" y="1295400"/>
            <a:ext cx="8229600" cy="4830763"/>
          </a:xfrm>
        </p:spPr>
        <p:txBody>
          <a:bodyPr>
            <a:noAutofit/>
          </a:bodyPr>
          <a:lstStyle/>
          <a:p>
            <a:pPr marL="514350" indent="-514350" algn="just">
              <a:buNone/>
            </a:pPr>
            <a:r>
              <a:rPr lang="en-US" sz="3600" b="1" dirty="0" smtClean="0"/>
              <a:t>Advantages to Banks</a:t>
            </a:r>
          </a:p>
          <a:p>
            <a:pPr marL="514350" lvl="0" indent="-514350" algn="just">
              <a:buFont typeface="+mj-lt"/>
              <a:buAutoNum type="arabicPeriod"/>
            </a:pPr>
            <a:r>
              <a:rPr lang="en-US" sz="2400" dirty="0" smtClean="0"/>
              <a:t>Productivity of the employees increases.</a:t>
            </a:r>
          </a:p>
          <a:p>
            <a:pPr marL="514350" lvl="0" indent="-514350" algn="just">
              <a:buFont typeface="+mj-lt"/>
              <a:buAutoNum type="arabicPeriod"/>
            </a:pPr>
            <a:r>
              <a:rPr lang="en-US" sz="2400" dirty="0" smtClean="0"/>
              <a:t>By providing customers with both the services under one roof, they can improve overall customer satisfaction resulting in higher customer retention levels.</a:t>
            </a:r>
          </a:p>
          <a:p>
            <a:pPr marL="514350" lvl="0" indent="-514350" algn="just">
              <a:buFont typeface="+mj-lt"/>
              <a:buAutoNum type="arabicPeriod"/>
            </a:pPr>
            <a:r>
              <a:rPr lang="en-US" sz="2400" dirty="0" smtClean="0"/>
              <a:t>Increase in return on assets by building fee income through the sale of insurance products. (Minimum investment and “No” risks)</a:t>
            </a:r>
          </a:p>
          <a:p>
            <a:pPr marL="514350" lvl="0" indent="-514350" algn="just">
              <a:buFont typeface="+mj-lt"/>
              <a:buAutoNum type="arabicPeriod"/>
            </a:pPr>
            <a:r>
              <a:rPr lang="en-US" sz="2400" dirty="0" smtClean="0"/>
              <a:t>Can leverage on face-to-face contacts and awareness about the financial conditions of customers to sell insurance products.</a:t>
            </a:r>
          </a:p>
          <a:p>
            <a:pPr marL="514350" lvl="0" indent="-514350" algn="just">
              <a:buFont typeface="+mj-lt"/>
              <a:buAutoNum type="arabicPeriod"/>
            </a:pPr>
            <a:r>
              <a:rPr lang="en-US" sz="2400" dirty="0" smtClean="0"/>
              <a:t>Generation of additional profits.</a:t>
            </a:r>
          </a:p>
          <a:p>
            <a:pPr marL="514350" indent="-514350">
              <a:buFont typeface="+mj-lt"/>
              <a:buAutoNum type="arabicPeriod"/>
            </a:pP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Advantages to Insurers</a:t>
            </a:r>
            <a:endParaRPr lang="en-US" sz="3600" b="1" dirty="0"/>
          </a:p>
        </p:txBody>
      </p:sp>
      <p:sp>
        <p:nvSpPr>
          <p:cNvPr id="3" name="Content Placeholder 2"/>
          <p:cNvSpPr>
            <a:spLocks noGrp="1"/>
          </p:cNvSpPr>
          <p:nvPr>
            <p:ph idx="1"/>
          </p:nvPr>
        </p:nvSpPr>
        <p:spPr/>
        <p:txBody>
          <a:bodyPr/>
          <a:lstStyle/>
          <a:p>
            <a:pPr marL="514350" lvl="0" indent="-514350">
              <a:buFont typeface="+mj-lt"/>
              <a:buAutoNum type="arabicPeriod"/>
            </a:pPr>
            <a:r>
              <a:rPr lang="en-US" dirty="0" smtClean="0"/>
              <a:t>Generation of additional sales.</a:t>
            </a:r>
          </a:p>
          <a:p>
            <a:pPr marL="514350" lvl="0" indent="-514350">
              <a:buFont typeface="+mj-lt"/>
              <a:buAutoNum type="arabicPeriod"/>
            </a:pPr>
            <a:r>
              <a:rPr lang="en-US" dirty="0" smtClean="0"/>
              <a:t>Increase in profits.</a:t>
            </a:r>
          </a:p>
          <a:p>
            <a:pPr marL="514350" lvl="0" indent="-514350">
              <a:buFont typeface="+mj-lt"/>
              <a:buAutoNum type="arabicPeriod"/>
            </a:pPr>
            <a:r>
              <a:rPr lang="en-US" dirty="0" smtClean="0"/>
              <a:t>Additional funds for investment.</a:t>
            </a:r>
          </a:p>
          <a:p>
            <a:pPr marL="514350" indent="-514350">
              <a:buFont typeface="+mj-lt"/>
              <a:buAutoNum type="arabicPeriod"/>
            </a:pPr>
            <a:r>
              <a:rPr lang="en-US" dirty="0" smtClean="0"/>
              <a:t>Ability to sell bank products to client base – generating additional profits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4000" b="1" dirty="0" smtClean="0"/>
              <a:t>Guideline for IRDA</a:t>
            </a:r>
            <a:endParaRPr lang="en-US" sz="4000" b="1" dirty="0"/>
          </a:p>
        </p:txBody>
      </p:sp>
      <p:sp>
        <p:nvSpPr>
          <p:cNvPr id="3" name="Content Placeholder 2"/>
          <p:cNvSpPr>
            <a:spLocks noGrp="1"/>
          </p:cNvSpPr>
          <p:nvPr>
            <p:ph idx="1"/>
          </p:nvPr>
        </p:nvSpPr>
        <p:spPr>
          <a:xfrm>
            <a:off x="457200" y="1143000"/>
            <a:ext cx="8229600" cy="4983163"/>
          </a:xfrm>
        </p:spPr>
        <p:txBody>
          <a:bodyPr>
            <a:noAutofit/>
          </a:bodyPr>
          <a:lstStyle/>
          <a:p>
            <a:pPr algn="just"/>
            <a:r>
              <a:rPr lang="en-US" sz="2800" dirty="0" smtClean="0"/>
              <a:t>As per the recommendations of the </a:t>
            </a:r>
            <a:r>
              <a:rPr lang="en-US" sz="2800" dirty="0" err="1" smtClean="0"/>
              <a:t>Malhotra</a:t>
            </a:r>
            <a:r>
              <a:rPr lang="en-US" sz="2800" dirty="0" smtClean="0"/>
              <a:t> Committee on Reforms in the Insurance Sector, Indian Parliament passed the Insurance Regulatory &amp; Development Authority (IRDA) Act 1999. IRDA is constituted to regulate, promote and ensure orderly growth of insurance and reinsurance business. According to IRDA, a private sector participant has to fulfill the following criteria for entry into insurance sector:</a:t>
            </a:r>
          </a:p>
          <a:p>
            <a:pPr lvl="0" algn="just"/>
            <a:r>
              <a:rPr lang="en-US" sz="2400" b="1" dirty="0" smtClean="0"/>
              <a:t>Minimum paid-up capital of Rs.100 </a:t>
            </a:r>
            <a:r>
              <a:rPr lang="en-US" sz="2400" b="1" dirty="0" err="1" smtClean="0"/>
              <a:t>crores</a:t>
            </a:r>
            <a:endParaRPr lang="en-US" sz="2400" b="1" dirty="0" smtClean="0"/>
          </a:p>
          <a:p>
            <a:pPr lvl="0" algn="just"/>
            <a:r>
              <a:rPr lang="en-US" sz="2400" b="1" dirty="0" smtClean="0"/>
              <a:t>Investment in policyholders’ funds only in India</a:t>
            </a:r>
          </a:p>
          <a:p>
            <a:pPr lvl="0" algn="just"/>
            <a:r>
              <a:rPr lang="en-US" sz="2400" b="1" dirty="0" smtClean="0"/>
              <a:t>Restriction of international companies to minority equity holding of 49 %</a:t>
            </a:r>
          </a:p>
          <a:p>
            <a:pPr algn="just"/>
            <a:endParaRPr lang="en-US"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271</Words>
  <Application>Microsoft Office PowerPoint</Application>
  <PresentationFormat>On-screen Show (4:3)</PresentationFormat>
  <Paragraphs>34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Bancassurance In India </vt:lpstr>
      <vt:lpstr>Bancassurance</vt:lpstr>
      <vt:lpstr>Slide 3</vt:lpstr>
      <vt:lpstr>Need for Bancassurance </vt:lpstr>
      <vt:lpstr>Slide 5</vt:lpstr>
      <vt:lpstr>Slide 6</vt:lpstr>
      <vt:lpstr>Advantages of Bancassurance </vt:lpstr>
      <vt:lpstr>Advantages to Insurers</vt:lpstr>
      <vt:lpstr>Guideline for IRDA</vt:lpstr>
      <vt:lpstr>Future of Bancassurance in India </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Bancassurance In India </dc:title>
  <dc:creator>Manish</dc:creator>
  <cp:lastModifiedBy>Manish</cp:lastModifiedBy>
  <cp:revision>2</cp:revision>
  <dcterms:created xsi:type="dcterms:W3CDTF">2006-08-16T00:00:00Z</dcterms:created>
  <dcterms:modified xsi:type="dcterms:W3CDTF">2019-11-12T10:41:20Z</dcterms:modified>
</cp:coreProperties>
</file>