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6" r:id="rId10"/>
    <p:sldId id="267" r:id="rId11"/>
    <p:sldId id="262" r:id="rId12"/>
    <p:sldId id="268"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996" y="7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2/27/2023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a:t>IRDAI - Role, Objectives and Functions</a:t>
            </a:r>
            <a:br>
              <a:rPr lang="en-US" b="1" dirty="0"/>
            </a:br>
            <a:endParaRPr lang="en-US" dirty="0"/>
          </a:p>
        </p:txBody>
      </p:sp>
      <p:sp>
        <p:nvSpPr>
          <p:cNvPr id="3" name="Subtitle 2"/>
          <p:cNvSpPr>
            <a:spLocks noGrp="1"/>
          </p:cNvSpPr>
          <p:nvPr>
            <p:ph type="subTitle" idx="1"/>
          </p:nvPr>
        </p:nvSpPr>
        <p:spPr/>
        <p:txBody>
          <a:bodyPr/>
          <a:lstStyle/>
          <a:p>
            <a:r>
              <a:rPr lang="en-US" dirty="0"/>
              <a:t>Dr. Manish </a:t>
            </a:r>
            <a:r>
              <a:rPr lang="en-US" dirty="0" err="1"/>
              <a:t>Dadhich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15962"/>
          </a:xfrm>
        </p:spPr>
        <p:txBody>
          <a:bodyPr>
            <a:normAutofit fontScale="90000"/>
          </a:bodyPr>
          <a:lstStyle/>
          <a:p>
            <a:r>
              <a:rPr lang="en-US" dirty="0"/>
              <a:t>Legal framework of IRDA</a:t>
            </a:r>
          </a:p>
        </p:txBody>
      </p:sp>
      <p:sp>
        <p:nvSpPr>
          <p:cNvPr id="3" name="Content Placeholder 2"/>
          <p:cNvSpPr>
            <a:spLocks noGrp="1"/>
          </p:cNvSpPr>
          <p:nvPr>
            <p:ph idx="1"/>
          </p:nvPr>
        </p:nvSpPr>
        <p:spPr>
          <a:xfrm>
            <a:off x="228600" y="1143001"/>
            <a:ext cx="11353800" cy="4983164"/>
          </a:xfrm>
        </p:spPr>
        <p:txBody>
          <a:bodyPr>
            <a:noAutofit/>
          </a:bodyPr>
          <a:lstStyle/>
          <a:p>
            <a:pPr algn="just"/>
            <a:r>
              <a:rPr lang="en-US" sz="2400" dirty="0"/>
              <a:t>4. IRDAI adopted a Mission for itself which is as follows:</a:t>
            </a:r>
          </a:p>
          <a:p>
            <a:pPr algn="just"/>
            <a:r>
              <a:rPr lang="en-US" sz="2400" dirty="0"/>
              <a:t>To protect the interest of and secure fair treatment to policyholders;</a:t>
            </a:r>
          </a:p>
          <a:p>
            <a:pPr algn="just"/>
            <a:r>
              <a:rPr lang="en-US" sz="2400" dirty="0"/>
              <a:t>To bring about speedy and orderly growth of the Insurance industry (including annuity and superannuation payments), for the benefit of the common man, and to provide long term funds for accelerating growth of the economy;</a:t>
            </a:r>
          </a:p>
          <a:p>
            <a:pPr algn="just"/>
            <a:r>
              <a:rPr lang="en-US" sz="2400" dirty="0"/>
              <a:t>To set, promote, monitor and enforce high standards of integrity, financial soundness, fair dealing and competence of those it regulates;</a:t>
            </a:r>
          </a:p>
          <a:p>
            <a:pPr algn="just"/>
            <a:r>
              <a:rPr lang="en-US" sz="2400" dirty="0"/>
              <a:t>To ensure speedy settlement of genuine claims, to prevent Insurance frauds and other malpractices and put in place effective grievance </a:t>
            </a:r>
            <a:r>
              <a:rPr lang="en-US" sz="2400" dirty="0" err="1"/>
              <a:t>redressal</a:t>
            </a:r>
            <a:r>
              <a:rPr lang="en-US" sz="2400" dirty="0"/>
              <a:t> machinery;</a:t>
            </a:r>
          </a:p>
          <a:p>
            <a:pPr algn="just"/>
            <a:r>
              <a:rPr lang="en-US" sz="2400" dirty="0"/>
              <a:t>To promote fairness, transparency and orderly conduct in financial markets dealing with Insurance and build a reliable management information system to enforce high standards of financial soundness amongst market players;</a:t>
            </a:r>
          </a:p>
          <a:p>
            <a:pPr algn="just"/>
            <a:r>
              <a:rPr lang="en-US" sz="2400" dirty="0"/>
              <a:t>To take action where such standards are inadequate or ineffectively enforced;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2" name="Rectangle 1041">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4" name="Freeform: Shape 1043">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n-US" b="1">
                <a:solidFill>
                  <a:srgbClr val="FFFFFF"/>
                </a:solidFill>
              </a:rPr>
              <a:t>Current Scenario in Insurance</a:t>
            </a:r>
          </a:p>
        </p:txBody>
      </p:sp>
      <p:sp>
        <p:nvSpPr>
          <p:cNvPr id="1046" name="Arc 104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a:bodyPr>
          <a:lstStyle/>
          <a:p>
            <a:pPr algn="just">
              <a:lnSpc>
                <a:spcPct val="90000"/>
              </a:lnSpc>
            </a:pPr>
            <a:r>
              <a:rPr lang="en-US" sz="2400" b="0" i="0" dirty="0">
                <a:effectLst/>
              </a:rPr>
              <a:t>India Insurance market stands at $131 Bn as of FY22. The Indian insurance industry grew at a CAGR of 17% over the last two decades and is expected to continue its commendable growth trajectory in the future years.</a:t>
            </a:r>
          </a:p>
          <a:p>
            <a:pPr algn="just" fontAlgn="base">
              <a:lnSpc>
                <a:spcPct val="90000"/>
              </a:lnSpc>
            </a:pPr>
            <a:r>
              <a:rPr lang="en-US" sz="2400" b="0" i="0" dirty="0">
                <a:effectLst/>
              </a:rPr>
              <a:t>India is ranked 11th in global insurance business. India’s share in global insurance market was 1.72% during 2020 and total insurance premium volume in India increased by 0.1%</a:t>
            </a:r>
          </a:p>
          <a:p>
            <a:pPr algn="just" fontAlgn="base">
              <a:lnSpc>
                <a:spcPct val="90000"/>
              </a:lnSpc>
              <a:buFont typeface="Arial" panose="020B0604020202020204" pitchFamily="34" charset="0"/>
              <a:buChar char="•"/>
            </a:pPr>
            <a:r>
              <a:rPr lang="en-US" sz="2400" b="0" i="0" dirty="0">
                <a:effectLst/>
              </a:rPr>
              <a:t>India’s insurance penetration was pegged at 4.2% in FY21 (from 3.76% in 2019-20), with life insurance penetration at 3.2% and non-life insurance penetration at 1%</a:t>
            </a:r>
          </a:p>
          <a:p>
            <a:pPr algn="just" fontAlgn="base">
              <a:lnSpc>
                <a:spcPct val="90000"/>
              </a:lnSpc>
              <a:buFont typeface="Arial" panose="020B0604020202020204" pitchFamily="34" charset="0"/>
              <a:buChar char="•"/>
            </a:pPr>
            <a:r>
              <a:rPr lang="en-US" sz="2400" b="0" i="0" dirty="0">
                <a:effectLst/>
              </a:rPr>
              <a:t>The market share of private sector companies in the non-life insurance market rose from 15% in FY2004 to 49.3% in FY2021.</a:t>
            </a:r>
          </a:p>
          <a:p>
            <a:pPr algn="just">
              <a:lnSpc>
                <a:spcPct val="90000"/>
              </a:lnSpc>
            </a:pPr>
            <a:endParaRPr lang="en-US" sz="2400" b="0" i="0" dirty="0">
              <a:effectLst/>
            </a:endParaRPr>
          </a:p>
          <a:p>
            <a:pPr algn="just">
              <a:lnSpc>
                <a:spcPct val="90000"/>
              </a:lnSpc>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997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Life Insurance Density in India">
            <a:extLst>
              <a:ext uri="{FF2B5EF4-FFF2-40B4-BE49-F238E27FC236}">
                <a16:creationId xmlns:a16="http://schemas.microsoft.com/office/drawing/2014/main" id="{4726F5D7-F748-8D40-E9B2-FA33CF148E6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794018" y="643467"/>
            <a:ext cx="8603964"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849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7200" dirty="0"/>
              <a:t>Thx</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IRDA</a:t>
            </a:r>
          </a:p>
        </p:txBody>
      </p:sp>
      <p:sp>
        <p:nvSpPr>
          <p:cNvPr id="3" name="Content Placeholder 2"/>
          <p:cNvSpPr>
            <a:spLocks noGrp="1"/>
          </p:cNvSpPr>
          <p:nvPr>
            <p:ph idx="1"/>
          </p:nvPr>
        </p:nvSpPr>
        <p:spPr/>
        <p:txBody>
          <a:bodyPr>
            <a:normAutofit/>
          </a:bodyPr>
          <a:lstStyle/>
          <a:p>
            <a:pPr algn="just"/>
            <a:r>
              <a:rPr lang="en-US" dirty="0"/>
              <a:t>IRDA - Insurance Regulatory &amp; Development Authority is the statutory, independent and apex body that governs and supervise the Insurance Industry in India.</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1"/>
            <a:ext cx="11125200" cy="5364163"/>
          </a:xfrm>
        </p:spPr>
        <p:txBody>
          <a:bodyPr>
            <a:normAutofit fontScale="92500" lnSpcReduction="10000"/>
          </a:bodyPr>
          <a:lstStyle/>
          <a:p>
            <a:pPr marL="0" indent="0" algn="just">
              <a:buNone/>
            </a:pPr>
            <a:r>
              <a:rPr lang="en-US" b="1" u="sng" dirty="0"/>
              <a:t>Establishment:</a:t>
            </a:r>
            <a:endParaRPr lang="en-US" b="1" dirty="0"/>
          </a:p>
          <a:p>
            <a:pPr lvl="0" algn="just"/>
            <a:r>
              <a:rPr lang="en-US" dirty="0"/>
              <a:t>IRDA Act was passed upon the recommendations of </a:t>
            </a:r>
            <a:r>
              <a:rPr lang="en-US" b="1" dirty="0"/>
              <a:t>Malhotra Committee report</a:t>
            </a:r>
            <a:r>
              <a:rPr lang="en-US" dirty="0"/>
              <a:t> (7 Jan, 1994), headed by </a:t>
            </a:r>
            <a:r>
              <a:rPr lang="en-US" b="1" dirty="0" err="1"/>
              <a:t>Mr</a:t>
            </a:r>
            <a:r>
              <a:rPr lang="en-US" b="1" dirty="0"/>
              <a:t> R.N. </a:t>
            </a:r>
            <a:r>
              <a:rPr lang="en-US" b="1" dirty="0" err="1"/>
              <a:t>Malhotra</a:t>
            </a:r>
            <a:r>
              <a:rPr lang="en-US" b="1" dirty="0"/>
              <a:t> (Retired Governor, RBI)</a:t>
            </a:r>
            <a:endParaRPr lang="en-US" dirty="0"/>
          </a:p>
          <a:p>
            <a:pPr lvl="0" algn="just"/>
            <a:r>
              <a:rPr lang="en-US" dirty="0"/>
              <a:t>Main Recommendations - Entrance of Private Sector Companies and Foreign promoters &amp; An independent regulatory authority for Insurance Sector in India.                        </a:t>
            </a:r>
          </a:p>
          <a:p>
            <a:pPr lvl="0" algn="just"/>
            <a:r>
              <a:rPr lang="en-US" dirty="0"/>
              <a:t>In April, 2000, it was set up as statutory body, with its headquarters at New Delhi.</a:t>
            </a:r>
          </a:p>
          <a:p>
            <a:pPr lvl="0" algn="just"/>
            <a:r>
              <a:rPr lang="en-US" dirty="0"/>
              <a:t>The </a:t>
            </a:r>
            <a:r>
              <a:rPr lang="en-US" b="1" dirty="0"/>
              <a:t>headquarters </a:t>
            </a:r>
            <a:r>
              <a:rPr lang="en-US" dirty="0"/>
              <a:t>of the agency were shifted to </a:t>
            </a:r>
            <a:r>
              <a:rPr lang="en-US" b="1" dirty="0"/>
              <a:t>Hyderabad, </a:t>
            </a:r>
            <a:r>
              <a:rPr lang="en-US" b="1" dirty="0" err="1"/>
              <a:t>Telangana</a:t>
            </a:r>
            <a:r>
              <a:rPr lang="en-US" dirty="0"/>
              <a:t> in 2001.</a:t>
            </a:r>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Objectives of IRDA:</a:t>
            </a:r>
            <a:br>
              <a:rPr lang="en-US" sz="3600" b="1" dirty="0"/>
            </a:br>
            <a:endParaRPr lang="en-US" sz="3600" dirty="0"/>
          </a:p>
        </p:txBody>
      </p:sp>
      <p:sp>
        <p:nvSpPr>
          <p:cNvPr id="3" name="Content Placeholder 2"/>
          <p:cNvSpPr>
            <a:spLocks noGrp="1"/>
          </p:cNvSpPr>
          <p:nvPr>
            <p:ph idx="1"/>
          </p:nvPr>
        </p:nvSpPr>
        <p:spPr>
          <a:xfrm>
            <a:off x="609600" y="1600201"/>
            <a:ext cx="10972800" cy="4525963"/>
          </a:xfrm>
        </p:spPr>
        <p:txBody>
          <a:bodyPr>
            <a:normAutofit/>
          </a:bodyPr>
          <a:lstStyle/>
          <a:p>
            <a:pPr lvl="0"/>
            <a:r>
              <a:rPr lang="en-US" dirty="0"/>
              <a:t>To promote the interest and rights of policy holders.</a:t>
            </a:r>
          </a:p>
          <a:p>
            <a:pPr lvl="0"/>
            <a:r>
              <a:rPr lang="en-US" dirty="0"/>
              <a:t>To promote and ensure the growth of Insurance Industry.</a:t>
            </a:r>
          </a:p>
          <a:p>
            <a:pPr lvl="0"/>
            <a:r>
              <a:rPr lang="en-US" dirty="0"/>
              <a:t>To ensure speedy settlement of genuine claims and to prevent frauds and malpractices</a:t>
            </a:r>
          </a:p>
          <a:p>
            <a:pPr lvl="0"/>
            <a:r>
              <a:rPr lang="en-US" dirty="0"/>
              <a:t>To bring transparency and orderly conduct of financial markets dealing with insurance.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1"/>
            <a:ext cx="11506200" cy="4525963"/>
          </a:xfrm>
        </p:spPr>
        <p:txBody>
          <a:bodyPr>
            <a:normAutofit fontScale="92500" lnSpcReduction="10000"/>
          </a:bodyPr>
          <a:lstStyle/>
          <a:p>
            <a:r>
              <a:rPr lang="en-US" b="1" u="sng" dirty="0" err="1"/>
              <a:t>Organisational</a:t>
            </a:r>
            <a:r>
              <a:rPr lang="en-US" b="1" u="sng" dirty="0"/>
              <a:t> Setup of IRDA:</a:t>
            </a:r>
            <a:endParaRPr lang="en-US" b="1" dirty="0"/>
          </a:p>
          <a:p>
            <a:r>
              <a:rPr lang="en-US" dirty="0"/>
              <a:t>IRDA is a</a:t>
            </a:r>
            <a:r>
              <a:rPr lang="en-US" b="1" dirty="0"/>
              <a:t> ten-member body</a:t>
            </a:r>
            <a:r>
              <a:rPr lang="en-US" dirty="0"/>
              <a:t> consists of :</a:t>
            </a:r>
          </a:p>
          <a:p>
            <a:pPr lvl="0"/>
            <a:r>
              <a:rPr lang="en-US" dirty="0"/>
              <a:t>One Chairman (For 5 Years  &amp; Maximum Age - 60 years )</a:t>
            </a:r>
          </a:p>
          <a:p>
            <a:pPr lvl="0"/>
            <a:r>
              <a:rPr lang="en-US" dirty="0"/>
              <a:t>Five whole-time Members (For 5 Years and Maximum Age- 62 years)</a:t>
            </a:r>
          </a:p>
          <a:p>
            <a:pPr lvl="0"/>
            <a:r>
              <a:rPr lang="en-US" dirty="0"/>
              <a:t>Four part-time Members (Not more than 5 years)</a:t>
            </a:r>
          </a:p>
          <a:p>
            <a:r>
              <a:rPr lang="en-US" dirty="0"/>
              <a:t>The chairman and members of IRDAI are appointed by</a:t>
            </a:r>
            <a:r>
              <a:rPr lang="en-US" b="1" dirty="0"/>
              <a:t> Government of India</a:t>
            </a:r>
            <a:r>
              <a:rPr lang="en-US" dirty="0"/>
              <a:t>.</a:t>
            </a:r>
            <a:br>
              <a:rPr lang="en-US" dirty="0"/>
            </a:br>
            <a:br>
              <a:rPr lang="en-US" dirty="0"/>
            </a:br>
            <a:r>
              <a:rPr lang="en-US" dirty="0"/>
              <a:t>The present Chairman of IRDAI is </a:t>
            </a:r>
            <a:r>
              <a:rPr lang="en-US" b="1" dirty="0" err="1"/>
              <a:t>Mr</a:t>
            </a:r>
            <a:r>
              <a:rPr lang="en-US" b="1" dirty="0"/>
              <a:t> </a:t>
            </a:r>
            <a:r>
              <a:rPr lang="en-US" b="1" dirty="0" err="1"/>
              <a:t>Debashes</a:t>
            </a:r>
            <a:r>
              <a:rPr lang="en-US" b="1"/>
              <a:t> Panda</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39762"/>
          </a:xfrm>
        </p:spPr>
        <p:txBody>
          <a:bodyPr>
            <a:noAutofit/>
          </a:bodyPr>
          <a:lstStyle/>
          <a:p>
            <a:r>
              <a:rPr lang="en-US" sz="3200" b="1" u="sng" dirty="0"/>
              <a:t>Functions And Duties of IRDA:</a:t>
            </a:r>
            <a:br>
              <a:rPr lang="en-US" sz="3200" b="1" dirty="0"/>
            </a:br>
            <a:endParaRPr lang="en-US" sz="3200" dirty="0"/>
          </a:p>
        </p:txBody>
      </p:sp>
      <p:sp>
        <p:nvSpPr>
          <p:cNvPr id="3" name="Content Placeholder 2"/>
          <p:cNvSpPr>
            <a:spLocks noGrp="1"/>
          </p:cNvSpPr>
          <p:nvPr>
            <p:ph idx="1"/>
          </p:nvPr>
        </p:nvSpPr>
        <p:spPr>
          <a:xfrm>
            <a:off x="457200" y="914400"/>
            <a:ext cx="11734800" cy="5715000"/>
          </a:xfrm>
        </p:spPr>
        <p:txBody>
          <a:bodyPr>
            <a:noAutofit/>
          </a:bodyPr>
          <a:lstStyle/>
          <a:p>
            <a:pPr>
              <a:buNone/>
            </a:pPr>
            <a:r>
              <a:rPr lang="en-US" sz="2400" b="1" dirty="0"/>
              <a:t>Section 14 of IRDA Act,1999</a:t>
            </a:r>
            <a:r>
              <a:rPr lang="en-US" sz="2400" dirty="0"/>
              <a:t> lays down the duties and functions of IRDA:</a:t>
            </a:r>
          </a:p>
          <a:p>
            <a:pPr marL="457200" indent="-457200">
              <a:buFont typeface="+mj-lt"/>
              <a:buAutoNum type="arabicPeriod"/>
            </a:pPr>
            <a:r>
              <a:rPr lang="en-US" sz="2400" dirty="0"/>
              <a:t>It issues the registration certificates to insurance companies and regulates them.</a:t>
            </a:r>
          </a:p>
          <a:p>
            <a:pPr marL="457200" indent="-457200">
              <a:buFont typeface="+mj-lt"/>
              <a:buAutoNum type="arabicPeriod"/>
            </a:pPr>
            <a:r>
              <a:rPr lang="en-US" sz="2400" dirty="0"/>
              <a:t>It protects the interest of policy holders.</a:t>
            </a:r>
          </a:p>
          <a:p>
            <a:pPr marL="457200" indent="-457200">
              <a:buFont typeface="+mj-lt"/>
              <a:buAutoNum type="arabicPeriod"/>
            </a:pPr>
            <a:r>
              <a:rPr lang="en-US" sz="2400" dirty="0"/>
              <a:t>It provides license to insurance intermediaries such as agents and brokers after specifying the required qualifications and set norms/code of conduct for them.</a:t>
            </a:r>
          </a:p>
          <a:p>
            <a:pPr marL="457200" indent="-457200">
              <a:buFont typeface="+mj-lt"/>
              <a:buAutoNum type="arabicPeriod"/>
            </a:pPr>
            <a:r>
              <a:rPr lang="en-US" sz="2400" dirty="0"/>
              <a:t>It promotes and regulates the professional </a:t>
            </a:r>
            <a:r>
              <a:rPr lang="en-US" sz="2400" dirty="0" err="1"/>
              <a:t>organisations</a:t>
            </a:r>
            <a:r>
              <a:rPr lang="en-US" sz="2400" dirty="0"/>
              <a:t> related with insurance business to promote efficiency in insurance sector.</a:t>
            </a:r>
          </a:p>
          <a:p>
            <a:pPr marL="457200" indent="-457200">
              <a:buFont typeface="+mj-lt"/>
              <a:buAutoNum type="arabicPeriod"/>
            </a:pPr>
            <a:r>
              <a:rPr lang="en-US" sz="2400" dirty="0"/>
              <a:t>It regulates and supervise the premium rates and terms of insurance covers.</a:t>
            </a:r>
          </a:p>
          <a:p>
            <a:pPr marL="457200" indent="-457200">
              <a:buFont typeface="+mj-lt"/>
              <a:buAutoNum type="arabicPeriod"/>
            </a:pPr>
            <a:r>
              <a:rPr lang="en-US" sz="2400" dirty="0"/>
              <a:t>It specifies the conditions and manners, according to which the insurance companies and other intermediaries have to make their financial reports.</a:t>
            </a:r>
          </a:p>
          <a:p>
            <a:pPr marL="457200" indent="-457200">
              <a:buFont typeface="+mj-lt"/>
              <a:buAutoNum type="arabicPeriod"/>
            </a:pPr>
            <a:r>
              <a:rPr lang="en-US" sz="2400" dirty="0"/>
              <a:t>It regulates the investment of policyholder's funds by insurance companies.</a:t>
            </a:r>
          </a:p>
          <a:p>
            <a:pPr marL="457200" indent="-457200">
              <a:buFont typeface="+mj-lt"/>
              <a:buAutoNum type="arabicPeriod"/>
            </a:pPr>
            <a:r>
              <a:rPr lang="en-US" sz="2400" dirty="0"/>
              <a:t>It also ensures the maintenance of solvency margin (company's ability to pay out claims) by insurance companies.</a:t>
            </a:r>
          </a:p>
          <a:p>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Functions</a:t>
            </a:r>
          </a:p>
        </p:txBody>
      </p:sp>
      <p:sp>
        <p:nvSpPr>
          <p:cNvPr id="3" name="Content Placeholder 2"/>
          <p:cNvSpPr>
            <a:spLocks noGrp="1"/>
          </p:cNvSpPr>
          <p:nvPr>
            <p:ph idx="1"/>
          </p:nvPr>
        </p:nvSpPr>
        <p:spPr>
          <a:xfrm>
            <a:off x="381000" y="1143001"/>
            <a:ext cx="11506200" cy="4983163"/>
          </a:xfrm>
        </p:spPr>
        <p:txBody>
          <a:bodyPr>
            <a:noAutofit/>
          </a:bodyPr>
          <a:lstStyle/>
          <a:p>
            <a:pPr algn="just"/>
            <a:r>
              <a:rPr lang="en-US" sz="2800" dirty="0"/>
              <a:t>Issuing, renewing, modifying, withdrawing, suspending or cancelling registrations</a:t>
            </a:r>
          </a:p>
          <a:p>
            <a:pPr algn="just"/>
            <a:r>
              <a:rPr lang="en-US" sz="2800" dirty="0"/>
              <a:t>Protecting policyholder interests</a:t>
            </a:r>
          </a:p>
          <a:p>
            <a:pPr algn="just"/>
            <a:r>
              <a:rPr lang="en-US" sz="2800" dirty="0"/>
              <a:t>Specifying qualifications, the code of conduct and training for intermediaries and agents</a:t>
            </a:r>
          </a:p>
          <a:p>
            <a:pPr algn="just"/>
            <a:r>
              <a:rPr lang="en-US" sz="2800" dirty="0"/>
              <a:t>Specifying the code of conduct for surveyors and loss assessors.</a:t>
            </a:r>
          </a:p>
          <a:p>
            <a:pPr algn="just"/>
            <a:r>
              <a:rPr lang="en-US" sz="2800" dirty="0"/>
              <a:t>Promoting and regulating professional </a:t>
            </a:r>
            <a:r>
              <a:rPr lang="en-US" sz="2800" dirty="0" err="1"/>
              <a:t>organisations</a:t>
            </a:r>
            <a:r>
              <a:rPr lang="en-US" sz="2800" dirty="0"/>
              <a:t> connected with the insurance and re-insurance industry</a:t>
            </a:r>
          </a:p>
          <a:p>
            <a:pPr algn="just"/>
            <a:r>
              <a:rPr lang="en-US" sz="2800" dirty="0"/>
              <a:t>Levying fees and other charges</a:t>
            </a:r>
          </a:p>
          <a:p>
            <a:pPr algn="just"/>
            <a:r>
              <a:rPr lang="en-US" sz="2800" dirty="0"/>
              <a:t>Inspecting and investigating insurers, intermediaries and other relevant </a:t>
            </a:r>
            <a:r>
              <a:rPr lang="en-US" sz="2800" dirty="0" err="1"/>
              <a:t>organisations</a:t>
            </a:r>
            <a:endParaRPr lang="en-US" sz="2800" dirty="0"/>
          </a:p>
          <a:p>
            <a:pPr algn="just"/>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1"/>
            <a:ext cx="11430000" cy="5668963"/>
          </a:xfrm>
        </p:spPr>
        <p:txBody>
          <a:bodyPr>
            <a:noAutofit/>
          </a:bodyPr>
          <a:lstStyle/>
          <a:p>
            <a:r>
              <a:rPr lang="en-US" sz="2400" dirty="0"/>
              <a:t>Regulating rates, advantages, terms and conditions which may be offered by insurers not covered by the Tariff Advisory Committee under section 64U of the Insurance Act, 1938 (4 of 1938)</a:t>
            </a:r>
          </a:p>
          <a:p>
            <a:r>
              <a:rPr lang="en-US" sz="2400" dirty="0"/>
              <a:t>Specifying how books should be kept</a:t>
            </a:r>
          </a:p>
          <a:p>
            <a:r>
              <a:rPr lang="en-US" sz="2400" dirty="0"/>
              <a:t>Regulating company investment of funds</a:t>
            </a:r>
          </a:p>
          <a:p>
            <a:r>
              <a:rPr lang="en-US" sz="2400" dirty="0"/>
              <a:t>Regulating a margin of solvency</a:t>
            </a:r>
          </a:p>
          <a:p>
            <a:r>
              <a:rPr lang="en-US" sz="2400" dirty="0"/>
              <a:t>Adjudicating disputes between insurers and intermediaries or insurance intermediaries</a:t>
            </a:r>
          </a:p>
          <a:p>
            <a:r>
              <a:rPr lang="en-US" sz="2400" dirty="0"/>
              <a:t>Supervising the Tariff Advisory Committee</a:t>
            </a:r>
          </a:p>
          <a:p>
            <a:r>
              <a:rPr lang="en-US" sz="2400" dirty="0"/>
              <a:t>Specifying the percentage of premium income to finance schemes for promoting and regulating professional </a:t>
            </a:r>
            <a:r>
              <a:rPr lang="en-US" sz="2400" dirty="0" err="1"/>
              <a:t>organisations</a:t>
            </a:r>
            <a:endParaRPr lang="en-US" sz="2400" dirty="0"/>
          </a:p>
          <a:p>
            <a:r>
              <a:rPr lang="en-US" sz="2400" dirty="0"/>
              <a:t>Specifying the percentage of life- and general-insurance business undertaken in the rural or social sector</a:t>
            </a:r>
          </a:p>
          <a:p>
            <a:r>
              <a:rPr lang="en-US" sz="2400" dirty="0"/>
              <a:t>Specifying the form and the manner in which books of accounts shall be maintained, and statement of accounts shall be rendered by insurers and other insurer intermediaries.</a:t>
            </a:r>
          </a:p>
          <a:p>
            <a:pPr>
              <a:buNone/>
            </a:pP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Legal framework of IRDA</a:t>
            </a:r>
          </a:p>
        </p:txBody>
      </p:sp>
      <p:sp>
        <p:nvSpPr>
          <p:cNvPr id="3" name="Content Placeholder 2"/>
          <p:cNvSpPr>
            <a:spLocks noGrp="1"/>
          </p:cNvSpPr>
          <p:nvPr>
            <p:ph idx="1"/>
          </p:nvPr>
        </p:nvSpPr>
        <p:spPr>
          <a:xfrm>
            <a:off x="381000" y="1371601"/>
            <a:ext cx="11582400" cy="4754563"/>
          </a:xfrm>
        </p:spPr>
        <p:txBody>
          <a:bodyPr>
            <a:noAutofit/>
          </a:bodyPr>
          <a:lstStyle/>
          <a:p>
            <a:pPr marL="0" indent="0" algn="just">
              <a:buNone/>
            </a:pPr>
            <a:r>
              <a:rPr lang="en-US" sz="2400" dirty="0"/>
              <a:t>1. Insurance Regulatory and Development Authority of India (IRDAI), is a statutory body formed under an Act of Parliament, i.e., Insurance Regulatory and Development Authority Act, 1999 (IRDAI Act 1999) for overall supervision and development of the Insurance sector in India.</a:t>
            </a:r>
          </a:p>
          <a:p>
            <a:pPr marL="0" indent="0" algn="just">
              <a:buNone/>
            </a:pPr>
            <a:r>
              <a:rPr lang="en-US" sz="2400" dirty="0"/>
              <a:t>2. The powers and functions of the Authority are laid down in the IRDAI Act, 1999 and Insurance Act, 1938. The key objectives of the IRDAI include promotion of competition so as to enhance customer satisfaction through increased consumer choice and fair premiums, while ensuring the financial security of the Insurance market.</a:t>
            </a:r>
          </a:p>
          <a:p>
            <a:pPr marL="0" indent="0" algn="just">
              <a:buNone/>
            </a:pPr>
            <a:r>
              <a:rPr lang="en-US" sz="2400" dirty="0"/>
              <a:t>3. The Insurance Act, 1938 is the principal Act governing the Insurance sector in India. It provides the powers to IRDAI to frame regulations which lay down the regulatory framework for supervision of the entities operating in the sector. Further, there are certain other Acts which govern specific lines of Insurance business and functions such as Marine Insurance Act, 1963 and Public Liability Insurance Act, 1991.</a:t>
            </a:r>
          </a:p>
          <a:p>
            <a:pPr algn="just"/>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1080</Words>
  <Application>Microsoft Office PowerPoint</Application>
  <PresentationFormat>Widescreen</PresentationFormat>
  <Paragraphs>65</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IRDAI - Role, Objectives and Functions </vt:lpstr>
      <vt:lpstr>IRDA</vt:lpstr>
      <vt:lpstr>PowerPoint Presentation</vt:lpstr>
      <vt:lpstr>Objectives of IRDA: </vt:lpstr>
      <vt:lpstr>PowerPoint Presentation</vt:lpstr>
      <vt:lpstr>Functions And Duties of IRDA: </vt:lpstr>
      <vt:lpstr>Other Functions</vt:lpstr>
      <vt:lpstr>PowerPoint Presentation</vt:lpstr>
      <vt:lpstr>Legal framework of IRDA</vt:lpstr>
      <vt:lpstr>Legal framework of IRDA</vt:lpstr>
      <vt:lpstr>Current Scenario in Insurance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IRDA - Role, Objectives and Functions </dc:title>
  <dc:creator>Manish</dc:creator>
  <cp:lastModifiedBy>Manish Dadhich</cp:lastModifiedBy>
  <cp:revision>14</cp:revision>
  <dcterms:created xsi:type="dcterms:W3CDTF">2006-08-16T00:00:00Z</dcterms:created>
  <dcterms:modified xsi:type="dcterms:W3CDTF">2023-02-27T05:16:18Z</dcterms:modified>
</cp:coreProperties>
</file>