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7" r:id="rId3"/>
    <p:sldId id="258" r:id="rId4"/>
    <p:sldId id="266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87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96339" y="830580"/>
            <a:ext cx="10114915" cy="4739640"/>
          </a:xfrm>
          <a:custGeom>
            <a:avLst/>
            <a:gdLst/>
            <a:ahLst/>
            <a:cxnLst/>
            <a:rect l="l" t="t" r="r" b="b"/>
            <a:pathLst>
              <a:path w="10114915" h="4739640">
                <a:moveTo>
                  <a:pt x="0" y="4739640"/>
                </a:moveTo>
                <a:lnTo>
                  <a:pt x="10114788" y="4739640"/>
                </a:lnTo>
                <a:lnTo>
                  <a:pt x="10114788" y="0"/>
                </a:lnTo>
                <a:lnTo>
                  <a:pt x="0" y="0"/>
                </a:lnTo>
                <a:lnTo>
                  <a:pt x="0" y="473964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140207"/>
            <a:ext cx="10515600" cy="591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193" y="1220216"/>
            <a:ext cx="11119612" cy="4784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231106"/>
          </a:xfrm>
        </p:spPr>
        <p:txBody>
          <a:bodyPr/>
          <a:lstStyle/>
          <a:p>
            <a:r>
              <a:rPr lang="en-US" b="1" spc="-35" smtClean="0"/>
              <a:t>Audit </a:t>
            </a:r>
            <a:r>
              <a:rPr lang="en-US" b="1" spc="-25" dirty="0" smtClean="0"/>
              <a:t>of </a:t>
            </a:r>
            <a:r>
              <a:rPr lang="en-US" b="1" spc="-45" dirty="0" smtClean="0"/>
              <a:t>Limited</a:t>
            </a:r>
            <a:r>
              <a:rPr lang="en-US" b="1" spc="-235" dirty="0" smtClean="0"/>
              <a:t> </a:t>
            </a:r>
            <a:r>
              <a:rPr lang="en-US" b="1" spc="-50" dirty="0" smtClean="0"/>
              <a:t>Companies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193" y="4953000"/>
            <a:ext cx="11119612" cy="523220"/>
          </a:xfrm>
        </p:spPr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1754505">
              <a:lnSpc>
                <a:spcPts val="3950"/>
              </a:lnSpc>
            </a:pPr>
            <a:r>
              <a:rPr spc="-45" dirty="0"/>
              <a:t>Contents/Elements </a:t>
            </a:r>
            <a:r>
              <a:rPr spc="-15" dirty="0"/>
              <a:t>of </a:t>
            </a:r>
            <a:r>
              <a:rPr spc="-30" dirty="0"/>
              <a:t>Audit</a:t>
            </a:r>
            <a:r>
              <a:rPr spc="-150" dirty="0"/>
              <a:t> </a:t>
            </a:r>
            <a:r>
              <a:rPr spc="-45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050493"/>
            <a:ext cx="11163935" cy="504444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2700" marR="579755">
              <a:lnSpc>
                <a:spcPct val="70100"/>
              </a:lnSpc>
              <a:spcBef>
                <a:spcPts val="1040"/>
              </a:spcBef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</a:t>
            </a:r>
            <a:r>
              <a:rPr sz="2600" b="1" spc="-5" dirty="0">
                <a:latin typeface="Calibri"/>
                <a:cs typeface="Calibri"/>
              </a:rPr>
              <a:t>Responsibility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5" dirty="0">
                <a:latin typeface="Calibri"/>
                <a:cs typeface="Calibri"/>
              </a:rPr>
              <a:t>shall </a:t>
            </a:r>
            <a:r>
              <a:rPr sz="2600" spc="-20" dirty="0">
                <a:latin typeface="Calibri"/>
                <a:cs typeface="Calibri"/>
              </a:rPr>
              <a:t>state </a:t>
            </a:r>
            <a:r>
              <a:rPr sz="2600" spc="-5" dirty="0">
                <a:latin typeface="Calibri"/>
                <a:cs typeface="Calibri"/>
              </a:rPr>
              <a:t>that </a:t>
            </a:r>
            <a:r>
              <a:rPr sz="2600" dirty="0">
                <a:latin typeface="Calibri"/>
                <a:cs typeface="Calibri"/>
              </a:rPr>
              <a:t>the responsibility of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to  </a:t>
            </a:r>
            <a:r>
              <a:rPr sz="2600" spc="-15" dirty="0">
                <a:latin typeface="Calibri"/>
                <a:cs typeface="Calibri"/>
              </a:rPr>
              <a:t>express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-5" dirty="0">
                <a:latin typeface="Calibri"/>
                <a:cs typeface="Calibri"/>
              </a:rPr>
              <a:t>opinion on </a:t>
            </a:r>
            <a:r>
              <a:rPr sz="2600" dirty="0">
                <a:latin typeface="Calibri"/>
                <a:cs typeface="Calibri"/>
              </a:rPr>
              <a:t>financial </a:t>
            </a:r>
            <a:r>
              <a:rPr sz="2600" spc="-15" dirty="0">
                <a:latin typeface="Calibri"/>
                <a:cs typeface="Calibri"/>
              </a:rPr>
              <a:t>statement </a:t>
            </a:r>
            <a:r>
              <a:rPr sz="2600" spc="-5" dirty="0">
                <a:latin typeface="Calibri"/>
                <a:cs typeface="Calibri"/>
              </a:rPr>
              <a:t>on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basis </a:t>
            </a:r>
            <a:r>
              <a:rPr sz="2600" spc="-10" dirty="0">
                <a:latin typeface="Calibri"/>
                <a:cs typeface="Calibri"/>
              </a:rPr>
              <a:t>of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audit.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1431925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</a:t>
            </a:r>
            <a:r>
              <a:rPr sz="2600" b="1" spc="-5" dirty="0">
                <a:latin typeface="Calibri"/>
                <a:cs typeface="Calibri"/>
              </a:rPr>
              <a:t>Opinion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5" dirty="0">
                <a:latin typeface="Calibri"/>
                <a:cs typeface="Calibri"/>
              </a:rPr>
              <a:t>shall </a:t>
            </a:r>
            <a:r>
              <a:rPr sz="2600" spc="-25" dirty="0">
                <a:latin typeface="Calibri"/>
                <a:cs typeface="Calibri"/>
              </a:rPr>
              <a:t>state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auditor’s </a:t>
            </a:r>
            <a:r>
              <a:rPr sz="2600" spc="-5" dirty="0">
                <a:latin typeface="Calibri"/>
                <a:cs typeface="Calibri"/>
              </a:rPr>
              <a:t>opinion on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financial 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company </a:t>
            </a:r>
            <a:r>
              <a:rPr sz="2600" spc="-10" dirty="0">
                <a:latin typeface="Calibri"/>
                <a:cs typeface="Calibri"/>
              </a:rPr>
              <a:t>post </a:t>
            </a:r>
            <a:r>
              <a:rPr sz="2600" spc="-5" dirty="0">
                <a:latin typeface="Calibri"/>
                <a:cs typeface="Calibri"/>
              </a:rPr>
              <a:t>conducting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audit.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142240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20" dirty="0">
                <a:latin typeface="Calibri"/>
                <a:cs typeface="Calibri"/>
              </a:rPr>
              <a:t>Date </a:t>
            </a:r>
            <a:r>
              <a:rPr sz="2600" b="1" spc="-5" dirty="0">
                <a:latin typeface="Calibri"/>
                <a:cs typeface="Calibri"/>
              </a:rPr>
              <a:t>and Place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10" dirty="0">
                <a:latin typeface="Calibri"/>
                <a:cs typeface="Calibri"/>
              </a:rPr>
              <a:t>Auditor’s 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date </a:t>
            </a:r>
            <a:r>
              <a:rPr sz="2600" spc="-5" dirty="0">
                <a:latin typeface="Calibri"/>
                <a:cs typeface="Calibri"/>
              </a:rPr>
              <a:t>of submitting </a:t>
            </a:r>
            <a:r>
              <a:rPr sz="2600" dirty="0">
                <a:latin typeface="Calibri"/>
                <a:cs typeface="Calibri"/>
              </a:rPr>
              <a:t>audit </a:t>
            </a:r>
            <a:r>
              <a:rPr sz="2600" spc="-10" dirty="0">
                <a:latin typeface="Calibri"/>
                <a:cs typeface="Calibri"/>
              </a:rPr>
              <a:t>report </a:t>
            </a:r>
            <a:r>
              <a:rPr sz="2600" spc="-5" dirty="0">
                <a:latin typeface="Calibri"/>
                <a:cs typeface="Calibri"/>
              </a:rPr>
              <a:t>has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dirty="0">
                <a:latin typeface="Calibri"/>
                <a:cs typeface="Calibri"/>
              </a:rPr>
              <a:t>clearly </a:t>
            </a:r>
            <a:r>
              <a:rPr sz="2600" spc="-5" dirty="0">
                <a:latin typeface="Calibri"/>
                <a:cs typeface="Calibri"/>
              </a:rPr>
              <a:t>mentioned </a:t>
            </a:r>
            <a:r>
              <a:rPr sz="2600" dirty="0">
                <a:latin typeface="Calibri"/>
                <a:cs typeface="Calibri"/>
              </a:rPr>
              <a:t>along with the </a:t>
            </a:r>
            <a:r>
              <a:rPr sz="2600" spc="-5" dirty="0">
                <a:latin typeface="Calibri"/>
                <a:cs typeface="Calibri"/>
              </a:rPr>
              <a:t>address of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auditor’s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office.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5080">
              <a:lnSpc>
                <a:spcPct val="701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Auditor’s Signature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10" dirty="0">
                <a:latin typeface="Calibri"/>
                <a:cs typeface="Calibri"/>
              </a:rPr>
              <a:t>Signature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along with </a:t>
            </a:r>
            <a:r>
              <a:rPr sz="2600" spc="-5" dirty="0">
                <a:latin typeface="Calibri"/>
                <a:cs typeface="Calibri"/>
              </a:rPr>
              <a:t>his </a:t>
            </a:r>
            <a:r>
              <a:rPr sz="2600" spc="-10" dirty="0">
                <a:latin typeface="Calibri"/>
                <a:cs typeface="Calibri"/>
              </a:rPr>
              <a:t>membership </a:t>
            </a:r>
            <a:r>
              <a:rPr sz="2600" spc="-5" dirty="0">
                <a:latin typeface="Calibri"/>
                <a:cs typeface="Calibri"/>
              </a:rPr>
              <a:t>number of  </a:t>
            </a:r>
            <a:r>
              <a:rPr sz="2600" dirty="0">
                <a:latin typeface="Calibri"/>
                <a:cs typeface="Calibri"/>
              </a:rPr>
              <a:t>ICAI.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 startAt="5"/>
            </a:pPr>
            <a:endParaRPr sz="3600">
              <a:latin typeface="Times New Roman"/>
              <a:cs typeface="Times New Roman"/>
            </a:endParaRPr>
          </a:p>
          <a:p>
            <a:pPr marL="12700" marR="343535">
              <a:lnSpc>
                <a:spcPct val="70000"/>
              </a:lnSpc>
              <a:buAutoNum type="arabicPeriod" startAt="5"/>
              <a:tabLst>
                <a:tab pos="344170" algn="l"/>
              </a:tabLst>
            </a:pPr>
            <a:r>
              <a:rPr sz="2600" b="1" spc="-10" dirty="0">
                <a:latin typeface="Calibri"/>
                <a:cs typeface="Calibri"/>
              </a:rPr>
              <a:t>Reading </a:t>
            </a:r>
            <a:r>
              <a:rPr sz="2600" b="1" spc="-5" dirty="0">
                <a:latin typeface="Calibri"/>
                <a:cs typeface="Calibri"/>
              </a:rPr>
              <a:t>and </a:t>
            </a:r>
            <a:r>
              <a:rPr sz="2600" b="1" dirty="0">
                <a:latin typeface="Calibri"/>
                <a:cs typeface="Calibri"/>
              </a:rPr>
              <a:t>Inspection of </a:t>
            </a:r>
            <a:r>
              <a:rPr sz="2600" b="1" spc="-10" dirty="0">
                <a:latin typeface="Calibri"/>
                <a:cs typeface="Calibri"/>
              </a:rPr>
              <a:t>Auditor’s 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This report </a:t>
            </a:r>
            <a:r>
              <a:rPr sz="2600" spc="-10" dirty="0">
                <a:latin typeface="Calibri"/>
                <a:cs typeface="Calibri"/>
              </a:rPr>
              <a:t>must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read </a:t>
            </a:r>
            <a:r>
              <a:rPr sz="2600" spc="-25" dirty="0">
                <a:latin typeface="Calibri"/>
                <a:cs typeface="Calibri"/>
              </a:rPr>
              <a:t>before 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shareholders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10" dirty="0">
                <a:latin typeface="Calibri"/>
                <a:cs typeface="Calibri"/>
              </a:rPr>
              <a:t>general </a:t>
            </a:r>
            <a:r>
              <a:rPr sz="2600" spc="-5" dirty="0">
                <a:latin typeface="Calibri"/>
                <a:cs typeface="Calibri"/>
              </a:rPr>
              <a:t>meeting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25" dirty="0">
                <a:latin typeface="Calibri"/>
                <a:cs typeface="Calibri"/>
              </a:rPr>
              <a:t>kept </a:t>
            </a:r>
            <a:r>
              <a:rPr sz="2600" spc="-5" dirty="0">
                <a:latin typeface="Calibri"/>
                <a:cs typeface="Calibri"/>
              </a:rPr>
              <a:t>open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5" dirty="0">
                <a:latin typeface="Calibri"/>
                <a:cs typeface="Calibri"/>
              </a:rPr>
              <a:t>inspection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196595"/>
            <a:ext cx="10515600" cy="634365"/>
          </a:xfrm>
          <a:prstGeom prst="rect">
            <a:avLst/>
          </a:prstGeom>
          <a:solidFill>
            <a:srgbClr val="BCD6ED"/>
          </a:solidFill>
        </p:spPr>
        <p:txBody>
          <a:bodyPr vert="horz" wrap="square" lIns="0" tIns="0" rIns="0" bIns="0" rtlCol="0">
            <a:spAutoFit/>
          </a:bodyPr>
          <a:lstStyle/>
          <a:p>
            <a:pPr marL="3094990">
              <a:lnSpc>
                <a:spcPts val="440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5" dirty="0"/>
              <a:t>Share</a:t>
            </a:r>
            <a:r>
              <a:rPr spc="-175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378" y="1551177"/>
            <a:ext cx="10219055" cy="40944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365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spc="-5" dirty="0">
                <a:latin typeface="Calibri"/>
                <a:cs typeface="Calibri"/>
              </a:rPr>
              <a:t>should </a:t>
            </a:r>
            <a:r>
              <a:rPr sz="3200" spc="-10" dirty="0">
                <a:latin typeface="Calibri"/>
                <a:cs typeface="Calibri"/>
              </a:rPr>
              <a:t>ensure that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requirements </a:t>
            </a:r>
            <a:r>
              <a:rPr sz="3200" dirty="0">
                <a:latin typeface="Calibri"/>
                <a:cs typeface="Calibri"/>
              </a:rPr>
              <a:t>as laid </a:t>
            </a:r>
            <a:r>
              <a:rPr sz="3200" spc="-5" dirty="0">
                <a:latin typeface="Calibri"/>
                <a:cs typeface="Calibri"/>
              </a:rPr>
              <a:t>down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</a:t>
            </a:r>
            <a:endParaRPr sz="3200">
              <a:latin typeface="Calibri"/>
              <a:cs typeface="Calibri"/>
            </a:endParaRPr>
          </a:p>
          <a:p>
            <a:pPr marL="241300">
              <a:lnSpc>
                <a:spcPts val="3650"/>
              </a:lnSpc>
            </a:pPr>
            <a:r>
              <a:rPr sz="3200" b="1" dirty="0">
                <a:latin typeface="Calibri"/>
                <a:cs typeface="Calibri"/>
              </a:rPr>
              <a:t>Sections 39 and 11 </a:t>
            </a:r>
            <a:r>
              <a:rPr sz="3200" b="1" spc="-20" dirty="0">
                <a:latin typeface="Calibri"/>
                <a:cs typeface="Calibri"/>
              </a:rPr>
              <a:t>have </a:t>
            </a:r>
            <a:r>
              <a:rPr sz="3200" b="1" spc="-5" dirty="0">
                <a:latin typeface="Calibri"/>
                <a:cs typeface="Calibri"/>
              </a:rPr>
              <a:t>been complied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with.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750">
              <a:latin typeface="Times New Roman"/>
              <a:cs typeface="Times New Roman"/>
            </a:endParaRPr>
          </a:p>
          <a:p>
            <a:pPr marL="241300" marR="210185" indent="-228600" algn="just">
              <a:lnSpc>
                <a:spcPts val="3460"/>
              </a:lnSpc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If the </a:t>
            </a:r>
            <a:r>
              <a:rPr sz="3200" b="1" spc="-5" dirty="0">
                <a:latin typeface="Calibri"/>
                <a:cs typeface="Calibri"/>
              </a:rPr>
              <a:t>authorized </a:t>
            </a:r>
            <a:r>
              <a:rPr sz="3200" b="1" spc="-10" dirty="0">
                <a:latin typeface="Calibri"/>
                <a:cs typeface="Calibri"/>
              </a:rPr>
              <a:t>capital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company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more </a:t>
            </a:r>
            <a:r>
              <a:rPr sz="3200" b="1" dirty="0">
                <a:latin typeface="Calibri"/>
                <a:cs typeface="Calibri"/>
              </a:rPr>
              <a:t>than </a:t>
            </a:r>
            <a:r>
              <a:rPr sz="3200" b="1" spc="-5" dirty="0">
                <a:latin typeface="Calibri"/>
                <a:cs typeface="Calibri"/>
              </a:rPr>
              <a:t>One  </a:t>
            </a:r>
            <a:r>
              <a:rPr sz="3200" b="1" spc="-15" dirty="0">
                <a:latin typeface="Calibri"/>
                <a:cs typeface="Calibri"/>
              </a:rPr>
              <a:t>Crore</a:t>
            </a:r>
            <a:r>
              <a:rPr sz="3200" spc="-15" dirty="0"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b="1" dirty="0">
                <a:latin typeface="Calibri"/>
                <a:cs typeface="Calibri"/>
              </a:rPr>
              <a:t>permission of </a:t>
            </a:r>
            <a:r>
              <a:rPr sz="3200" b="1" spc="5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Controller </a:t>
            </a:r>
            <a:r>
              <a:rPr sz="3200" b="1" dirty="0">
                <a:latin typeface="Calibri"/>
                <a:cs typeface="Calibri"/>
              </a:rPr>
              <a:t>of </a:t>
            </a:r>
            <a:r>
              <a:rPr sz="3200" b="1" spc="-10" dirty="0">
                <a:latin typeface="Calibri"/>
                <a:cs typeface="Calibri"/>
              </a:rPr>
              <a:t>Capital </a:t>
            </a:r>
            <a:r>
              <a:rPr sz="3200" b="1" spc="-5" dirty="0">
                <a:latin typeface="Calibri"/>
                <a:cs typeface="Calibri"/>
              </a:rPr>
              <a:t>Issue</a:t>
            </a:r>
            <a:r>
              <a:rPr sz="3200" spc="-5" dirty="0">
                <a:latin typeface="Calibri"/>
                <a:cs typeface="Calibri"/>
              </a:rPr>
              <a:t>, be  </a:t>
            </a:r>
            <a:r>
              <a:rPr sz="3200" spc="-10" dirty="0">
                <a:latin typeface="Calibri"/>
                <a:cs typeface="Calibri"/>
              </a:rPr>
              <a:t>obtained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raise </a:t>
            </a:r>
            <a:r>
              <a:rPr sz="3200" spc="-5" dirty="0">
                <a:latin typeface="Calibri"/>
                <a:cs typeface="Calibri"/>
              </a:rPr>
              <a:t>this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capital.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b="1" spc="-10" dirty="0">
                <a:latin typeface="Calibri"/>
                <a:cs typeface="Calibri"/>
              </a:rPr>
              <a:t>certificate </a:t>
            </a:r>
            <a:r>
              <a:rPr sz="3200" spc="-5" dirty="0">
                <a:latin typeface="Calibri"/>
                <a:cs typeface="Calibri"/>
              </a:rPr>
              <a:t>should be </a:t>
            </a:r>
            <a:r>
              <a:rPr sz="3200" b="1" spc="-15" dirty="0">
                <a:latin typeface="Calibri"/>
                <a:cs typeface="Calibri"/>
              </a:rPr>
              <a:t>examined </a:t>
            </a:r>
            <a:r>
              <a:rPr sz="3200" b="1" spc="-10" dirty="0">
                <a:latin typeface="Calibri"/>
                <a:cs typeface="Calibri"/>
              </a:rPr>
              <a:t>by </a:t>
            </a:r>
            <a:r>
              <a:rPr sz="3200" b="1" dirty="0">
                <a:latin typeface="Calibri"/>
                <a:cs typeface="Calibri"/>
              </a:rPr>
              <a:t>the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Auditor.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3096260">
              <a:lnSpc>
                <a:spcPts val="395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40" dirty="0"/>
              <a:t>Share</a:t>
            </a:r>
            <a:r>
              <a:rPr spc="-195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106881"/>
            <a:ext cx="8883650" cy="492569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225425">
              <a:lnSpc>
                <a:spcPts val="3030"/>
              </a:lnSpc>
              <a:spcBef>
                <a:spcPts val="475"/>
              </a:spcBef>
            </a:pPr>
            <a:r>
              <a:rPr sz="2800" b="1" spc="-10" dirty="0">
                <a:latin typeface="Calibri"/>
                <a:cs typeface="Calibri"/>
              </a:rPr>
              <a:t>Auditor </a:t>
            </a:r>
            <a:r>
              <a:rPr sz="2800" b="1" spc="-5" dirty="0">
                <a:latin typeface="Calibri"/>
                <a:cs typeface="Calibri"/>
              </a:rPr>
              <a:t>should </a:t>
            </a:r>
            <a:r>
              <a:rPr sz="2800" b="1" spc="-20" dirty="0">
                <a:latin typeface="Calibri"/>
                <a:cs typeface="Calibri"/>
              </a:rPr>
              <a:t>examine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following </a:t>
            </a:r>
            <a:r>
              <a:rPr sz="2800" b="1" spc="-10" dirty="0">
                <a:latin typeface="Calibri"/>
                <a:cs typeface="Calibri"/>
              </a:rPr>
              <a:t>books, accounts </a:t>
            </a:r>
            <a:r>
              <a:rPr sz="2800" b="1" spc="-5" dirty="0">
                <a:latin typeface="Calibri"/>
                <a:cs typeface="Calibri"/>
              </a:rPr>
              <a:t>and  documents: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MOA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30" dirty="0">
                <a:latin typeface="Calibri"/>
                <a:cs typeface="Calibri"/>
              </a:rPr>
              <a:t>AOA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Prospectus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Director’s </a:t>
            </a:r>
            <a:r>
              <a:rPr sz="2800" spc="-15" dirty="0">
                <a:latin typeface="Calibri"/>
                <a:cs typeface="Calibri"/>
              </a:rPr>
              <a:t>Minute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Share </a:t>
            </a:r>
            <a:r>
              <a:rPr sz="2800" spc="-45" dirty="0">
                <a:latin typeface="Calibri"/>
                <a:cs typeface="Calibri"/>
              </a:rPr>
              <a:t>Register, </a:t>
            </a:r>
            <a:r>
              <a:rPr sz="2800" spc="-10" dirty="0">
                <a:latin typeface="Calibri"/>
                <a:cs typeface="Calibri"/>
              </a:rPr>
              <a:t>Application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Application</a:t>
            </a:r>
            <a:r>
              <a:rPr sz="2800" spc="2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Letters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Allotment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Allotment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Copies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Letters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Regret, Letter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Calls, Calls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Cash Book, </a:t>
            </a:r>
            <a:r>
              <a:rPr sz="2800" spc="-20" dirty="0">
                <a:latin typeface="Calibri"/>
                <a:cs typeface="Calibri"/>
              </a:rPr>
              <a:t>Pass </a:t>
            </a:r>
            <a:r>
              <a:rPr sz="2800" spc="-5" dirty="0">
                <a:latin typeface="Calibri"/>
                <a:cs typeface="Calibri"/>
              </a:rPr>
              <a:t>Book, </a:t>
            </a:r>
            <a:r>
              <a:rPr sz="2800" spc="-15" dirty="0">
                <a:latin typeface="Calibri"/>
                <a:cs typeface="Calibri"/>
              </a:rPr>
              <a:t>Refunds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excess </a:t>
            </a:r>
            <a:r>
              <a:rPr sz="2800" spc="-10" dirty="0">
                <a:latin typeface="Calibri"/>
                <a:cs typeface="Calibri"/>
              </a:rPr>
              <a:t>Application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Money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8680" y="182879"/>
            <a:ext cx="10515600" cy="632460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0" rIns="0" bIns="0" rtlCol="0">
            <a:spAutoFit/>
          </a:bodyPr>
          <a:lstStyle/>
          <a:p>
            <a:pPr marL="1736725">
              <a:lnSpc>
                <a:spcPts val="4400"/>
              </a:lnSpc>
            </a:pPr>
            <a:r>
              <a:rPr spc="-35" dirty="0"/>
              <a:t>Objectives </a:t>
            </a:r>
            <a:r>
              <a:rPr spc="-15" dirty="0"/>
              <a:t>of </a:t>
            </a:r>
            <a:r>
              <a:rPr spc="-25" dirty="0"/>
              <a:t>Audit </a:t>
            </a:r>
            <a:r>
              <a:rPr spc="-15" dirty="0"/>
              <a:t>of </a:t>
            </a:r>
            <a:r>
              <a:rPr spc="-35" dirty="0"/>
              <a:t>Share</a:t>
            </a:r>
            <a:r>
              <a:rPr spc="-290" dirty="0"/>
              <a:t> </a:t>
            </a:r>
            <a:r>
              <a:rPr spc="-35" dirty="0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8416" y="1060450"/>
            <a:ext cx="11395075" cy="536067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41300" marR="444500" indent="-2286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issue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shares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b="1" spc="-10" dirty="0">
                <a:latin typeface="Calibri"/>
                <a:cs typeface="Calibri"/>
              </a:rPr>
              <a:t>properly authorized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that </a:t>
            </a:r>
            <a:r>
              <a:rPr sz="3000" spc="-10" dirty="0">
                <a:latin typeface="Calibri"/>
                <a:cs typeface="Calibri"/>
              </a:rPr>
              <a:t>there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b="1" dirty="0">
                <a:latin typeface="Calibri"/>
                <a:cs typeface="Calibri"/>
              </a:rPr>
              <a:t>no  </a:t>
            </a:r>
            <a:r>
              <a:rPr sz="3000" b="1" spc="-15" dirty="0">
                <a:latin typeface="Calibri"/>
                <a:cs typeface="Calibri"/>
              </a:rPr>
              <a:t>over </a:t>
            </a:r>
            <a:r>
              <a:rPr sz="3000" b="1" dirty="0">
                <a:latin typeface="Calibri"/>
                <a:cs typeface="Calibri"/>
              </a:rPr>
              <a:t>issue </a:t>
            </a:r>
            <a:r>
              <a:rPr sz="3000" spc="-15" dirty="0">
                <a:latin typeface="Calibri"/>
                <a:cs typeface="Calibri"/>
              </a:rPr>
              <a:t>beyond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limit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10" dirty="0">
                <a:latin typeface="Calibri"/>
                <a:cs typeface="Calibri"/>
              </a:rPr>
              <a:t>prescribed </a:t>
            </a:r>
            <a:r>
              <a:rPr sz="3000" dirty="0">
                <a:latin typeface="Calibri"/>
                <a:cs typeface="Calibri"/>
              </a:rPr>
              <a:t>in </a:t>
            </a:r>
            <a:r>
              <a:rPr sz="3000" spc="-5" dirty="0">
                <a:latin typeface="Calibri"/>
                <a:cs typeface="Calibri"/>
              </a:rPr>
              <a:t>the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MOA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240"/>
              </a:lnSpc>
              <a:spcBef>
                <a:spcPts val="1800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5" dirty="0">
                <a:latin typeface="Calibri"/>
                <a:cs typeface="Calibri"/>
              </a:rPr>
              <a:t>assets </a:t>
            </a:r>
            <a:r>
              <a:rPr sz="3000" b="1" spc="-15" dirty="0">
                <a:latin typeface="Calibri"/>
                <a:cs typeface="Calibri"/>
              </a:rPr>
              <a:t>received </a:t>
            </a:r>
            <a:r>
              <a:rPr sz="3000" b="1" spc="-10" dirty="0">
                <a:latin typeface="Calibri"/>
                <a:cs typeface="Calibri"/>
              </a:rPr>
              <a:t>or acquired </a:t>
            </a:r>
            <a:r>
              <a:rPr sz="3000" spc="-10" dirty="0">
                <a:latin typeface="Calibri"/>
                <a:cs typeface="Calibri"/>
              </a:rPr>
              <a:t>through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issue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shares </a:t>
            </a:r>
            <a:r>
              <a:rPr sz="3000" spc="-20" dirty="0">
                <a:latin typeface="Calibri"/>
                <a:cs typeface="Calibri"/>
              </a:rPr>
              <a:t>have  </a:t>
            </a:r>
            <a:r>
              <a:rPr sz="3000" spc="-5" dirty="0">
                <a:latin typeface="Calibri"/>
                <a:cs typeface="Calibri"/>
              </a:rPr>
              <a:t>been </a:t>
            </a:r>
            <a:r>
              <a:rPr sz="3000" spc="-10" dirty="0">
                <a:latin typeface="Calibri"/>
                <a:cs typeface="Calibri"/>
              </a:rPr>
              <a:t>received, </a:t>
            </a:r>
            <a:r>
              <a:rPr sz="3000" b="1" spc="-10" dirty="0">
                <a:latin typeface="Calibri"/>
                <a:cs typeface="Calibri"/>
              </a:rPr>
              <a:t>properly classified, </a:t>
            </a:r>
            <a:r>
              <a:rPr sz="3000" b="1" spc="-15" dirty="0">
                <a:latin typeface="Calibri"/>
                <a:cs typeface="Calibri"/>
              </a:rPr>
              <a:t>valued </a:t>
            </a:r>
            <a:r>
              <a:rPr sz="3000" b="1" spc="-5" dirty="0">
                <a:latin typeface="Calibri"/>
                <a:cs typeface="Calibri"/>
              </a:rPr>
              <a:t>and </a:t>
            </a:r>
            <a:r>
              <a:rPr sz="3000" b="1" spc="-10" dirty="0">
                <a:latin typeface="Calibri"/>
                <a:cs typeface="Calibri"/>
              </a:rPr>
              <a:t>correctly</a:t>
            </a:r>
            <a:r>
              <a:rPr sz="3000" b="1" spc="25" dirty="0"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recorded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1210310" indent="-228600">
              <a:lnSpc>
                <a:spcPts val="3240"/>
              </a:lnSpc>
              <a:spcBef>
                <a:spcPts val="178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see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10" dirty="0">
                <a:latin typeface="Calibri"/>
                <a:cs typeface="Calibri"/>
              </a:rPr>
              <a:t>provisions relating </a:t>
            </a:r>
            <a:r>
              <a:rPr sz="3000" b="1" spc="-15" dirty="0">
                <a:latin typeface="Calibri"/>
                <a:cs typeface="Calibri"/>
              </a:rPr>
              <a:t>to </a:t>
            </a:r>
            <a:r>
              <a:rPr sz="3000" b="1" spc="-10" dirty="0">
                <a:latin typeface="Calibri"/>
                <a:cs typeface="Calibri"/>
              </a:rPr>
              <a:t>rights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5" dirty="0">
                <a:latin typeface="Calibri"/>
                <a:cs typeface="Calibri"/>
              </a:rPr>
              <a:t>shareholders are </a:t>
            </a:r>
            <a:r>
              <a:rPr sz="3000" b="1" spc="-5" dirty="0">
                <a:latin typeface="Calibri"/>
                <a:cs typeface="Calibri"/>
              </a:rPr>
              <a:t>duly  </a:t>
            </a:r>
            <a:r>
              <a:rPr sz="3000" b="1" spc="-10" dirty="0">
                <a:latin typeface="Calibri"/>
                <a:cs typeface="Calibri"/>
              </a:rPr>
              <a:t>complied</a:t>
            </a:r>
            <a:r>
              <a:rPr sz="3000" b="1" spc="-5" dirty="0">
                <a:latin typeface="Calibri"/>
                <a:cs typeface="Calibri"/>
              </a:rPr>
              <a:t> with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41300" marR="632460" indent="-228600">
              <a:lnSpc>
                <a:spcPts val="3240"/>
              </a:lnSpc>
              <a:spcBef>
                <a:spcPts val="179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b="1" spc="-15" dirty="0">
                <a:latin typeface="Calibri"/>
                <a:cs typeface="Calibri"/>
              </a:rPr>
              <a:t>generally </a:t>
            </a:r>
            <a:r>
              <a:rPr sz="3000" b="1" spc="-10" dirty="0">
                <a:latin typeface="Calibri"/>
                <a:cs typeface="Calibri"/>
              </a:rPr>
              <a:t>accepted </a:t>
            </a:r>
            <a:r>
              <a:rPr sz="3000" b="1" spc="-5" dirty="0">
                <a:latin typeface="Calibri"/>
                <a:cs typeface="Calibri"/>
              </a:rPr>
              <a:t>accounting principles (GAAP) </a:t>
            </a:r>
            <a:r>
              <a:rPr sz="3000" b="1" spc="-15" dirty="0">
                <a:latin typeface="Calibri"/>
                <a:cs typeface="Calibri"/>
              </a:rPr>
              <a:t>are  followed </a:t>
            </a:r>
            <a:r>
              <a:rPr sz="3000" spc="-5" dirty="0">
                <a:latin typeface="Calibri"/>
                <a:cs typeface="Calibri"/>
              </a:rPr>
              <a:t>while </a:t>
            </a:r>
            <a:r>
              <a:rPr sz="3000" spc="-10" dirty="0">
                <a:latin typeface="Calibri"/>
                <a:cs typeface="Calibri"/>
              </a:rPr>
              <a:t>preparing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accounts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280415"/>
            <a:ext cx="10515600" cy="521334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2621280">
              <a:lnSpc>
                <a:spcPts val="396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90" dirty="0"/>
              <a:t>Transfer </a:t>
            </a:r>
            <a:r>
              <a:rPr spc="-15" dirty="0"/>
              <a:t>of</a:t>
            </a:r>
            <a:r>
              <a:rPr spc="-155" dirty="0"/>
              <a:t> </a:t>
            </a:r>
            <a:r>
              <a:rPr spc="-40" dirty="0"/>
              <a:t>Shares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049" y="952627"/>
            <a:ext cx="11436985" cy="54394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252729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b="1" spc="-20" dirty="0">
                <a:latin typeface="Calibri"/>
                <a:cs typeface="Calibri"/>
              </a:rPr>
              <a:t>examine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30" dirty="0">
                <a:latin typeface="Calibri"/>
                <a:cs typeface="Calibri"/>
              </a:rPr>
              <a:t>AOA </a:t>
            </a:r>
            <a:r>
              <a:rPr sz="2800" spc="-20" dirty="0">
                <a:latin typeface="Calibri"/>
                <a:cs typeface="Calibri"/>
              </a:rPr>
              <a:t>regarding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procedure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0" dirty="0">
                <a:latin typeface="Calibri"/>
                <a:cs typeface="Calibri"/>
              </a:rPr>
              <a:t>followed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case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shares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see that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</a:t>
            </a:r>
            <a:r>
              <a:rPr sz="2800" b="1" spc="-25" dirty="0">
                <a:latin typeface="Calibri"/>
                <a:cs typeface="Calibri"/>
              </a:rPr>
              <a:t>fee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duly </a:t>
            </a:r>
            <a:r>
              <a:rPr sz="2800" b="1" spc="-15" dirty="0">
                <a:latin typeface="Calibri"/>
                <a:cs typeface="Calibri"/>
              </a:rPr>
              <a:t>received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5" dirty="0">
                <a:latin typeface="Calibri"/>
                <a:cs typeface="Calibri"/>
              </a:rPr>
              <a:t>credited to </a:t>
            </a:r>
            <a:r>
              <a:rPr sz="2800" b="1" spc="-10" dirty="0">
                <a:latin typeface="Calibri"/>
                <a:cs typeface="Calibri"/>
              </a:rPr>
              <a:t>P&amp;L</a:t>
            </a:r>
            <a:r>
              <a:rPr sz="2800" b="1" spc="38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A/c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0"/>
              </a:lnSpc>
            </a:pPr>
            <a:r>
              <a:rPr sz="2800" spc="-5" dirty="0">
                <a:latin typeface="Calibri"/>
                <a:cs typeface="Calibri"/>
              </a:rPr>
              <a:t>and whether </a:t>
            </a:r>
            <a:r>
              <a:rPr sz="2800" spc="-10" dirty="0">
                <a:latin typeface="Calibri"/>
                <a:cs typeface="Calibri"/>
              </a:rPr>
              <a:t>money </a:t>
            </a:r>
            <a:r>
              <a:rPr sz="2800" spc="-5" dirty="0">
                <a:latin typeface="Calibri"/>
                <a:cs typeface="Calibri"/>
              </a:rPr>
              <a:t>has been </a:t>
            </a:r>
            <a:r>
              <a:rPr sz="2800" spc="-10" dirty="0">
                <a:latin typeface="Calibri"/>
                <a:cs typeface="Calibri"/>
              </a:rPr>
              <a:t>deposited </a:t>
            </a:r>
            <a:r>
              <a:rPr sz="2800" spc="-5" dirty="0">
                <a:latin typeface="Calibri"/>
                <a:cs typeface="Calibri"/>
              </a:rPr>
              <a:t>in the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bank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see </a:t>
            </a:r>
            <a:r>
              <a:rPr sz="2800" spc="-5" dirty="0">
                <a:latin typeface="Calibri"/>
                <a:cs typeface="Calibri"/>
              </a:rPr>
              <a:t>whether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properly</a:t>
            </a:r>
            <a:r>
              <a:rPr sz="2800" b="1" spc="17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stamped</a:t>
            </a:r>
            <a:endParaRPr sz="2800">
              <a:latin typeface="Calibri"/>
              <a:cs typeface="Calibri"/>
            </a:endParaRPr>
          </a:p>
          <a:p>
            <a:pPr marL="241300" marR="1064895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verify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signature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20" dirty="0">
                <a:latin typeface="Calibri"/>
                <a:cs typeface="Calibri"/>
              </a:rPr>
              <a:t>transferor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signature </a:t>
            </a:r>
            <a:r>
              <a:rPr sz="2800" b="1" spc="-5" dirty="0">
                <a:latin typeface="Calibri"/>
                <a:cs typeface="Calibri"/>
              </a:rPr>
              <a:t>on  </a:t>
            </a:r>
            <a:r>
              <a:rPr sz="2800" b="1" spc="-10" dirty="0">
                <a:latin typeface="Calibri"/>
                <a:cs typeface="Calibri"/>
              </a:rPr>
              <a:t>application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form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check the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5" dirty="0">
                <a:latin typeface="Calibri"/>
                <a:cs typeface="Calibri"/>
              </a:rPr>
              <a:t>with the </a:t>
            </a:r>
            <a:r>
              <a:rPr sz="2800" b="1" spc="-10" dirty="0">
                <a:latin typeface="Calibri"/>
                <a:cs typeface="Calibri"/>
              </a:rPr>
              <a:t>Share </a:t>
            </a:r>
            <a:r>
              <a:rPr sz="2800" b="1" spc="-20" dirty="0">
                <a:latin typeface="Calibri"/>
                <a:cs typeface="Calibri"/>
              </a:rPr>
              <a:t>Register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see that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share</a:t>
            </a:r>
            <a:r>
              <a:rPr sz="2800" spc="3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has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0"/>
              </a:lnSpc>
            </a:pPr>
            <a:r>
              <a:rPr sz="2800" b="1" spc="-5" dirty="0">
                <a:latin typeface="Calibri"/>
                <a:cs typeface="Calibri"/>
              </a:rPr>
              <a:t>not been </a:t>
            </a:r>
            <a:r>
              <a:rPr sz="2800" b="1" spc="-20" dirty="0">
                <a:latin typeface="Calibri"/>
                <a:cs typeface="Calibri"/>
              </a:rPr>
              <a:t>transferred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twice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find out </a:t>
            </a:r>
            <a:r>
              <a:rPr sz="2800" spc="-5" dirty="0">
                <a:latin typeface="Calibri"/>
                <a:cs typeface="Calibri"/>
              </a:rPr>
              <a:t>whether the </a:t>
            </a:r>
            <a:r>
              <a:rPr sz="2800" spc="-25" dirty="0">
                <a:latin typeface="Calibri"/>
                <a:cs typeface="Calibri"/>
              </a:rPr>
              <a:t>transfer </a:t>
            </a:r>
            <a:r>
              <a:rPr sz="2800" spc="-10" dirty="0">
                <a:latin typeface="Calibri"/>
                <a:cs typeface="Calibri"/>
              </a:rPr>
              <a:t>has been </a:t>
            </a:r>
            <a:r>
              <a:rPr sz="2800" b="1" spc="-5" dirty="0">
                <a:latin typeface="Calibri"/>
                <a:cs typeface="Calibri"/>
              </a:rPr>
              <a:t>notified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9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transferor</a:t>
            </a:r>
            <a:endParaRPr sz="2800">
              <a:latin typeface="Calibri"/>
              <a:cs typeface="Calibri"/>
            </a:endParaRPr>
          </a:p>
          <a:p>
            <a:pPr marL="241300" marR="19685" indent="-228600">
              <a:lnSpc>
                <a:spcPts val="302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find out </a:t>
            </a:r>
            <a:r>
              <a:rPr sz="2800" spc="-5" dirty="0">
                <a:latin typeface="Calibri"/>
                <a:cs typeface="Calibri"/>
              </a:rPr>
              <a:t>whether the </a:t>
            </a:r>
            <a:r>
              <a:rPr sz="2800" b="1" spc="-5" dirty="0">
                <a:latin typeface="Calibri"/>
                <a:cs typeface="Calibri"/>
              </a:rPr>
              <a:t>old </a:t>
            </a:r>
            <a:r>
              <a:rPr sz="2800" b="1" spc="-10" dirty="0">
                <a:latin typeface="Calibri"/>
                <a:cs typeface="Calibri"/>
              </a:rPr>
              <a:t>share certificates </a:t>
            </a:r>
            <a:r>
              <a:rPr sz="2800" b="1" spc="-20" dirty="0">
                <a:latin typeface="Calibri"/>
                <a:cs typeface="Calibri"/>
              </a:rPr>
              <a:t>have </a:t>
            </a:r>
            <a:r>
              <a:rPr sz="2800" b="1" spc="-5" dirty="0">
                <a:latin typeface="Calibri"/>
                <a:cs typeface="Calibri"/>
              </a:rPr>
              <a:t>been </a:t>
            </a:r>
            <a:r>
              <a:rPr sz="2800" b="1" spc="-10" dirty="0">
                <a:latin typeface="Calibri"/>
                <a:cs typeface="Calibri"/>
              </a:rPr>
              <a:t>cancelled </a:t>
            </a:r>
            <a:r>
              <a:rPr sz="2800" spc="-10" dirty="0">
                <a:latin typeface="Calibri"/>
                <a:cs typeface="Calibri"/>
              </a:rPr>
              <a:t>so  that they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b="1" spc="-5" dirty="0">
                <a:latin typeface="Calibri"/>
                <a:cs typeface="Calibri"/>
              </a:rPr>
              <a:t>not be issued </a:t>
            </a:r>
            <a:r>
              <a:rPr sz="2800" b="1" spc="-10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8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247" y="280415"/>
            <a:ext cx="10515600" cy="521334"/>
          </a:xfrm>
          <a:prstGeom prst="rect">
            <a:avLst/>
          </a:prstGeom>
          <a:solidFill>
            <a:srgbClr val="F4B083"/>
          </a:solidFill>
        </p:spPr>
        <p:txBody>
          <a:bodyPr vert="horz" wrap="square" lIns="0" tIns="0" rIns="0" bIns="0" rtlCol="0">
            <a:spAutoFit/>
          </a:bodyPr>
          <a:lstStyle/>
          <a:p>
            <a:pPr marL="2621280">
              <a:lnSpc>
                <a:spcPts val="396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90" dirty="0"/>
              <a:t>Transfer </a:t>
            </a:r>
            <a:r>
              <a:rPr spc="-15" dirty="0"/>
              <a:t>of</a:t>
            </a:r>
            <a:r>
              <a:rPr spc="-155" dirty="0"/>
              <a:t> </a:t>
            </a:r>
            <a:r>
              <a:rPr spc="-40" dirty="0"/>
              <a:t>Shares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049" y="1008634"/>
            <a:ext cx="11382375" cy="505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195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When a </a:t>
            </a:r>
            <a:r>
              <a:rPr sz="2800" spc="-10" dirty="0">
                <a:latin typeface="Calibri"/>
                <a:cs typeface="Calibri"/>
              </a:rPr>
              <a:t>part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holding has been </a:t>
            </a:r>
            <a:r>
              <a:rPr sz="2800" spc="-20" dirty="0">
                <a:latin typeface="Calibri"/>
                <a:cs typeface="Calibri"/>
              </a:rPr>
              <a:t>transferred, </a:t>
            </a:r>
            <a:r>
              <a:rPr sz="2800" spc="-10" dirty="0">
                <a:latin typeface="Calibri"/>
                <a:cs typeface="Calibri"/>
              </a:rPr>
              <a:t>auditor should </a:t>
            </a:r>
            <a:r>
              <a:rPr sz="2800" spc="-5" dirty="0">
                <a:latin typeface="Calibri"/>
                <a:cs typeface="Calibri"/>
              </a:rPr>
              <a:t>check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5" dirty="0">
                <a:latin typeface="Calibri"/>
                <a:cs typeface="Calibri"/>
              </a:rPr>
              <a:t>balance </a:t>
            </a:r>
            <a:r>
              <a:rPr sz="2800" b="1" spc="-10" dirty="0">
                <a:latin typeface="Calibri"/>
                <a:cs typeface="Calibri"/>
              </a:rPr>
              <a:t>certificates with </a:t>
            </a:r>
            <a:r>
              <a:rPr sz="2800" b="1" spc="-15" dirty="0">
                <a:latin typeface="Calibri"/>
                <a:cs typeface="Calibri"/>
              </a:rPr>
              <a:t>counterfoils </a:t>
            </a:r>
            <a:r>
              <a:rPr sz="2800" b="1" spc="-5" dirty="0">
                <a:latin typeface="Calibri"/>
                <a:cs typeface="Calibri"/>
              </a:rPr>
              <a:t>of the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certificates</a:t>
            </a:r>
            <a:endParaRPr sz="2800">
              <a:latin typeface="Calibri"/>
              <a:cs typeface="Calibri"/>
            </a:endParaRPr>
          </a:p>
          <a:p>
            <a:pPr marL="241300" marR="20955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20" dirty="0">
                <a:latin typeface="Calibri"/>
                <a:cs typeface="Calibri"/>
              </a:rPr>
              <a:t>examine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Director’s </a:t>
            </a:r>
            <a:r>
              <a:rPr sz="2800" b="1" spc="-15" dirty="0">
                <a:latin typeface="Calibri"/>
                <a:cs typeface="Calibri"/>
              </a:rPr>
              <a:t>Minute </a:t>
            </a:r>
            <a:r>
              <a:rPr sz="2800" b="1" spc="-5" dirty="0">
                <a:latin typeface="Calibri"/>
                <a:cs typeface="Calibri"/>
              </a:rPr>
              <a:t>Book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see that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30" dirty="0">
                <a:latin typeface="Calibri"/>
                <a:cs typeface="Calibri"/>
              </a:rPr>
              <a:t>transfers </a:t>
            </a:r>
            <a:r>
              <a:rPr sz="2800" spc="-25" dirty="0">
                <a:latin typeface="Calibri"/>
                <a:cs typeface="Calibri"/>
              </a:rPr>
              <a:t>have  </a:t>
            </a:r>
            <a:r>
              <a:rPr sz="2800" spc="-10" dirty="0">
                <a:latin typeface="Calibri"/>
                <a:cs typeface="Calibri"/>
              </a:rPr>
              <a:t>been </a:t>
            </a:r>
            <a:r>
              <a:rPr sz="2800" b="1" spc="-5" dirty="0">
                <a:latin typeface="Calibri"/>
                <a:cs typeface="Calibri"/>
              </a:rPr>
              <a:t>duly sanctioned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Board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Directors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5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total </a:t>
            </a:r>
            <a:r>
              <a:rPr sz="2800" b="1" spc="-5" dirty="0">
                <a:latin typeface="Calibri"/>
                <a:cs typeface="Calibri"/>
              </a:rPr>
              <a:t>issued </a:t>
            </a:r>
            <a:r>
              <a:rPr sz="2800" b="1" spc="-10" dirty="0">
                <a:latin typeface="Calibri"/>
                <a:cs typeface="Calibri"/>
              </a:rPr>
              <a:t>capital </a:t>
            </a:r>
            <a:r>
              <a:rPr sz="2800" spc="-5" dirty="0">
                <a:latin typeface="Calibri"/>
                <a:cs typeface="Calibri"/>
              </a:rPr>
              <a:t>with the balances on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15" dirty="0">
                <a:latin typeface="Calibri"/>
                <a:cs typeface="Calibri"/>
              </a:rPr>
              <a:t>Shareholders </a:t>
            </a:r>
            <a:r>
              <a:rPr sz="2800" b="1" spc="-10" dirty="0">
                <a:latin typeface="Calibri"/>
                <a:cs typeface="Calibri"/>
              </a:rPr>
              <a:t>Account </a:t>
            </a:r>
            <a:r>
              <a:rPr sz="2800" b="1" spc="-5" dirty="0">
                <a:latin typeface="Calibri"/>
                <a:cs typeface="Calibri"/>
              </a:rPr>
              <a:t>in the </a:t>
            </a:r>
            <a:r>
              <a:rPr sz="2800" b="1" spc="-10" dirty="0">
                <a:latin typeface="Calibri"/>
                <a:cs typeface="Calibri"/>
              </a:rPr>
              <a:t>Share</a:t>
            </a:r>
            <a:r>
              <a:rPr sz="2800" b="1" spc="114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Book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15" dirty="0">
                <a:latin typeface="Calibri"/>
                <a:cs typeface="Calibri"/>
              </a:rPr>
              <a:t>enquire </a:t>
            </a: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b="1" spc="-5" dirty="0">
                <a:latin typeface="Calibri"/>
                <a:cs typeface="Calibri"/>
              </a:rPr>
              <a:t>NOC </a:t>
            </a:r>
            <a:r>
              <a:rPr sz="2800" spc="-10" dirty="0">
                <a:latin typeface="Calibri"/>
                <a:cs typeface="Calibri"/>
              </a:rPr>
              <a:t>had been </a:t>
            </a:r>
            <a:r>
              <a:rPr sz="2800" spc="-15" dirty="0">
                <a:latin typeface="Calibri"/>
                <a:cs typeface="Calibri"/>
              </a:rPr>
              <a:t>received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transferee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3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shares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5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5" dirty="0">
                <a:latin typeface="Calibri"/>
                <a:cs typeface="Calibri"/>
              </a:rPr>
              <a:t>been </a:t>
            </a:r>
            <a:r>
              <a:rPr sz="2800" b="1" spc="-15" dirty="0">
                <a:latin typeface="Calibri"/>
                <a:cs typeface="Calibri"/>
              </a:rPr>
              <a:t>mortgaged</a:t>
            </a:r>
            <a:r>
              <a:rPr sz="2800" spc="-15" dirty="0">
                <a:latin typeface="Calibri"/>
                <a:cs typeface="Calibri"/>
              </a:rPr>
              <a:t>, are </a:t>
            </a:r>
            <a:r>
              <a:rPr sz="2800" spc="-20" dirty="0">
                <a:latin typeface="Calibri"/>
                <a:cs typeface="Calibri"/>
              </a:rPr>
              <a:t>transferred,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see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endParaRPr sz="2800">
              <a:latin typeface="Calibri"/>
              <a:cs typeface="Calibri"/>
            </a:endParaRPr>
          </a:p>
          <a:p>
            <a:pPr marL="240665">
              <a:lnSpc>
                <a:spcPts val="3195"/>
              </a:lnSpc>
            </a:pPr>
            <a:r>
              <a:rPr sz="2800" b="1" spc="-5" dirty="0">
                <a:latin typeface="Calibri"/>
                <a:cs typeface="Calibri"/>
              </a:rPr>
              <a:t>due notice had been </a:t>
            </a:r>
            <a:r>
              <a:rPr sz="2800" b="1" spc="-15" dirty="0">
                <a:latin typeface="Calibri"/>
                <a:cs typeface="Calibri"/>
              </a:rPr>
              <a:t>given to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9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mortgagee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transfer fees </a:t>
            </a:r>
            <a:r>
              <a:rPr sz="2800" spc="-15" dirty="0">
                <a:latin typeface="Calibri"/>
                <a:cs typeface="Calibri"/>
              </a:rPr>
              <a:t>received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the number of the </a:t>
            </a:r>
            <a:r>
              <a:rPr sz="2800" b="1" spc="-25" dirty="0">
                <a:latin typeface="Calibri"/>
                <a:cs typeface="Calibri"/>
              </a:rPr>
              <a:t>transfers</a:t>
            </a:r>
            <a:r>
              <a:rPr sz="2800" b="1" spc="3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lodged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Compare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Share Ledger </a:t>
            </a:r>
            <a:r>
              <a:rPr sz="2800" b="1" spc="-5" dirty="0">
                <a:latin typeface="Calibri"/>
                <a:cs typeface="Calibri"/>
              </a:rPr>
              <a:t>balances </a:t>
            </a:r>
            <a:r>
              <a:rPr sz="2800" spc="-5" dirty="0">
                <a:latin typeface="Calibri"/>
                <a:cs typeface="Calibri"/>
              </a:rPr>
              <a:t>with the </a:t>
            </a:r>
            <a:r>
              <a:rPr sz="2800" b="1" spc="-5" dirty="0">
                <a:latin typeface="Calibri"/>
                <a:cs typeface="Calibri"/>
              </a:rPr>
              <a:t>Issued </a:t>
            </a:r>
            <a:r>
              <a:rPr sz="2800" b="1" spc="-15" dirty="0">
                <a:latin typeface="Calibri"/>
                <a:cs typeface="Calibri"/>
              </a:rPr>
              <a:t>Share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Capital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52984"/>
            <a:ext cx="10515600" cy="63436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2332990">
              <a:lnSpc>
                <a:spcPts val="440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</a:t>
            </a:r>
            <a:r>
              <a:rPr spc="-165" dirty="0"/>
              <a:t> </a:t>
            </a:r>
            <a:r>
              <a:rPr spc="-55" dirty="0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0479" y="1073353"/>
            <a:ext cx="11337290" cy="5315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Auditor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bear in mind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points</a:t>
            </a:r>
            <a:r>
              <a:rPr sz="2800" b="1" u="heavy" spc="1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2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000" spc="-5" dirty="0">
                <a:latin typeface="Calibri"/>
                <a:cs typeface="Calibri"/>
              </a:rPr>
              <a:t>He </a:t>
            </a:r>
            <a:r>
              <a:rPr sz="3000" spc="-10" dirty="0">
                <a:latin typeface="Calibri"/>
                <a:cs typeface="Calibri"/>
              </a:rPr>
              <a:t>must conduct </a:t>
            </a:r>
            <a:r>
              <a:rPr sz="3000" b="1" spc="-10" dirty="0">
                <a:latin typeface="Calibri"/>
                <a:cs typeface="Calibri"/>
              </a:rPr>
              <a:t>compliance procedure </a:t>
            </a:r>
            <a:r>
              <a:rPr sz="3000" spc="-15" dirty="0">
                <a:latin typeface="Calibri"/>
                <a:cs typeface="Calibri"/>
              </a:rPr>
              <a:t>to ensure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b="1" spc="-10" dirty="0">
                <a:latin typeface="Calibri"/>
                <a:cs typeface="Calibri"/>
              </a:rPr>
              <a:t>reliance </a:t>
            </a:r>
            <a:r>
              <a:rPr sz="3000" b="1" dirty="0">
                <a:latin typeface="Calibri"/>
                <a:cs typeface="Calibri"/>
              </a:rPr>
              <a:t>on</a:t>
            </a:r>
            <a:r>
              <a:rPr sz="3000" b="1" spc="60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ICS</a:t>
            </a:r>
            <a:endParaRPr sz="3000">
              <a:latin typeface="Calibri"/>
              <a:cs typeface="Calibri"/>
            </a:endParaRPr>
          </a:p>
          <a:p>
            <a:pPr marL="241300" marR="556260" indent="-228600">
              <a:lnSpc>
                <a:spcPts val="288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check </a:t>
            </a:r>
            <a:r>
              <a:rPr sz="3000" spc="-10" dirty="0">
                <a:latin typeface="Calibri"/>
                <a:cs typeface="Calibri"/>
              </a:rPr>
              <a:t>various </a:t>
            </a:r>
            <a:r>
              <a:rPr sz="3000" b="1" spc="-5" dirty="0">
                <a:latin typeface="Calibri"/>
                <a:cs typeface="Calibri"/>
              </a:rPr>
              <a:t>assertions </a:t>
            </a:r>
            <a:r>
              <a:rPr sz="3000" b="1" spc="-10" dirty="0">
                <a:latin typeface="Calibri"/>
                <a:cs typeface="Calibri"/>
              </a:rPr>
              <a:t>of </a:t>
            </a:r>
            <a:r>
              <a:rPr sz="3000" b="1" spc="-5" dirty="0">
                <a:latin typeface="Calibri"/>
                <a:cs typeface="Calibri"/>
              </a:rPr>
              <a:t>financial </a:t>
            </a:r>
            <a:r>
              <a:rPr sz="3000" b="1" spc="-15" dirty="0">
                <a:latin typeface="Calibri"/>
                <a:cs typeface="Calibri"/>
              </a:rPr>
              <a:t>data </a:t>
            </a:r>
            <a:r>
              <a:rPr sz="3000" spc="-15" dirty="0">
                <a:latin typeface="Calibri"/>
                <a:cs typeface="Calibri"/>
              </a:rPr>
              <a:t>reflected </a:t>
            </a:r>
            <a:r>
              <a:rPr sz="3000" dirty="0">
                <a:latin typeface="Calibri"/>
                <a:cs typeface="Calibri"/>
              </a:rPr>
              <a:t>in BS and P&amp;L  </a:t>
            </a:r>
            <a:r>
              <a:rPr sz="3000" spc="-15" dirty="0">
                <a:latin typeface="Calibri"/>
                <a:cs typeface="Calibri"/>
              </a:rPr>
              <a:t>A/c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check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b="1" spc="-5" dirty="0">
                <a:latin typeface="Calibri"/>
                <a:cs typeface="Calibri"/>
              </a:rPr>
              <a:t>correctness, </a:t>
            </a:r>
            <a:r>
              <a:rPr sz="3000" b="1" spc="-15" dirty="0">
                <a:latin typeface="Calibri"/>
                <a:cs typeface="Calibri"/>
              </a:rPr>
              <a:t>completeness </a:t>
            </a:r>
            <a:r>
              <a:rPr sz="3000" b="1" dirty="0">
                <a:latin typeface="Calibri"/>
                <a:cs typeface="Calibri"/>
              </a:rPr>
              <a:t>and </a:t>
            </a:r>
            <a:r>
              <a:rPr sz="3000" b="1" spc="-15" dirty="0">
                <a:latin typeface="Calibri"/>
                <a:cs typeface="Calibri"/>
              </a:rPr>
              <a:t>validity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14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data</a:t>
            </a:r>
            <a:endParaRPr sz="3000">
              <a:latin typeface="Calibri"/>
              <a:cs typeface="Calibri"/>
            </a:endParaRPr>
          </a:p>
          <a:p>
            <a:pPr marL="241300" marR="350520" indent="-228600">
              <a:lnSpc>
                <a:spcPts val="288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transactions 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company </a:t>
            </a:r>
            <a:r>
              <a:rPr sz="3000" b="1" dirty="0">
                <a:latin typeface="Calibri"/>
                <a:cs typeface="Calibri"/>
              </a:rPr>
              <a:t>do not </a:t>
            </a:r>
            <a:r>
              <a:rPr sz="3000" b="1" spc="-15" dirty="0">
                <a:latin typeface="Calibri"/>
                <a:cs typeface="Calibri"/>
              </a:rPr>
              <a:t>violate </a:t>
            </a:r>
            <a:r>
              <a:rPr sz="3000" b="1" dirty="0">
                <a:latin typeface="Calibri"/>
                <a:cs typeface="Calibri"/>
              </a:rPr>
              <a:t>the </a:t>
            </a:r>
            <a:r>
              <a:rPr sz="3000" b="1" spc="-10" dirty="0">
                <a:latin typeface="Calibri"/>
                <a:cs typeface="Calibri"/>
              </a:rPr>
              <a:t>provisions  </a:t>
            </a:r>
            <a:r>
              <a:rPr sz="3000" b="1" dirty="0">
                <a:latin typeface="Calibri"/>
                <a:cs typeface="Calibri"/>
              </a:rPr>
              <a:t>of </a:t>
            </a:r>
            <a:r>
              <a:rPr sz="3000" b="1" spc="-10" dirty="0">
                <a:latin typeface="Calibri"/>
                <a:cs typeface="Calibri"/>
              </a:rPr>
              <a:t>Companies </a:t>
            </a:r>
            <a:r>
              <a:rPr sz="3000" b="1" dirty="0">
                <a:latin typeface="Calibri"/>
                <a:cs typeface="Calibri"/>
              </a:rPr>
              <a:t>Act </a:t>
            </a:r>
            <a:r>
              <a:rPr sz="3000" spc="-5" dirty="0">
                <a:latin typeface="Calibri"/>
                <a:cs typeface="Calibri"/>
              </a:rPr>
              <a:t>while </a:t>
            </a:r>
            <a:r>
              <a:rPr sz="3000" spc="-15" dirty="0">
                <a:latin typeface="Calibri"/>
                <a:cs typeface="Calibri"/>
              </a:rPr>
              <a:t>examining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financial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statements</a:t>
            </a:r>
            <a:endParaRPr sz="3000">
              <a:latin typeface="Calibri"/>
              <a:cs typeface="Calibri"/>
            </a:endParaRPr>
          </a:p>
          <a:p>
            <a:pPr marL="241300" marR="3003550" indent="-228600">
              <a:lnSpc>
                <a:spcPts val="288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3000" b="1" spc="-10" dirty="0">
                <a:latin typeface="Calibri"/>
                <a:cs typeface="Calibri"/>
              </a:rPr>
              <a:t>Proper reflection </a:t>
            </a:r>
            <a:r>
              <a:rPr sz="3000" b="1" spc="-5" dirty="0">
                <a:latin typeface="Calibri"/>
                <a:cs typeface="Calibri"/>
              </a:rPr>
              <a:t>of </a:t>
            </a:r>
            <a:r>
              <a:rPr sz="3000" b="1" spc="-10" dirty="0">
                <a:latin typeface="Calibri"/>
                <a:cs typeface="Calibri"/>
              </a:rPr>
              <a:t>items </a:t>
            </a:r>
            <a:r>
              <a:rPr sz="3000" dirty="0">
                <a:latin typeface="Calibri"/>
                <a:cs typeface="Calibri"/>
              </a:rPr>
              <a:t>in BS and P&amp;L </a:t>
            </a:r>
            <a:r>
              <a:rPr sz="3000" spc="-15" dirty="0">
                <a:latin typeface="Calibri"/>
                <a:cs typeface="Calibri"/>
              </a:rPr>
              <a:t>A/c </a:t>
            </a:r>
            <a:r>
              <a:rPr sz="3000" spc="-5" dirty="0">
                <a:latin typeface="Calibri"/>
                <a:cs typeface="Calibri"/>
              </a:rPr>
              <a:t>such </a:t>
            </a:r>
            <a:r>
              <a:rPr sz="3000" dirty="0">
                <a:latin typeface="Calibri"/>
                <a:cs typeface="Calibri"/>
              </a:rPr>
              <a:t>as  </a:t>
            </a:r>
            <a:r>
              <a:rPr sz="3000" spc="-20" dirty="0">
                <a:latin typeface="Calibri"/>
                <a:cs typeface="Calibri"/>
              </a:rPr>
              <a:t>revenue/expenditure </a:t>
            </a:r>
            <a:r>
              <a:rPr sz="3000" dirty="0">
                <a:latin typeface="Calibri"/>
                <a:cs typeface="Calibri"/>
              </a:rPr>
              <a:t>and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assets/liabilities</a:t>
            </a:r>
            <a:endParaRPr sz="3000">
              <a:latin typeface="Calibri"/>
              <a:cs typeface="Calibri"/>
            </a:endParaRPr>
          </a:p>
          <a:p>
            <a:pPr marL="241300" marR="5080" indent="-228600">
              <a:lnSpc>
                <a:spcPts val="288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-15" dirty="0">
                <a:latin typeface="Calibri"/>
                <a:cs typeface="Calibri"/>
              </a:rPr>
              <a:t>Ensure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financial </a:t>
            </a:r>
            <a:r>
              <a:rPr sz="3000" spc="-20" dirty="0">
                <a:latin typeface="Calibri"/>
                <a:cs typeface="Calibri"/>
              </a:rPr>
              <a:t>statements </a:t>
            </a:r>
            <a:r>
              <a:rPr sz="3000" b="1" spc="-15" dirty="0">
                <a:latin typeface="Calibri"/>
                <a:cs typeface="Calibri"/>
              </a:rPr>
              <a:t>reflect </a:t>
            </a:r>
            <a:r>
              <a:rPr sz="3000" b="1" dirty="0">
                <a:latin typeface="Calibri"/>
                <a:cs typeface="Calibri"/>
              </a:rPr>
              <a:t>true </a:t>
            </a:r>
            <a:r>
              <a:rPr sz="3000" b="1" spc="-5" dirty="0">
                <a:latin typeface="Calibri"/>
                <a:cs typeface="Calibri"/>
              </a:rPr>
              <a:t>and </a:t>
            </a:r>
            <a:r>
              <a:rPr sz="3000" b="1" spc="-20" dirty="0">
                <a:latin typeface="Calibri"/>
                <a:cs typeface="Calibri"/>
              </a:rPr>
              <a:t>fair </a:t>
            </a:r>
            <a:r>
              <a:rPr sz="3000" b="1" spc="-10" dirty="0">
                <a:latin typeface="Calibri"/>
                <a:cs typeface="Calibri"/>
              </a:rPr>
              <a:t>view </a:t>
            </a:r>
            <a:r>
              <a:rPr sz="3000" b="1" dirty="0">
                <a:latin typeface="Calibri"/>
                <a:cs typeface="Calibri"/>
              </a:rPr>
              <a:t>of the </a:t>
            </a:r>
            <a:r>
              <a:rPr sz="3000" b="1" spc="-10" dirty="0">
                <a:latin typeface="Calibri"/>
                <a:cs typeface="Calibri"/>
              </a:rPr>
              <a:t>trading  results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financial </a:t>
            </a:r>
            <a:r>
              <a:rPr sz="3000" spc="-20" dirty="0">
                <a:latin typeface="Calibri"/>
                <a:cs typeface="Calibri"/>
              </a:rPr>
              <a:t>status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company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95656"/>
            <a:ext cx="10515600" cy="591820"/>
          </a:xfrm>
          <a:prstGeom prst="rect">
            <a:avLst/>
          </a:prstGeom>
          <a:solidFill>
            <a:srgbClr val="DBDBDB"/>
          </a:solidFill>
        </p:spPr>
        <p:txBody>
          <a:bodyPr vert="horz" wrap="square" lIns="0" tIns="0" rIns="0" bIns="0" rtlCol="0">
            <a:spAutoFit/>
          </a:bodyPr>
          <a:lstStyle/>
          <a:p>
            <a:pPr marL="689610">
              <a:lnSpc>
                <a:spcPts val="423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 </a:t>
            </a:r>
            <a:r>
              <a:rPr spc="-55" dirty="0"/>
              <a:t>Statements </a:t>
            </a:r>
            <a:r>
              <a:rPr spc="-5" dirty="0"/>
              <a:t>– </a:t>
            </a:r>
            <a:r>
              <a:rPr spc="-25" dirty="0"/>
              <a:t>Balance</a:t>
            </a:r>
            <a:r>
              <a:rPr spc="-270" dirty="0"/>
              <a:t> </a:t>
            </a:r>
            <a:r>
              <a:rPr spc="-35" dirty="0"/>
              <a:t>Sheet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608836"/>
            <a:ext cx="7517765" cy="40944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following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Liabilities</a:t>
            </a:r>
            <a:r>
              <a:rPr sz="3200" b="1" u="heavy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Share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Capital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Surplus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Secured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Loans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Unsecured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Loans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Current </a:t>
            </a:r>
            <a:r>
              <a:rPr sz="2800" spc="-10" dirty="0">
                <a:latin typeface="Calibri"/>
                <a:cs typeface="Calibri"/>
              </a:rPr>
              <a:t>Liabilities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Provisions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25" dirty="0">
                <a:latin typeface="Calibri"/>
                <a:cs typeface="Calibri"/>
              </a:rPr>
              <a:t>foot </a:t>
            </a:r>
            <a:r>
              <a:rPr sz="2800" spc="-15" dirty="0">
                <a:latin typeface="Calibri"/>
                <a:cs typeface="Calibri"/>
              </a:rPr>
              <a:t>note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contingent</a:t>
            </a:r>
            <a:r>
              <a:rPr sz="2800" spc="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liability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95656"/>
            <a:ext cx="10515600" cy="59182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689610">
              <a:lnSpc>
                <a:spcPts val="4230"/>
              </a:lnSpc>
            </a:pPr>
            <a:r>
              <a:rPr spc="-25" dirty="0"/>
              <a:t>Audit </a:t>
            </a:r>
            <a:r>
              <a:rPr spc="-15" dirty="0"/>
              <a:t>of </a:t>
            </a:r>
            <a:r>
              <a:rPr spc="-30" dirty="0"/>
              <a:t>Financial </a:t>
            </a:r>
            <a:r>
              <a:rPr spc="-55" dirty="0"/>
              <a:t>Statements </a:t>
            </a:r>
            <a:r>
              <a:rPr spc="-5" dirty="0"/>
              <a:t>– </a:t>
            </a:r>
            <a:r>
              <a:rPr spc="-25" dirty="0"/>
              <a:t>Balance</a:t>
            </a:r>
            <a:r>
              <a:rPr spc="-270" dirty="0"/>
              <a:t> </a:t>
            </a:r>
            <a:r>
              <a:rPr spc="-35" dirty="0"/>
              <a:t>Sheet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608836"/>
            <a:ext cx="6965950" cy="3584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following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3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Assets</a:t>
            </a:r>
            <a:r>
              <a:rPr sz="3200" b="1" u="heavy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Fixed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Assets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Investments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Current </a:t>
            </a:r>
            <a:r>
              <a:rPr sz="2800" spc="-5" dirty="0">
                <a:latin typeface="Calibri"/>
                <a:cs typeface="Calibri"/>
              </a:rPr>
              <a:t>Assets, Loans and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Advances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Calibri"/>
                <a:cs typeface="Calibri"/>
              </a:rPr>
              <a:t>Miscellaneous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Expenditure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Loss Account (Debit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Balance)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408" y="323088"/>
            <a:ext cx="10515600" cy="577850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>
              <a:lnSpc>
                <a:spcPts val="3990"/>
              </a:lnSpc>
            </a:pPr>
            <a:r>
              <a:rPr sz="3600" spc="-20" dirty="0"/>
              <a:t>Audit </a:t>
            </a:r>
            <a:r>
              <a:rPr sz="3600" spc="-10" dirty="0"/>
              <a:t>of </a:t>
            </a:r>
            <a:r>
              <a:rPr sz="3600" spc="-25" dirty="0"/>
              <a:t>Financial </a:t>
            </a:r>
            <a:r>
              <a:rPr sz="3600" spc="-45" dirty="0"/>
              <a:t>Statements </a:t>
            </a:r>
            <a:r>
              <a:rPr sz="3600" dirty="0"/>
              <a:t>– </a:t>
            </a:r>
            <a:r>
              <a:rPr sz="3600" spc="-40" dirty="0"/>
              <a:t>Profit </a:t>
            </a:r>
            <a:r>
              <a:rPr sz="3600" dirty="0"/>
              <a:t>&amp; </a:t>
            </a:r>
            <a:r>
              <a:rPr sz="3600" spc="-20" dirty="0"/>
              <a:t>Loss</a:t>
            </a:r>
            <a:r>
              <a:rPr sz="3600" spc="-405" dirty="0"/>
              <a:t> </a:t>
            </a:r>
            <a:r>
              <a:rPr sz="3600" spc="-40" dirty="0"/>
              <a:t>Account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57757" y="1097737"/>
            <a:ext cx="9435465" cy="5116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to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Expenses</a:t>
            </a:r>
            <a:r>
              <a:rPr sz="3200" b="1" u="heavy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Consumption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30" dirty="0">
                <a:latin typeface="Calibri"/>
                <a:cs typeface="Calibri"/>
              </a:rPr>
              <a:t>raw </a:t>
            </a:r>
            <a:r>
              <a:rPr sz="2800" spc="-10" dirty="0">
                <a:latin typeface="Calibri"/>
                <a:cs typeface="Calibri"/>
              </a:rPr>
              <a:t>materials </a:t>
            </a:r>
            <a:r>
              <a:rPr sz="2800" spc="-5" dirty="0">
                <a:latin typeface="Calibri"/>
                <a:cs typeface="Calibri"/>
              </a:rPr>
              <a:t>/ </a:t>
            </a:r>
            <a:r>
              <a:rPr sz="2800" spc="-10" dirty="0">
                <a:latin typeface="Calibri"/>
                <a:cs typeface="Calibri"/>
              </a:rPr>
              <a:t>purchase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goods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Opening </a:t>
            </a:r>
            <a:r>
              <a:rPr sz="2800" spc="-20" dirty="0">
                <a:latin typeface="Calibri"/>
                <a:cs typeface="Calibri"/>
              </a:rPr>
              <a:t>stock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finished goods, work in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progress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Consumption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stores,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spares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Power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fuel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Staff </a:t>
            </a:r>
            <a:r>
              <a:rPr sz="2800" spc="-15" dirty="0">
                <a:latin typeface="Calibri"/>
                <a:cs typeface="Calibri"/>
              </a:rPr>
              <a:t>expenses </a:t>
            </a:r>
            <a:r>
              <a:rPr sz="2800" spc="-5" dirty="0">
                <a:latin typeface="Calibri"/>
                <a:cs typeface="Calibri"/>
              </a:rPr>
              <a:t>– salaries, </a:t>
            </a:r>
            <a:r>
              <a:rPr sz="2800" spc="-15" dirty="0">
                <a:latin typeface="Calibri"/>
                <a:cs typeface="Calibri"/>
              </a:rPr>
              <a:t>wages, </a:t>
            </a:r>
            <a:r>
              <a:rPr sz="2800" spc="-10" dirty="0">
                <a:latin typeface="Calibri"/>
                <a:cs typeface="Calibri"/>
              </a:rPr>
              <a:t>bonus, </a:t>
            </a:r>
            <a:r>
              <a:rPr sz="2800" spc="-20" dirty="0">
                <a:latin typeface="Calibri"/>
                <a:cs typeface="Calibri"/>
              </a:rPr>
              <a:t>welfare, provident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fund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Rent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Repairs to </a:t>
            </a:r>
            <a:r>
              <a:rPr sz="2800" spc="-10" dirty="0">
                <a:latin typeface="Calibri"/>
                <a:cs typeface="Calibri"/>
              </a:rPr>
              <a:t>building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machinery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Depreciation, Insurances, </a:t>
            </a:r>
            <a:r>
              <a:rPr sz="2800" spc="-55" dirty="0">
                <a:latin typeface="Calibri"/>
                <a:cs typeface="Calibri"/>
              </a:rPr>
              <a:t>Taxes,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Interests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10311"/>
            <a:ext cx="10515600" cy="690880"/>
          </a:xfrm>
          <a:prstGeom prst="rect">
            <a:avLst/>
          </a:prstGeom>
          <a:solidFill>
            <a:srgbClr val="F4B083"/>
          </a:solidFill>
        </p:spPr>
        <p:txBody>
          <a:bodyPr vert="horz" wrap="square" lIns="0" tIns="0" rIns="0" bIns="0" rtlCol="0">
            <a:spAutoFit/>
          </a:bodyPr>
          <a:lstStyle/>
          <a:p>
            <a:pPr marL="1887220">
              <a:lnSpc>
                <a:spcPts val="4625"/>
              </a:lnSpc>
            </a:pPr>
            <a:r>
              <a:rPr spc="-85" dirty="0"/>
              <a:t>Topics </a:t>
            </a:r>
            <a:r>
              <a:rPr spc="-50" dirty="0"/>
              <a:t>covered </a:t>
            </a:r>
            <a:r>
              <a:rPr spc="-30" dirty="0"/>
              <a:t>under </a:t>
            </a:r>
            <a:r>
              <a:rPr spc="-15" dirty="0"/>
              <a:t>this</a:t>
            </a:r>
            <a:r>
              <a:rPr spc="-180" dirty="0"/>
              <a:t> </a:t>
            </a:r>
            <a:r>
              <a:rPr spc="-40" dirty="0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7788" y="1675333"/>
            <a:ext cx="10893425" cy="3327962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Audit </a:t>
            </a:r>
            <a:r>
              <a:rPr sz="2800" b="1" spc="-15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15" dirty="0">
                <a:latin typeface="Calibri"/>
                <a:cs typeface="Calibri"/>
              </a:rPr>
              <a:t>Contents </a:t>
            </a:r>
            <a:r>
              <a:rPr sz="2800" spc="-5" dirty="0">
                <a:latin typeface="Calibri"/>
                <a:cs typeface="Calibri"/>
              </a:rPr>
              <a:t>of Audit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30" dirty="0">
                <a:latin typeface="Calibri"/>
                <a:cs typeface="Calibri"/>
              </a:rPr>
              <a:t>Types </a:t>
            </a:r>
            <a:r>
              <a:rPr sz="2800" spc="-5" dirty="0">
                <a:latin typeface="Calibri"/>
                <a:cs typeface="Calibri"/>
              </a:rPr>
              <a:t>of Audit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Reports.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marR="581660" indent="-228600">
              <a:lnSpc>
                <a:spcPct val="9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Audit of </a:t>
            </a:r>
            <a:r>
              <a:rPr sz="2800" b="1" spc="-10" dirty="0">
                <a:latin typeface="Calibri"/>
                <a:cs typeface="Calibri"/>
              </a:rPr>
              <a:t>Limited Companies </a:t>
            </a:r>
            <a:r>
              <a:rPr sz="2800" spc="-5" dirty="0">
                <a:latin typeface="Calibri"/>
                <a:cs typeface="Calibri"/>
              </a:rPr>
              <a:t>- Audit of </a:t>
            </a:r>
            <a:r>
              <a:rPr sz="2800" spc="-10" dirty="0">
                <a:latin typeface="Calibri"/>
                <a:cs typeface="Calibri"/>
              </a:rPr>
              <a:t>Financial </a:t>
            </a:r>
            <a:r>
              <a:rPr sz="2800" spc="-15" dirty="0">
                <a:latin typeface="Calibri"/>
                <a:cs typeface="Calibri"/>
              </a:rPr>
              <a:t>Statements </a:t>
            </a:r>
            <a:r>
              <a:rPr sz="2800" spc="-5" dirty="0">
                <a:latin typeface="Calibri"/>
                <a:cs typeface="Calibri"/>
              </a:rPr>
              <a:t>– Balance  </a:t>
            </a:r>
            <a:r>
              <a:rPr sz="2800" spc="-10" dirty="0">
                <a:latin typeface="Calibri"/>
                <a:cs typeface="Calibri"/>
              </a:rPr>
              <a:t>Sheet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10" dirty="0">
                <a:latin typeface="Calibri"/>
                <a:cs typeface="Calibri"/>
              </a:rPr>
              <a:t>Loss Account, </a:t>
            </a:r>
            <a:r>
              <a:rPr sz="2800" spc="-5" dirty="0">
                <a:latin typeface="Calibri"/>
                <a:cs typeface="Calibri"/>
              </a:rPr>
              <a:t>Audit of </a:t>
            </a:r>
            <a:r>
              <a:rPr sz="2800" spc="-15" dirty="0">
                <a:latin typeface="Calibri"/>
                <a:cs typeface="Calibri"/>
              </a:rPr>
              <a:t>Share Capital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45" dirty="0">
                <a:latin typeface="Calibri"/>
                <a:cs typeface="Calibri"/>
              </a:rPr>
              <a:t>Transfer </a:t>
            </a:r>
            <a:r>
              <a:rPr sz="2800" spc="-10" dirty="0">
                <a:latin typeface="Calibri"/>
                <a:cs typeface="Calibri"/>
              </a:rPr>
              <a:t>of  Shares, Kinds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- </a:t>
            </a:r>
            <a:r>
              <a:rPr sz="2800" spc="-10" dirty="0">
                <a:latin typeface="Calibri"/>
                <a:cs typeface="Calibri"/>
              </a:rPr>
              <a:t>Specific, </a:t>
            </a:r>
            <a:r>
              <a:rPr sz="2800" spc="-15" dirty="0">
                <a:latin typeface="Calibri"/>
                <a:cs typeface="Calibri"/>
              </a:rPr>
              <a:t>General Capital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Reserves,  </a:t>
            </a:r>
            <a:r>
              <a:rPr sz="2800" spc="-15" dirty="0">
                <a:latin typeface="Calibri"/>
                <a:cs typeface="Calibri"/>
              </a:rPr>
              <a:t>Provision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8408" y="323088"/>
            <a:ext cx="10515600" cy="577850"/>
          </a:xfrm>
          <a:prstGeom prst="rect">
            <a:avLst/>
          </a:prstGeom>
          <a:solidFill>
            <a:srgbClr val="FFD966"/>
          </a:solidFill>
        </p:spPr>
        <p:txBody>
          <a:bodyPr vert="horz" wrap="square" lIns="0" tIns="0" rIns="0" bIns="0" rtlCol="0">
            <a:spAutoFit/>
          </a:bodyPr>
          <a:lstStyle/>
          <a:p>
            <a:pPr marL="497840">
              <a:lnSpc>
                <a:spcPts val="3990"/>
              </a:lnSpc>
            </a:pPr>
            <a:r>
              <a:rPr sz="3600" spc="-20" dirty="0"/>
              <a:t>Audit </a:t>
            </a:r>
            <a:r>
              <a:rPr sz="3600" spc="-10" dirty="0"/>
              <a:t>of </a:t>
            </a:r>
            <a:r>
              <a:rPr sz="3600" spc="-25" dirty="0"/>
              <a:t>Financial </a:t>
            </a:r>
            <a:r>
              <a:rPr sz="3600" spc="-45" dirty="0"/>
              <a:t>Statements </a:t>
            </a:r>
            <a:r>
              <a:rPr sz="3600" dirty="0"/>
              <a:t>– </a:t>
            </a:r>
            <a:r>
              <a:rPr sz="3600" spc="-40" dirty="0"/>
              <a:t>Profit </a:t>
            </a:r>
            <a:r>
              <a:rPr sz="3600" dirty="0"/>
              <a:t>&amp; </a:t>
            </a:r>
            <a:r>
              <a:rPr sz="3600" spc="-20" dirty="0"/>
              <a:t>Loss</a:t>
            </a:r>
            <a:r>
              <a:rPr sz="3600" spc="-405" dirty="0"/>
              <a:t> </a:t>
            </a:r>
            <a:r>
              <a:rPr sz="3600" spc="-40" dirty="0"/>
              <a:t>Account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57757" y="1097737"/>
            <a:ext cx="9608185" cy="38557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Examine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 items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with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respect to </a:t>
            </a:r>
            <a:r>
              <a:rPr sz="32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r>
              <a:rPr sz="3200" b="1" u="heavy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Sales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Closing </a:t>
            </a:r>
            <a:r>
              <a:rPr sz="3200" spc="-20" dirty="0">
                <a:latin typeface="Calibri"/>
                <a:cs typeface="Calibri"/>
              </a:rPr>
              <a:t>stock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finished </a:t>
            </a:r>
            <a:r>
              <a:rPr sz="3200" spc="-10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/ closing </a:t>
            </a:r>
            <a:r>
              <a:rPr sz="3200" spc="-10" dirty="0">
                <a:latin typeface="Calibri"/>
                <a:cs typeface="Calibri"/>
              </a:rPr>
              <a:t>work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progress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Income </a:t>
            </a:r>
            <a:r>
              <a:rPr sz="3200" spc="-20" dirty="0">
                <a:latin typeface="Calibri"/>
                <a:cs typeface="Calibri"/>
              </a:rPr>
              <a:t>from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investments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935" algn="l"/>
              </a:tabLst>
            </a:pPr>
            <a:r>
              <a:rPr sz="3200" spc="-5" dirty="0">
                <a:latin typeface="Calibri"/>
                <a:cs typeface="Calibri"/>
              </a:rPr>
              <a:t>Dividend </a:t>
            </a:r>
            <a:r>
              <a:rPr sz="3200" spc="-15" dirty="0">
                <a:latin typeface="Calibri"/>
                <a:cs typeface="Calibri"/>
              </a:rPr>
              <a:t>from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subsidiaries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935" algn="l"/>
              </a:tabLst>
            </a:pPr>
            <a:r>
              <a:rPr sz="3200" dirty="0">
                <a:latin typeface="Calibri"/>
                <a:cs typeface="Calibri"/>
              </a:rPr>
              <a:t>Miscellaneous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income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FFE699"/>
          </a:solidFill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5325"/>
              </a:lnSpc>
            </a:pPr>
            <a:r>
              <a:rPr sz="4800" spc="-45" dirty="0"/>
              <a:t>Reserves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444500" y="1663700"/>
            <a:ext cx="11137265" cy="365569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604520" indent="-2286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5" dirty="0">
                <a:latin typeface="Calibri"/>
                <a:cs typeface="Calibri"/>
              </a:rPr>
              <a:t>Reserve </a:t>
            </a:r>
            <a:r>
              <a:rPr sz="3200" spc="-40" dirty="0">
                <a:latin typeface="Calibri"/>
                <a:cs typeface="Calibri"/>
              </a:rPr>
              <a:t>refers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retention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profit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5" dirty="0">
                <a:latin typeface="Calibri"/>
                <a:cs typeface="Calibri"/>
              </a:rPr>
              <a:t>not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25" dirty="0">
                <a:latin typeface="Calibri"/>
                <a:cs typeface="Calibri"/>
              </a:rPr>
              <a:t>form </a:t>
            </a:r>
            <a:r>
              <a:rPr sz="3200" spc="-5" dirty="0">
                <a:latin typeface="Calibri"/>
                <a:cs typeface="Calibri"/>
              </a:rPr>
              <a:t>of  </a:t>
            </a:r>
            <a:r>
              <a:rPr sz="3200" spc="-10" dirty="0">
                <a:latin typeface="Calibri"/>
                <a:cs typeface="Calibri"/>
              </a:rPr>
              <a:t>provision.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43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Reserves </a:t>
            </a:r>
            <a:r>
              <a:rPr sz="3200" dirty="0">
                <a:latin typeface="Calibri"/>
                <a:cs typeface="Calibri"/>
              </a:rPr>
              <a:t>means </a:t>
            </a:r>
            <a:r>
              <a:rPr sz="3200" spc="-10" dirty="0">
                <a:latin typeface="Calibri"/>
                <a:cs typeface="Calibri"/>
              </a:rPr>
              <a:t>accumulated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undistributed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profits.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75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460"/>
              </a:lnSpc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If the </a:t>
            </a:r>
            <a:r>
              <a:rPr sz="3200" spc="-10" dirty="0">
                <a:latin typeface="Calibri"/>
                <a:cs typeface="Calibri"/>
              </a:rPr>
              <a:t>provision </a:t>
            </a:r>
            <a:r>
              <a:rPr sz="3200" spc="-15" dirty="0">
                <a:latin typeface="Calibri"/>
                <a:cs typeface="Calibri"/>
              </a:rPr>
              <a:t>exceeds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amount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10" dirty="0">
                <a:latin typeface="Calibri"/>
                <a:cs typeface="Calibri"/>
              </a:rPr>
              <a:t>required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meet </a:t>
            </a:r>
            <a:r>
              <a:rPr sz="3200" dirty="0">
                <a:latin typeface="Calibri"/>
                <a:cs typeface="Calibri"/>
              </a:rPr>
              <a:t>the  loss or </a:t>
            </a:r>
            <a:r>
              <a:rPr sz="3200" spc="-30" dirty="0">
                <a:latin typeface="Calibri"/>
                <a:cs typeface="Calibri"/>
              </a:rPr>
              <a:t>liability,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excess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20" dirty="0">
                <a:latin typeface="Calibri"/>
                <a:cs typeface="Calibri"/>
              </a:rPr>
              <a:t>treated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reserve.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1905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50"/>
              </a:spcBef>
            </a:pPr>
            <a:r>
              <a:rPr spc="-25" dirty="0"/>
              <a:t>Kinds </a:t>
            </a:r>
            <a:r>
              <a:rPr spc="-15" dirty="0"/>
              <a:t>of</a:t>
            </a:r>
            <a:r>
              <a:rPr spc="-105" dirty="0"/>
              <a:t> </a:t>
            </a:r>
            <a:r>
              <a:rPr spc="-40" dirty="0"/>
              <a:t>Reserves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619504"/>
            <a:ext cx="10894060" cy="3648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(A)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12700" marR="66675">
              <a:lnSpc>
                <a:spcPts val="3030"/>
              </a:lnSpc>
              <a:spcBef>
                <a:spcPts val="1835"/>
              </a:spcBef>
            </a:pPr>
            <a:r>
              <a:rPr sz="2800" spc="-5" dirty="0">
                <a:latin typeface="Calibri"/>
                <a:cs typeface="Calibri"/>
              </a:rPr>
              <a:t>Those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15" dirty="0">
                <a:latin typeface="Calibri"/>
                <a:cs typeface="Calibri"/>
              </a:rPr>
              <a:t>are created </a:t>
            </a:r>
            <a:r>
              <a:rPr sz="2800" spc="-5" dirty="0">
                <a:latin typeface="Calibri"/>
                <a:cs typeface="Calibri"/>
              </a:rPr>
              <a:t>out of </a:t>
            </a:r>
            <a:r>
              <a:rPr sz="2800" spc="-15" dirty="0">
                <a:latin typeface="Calibri"/>
                <a:cs typeface="Calibri"/>
              </a:rPr>
              <a:t>profits available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distribution by 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 dividend. </a:t>
            </a:r>
            <a:r>
              <a:rPr sz="2800" spc="-10" dirty="0">
                <a:latin typeface="Calibri"/>
                <a:cs typeface="Calibri"/>
              </a:rPr>
              <a:t>These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be classified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625"/>
              </a:spcBef>
              <a:tabLst>
                <a:tab pos="621665" algn="l"/>
              </a:tabLst>
            </a:pPr>
            <a:r>
              <a:rPr sz="2800" spc="-5" dirty="0">
                <a:latin typeface="Calibri"/>
                <a:cs typeface="Calibri"/>
              </a:rPr>
              <a:t>(a)	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General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 Reserve </a:t>
            </a:r>
            <a:r>
              <a:rPr sz="2800" spc="-5" dirty="0">
                <a:latin typeface="Calibri"/>
                <a:cs typeface="Calibri"/>
              </a:rPr>
              <a:t>which is not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20" dirty="0">
                <a:latin typeface="Calibri"/>
                <a:cs typeface="Calibri"/>
              </a:rPr>
              <a:t>any </a:t>
            </a:r>
            <a:r>
              <a:rPr sz="2800" spc="-10" dirty="0">
                <a:latin typeface="Calibri"/>
                <a:cs typeface="Calibri"/>
              </a:rPr>
              <a:t>specific</a:t>
            </a:r>
            <a:r>
              <a:rPr sz="2800" spc="20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purpose.</a:t>
            </a:r>
            <a:endParaRPr sz="2800">
              <a:latin typeface="Calibri"/>
              <a:cs typeface="Calibri"/>
            </a:endParaRPr>
          </a:p>
          <a:p>
            <a:pPr marL="622300">
              <a:lnSpc>
                <a:spcPts val="3190"/>
              </a:lnSpc>
            </a:pPr>
            <a:r>
              <a:rPr sz="2800" dirty="0">
                <a:latin typeface="Calibri"/>
                <a:cs typeface="Calibri"/>
              </a:rPr>
              <a:t>E.g. </a:t>
            </a:r>
            <a:r>
              <a:rPr sz="2800" spc="-15" dirty="0">
                <a:latin typeface="Calibri"/>
                <a:cs typeface="Calibri"/>
              </a:rPr>
              <a:t>General </a:t>
            </a:r>
            <a:r>
              <a:rPr sz="2800" spc="-10" dirty="0">
                <a:latin typeface="Calibri"/>
                <a:cs typeface="Calibri"/>
              </a:rPr>
              <a:t>Reserve, Contingency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Reserve.</a:t>
            </a:r>
            <a:endParaRPr sz="2800">
              <a:latin typeface="Calibri"/>
              <a:cs typeface="Calibri"/>
            </a:endParaRPr>
          </a:p>
          <a:p>
            <a:pPr marL="622300" marR="594995" indent="-609600">
              <a:lnSpc>
                <a:spcPts val="3020"/>
              </a:lnSpc>
              <a:spcBef>
                <a:spcPts val="1045"/>
              </a:spcBef>
              <a:tabLst>
                <a:tab pos="621665" algn="l"/>
              </a:tabLst>
            </a:pPr>
            <a:r>
              <a:rPr sz="2800" spc="-5" dirty="0">
                <a:latin typeface="Calibri"/>
                <a:cs typeface="Calibri"/>
              </a:rPr>
              <a:t>(b)	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Specific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 Reserve </a:t>
            </a:r>
            <a:r>
              <a:rPr sz="2800" spc="-5" dirty="0">
                <a:latin typeface="Calibri"/>
                <a:cs typeface="Calibri"/>
              </a:rPr>
              <a:t>which is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specific purpose. </a:t>
            </a:r>
            <a:r>
              <a:rPr sz="2800" dirty="0">
                <a:latin typeface="Calibri"/>
                <a:cs typeface="Calibri"/>
              </a:rPr>
              <a:t>E.g.  </a:t>
            </a:r>
            <a:r>
              <a:rPr sz="2800" spc="-10" dirty="0">
                <a:latin typeface="Calibri"/>
                <a:cs typeface="Calibri"/>
              </a:rPr>
              <a:t>Dividend </a:t>
            </a:r>
            <a:r>
              <a:rPr sz="2800" spc="-15" dirty="0">
                <a:latin typeface="Calibri"/>
                <a:cs typeface="Calibri"/>
              </a:rPr>
              <a:t>Equalization </a:t>
            </a:r>
            <a:r>
              <a:rPr sz="2800" spc="-10" dirty="0">
                <a:latin typeface="Calibri"/>
                <a:cs typeface="Calibri"/>
              </a:rPr>
              <a:t>Reserve, </a:t>
            </a:r>
            <a:r>
              <a:rPr sz="2800" spc="-15" dirty="0">
                <a:latin typeface="Calibri"/>
                <a:cs typeface="Calibri"/>
              </a:rPr>
              <a:t>Debenture </a:t>
            </a:r>
            <a:r>
              <a:rPr sz="2800" spc="-10" dirty="0">
                <a:latin typeface="Calibri"/>
                <a:cs typeface="Calibri"/>
              </a:rPr>
              <a:t>Redemption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Reserve.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74700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3341370">
              <a:lnSpc>
                <a:spcPts val="5140"/>
              </a:lnSpc>
            </a:pPr>
            <a:r>
              <a:rPr sz="4400" spc="-30" dirty="0"/>
              <a:t>Kinds </a:t>
            </a:r>
            <a:r>
              <a:rPr sz="4400" spc="-15" dirty="0"/>
              <a:t>of</a:t>
            </a:r>
            <a:r>
              <a:rPr sz="4400" spc="-125" dirty="0"/>
              <a:t> </a:t>
            </a:r>
            <a:r>
              <a:rPr sz="4400" spc="-45" dirty="0"/>
              <a:t>Reserves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44500" y="1233931"/>
            <a:ext cx="10920730" cy="4034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(B)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Capital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Reserve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241300" marR="685165" indent="93980">
              <a:lnSpc>
                <a:spcPts val="3020"/>
              </a:lnSpc>
              <a:spcBef>
                <a:spcPts val="1860"/>
              </a:spcBef>
            </a:pPr>
            <a:r>
              <a:rPr sz="2800" spc="-10" dirty="0">
                <a:latin typeface="Calibri"/>
                <a:cs typeface="Calibri"/>
              </a:rPr>
              <a:t>Those reserves </a:t>
            </a:r>
            <a:r>
              <a:rPr sz="2800" spc="-15" dirty="0">
                <a:latin typeface="Calibri"/>
                <a:cs typeface="Calibri"/>
              </a:rPr>
              <a:t>created </a:t>
            </a:r>
            <a:r>
              <a:rPr sz="2800" spc="-10" dirty="0">
                <a:latin typeface="Calibri"/>
                <a:cs typeface="Calibri"/>
              </a:rPr>
              <a:t>out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profits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capital nature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not out of  </a:t>
            </a:r>
            <a:r>
              <a:rPr sz="2800" spc="-20" dirty="0">
                <a:latin typeface="Calibri"/>
                <a:cs typeface="Calibri"/>
              </a:rPr>
              <a:t>operating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profits.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55"/>
              </a:spcBef>
              <a:tabLst>
                <a:tab pos="1374140" algn="l"/>
              </a:tabLst>
            </a:pPr>
            <a:r>
              <a:rPr sz="2800" dirty="0">
                <a:latin typeface="Calibri"/>
                <a:cs typeface="Calibri"/>
              </a:rPr>
              <a:t>E.g. </a:t>
            </a:r>
            <a:r>
              <a:rPr sz="2800" spc="-15" dirty="0">
                <a:latin typeface="Calibri"/>
                <a:cs typeface="Calibri"/>
              </a:rPr>
              <a:t>Profits </a:t>
            </a:r>
            <a:r>
              <a:rPr sz="2800" spc="-10" dirty="0">
                <a:latin typeface="Calibri"/>
                <a:cs typeface="Calibri"/>
              </a:rPr>
              <a:t>prior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incorporation, Premium </a:t>
            </a:r>
            <a:r>
              <a:rPr sz="2800" spc="-5" dirty="0">
                <a:latin typeface="Calibri"/>
                <a:cs typeface="Calibri"/>
              </a:rPr>
              <a:t>on issue of </a:t>
            </a:r>
            <a:r>
              <a:rPr sz="2800" spc="-15" dirty="0">
                <a:latin typeface="Calibri"/>
                <a:cs typeface="Calibri"/>
              </a:rPr>
              <a:t>Shares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5" dirty="0">
                <a:latin typeface="Calibri"/>
                <a:cs typeface="Calibri"/>
              </a:rPr>
              <a:t>Debentures, Premium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5" dirty="0">
                <a:latin typeface="Calibri"/>
                <a:cs typeface="Calibri"/>
              </a:rPr>
              <a:t>reissue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forfeited </a:t>
            </a:r>
            <a:r>
              <a:rPr sz="2800" spc="-10" dirty="0">
                <a:latin typeface="Calibri"/>
                <a:cs typeface="Calibri"/>
              </a:rPr>
              <a:t>shares,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on sale of </a:t>
            </a:r>
            <a:r>
              <a:rPr sz="2800" spc="-20" dirty="0">
                <a:latin typeface="Calibri"/>
                <a:cs typeface="Calibri"/>
              </a:rPr>
              <a:t>fixed  </a:t>
            </a:r>
            <a:r>
              <a:rPr sz="2800" spc="-5" dirty="0">
                <a:latin typeface="Calibri"/>
                <a:cs typeface="Calibri"/>
              </a:rPr>
              <a:t>assets,	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5" dirty="0">
                <a:latin typeface="Calibri"/>
                <a:cs typeface="Calibri"/>
              </a:rPr>
              <a:t>revaluation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fixed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asset</a:t>
            </a:r>
            <a:endParaRPr sz="2800">
              <a:latin typeface="Calibri"/>
              <a:cs typeface="Calibri"/>
            </a:endParaRPr>
          </a:p>
          <a:p>
            <a:pPr marL="241300" marR="76835" indent="-228600">
              <a:lnSpc>
                <a:spcPts val="3020"/>
              </a:lnSpc>
              <a:spcBef>
                <a:spcPts val="1055"/>
              </a:spcBef>
            </a:pPr>
            <a:r>
              <a:rPr sz="2800" spc="-15" dirty="0">
                <a:latin typeface="Calibri"/>
                <a:cs typeface="Calibri"/>
              </a:rPr>
              <a:t>Revenue </a:t>
            </a:r>
            <a:r>
              <a:rPr sz="2800" spc="-10" dirty="0">
                <a:latin typeface="Calibri"/>
                <a:cs typeface="Calibri"/>
              </a:rPr>
              <a:t>Reserves </a:t>
            </a:r>
            <a:r>
              <a:rPr sz="2800" spc="-15" dirty="0">
                <a:latin typeface="Calibri"/>
                <a:cs typeface="Calibri"/>
              </a:rPr>
              <a:t>are free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distribution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dividend whereas  amount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capital </a:t>
            </a:r>
            <a:r>
              <a:rPr sz="2800" spc="-10" dirty="0">
                <a:latin typeface="Calibri"/>
                <a:cs typeface="Calibri"/>
              </a:rPr>
              <a:t>reserve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free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distribution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30" dirty="0">
                <a:latin typeface="Calibri"/>
                <a:cs typeface="Calibri"/>
              </a:rPr>
              <a:t>way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dividend.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66700"/>
            <a:ext cx="10515600" cy="731520"/>
          </a:xfrm>
          <a:prstGeom prst="rect">
            <a:avLst/>
          </a:prstGeom>
          <a:solidFill>
            <a:srgbClr val="DEEBF7"/>
          </a:solidFill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ts val="4975"/>
              </a:lnSpc>
            </a:pPr>
            <a:r>
              <a:rPr sz="4400" spc="-45" dirty="0"/>
              <a:t>Provision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62255" marR="543560" indent="-228600">
              <a:lnSpc>
                <a:spcPts val="3670"/>
              </a:lnSpc>
              <a:spcBef>
                <a:spcPts val="560"/>
              </a:spcBef>
              <a:buFont typeface="Arial"/>
              <a:buChar char="•"/>
              <a:tabLst>
                <a:tab pos="262255" algn="l"/>
              </a:tabLst>
            </a:pPr>
            <a:r>
              <a:rPr spc="-5" dirty="0"/>
              <a:t>It </a:t>
            </a:r>
            <a:r>
              <a:rPr spc="-40" dirty="0"/>
              <a:t>refers </a:t>
            </a:r>
            <a:r>
              <a:rPr spc="-25" dirty="0"/>
              <a:t>to </a:t>
            </a:r>
            <a:r>
              <a:rPr spc="-5" dirty="0"/>
              <a:t>the </a:t>
            </a:r>
            <a:r>
              <a:rPr spc="-10" dirty="0"/>
              <a:t>amounts </a:t>
            </a:r>
            <a:r>
              <a:rPr spc="-15" dirty="0"/>
              <a:t>charged against revenue </a:t>
            </a:r>
            <a:r>
              <a:rPr spc="-35" dirty="0"/>
              <a:t>for  </a:t>
            </a:r>
            <a:r>
              <a:rPr spc="-10" dirty="0"/>
              <a:t>depreciation, </a:t>
            </a:r>
            <a:r>
              <a:rPr spc="-15" dirty="0"/>
              <a:t>renewals </a:t>
            </a:r>
            <a:r>
              <a:rPr spc="-5" dirty="0"/>
              <a:t>and </a:t>
            </a:r>
            <a:r>
              <a:rPr spc="-10" dirty="0"/>
              <a:t>diminution </a:t>
            </a:r>
            <a:r>
              <a:rPr spc="-5" dirty="0"/>
              <a:t>in </a:t>
            </a:r>
            <a:r>
              <a:rPr spc="-15" dirty="0"/>
              <a:t>value </a:t>
            </a:r>
            <a:r>
              <a:rPr spc="-5" dirty="0"/>
              <a:t>of assets </a:t>
            </a:r>
            <a:r>
              <a:rPr spc="-10" dirty="0"/>
              <a:t>or  </a:t>
            </a:r>
            <a:r>
              <a:rPr spc="-5" dirty="0"/>
              <a:t>amounts.</a:t>
            </a:r>
          </a:p>
          <a:p>
            <a:pPr marL="20955"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4900">
              <a:latin typeface="Times New Roman"/>
              <a:cs typeface="Times New Roman"/>
            </a:endParaRPr>
          </a:p>
          <a:p>
            <a:pPr marL="262255" marR="339090" indent="-228600">
              <a:lnSpc>
                <a:spcPts val="3679"/>
              </a:lnSpc>
              <a:buFont typeface="Arial"/>
              <a:buChar char="•"/>
              <a:tabLst>
                <a:tab pos="262255" algn="l"/>
              </a:tabLst>
            </a:pPr>
            <a:r>
              <a:rPr spc="-10" dirty="0"/>
              <a:t>They </a:t>
            </a:r>
            <a:r>
              <a:rPr spc="-20" dirty="0"/>
              <a:t>are </a:t>
            </a:r>
            <a:r>
              <a:rPr spc="-15" dirty="0"/>
              <a:t>charges against </a:t>
            </a:r>
            <a:r>
              <a:rPr spc="-5" dirty="0"/>
              <a:t>earnings and </a:t>
            </a:r>
            <a:r>
              <a:rPr spc="-10" dirty="0"/>
              <a:t>must </a:t>
            </a:r>
            <a:r>
              <a:rPr spc="-5" dirty="0"/>
              <a:t>be </a:t>
            </a:r>
            <a:r>
              <a:rPr spc="-10" dirty="0"/>
              <a:t>shown </a:t>
            </a:r>
            <a:r>
              <a:rPr spc="-5" dirty="0"/>
              <a:t>in the  </a:t>
            </a:r>
            <a:r>
              <a:rPr spc="-15" dirty="0"/>
              <a:t>profit </a:t>
            </a:r>
            <a:r>
              <a:rPr spc="-5" dirty="0"/>
              <a:t>and loss</a:t>
            </a:r>
            <a:r>
              <a:rPr spc="-25" dirty="0"/>
              <a:t> </a:t>
            </a:r>
            <a:r>
              <a:rPr spc="-10" dirty="0"/>
              <a:t>account.</a:t>
            </a:r>
          </a:p>
          <a:p>
            <a:pPr marL="20955"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900">
              <a:latin typeface="Times New Roman"/>
              <a:cs typeface="Times New Roman"/>
            </a:endParaRPr>
          </a:p>
          <a:p>
            <a:pPr marL="262255" marR="5080" indent="-228600">
              <a:lnSpc>
                <a:spcPts val="3670"/>
              </a:lnSpc>
              <a:buFont typeface="Arial"/>
              <a:buChar char="•"/>
              <a:tabLst>
                <a:tab pos="262255" algn="l"/>
              </a:tabLst>
            </a:pPr>
            <a:r>
              <a:rPr spc="-5" dirty="0"/>
              <a:t>In the balance </a:t>
            </a:r>
            <a:r>
              <a:rPr spc="-10" dirty="0"/>
              <a:t>sheet, provisions </a:t>
            </a:r>
            <a:r>
              <a:rPr spc="-5" dirty="0"/>
              <a:t>which </a:t>
            </a:r>
            <a:r>
              <a:rPr spc="-20" dirty="0"/>
              <a:t>represent </a:t>
            </a:r>
            <a:r>
              <a:rPr spc="-5" dirty="0"/>
              <a:t>liabilities will  be </a:t>
            </a:r>
            <a:r>
              <a:rPr spc="-10" dirty="0"/>
              <a:t>shown under </a:t>
            </a:r>
            <a:r>
              <a:rPr spc="-5" dirty="0"/>
              <a:t>the </a:t>
            </a:r>
            <a:r>
              <a:rPr spc="-10" dirty="0"/>
              <a:t>head </a:t>
            </a:r>
            <a:r>
              <a:rPr spc="-5" dirty="0"/>
              <a:t>of </a:t>
            </a:r>
            <a:r>
              <a:rPr spc="-15" dirty="0"/>
              <a:t>Current </a:t>
            </a:r>
            <a:r>
              <a:rPr spc="-5" dirty="0"/>
              <a:t>Liabilities and</a:t>
            </a:r>
            <a:r>
              <a:rPr spc="-40" dirty="0"/>
              <a:t> </a:t>
            </a:r>
            <a:r>
              <a:rPr spc="-10" dirty="0"/>
              <a:t>Provisions.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40207"/>
            <a:ext cx="10515600" cy="59182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1703070">
              <a:lnSpc>
                <a:spcPts val="4235"/>
              </a:lnSpc>
            </a:pPr>
            <a:r>
              <a:rPr spc="-50" dirty="0"/>
              <a:t>Differences </a:t>
            </a:r>
            <a:r>
              <a:rPr spc="-5" dirty="0"/>
              <a:t>– </a:t>
            </a:r>
            <a:r>
              <a:rPr spc="-40" dirty="0"/>
              <a:t>Reserve </a:t>
            </a:r>
            <a:r>
              <a:rPr spc="-20" dirty="0"/>
              <a:t>and</a:t>
            </a:r>
            <a:r>
              <a:rPr spc="-225" dirty="0"/>
              <a:t> </a:t>
            </a:r>
            <a:r>
              <a:rPr spc="-40" dirty="0"/>
              <a:t>Provision</a:t>
            </a:r>
          </a:p>
        </p:txBody>
      </p:sp>
      <p:sp>
        <p:nvSpPr>
          <p:cNvPr id="3" name="object 3"/>
          <p:cNvSpPr/>
          <p:nvPr/>
        </p:nvSpPr>
        <p:spPr>
          <a:xfrm>
            <a:off x="256031" y="900683"/>
            <a:ext cx="5775960" cy="5697220"/>
          </a:xfrm>
          <a:custGeom>
            <a:avLst/>
            <a:gdLst/>
            <a:ahLst/>
            <a:cxnLst/>
            <a:rect l="l" t="t" r="r" b="b"/>
            <a:pathLst>
              <a:path w="5775960" h="5697220">
                <a:moveTo>
                  <a:pt x="5491098" y="0"/>
                </a:moveTo>
                <a:lnTo>
                  <a:pt x="284835" y="0"/>
                </a:lnTo>
                <a:lnTo>
                  <a:pt x="238632" y="3727"/>
                </a:lnTo>
                <a:lnTo>
                  <a:pt x="194803" y="14519"/>
                </a:lnTo>
                <a:lnTo>
                  <a:pt x="153935" y="31790"/>
                </a:lnTo>
                <a:lnTo>
                  <a:pt x="116613" y="54953"/>
                </a:lnTo>
                <a:lnTo>
                  <a:pt x="83424" y="83423"/>
                </a:lnTo>
                <a:lnTo>
                  <a:pt x="54955" y="116613"/>
                </a:lnTo>
                <a:lnTo>
                  <a:pt x="31791" y="153938"/>
                </a:lnTo>
                <a:lnTo>
                  <a:pt x="14520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5411876"/>
                </a:lnTo>
                <a:lnTo>
                  <a:pt x="3727" y="5458079"/>
                </a:lnTo>
                <a:lnTo>
                  <a:pt x="14520" y="5501908"/>
                </a:lnTo>
                <a:lnTo>
                  <a:pt x="31791" y="5542776"/>
                </a:lnTo>
                <a:lnTo>
                  <a:pt x="54955" y="5580098"/>
                </a:lnTo>
                <a:lnTo>
                  <a:pt x="83424" y="5613287"/>
                </a:lnTo>
                <a:lnTo>
                  <a:pt x="116613" y="5641756"/>
                </a:lnTo>
                <a:lnTo>
                  <a:pt x="153935" y="5664920"/>
                </a:lnTo>
                <a:lnTo>
                  <a:pt x="194803" y="5682191"/>
                </a:lnTo>
                <a:lnTo>
                  <a:pt x="238632" y="5692984"/>
                </a:lnTo>
                <a:lnTo>
                  <a:pt x="284835" y="5696712"/>
                </a:lnTo>
                <a:lnTo>
                  <a:pt x="5491098" y="5696712"/>
                </a:lnTo>
                <a:lnTo>
                  <a:pt x="5537311" y="5692984"/>
                </a:lnTo>
                <a:lnTo>
                  <a:pt x="5581148" y="5682191"/>
                </a:lnTo>
                <a:lnTo>
                  <a:pt x="5622021" y="5664920"/>
                </a:lnTo>
                <a:lnTo>
                  <a:pt x="5659346" y="5641756"/>
                </a:lnTo>
                <a:lnTo>
                  <a:pt x="5692536" y="5613287"/>
                </a:lnTo>
                <a:lnTo>
                  <a:pt x="5721006" y="5580098"/>
                </a:lnTo>
                <a:lnTo>
                  <a:pt x="5744169" y="5542776"/>
                </a:lnTo>
                <a:lnTo>
                  <a:pt x="5761440" y="5501908"/>
                </a:lnTo>
                <a:lnTo>
                  <a:pt x="5772232" y="5458079"/>
                </a:lnTo>
                <a:lnTo>
                  <a:pt x="5775959" y="5411876"/>
                </a:lnTo>
                <a:lnTo>
                  <a:pt x="5775959" y="284861"/>
                </a:lnTo>
                <a:lnTo>
                  <a:pt x="5772232" y="238648"/>
                </a:lnTo>
                <a:lnTo>
                  <a:pt x="5761440" y="194811"/>
                </a:lnTo>
                <a:lnTo>
                  <a:pt x="5744169" y="153938"/>
                </a:lnTo>
                <a:lnTo>
                  <a:pt x="5721006" y="116613"/>
                </a:lnTo>
                <a:lnTo>
                  <a:pt x="5692536" y="83423"/>
                </a:lnTo>
                <a:lnTo>
                  <a:pt x="5659346" y="54953"/>
                </a:lnTo>
                <a:lnTo>
                  <a:pt x="5622021" y="31790"/>
                </a:lnTo>
                <a:lnTo>
                  <a:pt x="5581148" y="14519"/>
                </a:lnTo>
                <a:lnTo>
                  <a:pt x="5537311" y="3727"/>
                </a:lnTo>
                <a:lnTo>
                  <a:pt x="549109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6387" y="1098842"/>
            <a:ext cx="635000" cy="19831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660"/>
              </a:lnSpc>
            </a:pPr>
            <a:r>
              <a:rPr sz="4800" spc="-8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4800" dirty="0">
                <a:solidFill>
                  <a:srgbClr val="FFFF00"/>
                </a:solidFill>
                <a:latin typeface="Calibri"/>
                <a:cs typeface="Calibri"/>
              </a:rPr>
              <a:t>ese</a:t>
            </a:r>
            <a:r>
              <a:rPr sz="4800" spc="40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4800" spc="-45" dirty="0">
                <a:solidFill>
                  <a:srgbClr val="FFFF00"/>
                </a:solidFill>
                <a:latin typeface="Calibri"/>
                <a:cs typeface="Calibri"/>
              </a:rPr>
              <a:t>v</a:t>
            </a:r>
            <a:r>
              <a:rPr sz="480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8269" y="924560"/>
            <a:ext cx="4306570" cy="574865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473075">
              <a:lnSpc>
                <a:spcPts val="3070"/>
              </a:lnSpc>
              <a:spcBef>
                <a:spcPts val="439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created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by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debiting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Loss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Appropriation</a:t>
            </a:r>
            <a:r>
              <a:rPr sz="2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Account.</a:t>
            </a:r>
            <a:endParaRPr sz="2800">
              <a:latin typeface="Calibri"/>
              <a:cs typeface="Calibri"/>
            </a:endParaRPr>
          </a:p>
          <a:p>
            <a:pPr marL="12700" marR="446405">
              <a:lnSpc>
                <a:spcPts val="3080"/>
              </a:lnSpc>
              <a:spcBef>
                <a:spcPts val="1200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an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appropriation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profit.</a:t>
            </a:r>
            <a:endParaRPr sz="2800">
              <a:latin typeface="Calibri"/>
              <a:cs typeface="Calibri"/>
            </a:endParaRPr>
          </a:p>
          <a:p>
            <a:pPr marL="12700" marR="753745">
              <a:lnSpc>
                <a:spcPts val="3070"/>
              </a:lnSpc>
              <a:spcBef>
                <a:spcPts val="1200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Reserve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created for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unknown liabilities.</a:t>
            </a:r>
            <a:endParaRPr sz="2800">
              <a:latin typeface="Calibri"/>
              <a:cs typeface="Calibri"/>
            </a:endParaRPr>
          </a:p>
          <a:p>
            <a:pPr marL="12700" marR="265430">
              <a:lnSpc>
                <a:spcPct val="91600"/>
              </a:lnSpc>
              <a:spcBef>
                <a:spcPts val="1150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Creation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reserves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depends upon the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financial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policy of the</a:t>
            </a:r>
            <a:r>
              <a:rPr sz="2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firm.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91600"/>
              </a:lnSpc>
              <a:spcBef>
                <a:spcPts val="1195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discretionary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auditor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not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worry about  it.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34684" y="900683"/>
            <a:ext cx="5777865" cy="5697220"/>
          </a:xfrm>
          <a:custGeom>
            <a:avLst/>
            <a:gdLst/>
            <a:ahLst/>
            <a:cxnLst/>
            <a:rect l="l" t="t" r="r" b="b"/>
            <a:pathLst>
              <a:path w="5777865" h="5697220">
                <a:moveTo>
                  <a:pt x="5492622" y="0"/>
                </a:moveTo>
                <a:lnTo>
                  <a:pt x="284861" y="0"/>
                </a:lnTo>
                <a:lnTo>
                  <a:pt x="238648" y="3727"/>
                </a:lnTo>
                <a:lnTo>
                  <a:pt x="194811" y="14519"/>
                </a:lnTo>
                <a:lnTo>
                  <a:pt x="153938" y="31790"/>
                </a:lnTo>
                <a:lnTo>
                  <a:pt x="116613" y="54953"/>
                </a:lnTo>
                <a:lnTo>
                  <a:pt x="83423" y="83423"/>
                </a:lnTo>
                <a:lnTo>
                  <a:pt x="54953" y="116613"/>
                </a:lnTo>
                <a:lnTo>
                  <a:pt x="31790" y="153938"/>
                </a:lnTo>
                <a:lnTo>
                  <a:pt x="14519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5411876"/>
                </a:lnTo>
                <a:lnTo>
                  <a:pt x="3727" y="5458079"/>
                </a:lnTo>
                <a:lnTo>
                  <a:pt x="14519" y="5501908"/>
                </a:lnTo>
                <a:lnTo>
                  <a:pt x="31790" y="5542776"/>
                </a:lnTo>
                <a:lnTo>
                  <a:pt x="54953" y="5580098"/>
                </a:lnTo>
                <a:lnTo>
                  <a:pt x="83423" y="5613287"/>
                </a:lnTo>
                <a:lnTo>
                  <a:pt x="116613" y="5641756"/>
                </a:lnTo>
                <a:lnTo>
                  <a:pt x="153938" y="5664920"/>
                </a:lnTo>
                <a:lnTo>
                  <a:pt x="194811" y="5682191"/>
                </a:lnTo>
                <a:lnTo>
                  <a:pt x="238648" y="5692984"/>
                </a:lnTo>
                <a:lnTo>
                  <a:pt x="284861" y="5696712"/>
                </a:lnTo>
                <a:lnTo>
                  <a:pt x="5492622" y="5696712"/>
                </a:lnTo>
                <a:lnTo>
                  <a:pt x="5538835" y="5692984"/>
                </a:lnTo>
                <a:lnTo>
                  <a:pt x="5582672" y="5682191"/>
                </a:lnTo>
                <a:lnTo>
                  <a:pt x="5623545" y="5664920"/>
                </a:lnTo>
                <a:lnTo>
                  <a:pt x="5660870" y="5641756"/>
                </a:lnTo>
                <a:lnTo>
                  <a:pt x="5694060" y="5613287"/>
                </a:lnTo>
                <a:lnTo>
                  <a:pt x="5722530" y="5580098"/>
                </a:lnTo>
                <a:lnTo>
                  <a:pt x="5745693" y="5542776"/>
                </a:lnTo>
                <a:lnTo>
                  <a:pt x="5762964" y="5501908"/>
                </a:lnTo>
                <a:lnTo>
                  <a:pt x="5773756" y="5458079"/>
                </a:lnTo>
                <a:lnTo>
                  <a:pt x="5777484" y="5411876"/>
                </a:lnTo>
                <a:lnTo>
                  <a:pt x="5777484" y="284861"/>
                </a:lnTo>
                <a:lnTo>
                  <a:pt x="5773756" y="238648"/>
                </a:lnTo>
                <a:lnTo>
                  <a:pt x="5762964" y="194811"/>
                </a:lnTo>
                <a:lnTo>
                  <a:pt x="5745693" y="153938"/>
                </a:lnTo>
                <a:lnTo>
                  <a:pt x="5722530" y="116613"/>
                </a:lnTo>
                <a:lnTo>
                  <a:pt x="5694060" y="83423"/>
                </a:lnTo>
                <a:lnTo>
                  <a:pt x="5660870" y="54953"/>
                </a:lnTo>
                <a:lnTo>
                  <a:pt x="5623545" y="31790"/>
                </a:lnTo>
                <a:lnTo>
                  <a:pt x="5582672" y="14519"/>
                </a:lnTo>
                <a:lnTo>
                  <a:pt x="5538835" y="3727"/>
                </a:lnTo>
                <a:lnTo>
                  <a:pt x="549262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36232" y="1100442"/>
            <a:ext cx="635000" cy="2298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4660"/>
              </a:lnSpc>
            </a:pPr>
            <a:r>
              <a:rPr sz="4800" spc="-15" dirty="0">
                <a:solidFill>
                  <a:srgbClr val="FFFF00"/>
                </a:solidFill>
                <a:latin typeface="Calibri"/>
                <a:cs typeface="Calibri"/>
              </a:rPr>
              <a:t>Provision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30823" y="5366003"/>
            <a:ext cx="866140" cy="836930"/>
          </a:xfrm>
          <a:custGeom>
            <a:avLst/>
            <a:gdLst/>
            <a:ahLst/>
            <a:cxnLst/>
            <a:rect l="l" t="t" r="r" b="b"/>
            <a:pathLst>
              <a:path w="866140" h="836929">
                <a:moveTo>
                  <a:pt x="0" y="0"/>
                </a:moveTo>
                <a:lnTo>
                  <a:pt x="0" y="836676"/>
                </a:lnTo>
                <a:lnTo>
                  <a:pt x="865631" y="41833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30823" y="5366003"/>
            <a:ext cx="866140" cy="836930"/>
          </a:xfrm>
          <a:custGeom>
            <a:avLst/>
            <a:gdLst/>
            <a:ahLst/>
            <a:cxnLst/>
            <a:rect l="l" t="t" r="r" b="b"/>
            <a:pathLst>
              <a:path w="866140" h="836929">
                <a:moveTo>
                  <a:pt x="0" y="0"/>
                </a:moveTo>
                <a:lnTo>
                  <a:pt x="865631" y="418338"/>
                </a:lnTo>
                <a:lnTo>
                  <a:pt x="0" y="836676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378445" y="924560"/>
            <a:ext cx="4177665" cy="574865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120650">
              <a:lnSpc>
                <a:spcPts val="3070"/>
              </a:lnSpc>
              <a:spcBef>
                <a:spcPts val="439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debited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 Loss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Account.</a:t>
            </a:r>
            <a:endParaRPr sz="2800">
              <a:latin typeface="Calibri"/>
              <a:cs typeface="Calibri"/>
            </a:endParaRPr>
          </a:p>
          <a:p>
            <a:pPr marL="12700" marR="824865">
              <a:lnSpc>
                <a:spcPts val="3070"/>
              </a:lnSpc>
              <a:spcBef>
                <a:spcPts val="1205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charge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against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profit.</a:t>
            </a:r>
            <a:endParaRPr sz="2800">
              <a:latin typeface="Calibri"/>
              <a:cs typeface="Calibri"/>
            </a:endParaRPr>
          </a:p>
          <a:p>
            <a:pPr marL="12700" marR="448309">
              <a:lnSpc>
                <a:spcPts val="3080"/>
              </a:lnSpc>
              <a:spcBef>
                <a:spcPts val="1195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Provision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made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  known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liability.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ts val="3070"/>
              </a:lnSpc>
              <a:spcBef>
                <a:spcPts val="1205"/>
              </a:spcBef>
              <a:buAutoNum type="arabicPeriod"/>
              <a:tabLst>
                <a:tab pos="368300" algn="l"/>
              </a:tabLst>
            </a:pP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Creation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provisions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is a 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must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as these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are meant for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meeting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known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liabilities.</a:t>
            </a:r>
            <a:endParaRPr sz="2800">
              <a:latin typeface="Calibri"/>
              <a:cs typeface="Calibri"/>
            </a:endParaRPr>
          </a:p>
          <a:p>
            <a:pPr marL="12700" marR="24765">
              <a:lnSpc>
                <a:spcPct val="91600"/>
              </a:lnSpc>
              <a:spcBef>
                <a:spcPts val="1160"/>
              </a:spcBef>
              <a:buAutoNum type="arabicPeriod"/>
              <a:tabLst>
                <a:tab pos="368300" algn="l"/>
              </a:tabLst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It is a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must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auditor 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should qualify his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report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if 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adequate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provisions </a:t>
            </a:r>
            <a:r>
              <a:rPr sz="2800" b="1" spc="-1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not 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made.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03391" y="3749040"/>
            <a:ext cx="867410" cy="836930"/>
          </a:xfrm>
          <a:custGeom>
            <a:avLst/>
            <a:gdLst/>
            <a:ahLst/>
            <a:cxnLst/>
            <a:rect l="l" t="t" r="r" b="b"/>
            <a:pathLst>
              <a:path w="867409" h="836929">
                <a:moveTo>
                  <a:pt x="0" y="0"/>
                </a:moveTo>
                <a:lnTo>
                  <a:pt x="0" y="836676"/>
                </a:lnTo>
                <a:lnTo>
                  <a:pt x="867156" y="41833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03391" y="3749040"/>
            <a:ext cx="867410" cy="836930"/>
          </a:xfrm>
          <a:custGeom>
            <a:avLst/>
            <a:gdLst/>
            <a:ahLst/>
            <a:cxnLst/>
            <a:rect l="l" t="t" r="r" b="b"/>
            <a:pathLst>
              <a:path w="867409" h="836929">
                <a:moveTo>
                  <a:pt x="0" y="0"/>
                </a:moveTo>
                <a:lnTo>
                  <a:pt x="867156" y="418338"/>
                </a:lnTo>
                <a:lnTo>
                  <a:pt x="0" y="836676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0400"/>
            <a:ext cx="10515600" cy="615553"/>
          </a:xfrm>
        </p:spPr>
        <p:txBody>
          <a:bodyPr/>
          <a:lstStyle/>
          <a:p>
            <a:r>
              <a:rPr lang="en-US" dirty="0" smtClean="0"/>
              <a:t>Thx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844550"/>
          </a:xfrm>
          <a:prstGeom prst="rect">
            <a:avLst/>
          </a:prstGeom>
          <a:solidFill>
            <a:srgbClr val="BCD6ED"/>
          </a:solidFill>
        </p:spPr>
        <p:txBody>
          <a:bodyPr vert="horz" wrap="square" lIns="0" tIns="17145" rIns="0" bIns="0" rtlCol="0">
            <a:spAutoFit/>
          </a:bodyPr>
          <a:lstStyle/>
          <a:p>
            <a:pPr marL="3154045">
              <a:lnSpc>
                <a:spcPct val="100000"/>
              </a:lnSpc>
              <a:spcBef>
                <a:spcPts val="135"/>
              </a:spcBef>
            </a:pPr>
            <a:r>
              <a:rPr sz="4400" spc="-35" dirty="0"/>
              <a:t>Who </a:t>
            </a:r>
            <a:r>
              <a:rPr sz="4400" spc="-10" dirty="0"/>
              <a:t>is </a:t>
            </a:r>
            <a:r>
              <a:rPr sz="4400" spc="-15" dirty="0"/>
              <a:t>an</a:t>
            </a:r>
            <a:r>
              <a:rPr sz="4400" spc="-215" dirty="0"/>
              <a:t> </a:t>
            </a:r>
            <a:r>
              <a:rPr sz="4400" spc="-35" dirty="0"/>
              <a:t>Auditor?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48944" y="1688668"/>
            <a:ext cx="10671810" cy="294119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490"/>
              </a:spcBef>
            </a:pPr>
            <a:r>
              <a:rPr sz="3200" dirty="0">
                <a:latin typeface="Calibri"/>
                <a:cs typeface="Calibri"/>
              </a:rPr>
              <a:t>An </a:t>
            </a: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b="1" dirty="0">
                <a:latin typeface="Calibri"/>
                <a:cs typeface="Calibri"/>
              </a:rPr>
              <a:t>qualified </a:t>
            </a:r>
            <a:r>
              <a:rPr sz="3200" b="1" spc="-10" dirty="0">
                <a:latin typeface="Calibri"/>
                <a:cs typeface="Calibri"/>
              </a:rPr>
              <a:t>chartered accountant </a:t>
            </a:r>
            <a:r>
              <a:rPr sz="3200" spc="-10" dirty="0">
                <a:latin typeface="Calibri"/>
                <a:cs typeface="Calibri"/>
              </a:rPr>
              <a:t>appointed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the  </a:t>
            </a:r>
            <a:r>
              <a:rPr sz="3200" b="1" dirty="0">
                <a:latin typeface="Calibri"/>
                <a:cs typeface="Calibri"/>
              </a:rPr>
              <a:t>purpose of </a:t>
            </a:r>
            <a:r>
              <a:rPr sz="3200" b="1" spc="-10" dirty="0">
                <a:latin typeface="Calibri"/>
                <a:cs typeface="Calibri"/>
              </a:rPr>
              <a:t>examining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accounts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joint </a:t>
            </a:r>
            <a:r>
              <a:rPr sz="3200" spc="-20" dirty="0">
                <a:latin typeface="Calibri"/>
                <a:cs typeface="Calibri"/>
              </a:rPr>
              <a:t>stock </a:t>
            </a:r>
            <a:r>
              <a:rPr sz="3200" spc="-15" dirty="0">
                <a:latin typeface="Calibri"/>
                <a:cs typeface="Calibri"/>
              </a:rPr>
              <a:t>company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b="1" spc="-5" dirty="0">
                <a:latin typeface="Calibri"/>
                <a:cs typeface="Calibri"/>
              </a:rPr>
              <a:t>giving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10" dirty="0">
                <a:latin typeface="Calibri"/>
                <a:cs typeface="Calibri"/>
              </a:rPr>
              <a:t>report </a:t>
            </a:r>
            <a:r>
              <a:rPr sz="3200" spc="-10" dirty="0">
                <a:latin typeface="Calibri"/>
                <a:cs typeface="Calibri"/>
              </a:rPr>
              <a:t>there </a:t>
            </a:r>
            <a:r>
              <a:rPr sz="3200" spc="-5" dirty="0">
                <a:latin typeface="Calibri"/>
                <a:cs typeface="Calibri"/>
              </a:rPr>
              <a:t>on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shareholder </a:t>
            </a:r>
            <a:r>
              <a:rPr sz="3200" b="1" spc="-10" dirty="0">
                <a:latin typeface="Calibri"/>
                <a:cs typeface="Calibri"/>
              </a:rPr>
              <a:t>every </a:t>
            </a:r>
            <a:r>
              <a:rPr sz="3200" b="1" spc="-15" dirty="0">
                <a:latin typeface="Calibri"/>
                <a:cs typeface="Calibri"/>
              </a:rPr>
              <a:t>year at 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annual </a:t>
            </a:r>
            <a:r>
              <a:rPr sz="3200" b="1" spc="-20" dirty="0">
                <a:latin typeface="Calibri"/>
                <a:cs typeface="Calibri"/>
              </a:rPr>
              <a:t>general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meeting.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619125"/>
          </a:xfrm>
          <a:prstGeom prst="rect">
            <a:avLst/>
          </a:prstGeom>
          <a:solidFill>
            <a:srgbClr val="D5DCE4"/>
          </a:solidFill>
        </p:spPr>
        <p:txBody>
          <a:bodyPr vert="horz" wrap="square" lIns="0" tIns="0" rIns="0" bIns="0" rtlCol="0">
            <a:spAutoFit/>
          </a:bodyPr>
          <a:lstStyle/>
          <a:p>
            <a:pPr marL="1626870">
              <a:lnSpc>
                <a:spcPts val="4340"/>
              </a:lnSpc>
            </a:pPr>
            <a:r>
              <a:rPr spc="-45" dirty="0"/>
              <a:t>Company </a:t>
            </a:r>
            <a:r>
              <a:rPr spc="-35" dirty="0"/>
              <a:t>Auditor </a:t>
            </a:r>
            <a:r>
              <a:rPr spc="-5" dirty="0"/>
              <a:t>– </a:t>
            </a:r>
            <a:r>
              <a:rPr spc="-40" dirty="0"/>
              <a:t>Ethical</a:t>
            </a:r>
            <a:r>
              <a:rPr spc="-229" dirty="0"/>
              <a:t> </a:t>
            </a:r>
            <a:r>
              <a:rPr spc="-25" dirty="0"/>
              <a:t>Liabilities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4908" y="1162326"/>
            <a:ext cx="11174730" cy="47567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serve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clients </a:t>
            </a:r>
            <a:r>
              <a:rPr sz="2800" b="1" spc="-10" dirty="0">
                <a:latin typeface="Calibri"/>
                <a:cs typeface="Calibri"/>
              </a:rPr>
              <a:t>wholeheartedly </a:t>
            </a:r>
            <a:r>
              <a:rPr sz="2800" b="1" spc="-5" dirty="0">
                <a:latin typeface="Calibri"/>
                <a:cs typeface="Calibri"/>
              </a:rPr>
              <a:t>and be </a:t>
            </a:r>
            <a:r>
              <a:rPr sz="2800" b="1" spc="-20" dirty="0">
                <a:latin typeface="Calibri"/>
                <a:cs typeface="Calibri"/>
              </a:rPr>
              <a:t>loyal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their duties in</a:t>
            </a:r>
            <a:r>
              <a:rPr sz="2800" spc="3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study hard, </a:t>
            </a:r>
            <a:r>
              <a:rPr sz="2800" b="1" spc="-15" dirty="0">
                <a:latin typeface="Calibri"/>
                <a:cs typeface="Calibri"/>
              </a:rPr>
              <a:t>renew existing </a:t>
            </a:r>
            <a:r>
              <a:rPr sz="2800" b="1" spc="-10" dirty="0">
                <a:latin typeface="Calibri"/>
                <a:cs typeface="Calibri"/>
              </a:rPr>
              <a:t>knowledge</a:t>
            </a:r>
            <a:r>
              <a:rPr sz="2800" spc="-10" dirty="0">
                <a:latin typeface="Calibri"/>
                <a:cs typeface="Calibri"/>
              </a:rPr>
              <a:t>, combine </a:t>
            </a:r>
            <a:r>
              <a:rPr sz="2800" spc="-5" dirty="0">
                <a:latin typeface="Calibri"/>
                <a:cs typeface="Calibri"/>
              </a:rPr>
              <a:t>theory and</a:t>
            </a:r>
            <a:r>
              <a:rPr sz="2800" spc="3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practice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b="1" spc="-5" dirty="0">
                <a:latin typeface="Calibri"/>
                <a:cs typeface="Calibri"/>
              </a:rPr>
              <a:t>abide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30" dirty="0">
                <a:latin typeface="Calibri"/>
                <a:cs typeface="Calibri"/>
              </a:rPr>
              <a:t>state </a:t>
            </a:r>
            <a:r>
              <a:rPr sz="2800" b="1" spc="-15" dirty="0">
                <a:latin typeface="Calibri"/>
                <a:cs typeface="Calibri"/>
              </a:rPr>
              <a:t>laws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regulations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b="1" spc="-30" dirty="0">
                <a:latin typeface="Calibri"/>
                <a:cs typeface="Calibri"/>
              </a:rPr>
              <a:t>exercise </a:t>
            </a:r>
            <a:r>
              <a:rPr sz="2800" b="1" spc="-5" dirty="0">
                <a:latin typeface="Calibri"/>
                <a:cs typeface="Calibri"/>
              </a:rPr>
              <a:t>due </a:t>
            </a:r>
            <a:r>
              <a:rPr sz="2800" b="1" spc="-15" dirty="0">
                <a:latin typeface="Calibri"/>
                <a:cs typeface="Calibri"/>
              </a:rPr>
              <a:t>professional care</a:t>
            </a:r>
            <a:r>
              <a:rPr sz="2800" spc="-15" dirty="0">
                <a:latin typeface="Calibri"/>
                <a:cs typeface="Calibri"/>
              </a:rPr>
              <a:t>, </a:t>
            </a:r>
            <a:r>
              <a:rPr sz="2800" spc="-20" dirty="0">
                <a:latin typeface="Calibri"/>
                <a:cs typeface="Calibri"/>
              </a:rPr>
              <a:t>fair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practical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handling </a:t>
            </a:r>
            <a:r>
              <a:rPr sz="2800" spc="-5" dirty="0">
                <a:latin typeface="Calibri"/>
                <a:cs typeface="Calibri"/>
              </a:rPr>
              <a:t>audit</a:t>
            </a:r>
            <a:r>
              <a:rPr sz="2800" spc="4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items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withdraw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b="1" spc="-5" dirty="0">
                <a:latin typeface="Calibri"/>
                <a:cs typeface="Calibri"/>
              </a:rPr>
              <a:t>cease </a:t>
            </a:r>
            <a:r>
              <a:rPr sz="2800" b="1" spc="-15" dirty="0">
                <a:latin typeface="Calibri"/>
                <a:cs typeface="Calibri"/>
              </a:rPr>
              <a:t>from </a:t>
            </a:r>
            <a:r>
              <a:rPr sz="2800" b="1" spc="-10" dirty="0">
                <a:latin typeface="Calibri"/>
                <a:cs typeface="Calibri"/>
              </a:rPr>
              <a:t>performing </a:t>
            </a:r>
            <a:r>
              <a:rPr sz="2800" b="1" spc="-5" dirty="0">
                <a:latin typeface="Calibri"/>
                <a:cs typeface="Calibri"/>
              </a:rPr>
              <a:t>audit </a:t>
            </a:r>
            <a:r>
              <a:rPr sz="2800" b="1" spc="-15" dirty="0">
                <a:latin typeface="Calibri"/>
                <a:cs typeface="Calibri"/>
              </a:rPr>
              <a:t>where auditors </a:t>
            </a:r>
            <a:r>
              <a:rPr sz="2800" b="1" spc="-20" dirty="0">
                <a:latin typeface="Calibri"/>
                <a:cs typeface="Calibri"/>
              </a:rPr>
              <a:t>have </a:t>
            </a:r>
            <a:r>
              <a:rPr sz="2800" b="1" spc="-10" dirty="0">
                <a:latin typeface="Calibri"/>
                <a:cs typeface="Calibri"/>
              </a:rPr>
              <a:t>personal  </a:t>
            </a:r>
            <a:r>
              <a:rPr sz="2800" b="1" spc="-20" dirty="0">
                <a:latin typeface="Calibri"/>
                <a:cs typeface="Calibri"/>
              </a:rPr>
              <a:t>interests </a:t>
            </a:r>
            <a:r>
              <a:rPr sz="2800" spc="-20" dirty="0">
                <a:latin typeface="Calibri"/>
                <a:cs typeface="Calibri"/>
              </a:rPr>
              <a:t>involved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audited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items</a:t>
            </a:r>
            <a:endParaRPr sz="2800">
              <a:latin typeface="Calibri"/>
              <a:cs typeface="Calibri"/>
            </a:endParaRPr>
          </a:p>
          <a:p>
            <a:pPr marL="241300" marR="778510" indent="-228600">
              <a:lnSpc>
                <a:spcPts val="302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b="1" spc="-10" dirty="0">
                <a:latin typeface="Calibri"/>
                <a:cs typeface="Calibri"/>
              </a:rPr>
              <a:t>obliged </a:t>
            </a:r>
            <a:r>
              <a:rPr sz="2800" b="1" spc="-15" dirty="0">
                <a:latin typeface="Calibri"/>
                <a:cs typeface="Calibri"/>
              </a:rPr>
              <a:t>to safeguard </a:t>
            </a:r>
            <a:r>
              <a:rPr sz="2800" b="1" spc="-30" dirty="0">
                <a:latin typeface="Calibri"/>
                <a:cs typeface="Calibri"/>
              </a:rPr>
              <a:t>state </a:t>
            </a:r>
            <a:r>
              <a:rPr sz="2800" b="1" spc="-15" dirty="0">
                <a:latin typeface="Calibri"/>
                <a:cs typeface="Calibri"/>
              </a:rPr>
              <a:t>secrets </a:t>
            </a:r>
            <a:r>
              <a:rPr sz="2800" spc="-5" dirty="0">
                <a:latin typeface="Calibri"/>
                <a:cs typeface="Calibri"/>
              </a:rPr>
              <a:t>and the </a:t>
            </a:r>
            <a:r>
              <a:rPr sz="2800" spc="-10" dirty="0">
                <a:latin typeface="Calibri"/>
                <a:cs typeface="Calibri"/>
              </a:rPr>
              <a:t>audited bodies’ </a:t>
            </a:r>
            <a:r>
              <a:rPr sz="2800" spc="-15" dirty="0">
                <a:latin typeface="Calibri"/>
                <a:cs typeface="Calibri"/>
              </a:rPr>
              <a:t>trade  secrets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20" dirty="0">
                <a:latin typeface="Calibri"/>
                <a:cs typeface="Calibri"/>
              </a:rPr>
              <a:t>course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audit</a:t>
            </a:r>
            <a:endParaRPr sz="2800">
              <a:latin typeface="Calibri"/>
              <a:cs typeface="Calibri"/>
            </a:endParaRPr>
          </a:p>
          <a:p>
            <a:pPr marL="241300" marR="341630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b="1" spc="-10" dirty="0">
                <a:latin typeface="Calibri"/>
                <a:cs typeface="Calibri"/>
              </a:rPr>
              <a:t>modest </a:t>
            </a:r>
            <a:r>
              <a:rPr sz="2800" b="1" spc="-5" dirty="0">
                <a:latin typeface="Calibri"/>
                <a:cs typeface="Calibri"/>
              </a:rPr>
              <a:t>and prudent, </a:t>
            </a:r>
            <a:r>
              <a:rPr sz="2800" b="1" spc="-15" dirty="0">
                <a:latin typeface="Calibri"/>
                <a:cs typeface="Calibri"/>
              </a:rPr>
              <a:t>treat </a:t>
            </a:r>
            <a:r>
              <a:rPr sz="2800" b="1" spc="-10" dirty="0">
                <a:latin typeface="Calibri"/>
                <a:cs typeface="Calibri"/>
              </a:rPr>
              <a:t>others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spc="-10" dirty="0">
                <a:latin typeface="Calibri"/>
                <a:cs typeface="Calibri"/>
              </a:rPr>
              <a:t>equals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create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reputable  </a:t>
            </a:r>
            <a:r>
              <a:rPr sz="2800" spc="-10" dirty="0">
                <a:latin typeface="Calibri"/>
                <a:cs typeface="Calibri"/>
              </a:rPr>
              <a:t>image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76580"/>
          </a:xfrm>
          <a:prstGeom prst="rect">
            <a:avLst/>
          </a:prstGeom>
          <a:solidFill>
            <a:srgbClr val="E1EFD9"/>
          </a:solidFill>
        </p:spPr>
        <p:txBody>
          <a:bodyPr vert="horz" wrap="square" lIns="0" tIns="0" rIns="0" bIns="0" rtlCol="0">
            <a:spAutoFit/>
          </a:bodyPr>
          <a:lstStyle/>
          <a:p>
            <a:pPr marL="1087120">
              <a:lnSpc>
                <a:spcPts val="4175"/>
              </a:lnSpc>
            </a:pPr>
            <a:r>
              <a:rPr spc="-45" dirty="0"/>
              <a:t>Company </a:t>
            </a:r>
            <a:r>
              <a:rPr spc="-35" dirty="0"/>
              <a:t>Auditor </a:t>
            </a:r>
            <a:r>
              <a:rPr spc="-5" dirty="0"/>
              <a:t>– </a:t>
            </a:r>
            <a:r>
              <a:rPr spc="-45" dirty="0"/>
              <a:t>Legal </a:t>
            </a:r>
            <a:r>
              <a:rPr spc="-40" dirty="0"/>
              <a:t>Status </a:t>
            </a:r>
            <a:r>
              <a:rPr spc="-5" dirty="0"/>
              <a:t>/</a:t>
            </a:r>
            <a:r>
              <a:rPr spc="-270" dirty="0"/>
              <a:t> </a:t>
            </a:r>
            <a:r>
              <a:rPr spc="-35" dirty="0"/>
              <a:t>Position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191209"/>
            <a:ext cx="11087735" cy="48025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An </a:t>
            </a:r>
            <a:r>
              <a:rPr sz="2800" b="1" spc="-20" dirty="0">
                <a:latin typeface="Calibri"/>
                <a:cs typeface="Calibri"/>
              </a:rPr>
              <a:t>Agent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15" dirty="0">
                <a:latin typeface="Calibri"/>
                <a:cs typeface="Calibri"/>
              </a:rPr>
              <a:t>Shareholders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Auditor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expected </a:t>
            </a:r>
            <a:r>
              <a:rPr sz="2800" spc="-20" dirty="0">
                <a:latin typeface="Calibri"/>
                <a:cs typeface="Calibri"/>
              </a:rPr>
              <a:t>to safeguard </a:t>
            </a:r>
            <a:r>
              <a:rPr sz="2800" spc="-5" dirty="0">
                <a:latin typeface="Calibri"/>
                <a:cs typeface="Calibri"/>
              </a:rPr>
              <a:t>the  </a:t>
            </a:r>
            <a:r>
              <a:rPr sz="2800" spc="-20" dirty="0">
                <a:latin typeface="Calibri"/>
                <a:cs typeface="Calibri"/>
              </a:rPr>
              <a:t>interests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5" dirty="0">
                <a:latin typeface="Calibri"/>
                <a:cs typeface="Calibri"/>
              </a:rPr>
              <a:t>shareholders.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10" dirty="0">
                <a:latin typeface="Calibri"/>
                <a:cs typeface="Calibri"/>
              </a:rPr>
              <a:t>has </a:t>
            </a:r>
            <a:r>
              <a:rPr sz="2800" spc="-20" dirty="0">
                <a:latin typeface="Calibri"/>
                <a:cs typeface="Calibri"/>
              </a:rPr>
              <a:t>to examine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accounts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the financial position of the </a:t>
            </a:r>
            <a:r>
              <a:rPr sz="2800" spc="-15" dirty="0">
                <a:latin typeface="Calibri"/>
                <a:cs typeface="Calibri"/>
              </a:rPr>
              <a:t>company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shareholders.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241300" marR="193675" indent="-228600">
              <a:lnSpc>
                <a:spcPts val="3020"/>
              </a:lnSpc>
              <a:spcBef>
                <a:spcPts val="18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An Officer of the </a:t>
            </a:r>
            <a:r>
              <a:rPr sz="2800" b="1" spc="-15" dirty="0">
                <a:latin typeface="Calibri"/>
                <a:cs typeface="Calibri"/>
              </a:rPr>
              <a:t>Company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some </a:t>
            </a:r>
            <a:r>
              <a:rPr sz="2800" spc="-20" dirty="0">
                <a:latin typeface="Calibri"/>
                <a:cs typeface="Calibri"/>
              </a:rPr>
              <a:t>extent </a:t>
            </a:r>
            <a:r>
              <a:rPr sz="2800" spc="-10" dirty="0">
                <a:latin typeface="Calibri"/>
                <a:cs typeface="Calibri"/>
              </a:rPr>
              <a:t>auditor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called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0" dirty="0">
                <a:latin typeface="Calibri"/>
                <a:cs typeface="Calibri"/>
              </a:rPr>
              <a:t>officer of 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company </a:t>
            </a:r>
            <a:r>
              <a:rPr sz="2800" spc="-5" dirty="0">
                <a:latin typeface="Calibri"/>
                <a:cs typeface="Calibri"/>
              </a:rPr>
              <a:t>as he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25" dirty="0">
                <a:latin typeface="Calibri"/>
                <a:cs typeface="Calibri"/>
              </a:rPr>
              <a:t>aware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20" dirty="0">
                <a:latin typeface="Calibri"/>
                <a:cs typeface="Calibri"/>
              </a:rPr>
              <a:t>company </a:t>
            </a:r>
            <a:r>
              <a:rPr sz="2800" spc="-10" dirty="0">
                <a:latin typeface="Calibri"/>
                <a:cs typeface="Calibri"/>
              </a:rPr>
              <a:t>policies </a:t>
            </a:r>
            <a:r>
              <a:rPr sz="2800" spc="-5" dirty="0">
                <a:latin typeface="Calibri"/>
                <a:cs typeface="Calibri"/>
              </a:rPr>
              <a:t>and will </a:t>
            </a:r>
            <a:r>
              <a:rPr sz="2800" spc="-10" dirty="0">
                <a:latin typeface="Calibri"/>
                <a:cs typeface="Calibri"/>
              </a:rPr>
              <a:t>be  auditing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that </a:t>
            </a:r>
            <a:r>
              <a:rPr sz="2800" spc="-10" dirty="0">
                <a:latin typeface="Calibri"/>
                <a:cs typeface="Calibri"/>
              </a:rPr>
              <a:t>respective</a:t>
            </a:r>
            <a:r>
              <a:rPr sz="2800" spc="110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company.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241300" marR="417195" indent="-228600">
              <a:lnSpc>
                <a:spcPts val="3020"/>
              </a:lnSpc>
              <a:spcBef>
                <a:spcPts val="18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Servant </a:t>
            </a:r>
            <a:r>
              <a:rPr sz="2800" b="1" spc="-5" dirty="0">
                <a:latin typeface="Calibri"/>
                <a:cs typeface="Calibri"/>
              </a:rPr>
              <a:t>of the </a:t>
            </a:r>
            <a:r>
              <a:rPr sz="2800" b="1" spc="-15" dirty="0">
                <a:latin typeface="Calibri"/>
                <a:cs typeface="Calibri"/>
              </a:rPr>
              <a:t>Company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Will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associated </a:t>
            </a:r>
            <a:r>
              <a:rPr sz="2800" spc="-5" dirty="0">
                <a:latin typeface="Calibri"/>
                <a:cs typeface="Calibri"/>
              </a:rPr>
              <a:t>with an </a:t>
            </a:r>
            <a:r>
              <a:rPr sz="2800" spc="-15" dirty="0">
                <a:latin typeface="Calibri"/>
                <a:cs typeface="Calibri"/>
              </a:rPr>
              <a:t>attitude to </a:t>
            </a:r>
            <a:r>
              <a:rPr sz="2800" spc="-10" dirty="0">
                <a:latin typeface="Calibri"/>
                <a:cs typeface="Calibri"/>
              </a:rPr>
              <a:t>serve 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provide professional </a:t>
            </a:r>
            <a:r>
              <a:rPr sz="2800" spc="-5" dirty="0">
                <a:latin typeface="Calibri"/>
                <a:cs typeface="Calibri"/>
              </a:rPr>
              <a:t>service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client. Auditor </a:t>
            </a:r>
            <a:r>
              <a:rPr sz="2800" spc="-5" dirty="0">
                <a:latin typeface="Calibri"/>
                <a:cs typeface="Calibri"/>
              </a:rPr>
              <a:t>is paid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  services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rendered.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647700"/>
          </a:xfrm>
          <a:prstGeom prst="rect">
            <a:avLst/>
          </a:prstGeom>
          <a:solidFill>
            <a:srgbClr val="D0CECE"/>
          </a:solidFill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4450"/>
              </a:lnSpc>
            </a:pPr>
            <a:r>
              <a:rPr spc="-25" dirty="0"/>
              <a:t>Audit</a:t>
            </a:r>
            <a:r>
              <a:rPr spc="-90" dirty="0"/>
              <a:t> </a:t>
            </a:r>
            <a:r>
              <a:rPr spc="-40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086738"/>
            <a:ext cx="11167110" cy="531368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241300" marR="822325" indent="-228600" algn="just">
              <a:lnSpc>
                <a:spcPts val="3070"/>
              </a:lnSpc>
              <a:spcBef>
                <a:spcPts val="844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It is a </a:t>
            </a:r>
            <a:r>
              <a:rPr sz="3200" b="1" dirty="0">
                <a:latin typeface="Calibri"/>
                <a:cs typeface="Calibri"/>
              </a:rPr>
              <a:t>signed </a:t>
            </a:r>
            <a:r>
              <a:rPr sz="3200" b="1" spc="-15" dirty="0">
                <a:latin typeface="Calibri"/>
                <a:cs typeface="Calibri"/>
              </a:rPr>
              <a:t>written </a:t>
            </a:r>
            <a:r>
              <a:rPr sz="3200" b="1" spc="-5" dirty="0">
                <a:latin typeface="Calibri"/>
                <a:cs typeface="Calibri"/>
              </a:rPr>
              <a:t>document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b="1" spc="-10" dirty="0">
                <a:latin typeface="Calibri"/>
                <a:cs typeface="Calibri"/>
              </a:rPr>
              <a:t>presents </a:t>
            </a:r>
            <a:r>
              <a:rPr sz="3200" b="1" dirty="0">
                <a:latin typeface="Calibri"/>
                <a:cs typeface="Calibri"/>
              </a:rPr>
              <a:t>the purpose,  scope and </a:t>
            </a:r>
            <a:r>
              <a:rPr sz="3200" b="1" spc="-10" dirty="0">
                <a:latin typeface="Calibri"/>
                <a:cs typeface="Calibri"/>
              </a:rPr>
              <a:t>result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dirty="0">
                <a:latin typeface="Calibri"/>
                <a:cs typeface="Calibri"/>
              </a:rPr>
              <a:t>audit. </a:t>
            </a:r>
            <a:r>
              <a:rPr sz="3200" spc="-15" dirty="0">
                <a:latin typeface="Calibri"/>
                <a:cs typeface="Calibri"/>
              </a:rPr>
              <a:t>Result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dirty="0">
                <a:latin typeface="Calibri"/>
                <a:cs typeface="Calibri"/>
              </a:rPr>
              <a:t>audit </a:t>
            </a:r>
            <a:r>
              <a:rPr sz="3200" spc="-20" dirty="0">
                <a:latin typeface="Calibri"/>
                <a:cs typeface="Calibri"/>
              </a:rPr>
              <a:t>may </a:t>
            </a:r>
            <a:r>
              <a:rPr sz="3200" dirty="0">
                <a:latin typeface="Calibri"/>
                <a:cs typeface="Calibri"/>
              </a:rPr>
              <a:t>include  </a:t>
            </a:r>
            <a:r>
              <a:rPr sz="3200" b="1" spc="-5" dirty="0">
                <a:latin typeface="Calibri"/>
                <a:cs typeface="Calibri"/>
              </a:rPr>
              <a:t>findings, conclusion </a:t>
            </a:r>
            <a:r>
              <a:rPr sz="3200" b="1" dirty="0">
                <a:latin typeface="Calibri"/>
                <a:cs typeface="Calibri"/>
              </a:rPr>
              <a:t>(opinion) and</a:t>
            </a:r>
            <a:r>
              <a:rPr sz="3200" b="1" spc="-1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recommendations.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400">
              <a:latin typeface="Times New Roman"/>
              <a:cs typeface="Times New Roman"/>
            </a:endParaRPr>
          </a:p>
          <a:p>
            <a:pPr marL="241300" marR="455295" indent="-228600">
              <a:lnSpc>
                <a:spcPts val="307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Objective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auditor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b="1" spc="-15" dirty="0">
                <a:latin typeface="Calibri"/>
                <a:cs typeface="Calibri"/>
              </a:rPr>
              <a:t>express </a:t>
            </a:r>
            <a:r>
              <a:rPr sz="3200" b="1" spc="-5" dirty="0">
                <a:latin typeface="Calibri"/>
                <a:cs typeface="Calibri"/>
              </a:rPr>
              <a:t>his </a:t>
            </a:r>
            <a:r>
              <a:rPr sz="3200" b="1" dirty="0">
                <a:latin typeface="Calibri"/>
                <a:cs typeface="Calibri"/>
              </a:rPr>
              <a:t>opinion and </a:t>
            </a:r>
            <a:r>
              <a:rPr sz="3200" b="1" spc="-5" dirty="0">
                <a:latin typeface="Calibri"/>
                <a:cs typeface="Calibri"/>
              </a:rPr>
              <a:t>with  </a:t>
            </a:r>
            <a:r>
              <a:rPr sz="3200" b="1" spc="-10" dirty="0">
                <a:latin typeface="Calibri"/>
                <a:cs typeface="Calibri"/>
              </a:rPr>
              <a:t>evidence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20" dirty="0">
                <a:latin typeface="Calibri"/>
                <a:cs typeface="Calibri"/>
              </a:rPr>
              <a:t>form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report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25" dirty="0">
                <a:latin typeface="Calibri"/>
                <a:cs typeface="Calibri"/>
              </a:rPr>
              <a:t>referred to </a:t>
            </a:r>
            <a:r>
              <a:rPr sz="3200" dirty="0">
                <a:latin typeface="Calibri"/>
                <a:cs typeface="Calibri"/>
              </a:rPr>
              <a:t>as the  </a:t>
            </a:r>
            <a:r>
              <a:rPr sz="3200" spc="-15" dirty="0">
                <a:latin typeface="Calibri"/>
                <a:cs typeface="Calibri"/>
              </a:rPr>
              <a:t>auditor’s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report.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4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audit </a:t>
            </a:r>
            <a:r>
              <a:rPr sz="3200" spc="-5" dirty="0">
                <a:latin typeface="Calibri"/>
                <a:cs typeface="Calibri"/>
              </a:rPr>
              <a:t>report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addressed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10" dirty="0">
                <a:latin typeface="Calibri"/>
                <a:cs typeface="Calibri"/>
              </a:rPr>
              <a:t>shareholders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spc="-15" dirty="0">
                <a:latin typeface="Calibri"/>
                <a:cs typeface="Calibri"/>
              </a:rPr>
              <a:t>company  </a:t>
            </a:r>
            <a:r>
              <a:rPr sz="3200" spc="-5" dirty="0">
                <a:latin typeface="Calibri"/>
                <a:cs typeface="Calibri"/>
              </a:rPr>
              <a:t>but </a:t>
            </a:r>
            <a:r>
              <a:rPr sz="3200" dirty="0">
                <a:latin typeface="Calibri"/>
                <a:cs typeface="Calibri"/>
              </a:rPr>
              <a:t>it is also </a:t>
            </a:r>
            <a:r>
              <a:rPr sz="3200" b="1" spc="-25" dirty="0">
                <a:latin typeface="Calibri"/>
                <a:cs typeface="Calibri"/>
              </a:rPr>
              <a:t>referred </a:t>
            </a:r>
            <a:r>
              <a:rPr sz="3200" b="1" spc="-5" dirty="0">
                <a:latin typeface="Calibri"/>
                <a:cs typeface="Calibri"/>
              </a:rPr>
              <a:t>by others </a:t>
            </a:r>
            <a:r>
              <a:rPr sz="3200" b="1" dirty="0">
                <a:latin typeface="Calibri"/>
                <a:cs typeface="Calibri"/>
              </a:rPr>
              <a:t>such as </a:t>
            </a:r>
            <a:r>
              <a:rPr sz="3200" b="1" spc="-20" dirty="0">
                <a:latin typeface="Calibri"/>
                <a:cs typeface="Calibri"/>
              </a:rPr>
              <a:t>bankers, </a:t>
            </a:r>
            <a:r>
              <a:rPr sz="3200" b="1" spc="-15" dirty="0">
                <a:latin typeface="Calibri"/>
                <a:cs typeface="Calibri"/>
              </a:rPr>
              <a:t>creditors </a:t>
            </a:r>
            <a:r>
              <a:rPr sz="3200" b="1" dirty="0">
                <a:latin typeface="Calibri"/>
                <a:cs typeface="Calibri"/>
              </a:rPr>
              <a:t>and  other parties </a:t>
            </a:r>
            <a:r>
              <a:rPr sz="3200" b="1" spc="-5" dirty="0">
                <a:latin typeface="Calibri"/>
                <a:cs typeface="Calibri"/>
              </a:rPr>
              <a:t>who </a:t>
            </a:r>
            <a:r>
              <a:rPr sz="3200" b="1" dirty="0">
                <a:latin typeface="Calibri"/>
                <a:cs typeface="Calibri"/>
              </a:rPr>
              <a:t>use the </a:t>
            </a:r>
            <a:r>
              <a:rPr sz="3200" b="1" spc="-5" dirty="0">
                <a:latin typeface="Calibri"/>
                <a:cs typeface="Calibri"/>
              </a:rPr>
              <a:t>information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5" dirty="0">
                <a:latin typeface="Calibri"/>
                <a:cs typeface="Calibri"/>
              </a:rPr>
              <a:t>financial  </a:t>
            </a:r>
            <a:r>
              <a:rPr sz="3200" spc="-20" dirty="0">
                <a:latin typeface="Calibri"/>
                <a:cs typeface="Calibri"/>
              </a:rPr>
              <a:t>statements.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48640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0" rIns="0" bIns="0" rtlCol="0">
            <a:spAutoFit/>
          </a:bodyPr>
          <a:lstStyle/>
          <a:p>
            <a:pPr marL="3004820">
              <a:lnSpc>
                <a:spcPts val="4060"/>
              </a:lnSpc>
            </a:pPr>
            <a:r>
              <a:rPr spc="-70" dirty="0"/>
              <a:t>Types </a:t>
            </a:r>
            <a:r>
              <a:rPr spc="-15" dirty="0"/>
              <a:t>of </a:t>
            </a:r>
            <a:r>
              <a:rPr spc="-25" dirty="0"/>
              <a:t>Audit</a:t>
            </a:r>
            <a:r>
              <a:rPr spc="-140" dirty="0"/>
              <a:t> </a:t>
            </a:r>
            <a:r>
              <a:rPr spc="-40" dirty="0"/>
              <a:t>Reports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8008" y="1065021"/>
            <a:ext cx="11317605" cy="509143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527685" marR="313055" indent="-514984">
              <a:lnSpc>
                <a:spcPct val="70000"/>
              </a:lnSpc>
              <a:spcBef>
                <a:spcPts val="10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b="1" spc="-5" dirty="0">
                <a:latin typeface="Calibri"/>
                <a:cs typeface="Calibri"/>
              </a:rPr>
              <a:t>Unqualified </a:t>
            </a:r>
            <a:r>
              <a:rPr sz="2600" b="1" dirty="0">
                <a:latin typeface="Calibri"/>
                <a:cs typeface="Calibri"/>
              </a:rPr>
              <a:t>or </a:t>
            </a:r>
            <a:r>
              <a:rPr sz="2600" b="1" spc="-5" dirty="0">
                <a:latin typeface="Calibri"/>
                <a:cs typeface="Calibri"/>
              </a:rPr>
              <a:t>Clean </a:t>
            </a:r>
            <a:r>
              <a:rPr sz="2600" b="1" spc="-10" dirty="0">
                <a:latin typeface="Calibri"/>
                <a:cs typeface="Calibri"/>
              </a:rPr>
              <a:t>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dirty="0">
                <a:latin typeface="Calibri"/>
                <a:cs typeface="Calibri"/>
              </a:rPr>
              <a:t>When an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satisfied </a:t>
            </a:r>
            <a:r>
              <a:rPr sz="2600" dirty="0">
                <a:latin typeface="Calibri"/>
                <a:cs typeface="Calibri"/>
              </a:rPr>
              <a:t>as the </a:t>
            </a:r>
            <a:r>
              <a:rPr sz="2600" spc="-10" dirty="0">
                <a:latin typeface="Calibri"/>
                <a:cs typeface="Calibri"/>
              </a:rPr>
              <a:t>fairness </a:t>
            </a:r>
            <a:r>
              <a:rPr sz="2600" spc="-5" dirty="0">
                <a:latin typeface="Calibri"/>
                <a:cs typeface="Calibri"/>
              </a:rPr>
              <a:t>of  balance sheet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profit </a:t>
            </a:r>
            <a:r>
              <a:rPr sz="2600" dirty="0">
                <a:latin typeface="Calibri"/>
                <a:cs typeface="Calibri"/>
              </a:rPr>
              <a:t>and loss </a:t>
            </a:r>
            <a:r>
              <a:rPr sz="2600" spc="-10" dirty="0">
                <a:latin typeface="Calibri"/>
                <a:cs typeface="Calibri"/>
              </a:rPr>
              <a:t>account </a:t>
            </a:r>
            <a:r>
              <a:rPr sz="2600" spc="-5" dirty="0">
                <a:latin typeface="Calibri"/>
                <a:cs typeface="Calibri"/>
              </a:rPr>
              <a:t>he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10" dirty="0">
                <a:latin typeface="Calibri"/>
                <a:cs typeface="Calibri"/>
              </a:rPr>
              <a:t>give </a:t>
            </a:r>
            <a:r>
              <a:rPr sz="2600" dirty="0">
                <a:latin typeface="Calibri"/>
                <a:cs typeface="Calibri"/>
              </a:rPr>
              <a:t>a clean </a:t>
            </a:r>
            <a:r>
              <a:rPr sz="2600" spc="-5" dirty="0">
                <a:latin typeface="Calibri"/>
                <a:cs typeface="Calibri"/>
              </a:rPr>
              <a:t>report. </a:t>
            </a:r>
            <a:r>
              <a:rPr sz="2600" dirty="0">
                <a:latin typeface="Calibri"/>
                <a:cs typeface="Calibri"/>
              </a:rPr>
              <a:t>When an 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spc="-20" dirty="0">
                <a:latin typeface="Calibri"/>
                <a:cs typeface="Calibri"/>
              </a:rPr>
              <a:t>makes </a:t>
            </a:r>
            <a:r>
              <a:rPr sz="2600" spc="-5" dirty="0">
                <a:latin typeface="Calibri"/>
                <a:cs typeface="Calibri"/>
              </a:rPr>
              <a:t>various </a:t>
            </a:r>
            <a:r>
              <a:rPr sz="2600" spc="-10" dirty="0">
                <a:latin typeface="Calibri"/>
                <a:cs typeface="Calibri"/>
              </a:rPr>
              <a:t>statutory affirmations </a:t>
            </a:r>
            <a:r>
              <a:rPr sz="2600" dirty="0">
                <a:latin typeface="Calibri"/>
                <a:cs typeface="Calibri"/>
              </a:rPr>
              <a:t>without </a:t>
            </a:r>
            <a:r>
              <a:rPr sz="2600" spc="-5" dirty="0">
                <a:latin typeface="Calibri"/>
                <a:cs typeface="Calibri"/>
              </a:rPr>
              <a:t>reservations he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said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spc="-20" dirty="0">
                <a:latin typeface="Calibri"/>
                <a:cs typeface="Calibri"/>
              </a:rPr>
              <a:t>have </a:t>
            </a:r>
            <a:r>
              <a:rPr sz="2600" spc="-5" dirty="0">
                <a:latin typeface="Calibri"/>
                <a:cs typeface="Calibri"/>
              </a:rPr>
              <a:t>given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-5" dirty="0">
                <a:latin typeface="Calibri"/>
                <a:cs typeface="Calibri"/>
              </a:rPr>
              <a:t>unqualified report on financial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company.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3600">
              <a:latin typeface="Times New Roman"/>
              <a:cs typeface="Times New Roman"/>
            </a:endParaRPr>
          </a:p>
          <a:p>
            <a:pPr marL="527685" marR="206375" indent="-514984">
              <a:lnSpc>
                <a:spcPct val="7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b="1" spc="-5" dirty="0">
                <a:latin typeface="Calibri"/>
                <a:cs typeface="Calibri"/>
              </a:rPr>
              <a:t>Qualified </a:t>
            </a:r>
            <a:r>
              <a:rPr sz="2600" b="1" spc="-10" dirty="0">
                <a:latin typeface="Calibri"/>
                <a:cs typeface="Calibri"/>
              </a:rPr>
              <a:t>Report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This report </a:t>
            </a:r>
            <a:r>
              <a:rPr sz="2600" dirty="0">
                <a:latin typeface="Calibri"/>
                <a:cs typeface="Calibri"/>
              </a:rPr>
              <a:t>is issued when the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spc="-15" dirty="0">
                <a:latin typeface="Calibri"/>
                <a:cs typeface="Calibri"/>
              </a:rPr>
              <a:t>expresses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qualified  opinion. He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unable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obtain sufficient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appropriate </a:t>
            </a:r>
            <a:r>
              <a:rPr sz="2600" dirty="0">
                <a:latin typeface="Calibri"/>
                <a:cs typeface="Calibri"/>
              </a:rPr>
              <a:t>evidence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conclude  </a:t>
            </a:r>
            <a:r>
              <a:rPr sz="2600" spc="-5" dirty="0">
                <a:latin typeface="Calibri"/>
                <a:cs typeface="Calibri"/>
              </a:rPr>
              <a:t>that financial </a:t>
            </a: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10" dirty="0">
                <a:latin typeface="Calibri"/>
                <a:cs typeface="Calibri"/>
              </a:rPr>
              <a:t>are free from material misstatements. </a:t>
            </a:r>
            <a:r>
              <a:rPr sz="2600" spc="-5" dirty="0">
                <a:latin typeface="Calibri"/>
                <a:cs typeface="Calibri"/>
              </a:rPr>
              <a:t>Such  </a:t>
            </a:r>
            <a:r>
              <a:rPr sz="2600" spc="-15" dirty="0">
                <a:latin typeface="Calibri"/>
                <a:cs typeface="Calibri"/>
              </a:rPr>
              <a:t>misstatement </a:t>
            </a:r>
            <a:r>
              <a:rPr sz="2600" spc="-5" dirty="0">
                <a:latin typeface="Calibri"/>
                <a:cs typeface="Calibri"/>
              </a:rPr>
              <a:t>remaining </a:t>
            </a:r>
            <a:r>
              <a:rPr sz="2600" spc="-10" dirty="0">
                <a:latin typeface="Calibri"/>
                <a:cs typeface="Calibri"/>
              </a:rPr>
              <a:t>undetected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be termed </a:t>
            </a:r>
            <a:r>
              <a:rPr sz="2600" dirty="0">
                <a:latin typeface="Calibri"/>
                <a:cs typeface="Calibri"/>
              </a:rPr>
              <a:t>as </a:t>
            </a:r>
            <a:r>
              <a:rPr sz="2600" spc="-10" dirty="0">
                <a:latin typeface="Calibri"/>
                <a:cs typeface="Calibri"/>
              </a:rPr>
              <a:t>material </a:t>
            </a:r>
            <a:r>
              <a:rPr sz="2600" spc="-5" dirty="0">
                <a:latin typeface="Calibri"/>
                <a:cs typeface="Calibri"/>
              </a:rPr>
              <a:t>but not  pervasive.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3600">
              <a:latin typeface="Times New Roman"/>
              <a:cs typeface="Times New Roman"/>
            </a:endParaRPr>
          </a:p>
          <a:p>
            <a:pPr marL="527685" marR="5080" indent="-514984">
              <a:lnSpc>
                <a:spcPct val="7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b="1" spc="-5" dirty="0">
                <a:latin typeface="Calibri"/>
                <a:cs typeface="Calibri"/>
              </a:rPr>
              <a:t>Audit </a:t>
            </a:r>
            <a:r>
              <a:rPr sz="2600" b="1" spc="-10" dirty="0">
                <a:latin typeface="Calibri"/>
                <a:cs typeface="Calibri"/>
              </a:rPr>
              <a:t>Report </a:t>
            </a:r>
            <a:r>
              <a:rPr sz="2600" b="1" spc="-5" dirty="0">
                <a:latin typeface="Calibri"/>
                <a:cs typeface="Calibri"/>
              </a:rPr>
              <a:t>with </a:t>
            </a:r>
            <a:r>
              <a:rPr sz="2600" b="1" dirty="0">
                <a:latin typeface="Calibri"/>
                <a:cs typeface="Calibri"/>
              </a:rPr>
              <a:t>an </a:t>
            </a:r>
            <a:r>
              <a:rPr sz="2600" b="1" spc="-5" dirty="0">
                <a:latin typeface="Calibri"/>
                <a:cs typeface="Calibri"/>
              </a:rPr>
              <a:t>emphasis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20" dirty="0">
                <a:latin typeface="Calibri"/>
                <a:cs typeface="Calibri"/>
              </a:rPr>
              <a:t>matter </a:t>
            </a:r>
            <a:r>
              <a:rPr sz="2600" b="1" spc="-15" dirty="0">
                <a:latin typeface="Calibri"/>
                <a:cs typeface="Calibri"/>
              </a:rPr>
              <a:t>paragraph </a:t>
            </a:r>
            <a:r>
              <a:rPr sz="2600" b="1" spc="-5" dirty="0">
                <a:latin typeface="Calibri"/>
                <a:cs typeface="Calibri"/>
              </a:rPr>
              <a:t>and other </a:t>
            </a:r>
            <a:r>
              <a:rPr sz="2600" b="1" spc="-20" dirty="0">
                <a:latin typeface="Calibri"/>
                <a:cs typeface="Calibri"/>
              </a:rPr>
              <a:t>matter  </a:t>
            </a:r>
            <a:r>
              <a:rPr sz="2600" b="1" spc="-15" dirty="0">
                <a:latin typeface="Calibri"/>
                <a:cs typeface="Calibri"/>
              </a:rPr>
              <a:t>paragraph </a:t>
            </a:r>
            <a:r>
              <a:rPr sz="2600" b="1" dirty="0">
                <a:latin typeface="Calibri"/>
                <a:cs typeface="Calibri"/>
              </a:rPr>
              <a:t>– </a:t>
            </a:r>
            <a:r>
              <a:rPr sz="2600" spc="-5" dirty="0">
                <a:latin typeface="Calibri"/>
                <a:cs typeface="Calibri"/>
              </a:rPr>
              <a:t>Auditor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mention </a:t>
            </a:r>
            <a:r>
              <a:rPr sz="2600" dirty="0">
                <a:latin typeface="Calibri"/>
                <a:cs typeface="Calibri"/>
              </a:rPr>
              <a:t>this </a:t>
            </a:r>
            <a:r>
              <a:rPr sz="2600" spc="-15" dirty="0">
                <a:latin typeface="Calibri"/>
                <a:cs typeface="Calibri"/>
              </a:rPr>
              <a:t>paragraph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his report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20" dirty="0">
                <a:latin typeface="Calibri"/>
                <a:cs typeface="Calibri"/>
              </a:rPr>
              <a:t>draw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user’s  </a:t>
            </a:r>
            <a:r>
              <a:rPr sz="2600" spc="-15" dirty="0">
                <a:latin typeface="Calibri"/>
                <a:cs typeface="Calibri"/>
              </a:rPr>
              <a:t>attention to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matter </a:t>
            </a:r>
            <a:r>
              <a:rPr sz="2600" dirty="0">
                <a:latin typeface="Calibri"/>
                <a:cs typeface="Calibri"/>
              </a:rPr>
              <a:t>which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or </a:t>
            </a:r>
            <a:r>
              <a:rPr sz="2600" spc="-20" dirty="0">
                <a:latin typeface="Calibri"/>
                <a:cs typeface="Calibri"/>
              </a:rPr>
              <a:t>may </a:t>
            </a:r>
            <a:r>
              <a:rPr sz="2600" spc="-5" dirty="0">
                <a:latin typeface="Calibri"/>
                <a:cs typeface="Calibri"/>
              </a:rPr>
              <a:t>not be disclosed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financial</a:t>
            </a:r>
            <a:endParaRPr sz="2600">
              <a:latin typeface="Calibri"/>
              <a:cs typeface="Calibri"/>
            </a:endParaRPr>
          </a:p>
          <a:p>
            <a:pPr marL="527685">
              <a:lnSpc>
                <a:spcPts val="1714"/>
              </a:lnSpc>
            </a:pPr>
            <a:r>
              <a:rPr sz="2600" spc="-15" dirty="0">
                <a:latin typeface="Calibri"/>
                <a:cs typeface="Calibri"/>
              </a:rPr>
              <a:t>statements </a:t>
            </a:r>
            <a:r>
              <a:rPr sz="2600" spc="-5" dirty="0">
                <a:latin typeface="Calibri"/>
                <a:cs typeface="Calibri"/>
              </a:rPr>
              <a:t>but </a:t>
            </a:r>
            <a:r>
              <a:rPr sz="2600" spc="-10" dirty="0">
                <a:latin typeface="Calibri"/>
                <a:cs typeface="Calibri"/>
              </a:rPr>
              <a:t>are fundamental to user’s understanding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financial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statements.</a:t>
            </a:r>
            <a:endParaRPr sz="2600">
              <a:latin typeface="Calibri"/>
              <a:cs typeface="Calibri"/>
            </a:endParaRPr>
          </a:p>
          <a:p>
            <a:pPr marL="527685">
              <a:lnSpc>
                <a:spcPts val="2655"/>
              </a:lnSpc>
            </a:pPr>
            <a:r>
              <a:rPr sz="2600" dirty="0">
                <a:latin typeface="Calibri"/>
                <a:cs typeface="Calibri"/>
              </a:rPr>
              <a:t>It </a:t>
            </a:r>
            <a:r>
              <a:rPr sz="2600" spc="-5" dirty="0">
                <a:latin typeface="Calibri"/>
                <a:cs typeface="Calibri"/>
              </a:rPr>
              <a:t>usually appears </a:t>
            </a:r>
            <a:r>
              <a:rPr sz="2600" spc="-10" dirty="0">
                <a:latin typeface="Calibri"/>
                <a:cs typeface="Calibri"/>
              </a:rPr>
              <a:t>after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opinion </a:t>
            </a:r>
            <a:r>
              <a:rPr sz="2600" spc="-15" dirty="0">
                <a:latin typeface="Calibri"/>
                <a:cs typeface="Calibri"/>
              </a:rPr>
              <a:t>paragraph </a:t>
            </a:r>
            <a:r>
              <a:rPr sz="2600" dirty="0">
                <a:latin typeface="Calibri"/>
                <a:cs typeface="Calibri"/>
              </a:rPr>
              <a:t>in audit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report.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718185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0" rIns="0" bIns="0" rtlCol="0">
            <a:spAutoFit/>
          </a:bodyPr>
          <a:lstStyle/>
          <a:p>
            <a:pPr marL="2780665">
              <a:lnSpc>
                <a:spcPts val="4915"/>
              </a:lnSpc>
            </a:pPr>
            <a:r>
              <a:rPr sz="4400" spc="-80" dirty="0"/>
              <a:t>Types </a:t>
            </a:r>
            <a:r>
              <a:rPr sz="4400" spc="-15" dirty="0"/>
              <a:t>of </a:t>
            </a:r>
            <a:r>
              <a:rPr sz="4400" spc="-30" dirty="0"/>
              <a:t>Audit</a:t>
            </a:r>
            <a:r>
              <a:rPr sz="4400" spc="-160" dirty="0"/>
              <a:t> </a:t>
            </a:r>
            <a:r>
              <a:rPr sz="4400" spc="-40" dirty="0"/>
              <a:t>Reports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86867" y="1247902"/>
            <a:ext cx="11193145" cy="49320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160020">
              <a:lnSpc>
                <a:spcPct val="90000"/>
              </a:lnSpc>
              <a:spcBef>
                <a:spcPts val="430"/>
              </a:spcBef>
              <a:buAutoNum type="arabicPeriod" startAt="4"/>
              <a:tabLst>
                <a:tab pos="369570" algn="l"/>
              </a:tabLst>
            </a:pPr>
            <a:r>
              <a:rPr sz="2800" b="1" spc="-15" dirty="0">
                <a:latin typeface="Calibri"/>
                <a:cs typeface="Calibri"/>
              </a:rPr>
              <a:t>Adverse Report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auditor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5" dirty="0">
                <a:latin typeface="Calibri"/>
                <a:cs typeface="Calibri"/>
              </a:rPr>
              <a:t>give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20" dirty="0">
                <a:latin typeface="Calibri"/>
                <a:cs typeface="Calibri"/>
              </a:rPr>
              <a:t>adverse </a:t>
            </a:r>
            <a:r>
              <a:rPr sz="2800" spc="-10" dirty="0">
                <a:latin typeface="Calibri"/>
                <a:cs typeface="Calibri"/>
              </a:rPr>
              <a:t>report </a:t>
            </a:r>
            <a:r>
              <a:rPr sz="2800" spc="-5" dirty="0">
                <a:latin typeface="Calibri"/>
                <a:cs typeface="Calibri"/>
              </a:rPr>
              <a:t>when he is  </a:t>
            </a:r>
            <a:r>
              <a:rPr sz="2800" spc="-15" dirty="0">
                <a:latin typeface="Calibri"/>
                <a:cs typeface="Calibri"/>
              </a:rPr>
              <a:t>dissatisfied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there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reasonable evidence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him </a:t>
            </a:r>
            <a:r>
              <a:rPr sz="2800" spc="-20" dirty="0">
                <a:latin typeface="Calibri"/>
                <a:cs typeface="Calibri"/>
              </a:rPr>
              <a:t>to form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0" dirty="0">
                <a:latin typeface="Calibri"/>
                <a:cs typeface="Calibri"/>
              </a:rPr>
              <a:t>opinion that  </a:t>
            </a:r>
            <a:r>
              <a:rPr sz="2800" spc="-5" dirty="0">
                <a:latin typeface="Calibri"/>
                <a:cs typeface="Calibri"/>
              </a:rPr>
              <a:t>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30" dirty="0">
                <a:latin typeface="Calibri"/>
                <a:cs typeface="Calibri"/>
              </a:rPr>
              <a:t>taken </a:t>
            </a:r>
            <a:r>
              <a:rPr sz="2800" spc="-5" dirty="0">
                <a:latin typeface="Calibri"/>
                <a:cs typeface="Calibri"/>
              </a:rPr>
              <a:t>as a whole do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present </a:t>
            </a:r>
            <a:r>
              <a:rPr sz="2800" spc="-5" dirty="0">
                <a:latin typeface="Calibri"/>
                <a:cs typeface="Calibri"/>
              </a:rPr>
              <a:t>true and </a:t>
            </a:r>
            <a:r>
              <a:rPr sz="2800" spc="-20" dirty="0">
                <a:latin typeface="Calibri"/>
                <a:cs typeface="Calibri"/>
              </a:rPr>
              <a:t>fair </a:t>
            </a:r>
            <a:r>
              <a:rPr sz="2800" spc="-10" dirty="0">
                <a:latin typeface="Calibri"/>
                <a:cs typeface="Calibri"/>
              </a:rPr>
              <a:t>view of  </a:t>
            </a:r>
            <a:r>
              <a:rPr sz="2800" spc="-5" dirty="0">
                <a:latin typeface="Calibri"/>
                <a:cs typeface="Calibri"/>
              </a:rPr>
              <a:t>financial position and </a:t>
            </a:r>
            <a:r>
              <a:rPr sz="2800" spc="-15" dirty="0">
                <a:latin typeface="Calibri"/>
                <a:cs typeface="Calibri"/>
              </a:rPr>
              <a:t>profit </a:t>
            </a:r>
            <a:r>
              <a:rPr sz="2800" spc="-5" dirty="0">
                <a:latin typeface="Calibri"/>
                <a:cs typeface="Calibri"/>
              </a:rPr>
              <a:t>or loss of the </a:t>
            </a:r>
            <a:r>
              <a:rPr sz="2800" spc="-40" dirty="0">
                <a:latin typeface="Calibri"/>
                <a:cs typeface="Calibri"/>
              </a:rPr>
              <a:t>company. </a:t>
            </a:r>
            <a:r>
              <a:rPr sz="2800" spc="-5" dirty="0">
                <a:latin typeface="Calibri"/>
                <a:cs typeface="Calibri"/>
              </a:rPr>
              <a:t>All the </a:t>
            </a:r>
            <a:r>
              <a:rPr sz="2800" spc="-10" dirty="0">
                <a:latin typeface="Calibri"/>
                <a:cs typeface="Calibri"/>
              </a:rPr>
              <a:t>material reasons 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such report </a:t>
            </a:r>
            <a:r>
              <a:rPr sz="2800" spc="-15" dirty="0">
                <a:latin typeface="Calibri"/>
                <a:cs typeface="Calibri"/>
              </a:rPr>
              <a:t>must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disclosed </a:t>
            </a:r>
            <a:r>
              <a:rPr sz="2800" spc="-5" dirty="0">
                <a:latin typeface="Calibri"/>
                <a:cs typeface="Calibri"/>
              </a:rPr>
              <a:t>in the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report.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4"/>
            </a:pP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90000"/>
              </a:lnSpc>
              <a:spcBef>
                <a:spcPts val="1810"/>
              </a:spcBef>
              <a:buAutoNum type="arabicPeriod" startAt="4"/>
              <a:tabLst>
                <a:tab pos="369570" algn="l"/>
              </a:tabLst>
            </a:pPr>
            <a:r>
              <a:rPr sz="2800" b="1" spc="-10" dirty="0">
                <a:latin typeface="Calibri"/>
                <a:cs typeface="Calibri"/>
              </a:rPr>
              <a:t>Disclaimer </a:t>
            </a:r>
            <a:r>
              <a:rPr sz="2800" b="1" spc="-5" dirty="0">
                <a:latin typeface="Calibri"/>
                <a:cs typeface="Calibri"/>
              </a:rPr>
              <a:t>of Opinion </a:t>
            </a:r>
            <a:r>
              <a:rPr sz="2800" b="1" spc="-15" dirty="0">
                <a:latin typeface="Calibri"/>
                <a:cs typeface="Calibri"/>
              </a:rPr>
              <a:t>Report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Sometimes, </a:t>
            </a:r>
            <a:r>
              <a:rPr sz="2800" spc="-5" dirty="0">
                <a:latin typeface="Calibri"/>
                <a:cs typeface="Calibri"/>
              </a:rPr>
              <a:t>an </a:t>
            </a:r>
            <a:r>
              <a:rPr sz="2800" spc="-15" dirty="0">
                <a:latin typeface="Calibri"/>
                <a:cs typeface="Calibri"/>
              </a:rPr>
              <a:t>auditor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15" dirty="0">
                <a:latin typeface="Calibri"/>
                <a:cs typeface="Calibri"/>
              </a:rPr>
              <a:t>get </a:t>
            </a:r>
            <a:r>
              <a:rPr sz="2800" spc="-10" dirty="0">
                <a:latin typeface="Calibri"/>
                <a:cs typeface="Calibri"/>
              </a:rPr>
              <a:t>various  books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accounts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records </a:t>
            </a:r>
            <a:r>
              <a:rPr sz="2800" spc="-10" dirty="0">
                <a:latin typeface="Calibri"/>
                <a:cs typeface="Calibri"/>
              </a:rPr>
              <a:t>due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same </a:t>
            </a:r>
            <a:r>
              <a:rPr sz="2800" spc="-10" dirty="0">
                <a:latin typeface="Calibri"/>
                <a:cs typeface="Calibri"/>
              </a:rPr>
              <a:t>being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5" dirty="0">
                <a:latin typeface="Calibri"/>
                <a:cs typeface="Calibri"/>
              </a:rPr>
              <a:t>custody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Dept,  </a:t>
            </a:r>
            <a:r>
              <a:rPr sz="2800" spc="-15" dirty="0">
                <a:latin typeface="Calibri"/>
                <a:cs typeface="Calibri"/>
              </a:rPr>
              <a:t>Police, Excise/Customs </a:t>
            </a:r>
            <a:r>
              <a:rPr sz="2800" spc="-10" dirty="0">
                <a:latin typeface="Calibri"/>
                <a:cs typeface="Calibri"/>
              </a:rPr>
              <a:t>Dept.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important information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available  </a:t>
            </a:r>
            <a:r>
              <a:rPr sz="2800" spc="-10" dirty="0">
                <a:latin typeface="Calibri"/>
                <a:cs typeface="Calibri"/>
              </a:rPr>
              <a:t>due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loss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0" dirty="0">
                <a:latin typeface="Calibri"/>
                <a:cs typeface="Calibri"/>
              </a:rPr>
              <a:t>fire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refusal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management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30" dirty="0">
                <a:latin typeface="Calibri"/>
                <a:cs typeface="Calibri"/>
              </a:rPr>
              <a:t>make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records </a:t>
            </a:r>
            <a:r>
              <a:rPr sz="2800" spc="-15" dirty="0">
                <a:latin typeface="Calibri"/>
                <a:cs typeface="Calibri"/>
              </a:rPr>
              <a:t>available. </a:t>
            </a:r>
            <a:r>
              <a:rPr sz="2800" spc="-5" dirty="0">
                <a:latin typeface="Calibri"/>
                <a:cs typeface="Calibri"/>
              </a:rPr>
              <a:t>In  </a:t>
            </a:r>
            <a:r>
              <a:rPr sz="2800" spc="-10" dirty="0">
                <a:latin typeface="Calibri"/>
                <a:cs typeface="Calibri"/>
              </a:rPr>
              <a:t>such </a:t>
            </a:r>
            <a:r>
              <a:rPr sz="2800" spc="-5" dirty="0">
                <a:latin typeface="Calibri"/>
                <a:cs typeface="Calibri"/>
              </a:rPr>
              <a:t>cases, he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be in a position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give his opinion. Thus, </a:t>
            </a:r>
            <a:r>
              <a:rPr sz="2800" spc="-5" dirty="0">
                <a:latin typeface="Calibri"/>
                <a:cs typeface="Calibri"/>
              </a:rPr>
              <a:t>he </a:t>
            </a:r>
            <a:r>
              <a:rPr sz="2800" spc="-20" dirty="0">
                <a:latin typeface="Calibri"/>
                <a:cs typeface="Calibri"/>
              </a:rPr>
              <a:t>may  </a:t>
            </a:r>
            <a:r>
              <a:rPr sz="2800" spc="-10" dirty="0">
                <a:latin typeface="Calibri"/>
                <a:cs typeface="Calibri"/>
              </a:rPr>
              <a:t>disclaim opinion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giving </a:t>
            </a:r>
            <a:r>
              <a:rPr sz="2800" spc="-10" dirty="0">
                <a:latin typeface="Calibri"/>
                <a:cs typeface="Calibri"/>
              </a:rPr>
              <a:t>reasons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10515600" cy="521334"/>
          </a:xfrm>
          <a:prstGeom prst="rect">
            <a:avLst/>
          </a:prstGeom>
          <a:solidFill>
            <a:srgbClr val="ACB8C9"/>
          </a:solidFill>
        </p:spPr>
        <p:txBody>
          <a:bodyPr vert="horz" wrap="square" lIns="0" tIns="0" rIns="0" bIns="0" rtlCol="0">
            <a:spAutoFit/>
          </a:bodyPr>
          <a:lstStyle/>
          <a:p>
            <a:pPr marL="1754505">
              <a:lnSpc>
                <a:spcPts val="3950"/>
              </a:lnSpc>
            </a:pPr>
            <a:r>
              <a:rPr spc="-45" dirty="0"/>
              <a:t>Contents/Elements </a:t>
            </a:r>
            <a:r>
              <a:rPr spc="-15" dirty="0"/>
              <a:t>of </a:t>
            </a:r>
            <a:r>
              <a:rPr spc="-30" dirty="0"/>
              <a:t>Audit</a:t>
            </a:r>
            <a:r>
              <a:rPr spc="-150" dirty="0"/>
              <a:t> </a:t>
            </a:r>
            <a:r>
              <a:rPr spc="-45" dirty="0"/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6867" y="1045591"/>
            <a:ext cx="11254105" cy="531114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527685" marR="557530" indent="-514984">
              <a:lnSpc>
                <a:spcPts val="2690"/>
              </a:lnSpc>
              <a:spcBef>
                <a:spcPts val="7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Title </a:t>
            </a:r>
            <a:r>
              <a:rPr sz="2800" b="1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Title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report shall </a:t>
            </a:r>
            <a:r>
              <a:rPr sz="2800" spc="-5" dirty="0">
                <a:latin typeface="Calibri"/>
                <a:cs typeface="Calibri"/>
              </a:rPr>
              <a:t>clearly </a:t>
            </a:r>
            <a:r>
              <a:rPr sz="2800" spc="-15" dirty="0">
                <a:latin typeface="Calibri"/>
                <a:cs typeface="Calibri"/>
              </a:rPr>
              <a:t>indicate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5" dirty="0">
                <a:latin typeface="Calibri"/>
                <a:cs typeface="Calibri"/>
              </a:rPr>
              <a:t>it is </a:t>
            </a:r>
            <a:r>
              <a:rPr sz="2800" dirty="0">
                <a:latin typeface="Calibri"/>
                <a:cs typeface="Calibri"/>
              </a:rPr>
              <a:t>an </a:t>
            </a:r>
            <a:r>
              <a:rPr sz="2800" spc="-15" dirty="0">
                <a:latin typeface="Calibri"/>
                <a:cs typeface="Calibri"/>
              </a:rPr>
              <a:t>independent  </a:t>
            </a:r>
            <a:r>
              <a:rPr sz="2800" spc="-5" dirty="0">
                <a:latin typeface="Calibri"/>
                <a:cs typeface="Calibri"/>
              </a:rPr>
              <a:t>audit </a:t>
            </a:r>
            <a:r>
              <a:rPr sz="2800" spc="-10" dirty="0">
                <a:latin typeface="Calibri"/>
                <a:cs typeface="Calibri"/>
              </a:rPr>
              <a:t>report distinguishing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report issued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5" dirty="0">
                <a:latin typeface="Calibri"/>
                <a:cs typeface="Calibri"/>
              </a:rPr>
              <a:t>other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persons.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295910" indent="-514984">
              <a:lnSpc>
                <a:spcPts val="269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Addresses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shall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addressed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persons </a:t>
            </a: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spc="-10" dirty="0">
                <a:latin typeface="Calibri"/>
                <a:cs typeface="Calibri"/>
              </a:rPr>
              <a:t>per </a:t>
            </a:r>
            <a:r>
              <a:rPr sz="2800" spc="-15" dirty="0">
                <a:latin typeface="Calibri"/>
                <a:cs typeface="Calibri"/>
              </a:rPr>
              <a:t>circumstances </a:t>
            </a:r>
            <a:r>
              <a:rPr sz="2800" spc="-10" dirty="0">
                <a:latin typeface="Calibri"/>
                <a:cs typeface="Calibri"/>
              </a:rPr>
              <a:t>of  his </a:t>
            </a:r>
            <a:r>
              <a:rPr sz="2800" spc="-15" dirty="0">
                <a:latin typeface="Calibri"/>
                <a:cs typeface="Calibri"/>
              </a:rPr>
              <a:t>engagement </a:t>
            </a:r>
            <a:r>
              <a:rPr sz="2800" spc="-30" dirty="0">
                <a:latin typeface="Calibri"/>
                <a:cs typeface="Calibri"/>
              </a:rPr>
              <a:t>like </a:t>
            </a:r>
            <a:r>
              <a:rPr sz="2800" spc="-15" dirty="0">
                <a:latin typeface="Calibri"/>
                <a:cs typeface="Calibri"/>
              </a:rPr>
              <a:t>members/shareholders </a:t>
            </a:r>
            <a:r>
              <a:rPr sz="2800" spc="-5" dirty="0">
                <a:latin typeface="Calibri"/>
                <a:cs typeface="Calibri"/>
              </a:rPr>
              <a:t>or those changed with  </a:t>
            </a:r>
            <a:r>
              <a:rPr sz="2800" spc="-10" dirty="0">
                <a:latin typeface="Calibri"/>
                <a:cs typeface="Calibri"/>
              </a:rPr>
              <a:t>governance.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902335" indent="-514984">
              <a:lnSpc>
                <a:spcPct val="8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Introductory </a:t>
            </a:r>
            <a:r>
              <a:rPr sz="2800" b="1" spc="-25" dirty="0">
                <a:latin typeface="Calibri"/>
                <a:cs typeface="Calibri"/>
              </a:rPr>
              <a:t>Paragraph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shall </a:t>
            </a:r>
            <a:r>
              <a:rPr sz="2800" spc="-5" dirty="0">
                <a:latin typeface="Calibri"/>
                <a:cs typeface="Calibri"/>
              </a:rPr>
              <a:t>include the </a:t>
            </a:r>
            <a:r>
              <a:rPr sz="2800" spc="-20" dirty="0">
                <a:latin typeface="Calibri"/>
                <a:cs typeface="Calibri"/>
              </a:rPr>
              <a:t>entity/company </a:t>
            </a:r>
            <a:r>
              <a:rPr sz="2800" spc="-5" dirty="0">
                <a:latin typeface="Calibri"/>
                <a:cs typeface="Calibri"/>
              </a:rPr>
              <a:t>whose  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0" dirty="0">
                <a:latin typeface="Calibri"/>
                <a:cs typeface="Calibri"/>
              </a:rPr>
              <a:t>been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audited.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marR="5080" indent="-514984">
              <a:lnSpc>
                <a:spcPct val="8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b="1" spc="-20" dirty="0">
                <a:latin typeface="Calibri"/>
                <a:cs typeface="Calibri"/>
              </a:rPr>
              <a:t>Management’s </a:t>
            </a:r>
            <a:r>
              <a:rPr sz="2800" b="1" spc="-10" dirty="0">
                <a:latin typeface="Calibri"/>
                <a:cs typeface="Calibri"/>
              </a:rPr>
              <a:t>responsibility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0" dirty="0">
                <a:latin typeface="Calibri"/>
                <a:cs typeface="Calibri"/>
              </a:rPr>
              <a:t>financial </a:t>
            </a:r>
            <a:r>
              <a:rPr sz="2800" b="1" spc="-25" dirty="0">
                <a:latin typeface="Calibri"/>
                <a:cs typeface="Calibri"/>
              </a:rPr>
              <a:t>statement </a:t>
            </a:r>
            <a:r>
              <a:rPr sz="2800" spc="-5" dirty="0">
                <a:latin typeface="Calibri"/>
                <a:cs typeface="Calibri"/>
              </a:rPr>
              <a:t>– It </a:t>
            </a:r>
            <a:r>
              <a:rPr sz="2800" spc="-10" dirty="0">
                <a:latin typeface="Calibri"/>
                <a:cs typeface="Calibri"/>
              </a:rPr>
              <a:t>is described that  management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responsible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preparation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financial </a:t>
            </a:r>
            <a:r>
              <a:rPr sz="2800" spc="-20" dirty="0">
                <a:latin typeface="Calibri"/>
                <a:cs typeface="Calibri"/>
              </a:rPr>
              <a:t>statements </a:t>
            </a: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spc="-10" dirty="0">
                <a:latin typeface="Calibri"/>
                <a:cs typeface="Calibri"/>
              </a:rPr>
              <a:t>per  </a:t>
            </a:r>
            <a:r>
              <a:rPr sz="2800" spc="-5" dirty="0">
                <a:latin typeface="Calibri"/>
                <a:cs typeface="Calibri"/>
              </a:rPr>
              <a:t>financial </a:t>
            </a:r>
            <a:r>
              <a:rPr sz="2800" spc="-10" dirty="0">
                <a:latin typeface="Calibri"/>
                <a:cs typeface="Calibri"/>
              </a:rPr>
              <a:t>reporting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framework.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1971</Words>
  <Application>Microsoft Office PowerPoint</Application>
  <PresentationFormat>Custom</PresentationFormat>
  <Paragraphs>189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Audit of Limited Companies </vt:lpstr>
      <vt:lpstr>Topics covered under this chapter</vt:lpstr>
      <vt:lpstr>Who is an Auditor?</vt:lpstr>
      <vt:lpstr>Company Auditor – Ethical Liabilities</vt:lpstr>
      <vt:lpstr>Company Auditor – Legal Status / Position</vt:lpstr>
      <vt:lpstr>Audit Report</vt:lpstr>
      <vt:lpstr>Types of Audit Reports</vt:lpstr>
      <vt:lpstr>Types of Audit Reports</vt:lpstr>
      <vt:lpstr>Contents/Elements of Audit Report</vt:lpstr>
      <vt:lpstr>Contents/Elements of Audit Report</vt:lpstr>
      <vt:lpstr>Audit of Share Capital</vt:lpstr>
      <vt:lpstr>Audit of Share Capital</vt:lpstr>
      <vt:lpstr>Objectives of Audit of Share Capital</vt:lpstr>
      <vt:lpstr>Audit of Transfer of Shares</vt:lpstr>
      <vt:lpstr>Audit of Transfer of Shares</vt:lpstr>
      <vt:lpstr>Audit of Financial Statements</vt:lpstr>
      <vt:lpstr>Audit of Financial Statements – Balance Sheet</vt:lpstr>
      <vt:lpstr>Audit of Financial Statements – Balance Sheet</vt:lpstr>
      <vt:lpstr>Audit of Financial Statements – Profit &amp; Loss Account</vt:lpstr>
      <vt:lpstr>Audit of Financial Statements – Profit &amp; Loss Account</vt:lpstr>
      <vt:lpstr>Reserves</vt:lpstr>
      <vt:lpstr>Kinds of Reserves</vt:lpstr>
      <vt:lpstr>Kinds of Reserves</vt:lpstr>
      <vt:lpstr>Provision</vt:lpstr>
      <vt:lpstr>Differences – Reserve and Provision</vt:lpstr>
      <vt:lpstr>Thx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Audit Report,  Audit of Limited Companies </dc:title>
  <dc:creator>Manish</dc:creator>
  <cp:lastModifiedBy>Manish</cp:lastModifiedBy>
  <cp:revision>2</cp:revision>
  <dcterms:created xsi:type="dcterms:W3CDTF">2018-12-09T04:39:39Z</dcterms:created>
  <dcterms:modified xsi:type="dcterms:W3CDTF">2018-12-10T06:58:33Z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2017-03-17T00:00:00Z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2018-12-09T00:00:00Z</vt:filetime>
  </property>
</Properties>
</file>