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3" r:id="rId2"/>
    <p:sldId id="280" r:id="rId3"/>
    <p:sldId id="258" r:id="rId4"/>
    <p:sldId id="259" r:id="rId5"/>
    <p:sldId id="260" r:id="rId6"/>
    <p:sldId id="261" r:id="rId7"/>
    <p:sldId id="296" r:id="rId8"/>
    <p:sldId id="297" r:id="rId9"/>
    <p:sldId id="262" r:id="rId10"/>
    <p:sldId id="298" r:id="rId11"/>
    <p:sldId id="264" r:id="rId12"/>
    <p:sldId id="265" r:id="rId13"/>
    <p:sldId id="266" r:id="rId14"/>
    <p:sldId id="267" r:id="rId15"/>
    <p:sldId id="299" r:id="rId16"/>
    <p:sldId id="268" r:id="rId17"/>
    <p:sldId id="269" r:id="rId18"/>
    <p:sldId id="295" r:id="rId19"/>
    <p:sldId id="270" r:id="rId20"/>
    <p:sldId id="300" r:id="rId21"/>
    <p:sldId id="301" r:id="rId22"/>
    <p:sldId id="29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4D071-EA23-435E-931C-B67745C082F8}" type="datetimeFigureOut">
              <a:rPr lang="en-IN" smtClean="0"/>
              <a:pPr/>
              <a:t>13-09-2017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93837-B501-4EE0-BC05-68FA97456F0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81585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4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84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3200" b="1" baseline="30000">
                <a:solidFill>
                  <a:schemeClr val="tx1"/>
                </a:solidFill>
                <a:latin typeface="Shrut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C7F187E-B857-40FF-893E-BBEB45827A04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B7EF-18E0-4A4C-AE48-CBBA094433A0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5416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C955-FE8C-47F6-B347-362369DB2557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244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6D92-EA07-4F13-9952-D97431943D13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2095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761B-5314-4FDE-8416-0AD9ECDBA77E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55105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CA0B-21A5-499D-82C5-229A737885EE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7673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877E-8825-4C86-AE6D-97D99384C12F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1436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52B4-EBCB-4BE9-A897-CDB41840739A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7129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AF6-5413-4A00-9415-CD1F268A231B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8205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3532-EA01-4061-A693-5866FF89926E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849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2E6B-2B52-4CA6-B92B-8C9D5F316ACC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7510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43F48-1B4E-4F9E-94CF-62ACE2C3E100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9445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35FFD-7EAD-4FC5-B9A7-BAD803FD7219}" type="datetime1">
              <a:rPr lang="en-IN" smtClean="0"/>
              <a:pPr/>
              <a:t>13-09-2017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Prof. SVK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053B-EF86-4E2F-837F-A1B3944541F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3595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DISCHARGE OF CONTRACT</a:t>
            </a:r>
            <a:endParaRPr lang="en-IN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7143776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(e) </a:t>
            </a:r>
            <a:r>
              <a:rPr lang="en-US" b="1" u="sng" dirty="0" smtClean="0"/>
              <a:t>Waiver</a:t>
            </a:r>
            <a:r>
              <a:rPr lang="en-US" b="1" dirty="0" smtClean="0"/>
              <a:t>:</a:t>
            </a:r>
            <a:r>
              <a:rPr lang="en-US" dirty="0" smtClean="0"/>
              <a:t>   Means the abandonment of a right which a person is entitled to.</a:t>
            </a:r>
          </a:p>
          <a:p>
            <a:pPr algn="just">
              <a:lnSpc>
                <a:spcPct val="90000"/>
              </a:lnSpc>
              <a:defRPr/>
            </a:pPr>
            <a:r>
              <a:rPr lang="en-US" dirty="0" err="1" smtClean="0"/>
              <a:t>Eg</a:t>
            </a:r>
            <a:r>
              <a:rPr lang="en-US" dirty="0" smtClean="0"/>
              <a:t>. A agrees to repair the car of B, B later on forbids A to repair the car. A is no longer bound to perform the promise.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(f) </a:t>
            </a:r>
            <a:r>
              <a:rPr lang="en-US" b="1" u="sng" dirty="0" smtClean="0"/>
              <a:t>Merger</a:t>
            </a:r>
            <a:r>
              <a:rPr lang="en-US" b="1" dirty="0" smtClean="0"/>
              <a:t>: </a:t>
            </a:r>
            <a:r>
              <a:rPr lang="en-US" dirty="0" smtClean="0"/>
              <a:t> When an inferior right accruing to a party under a  contract merges in to a superior right accruing to	the  same  party under a new contract.</a:t>
            </a:r>
          </a:p>
          <a:p>
            <a:pPr algn="just">
              <a:lnSpc>
                <a:spcPct val="90000"/>
              </a:lnSpc>
              <a:defRPr/>
            </a:pPr>
            <a:r>
              <a:rPr lang="en-US" dirty="0" err="1" smtClean="0"/>
              <a:t>Eg</a:t>
            </a:r>
            <a:r>
              <a:rPr lang="en-US" dirty="0" smtClean="0"/>
              <a:t>. A purchases a house, which he was having on lease. His right as lessee will merge into his right as an owner, as right of a lessee is inferior to the right of an owner.</a:t>
            </a:r>
          </a:p>
          <a:p>
            <a:pPr algn="just">
              <a:defRPr/>
            </a:pPr>
            <a:endParaRPr lang="en-US" sz="40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ea typeface="ＭＳ Ｐゴシック" pitchFamily="34" charset="-128"/>
              </a:rPr>
              <a:t>3.Discharge of contract  by Impossibility: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err="1" smtClean="0">
                <a:solidFill>
                  <a:srgbClr val="000090"/>
                </a:solidFill>
              </a:rPr>
              <a:t>Lexi</a:t>
            </a:r>
            <a:r>
              <a:rPr lang="en-US" sz="3600" b="1" dirty="0" smtClean="0">
                <a:solidFill>
                  <a:srgbClr val="000090"/>
                </a:solidFill>
              </a:rPr>
              <a:t> non </a:t>
            </a:r>
            <a:r>
              <a:rPr lang="en-US" sz="3600" b="1" dirty="0" err="1" smtClean="0">
                <a:solidFill>
                  <a:srgbClr val="000090"/>
                </a:solidFill>
              </a:rPr>
              <a:t>cogit</a:t>
            </a:r>
            <a:r>
              <a:rPr lang="en-US" sz="3600" b="1" dirty="0" smtClean="0">
                <a:solidFill>
                  <a:srgbClr val="000090"/>
                </a:solidFill>
              </a:rPr>
              <a:t> ad </a:t>
            </a:r>
            <a:r>
              <a:rPr lang="en-US" sz="3600" b="1" dirty="0" err="1" smtClean="0">
                <a:solidFill>
                  <a:srgbClr val="000090"/>
                </a:solidFill>
              </a:rPr>
              <a:t>impossibilia</a:t>
            </a:r>
            <a:r>
              <a:rPr lang="en-US" sz="3600" dirty="0">
                <a:solidFill>
                  <a:srgbClr val="000090"/>
                </a:solidFill>
              </a:rPr>
              <a:t>=</a:t>
            </a:r>
            <a:endParaRPr lang="en-US" sz="3600" dirty="0" smtClean="0">
              <a:solidFill>
                <a:srgbClr val="00009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3600" b="1" dirty="0" smtClean="0"/>
              <a:t>Law does not </a:t>
            </a:r>
            <a:r>
              <a:rPr lang="en-US" sz="3600" dirty="0" smtClean="0"/>
              <a:t>recognize what  is impossible; and </a:t>
            </a:r>
          </a:p>
          <a:p>
            <a:pPr marL="0" indent="0">
              <a:buFont typeface="Arial" charset="0"/>
              <a:buNone/>
              <a:defRPr/>
            </a:pPr>
            <a:endParaRPr lang="en-US" sz="3600" dirty="0" smtClean="0"/>
          </a:p>
          <a:p>
            <a:pPr>
              <a:defRPr/>
            </a:pPr>
            <a:r>
              <a:rPr lang="en-US" sz="3600" b="1" dirty="0" err="1" smtClean="0">
                <a:solidFill>
                  <a:srgbClr val="000090"/>
                </a:solidFill>
              </a:rPr>
              <a:t>Impossibilium</a:t>
            </a:r>
            <a:r>
              <a:rPr lang="en-US" sz="3600" b="1" dirty="0" smtClean="0">
                <a:solidFill>
                  <a:srgbClr val="000090"/>
                </a:solidFill>
              </a:rPr>
              <a:t>  </a:t>
            </a:r>
            <a:r>
              <a:rPr lang="en-US" sz="3600" b="1" dirty="0" err="1" smtClean="0">
                <a:solidFill>
                  <a:srgbClr val="000090"/>
                </a:solidFill>
              </a:rPr>
              <a:t>nulla</a:t>
            </a:r>
            <a:r>
              <a:rPr lang="en-US" sz="3600" b="1" dirty="0" smtClean="0">
                <a:solidFill>
                  <a:srgbClr val="000090"/>
                </a:solidFill>
              </a:rPr>
              <a:t> </a:t>
            </a:r>
            <a:r>
              <a:rPr lang="en-US" sz="3600" b="1" dirty="0" err="1" smtClean="0">
                <a:solidFill>
                  <a:srgbClr val="000090"/>
                </a:solidFill>
              </a:rPr>
              <a:t>obligato</a:t>
            </a:r>
            <a:r>
              <a:rPr lang="en-US" sz="3600" b="1" dirty="0" smtClean="0">
                <a:solidFill>
                  <a:srgbClr val="000090"/>
                </a:solidFill>
              </a:rPr>
              <a:t>  </a:t>
            </a:r>
            <a:r>
              <a:rPr lang="en-US" sz="3600" b="1" dirty="0" err="1" smtClean="0">
                <a:solidFill>
                  <a:srgbClr val="000090"/>
                </a:solidFill>
              </a:rPr>
              <a:t>est</a:t>
            </a:r>
            <a:r>
              <a:rPr lang="en-US" sz="3600" b="1" dirty="0" smtClean="0">
                <a:solidFill>
                  <a:srgbClr val="000090"/>
                </a:solidFill>
              </a:rPr>
              <a:t>=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3600" dirty="0" smtClean="0"/>
              <a:t>What is impossible </a:t>
            </a:r>
            <a:r>
              <a:rPr lang="en-US" sz="3600" b="1" dirty="0" smtClean="0"/>
              <a:t>does not create an obligation.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3908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 smtClean="0">
                <a:cs typeface="Arial Narrow"/>
              </a:rPr>
              <a:t>3.</a:t>
            </a:r>
            <a:r>
              <a:rPr lang="en-US" sz="3200" b="1" u="sng" dirty="0" smtClean="0">
                <a:cs typeface="Arial Narrow"/>
              </a:rPr>
              <a:t>Discharge  by  impossibility</a:t>
            </a:r>
            <a:r>
              <a:rPr lang="en-US" sz="3200" dirty="0" smtClean="0">
                <a:cs typeface="Arial Narrow"/>
              </a:rPr>
              <a:t>: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2984"/>
            <a:ext cx="8229600" cy="4983179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>
                <a:latin typeface="+mj-lt"/>
                <a:ea typeface="+mn-ea"/>
                <a:cs typeface="Arial Narrow"/>
              </a:rPr>
              <a:t>3.</a:t>
            </a:r>
            <a:r>
              <a:rPr lang="en-US" sz="3600" b="1" u="sng" dirty="0" smtClean="0">
                <a:latin typeface="+mj-lt"/>
                <a:ea typeface="+mn-ea"/>
                <a:cs typeface="Arial Narrow"/>
              </a:rPr>
              <a:t>Discharge  by  impossibility</a:t>
            </a:r>
            <a:r>
              <a:rPr lang="en-US" sz="3600" dirty="0" smtClean="0">
                <a:latin typeface="+mj-lt"/>
                <a:ea typeface="+mn-ea"/>
                <a:cs typeface="Arial Narrow"/>
              </a:rPr>
              <a:t>: A contract is discharged if its performance becomes impossible. </a:t>
            </a:r>
            <a:r>
              <a:rPr lang="en-US" sz="3600" dirty="0" err="1" smtClean="0">
                <a:latin typeface="+mj-lt"/>
                <a:ea typeface="+mn-ea"/>
                <a:cs typeface="Arial Narrow"/>
              </a:rPr>
              <a:t>Eg</a:t>
            </a:r>
            <a:r>
              <a:rPr lang="en-US" sz="3600" dirty="0" smtClean="0">
                <a:latin typeface="+mj-lt"/>
                <a:ea typeface="+mn-ea"/>
                <a:cs typeface="Arial Narrow"/>
              </a:rPr>
              <a:t> discover treasure by magic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Arial Narrow"/>
              </a:rPr>
              <a:t>		Impossibility  of  performance  may  be-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Arial Narrow"/>
              </a:rPr>
              <a:t>  		(1) Initial   impossibility or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Arial Narrow"/>
              </a:rPr>
              <a:t>	       (2) Supervening   impossibility.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600" dirty="0" smtClean="0">
              <a:latin typeface="+mj-lt"/>
              <a:ea typeface="+mn-ea"/>
              <a:cs typeface="Arial Narrow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latin typeface="+mj-lt"/>
                <a:ea typeface="+mn-ea"/>
                <a:cs typeface="Arial Narrow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16120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sz="3200" b="1" smtClean="0">
                <a:ea typeface="ＭＳ Ｐゴシック" pitchFamily="34" charset="-128"/>
              </a:rPr>
              <a:t>3.</a:t>
            </a:r>
            <a:r>
              <a:rPr lang="en-US" sz="3200" b="1" u="sng" smtClean="0">
                <a:ea typeface="ＭＳ Ｐゴシック" pitchFamily="34" charset="-128"/>
              </a:rPr>
              <a:t>Discharge  of contract by  impossibility</a:t>
            </a:r>
            <a:r>
              <a:rPr lang="en-US" sz="3200" smtClean="0">
                <a:ea typeface="ＭＳ Ｐゴシック" pitchFamily="34" charset="-128"/>
              </a:rPr>
              <a:t>:</a:t>
            </a:r>
          </a:p>
        </p:txBody>
      </p:sp>
      <p:sp>
        <p:nvSpPr>
          <p:cNvPr id="27136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(</a:t>
            </a:r>
            <a:r>
              <a:rPr lang="en-US" sz="2800" u="sng" dirty="0" smtClean="0">
                <a:latin typeface="+mj-lt"/>
                <a:ea typeface="ＭＳ Ｐゴシック" pitchFamily="34" charset="-128"/>
              </a:rPr>
              <a:t>1) </a:t>
            </a:r>
            <a:r>
              <a:rPr lang="en-US" sz="2800" b="1" u="sng" dirty="0" smtClean="0">
                <a:latin typeface="+mj-lt"/>
                <a:ea typeface="ＭＳ Ｐゴシック" pitchFamily="34" charset="-128"/>
              </a:rPr>
              <a:t>Initial   impossibility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	An  agreement  to  do an impossible  act  in  itself  is  void.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a) Known to both the parties. (…....that it is impossible)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b) Unknown to both the parties.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1.Eg., A sold certain goods supposed to be on the voyage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2.Eg., A  contracts to marry B, being already married to C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latin typeface="+mj-lt"/>
              <a:ea typeface="ＭＳ Ｐゴシック" pitchFamily="34" charset="-128"/>
            </a:endParaRPr>
          </a:p>
          <a:p>
            <a:endParaRPr lang="en-US" sz="3600" dirty="0" smtClean="0"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687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4800" dirty="0" smtClean="0">
                <a:ea typeface="ＭＳ Ｐゴシック" pitchFamily="34" charset="-128"/>
              </a:rPr>
              <a:t>……Discharge of Contract</a:t>
            </a:r>
          </a:p>
        </p:txBody>
      </p:sp>
      <p:sp>
        <p:nvSpPr>
          <p:cNvPr id="272387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115328" cy="585789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	(</a:t>
            </a:r>
            <a:r>
              <a:rPr lang="en-US" sz="2800" u="sng" dirty="0" smtClean="0">
                <a:latin typeface="+mj-lt"/>
                <a:ea typeface="ＭＳ Ｐゴシック" pitchFamily="34" charset="-128"/>
              </a:rPr>
              <a:t>2)</a:t>
            </a:r>
            <a:r>
              <a:rPr lang="en-US" sz="2800" b="1" u="sng" dirty="0" smtClean="0">
                <a:latin typeface="+mj-lt"/>
                <a:ea typeface="ＭＳ Ｐゴシック" pitchFamily="34" charset="-128"/>
              </a:rPr>
              <a:t>Supervening impossibility 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: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Impossibility  which  arises  subsequent  to  the  formation  of  contract  (which could  be  performed  at  the  time  when  the  contract  was  entered  in  to)   is  called  supervening  impossibility.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+mj-lt"/>
                <a:ea typeface="ＭＳ Ｐゴシック" pitchFamily="34" charset="-128"/>
              </a:rPr>
              <a:t>A contract to do an act which after the contract is made, becomes impossible or by  reason of some event which the </a:t>
            </a:r>
            <a:r>
              <a:rPr lang="en-US" sz="2800" dirty="0" err="1" smtClean="0">
                <a:latin typeface="+mj-lt"/>
                <a:ea typeface="ＭＳ Ｐゴシック" pitchFamily="34" charset="-128"/>
              </a:rPr>
              <a:t>promisor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 could not prevent, unlawful becomes void when the act becomes impossible or unlawful.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 smtClean="0">
                <a:latin typeface="+mj-lt"/>
                <a:ea typeface="ＭＳ Ｐゴシック" pitchFamily="34" charset="-128"/>
              </a:rPr>
              <a:t>Eg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. A contracts to take in cargo for B at a foreign port, A’s govt. afterwards declares war against the country in which the port is situated. Contract-void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600" dirty="0" smtClean="0">
                <a:latin typeface="+mj-lt"/>
                <a:ea typeface="ＭＳ Ｐゴシック" pitchFamily="34" charset="-128"/>
              </a:rPr>
              <a:t>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600" dirty="0" smtClean="0"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71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Autofit/>
          </a:bodyPr>
          <a:lstStyle/>
          <a:p>
            <a:r>
              <a:rPr lang="en-US" sz="3200" dirty="0" smtClean="0">
                <a:ea typeface="ＭＳ Ｐゴシック" pitchFamily="34" charset="-128"/>
              </a:rPr>
              <a:t>The  cases   covered  by  of supervening  impossibility  include: </a:t>
            </a:r>
            <a:br>
              <a:rPr lang="en-US" sz="3200" dirty="0" smtClean="0">
                <a:ea typeface="ＭＳ Ｐゴシック" pitchFamily="34" charset="-128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         (a)  Destruction of the subject mater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         (b)  Non-Existence or non-occurrence of  a 			 	 particular state of things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        (c)  Death or incapacity  for personal service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        (d)  Change of law,   &amp;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	    (e)  war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3600" dirty="0" smtClean="0">
                <a:ea typeface="ＭＳ Ｐゴシック" pitchFamily="34" charset="-128"/>
              </a:rPr>
              <a:t>The </a:t>
            </a:r>
            <a:r>
              <a:rPr lang="en-US" sz="3600" u="sng" dirty="0" smtClean="0">
                <a:ea typeface="ＭＳ Ｐゴシック" pitchFamily="34" charset="-128"/>
              </a:rPr>
              <a:t>contract is discharged</a:t>
            </a:r>
            <a:r>
              <a:rPr lang="en-US" sz="3600" dirty="0" smtClean="0">
                <a:ea typeface="ＭＳ Ｐゴシック" pitchFamily="34" charset="-128"/>
              </a:rPr>
              <a:t> in these cases.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4800" smtClean="0">
                <a:ea typeface="ＭＳ Ｐゴシック" pitchFamily="34" charset="-128"/>
              </a:rPr>
              <a:t>Discharge of Contract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latin typeface="+mj-lt"/>
                <a:ea typeface="+mn-ea"/>
                <a:cs typeface="Arial Narrow"/>
              </a:rPr>
              <a:t>The following cases  are  not  covered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b="1" dirty="0" smtClean="0">
                <a:latin typeface="+mj-lt"/>
                <a:ea typeface="+mn-ea"/>
                <a:cs typeface="Arial Narrow"/>
              </a:rPr>
              <a:t>		 </a:t>
            </a:r>
            <a:r>
              <a:rPr lang="en-US" b="1" dirty="0" smtClean="0">
                <a:latin typeface="+mj-lt"/>
                <a:ea typeface="+mn-ea"/>
                <a:cs typeface="Arial Narrow"/>
              </a:rPr>
              <a:t>by  supervening impossibility</a:t>
            </a:r>
            <a:r>
              <a:rPr lang="en-US" dirty="0" smtClean="0">
                <a:latin typeface="+mj-lt"/>
                <a:ea typeface="+mn-ea"/>
                <a:cs typeface="Arial Narrow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    (a) Difficulty   of   performance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    (b) Commercial   impossibility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    (c) Failure   of   a   third  person  on  whose  work  	the	promisor   relied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    (d) Strikes,  lock outs and  civil disturbances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    (e) Failure of one of the objects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Arial Narrow"/>
              </a:rPr>
              <a:t>		The contract is </a:t>
            </a:r>
            <a:r>
              <a:rPr lang="en-US" sz="2800" b="1" dirty="0" smtClean="0">
                <a:latin typeface="+mj-lt"/>
                <a:ea typeface="+mn-ea"/>
                <a:cs typeface="Arial Narrow"/>
              </a:rPr>
              <a:t>not- discharged</a:t>
            </a:r>
            <a:r>
              <a:rPr lang="en-US" sz="2800" dirty="0" smtClean="0">
                <a:latin typeface="+mj-lt"/>
                <a:ea typeface="+mn-ea"/>
                <a:cs typeface="Arial Narrow"/>
              </a:rPr>
              <a:t> in these cases.</a:t>
            </a:r>
          </a:p>
        </p:txBody>
      </p:sp>
    </p:spTree>
    <p:extLst>
      <p:ext uri="{BB962C8B-B14F-4D97-AF65-F5344CB8AC3E}">
        <p14:creationId xmlns="" xmlns:p14="http://schemas.microsoft.com/office/powerpoint/2010/main" val="108945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85728"/>
            <a:ext cx="8229600" cy="5840435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buNone/>
              <a:defRPr/>
            </a:pPr>
            <a:r>
              <a:rPr lang="en-US" sz="4000" b="1" dirty="0" smtClean="0">
                <a:latin typeface="+mj-lt"/>
                <a:ea typeface="+mn-ea"/>
              </a:rPr>
              <a:t>4.Discharge by lapse of time</a:t>
            </a:r>
            <a:r>
              <a:rPr lang="en-US" sz="4000" dirty="0" smtClean="0">
                <a:latin typeface="+mj-lt"/>
                <a:ea typeface="+mn-ea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</a:rPr>
              <a:t>	If the contract is not performed within the period of limitation and if no action is  taken by the </a:t>
            </a:r>
            <a:r>
              <a:rPr lang="en-US" sz="3600" dirty="0" err="1" smtClean="0">
                <a:latin typeface="+mj-lt"/>
                <a:ea typeface="+mn-ea"/>
              </a:rPr>
              <a:t>promisee</a:t>
            </a:r>
            <a:r>
              <a:rPr lang="en-US" sz="3600" dirty="0" smtClean="0">
                <a:latin typeface="+mj-lt"/>
                <a:ea typeface="+mn-ea"/>
              </a:rPr>
              <a:t> in  a 	law court, the contract is discharged.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</a:rPr>
              <a:t>Lapse of time terminates a contract.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err="1" smtClean="0">
                <a:latin typeface="+mj-lt"/>
                <a:ea typeface="+mn-ea"/>
              </a:rPr>
              <a:t>Eg</a:t>
            </a:r>
            <a:r>
              <a:rPr lang="en-US" sz="3600" dirty="0" smtClean="0">
                <a:latin typeface="+mj-lt"/>
                <a:ea typeface="+mn-ea"/>
              </a:rPr>
              <a:t>. Self</a:t>
            </a:r>
            <a:endParaRPr lang="en-US" sz="3600" dirty="0" smtClean="0">
              <a:latin typeface="+mj-lt"/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3600" b="1" dirty="0" smtClean="0">
              <a:latin typeface="+mj-lt"/>
              <a:ea typeface="+mn-ea"/>
            </a:endParaRPr>
          </a:p>
          <a:p>
            <a:pPr eaLnBrk="1" hangingPunct="1">
              <a:defRPr/>
            </a:pPr>
            <a:endParaRPr lang="en-US" sz="3600" b="1" dirty="0" smtClean="0"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427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/>
              <a:t>5</a:t>
            </a:r>
            <a:r>
              <a:rPr lang="en-US" dirty="0" smtClean="0"/>
              <a:t>.</a:t>
            </a:r>
            <a:r>
              <a:rPr lang="en-US" b="1" dirty="0" smtClean="0"/>
              <a:t>Discharge by operation of law</a:t>
            </a:r>
            <a:r>
              <a:rPr lang="en-US" dirty="0" smtClean="0"/>
              <a:t>:</a:t>
            </a:r>
          </a:p>
          <a:p>
            <a:pPr>
              <a:defRPr/>
            </a:pPr>
            <a:endParaRPr lang="en-US" dirty="0" smtClean="0"/>
          </a:p>
          <a:p>
            <a:pPr lvl="1">
              <a:buNone/>
              <a:defRPr/>
            </a:pPr>
            <a:r>
              <a:rPr lang="en-US" b="1" dirty="0" smtClean="0"/>
              <a:t>		This includes discharge by, </a:t>
            </a:r>
          </a:p>
          <a:p>
            <a:pPr lvl="1">
              <a:buNone/>
              <a:defRPr/>
            </a:pPr>
            <a:r>
              <a:rPr lang="en-US" b="1" dirty="0" smtClean="0"/>
              <a:t>(a) death </a:t>
            </a:r>
          </a:p>
          <a:p>
            <a:pPr lvl="1">
              <a:buNone/>
              <a:defRPr/>
            </a:pPr>
            <a:r>
              <a:rPr lang="en-US" b="1" dirty="0" smtClean="0"/>
              <a:t>(b) merger</a:t>
            </a:r>
          </a:p>
          <a:p>
            <a:pPr lvl="1">
              <a:buNone/>
              <a:defRPr/>
            </a:pPr>
            <a:r>
              <a:rPr lang="en-US" b="1" dirty="0" smtClean="0"/>
              <a:t>(c) insolvency</a:t>
            </a:r>
          </a:p>
          <a:p>
            <a:pPr lvl="1">
              <a:buNone/>
              <a:defRPr/>
            </a:pPr>
            <a:r>
              <a:rPr lang="en-US" b="1" dirty="0" smtClean="0"/>
              <a:t>(d) unauthorized alteration of the terms of a written agreement, and </a:t>
            </a:r>
          </a:p>
          <a:p>
            <a:pPr lvl="1">
              <a:buNone/>
              <a:defRPr/>
            </a:pPr>
            <a:r>
              <a:rPr lang="en-US" b="1" dirty="0" smtClean="0"/>
              <a:t>(e) rights and liabilities becoming vested in the same person.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57166"/>
            <a:ext cx="8229600" cy="614366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u="sng" dirty="0" smtClean="0">
                <a:latin typeface="+mj-lt"/>
                <a:ea typeface="+mn-ea"/>
                <a:cs typeface="+mn-cs"/>
              </a:rPr>
              <a:t>6.Discharge by breach of contract</a:t>
            </a:r>
            <a:r>
              <a:rPr lang="en-US" dirty="0" smtClean="0">
                <a:latin typeface="+mj-lt"/>
                <a:ea typeface="+mn-ea"/>
                <a:cs typeface="+mn-cs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dirty="0" smtClean="0">
                <a:latin typeface="+mj-lt"/>
                <a:ea typeface="+mn-ea"/>
                <a:cs typeface="+mn-cs"/>
              </a:rPr>
              <a:t>	Breach of contract means the failure of a party to perform his obligation.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dirty="0" smtClean="0">
                <a:latin typeface="+mj-lt"/>
                <a:ea typeface="+mn-ea"/>
                <a:cs typeface="+mn-cs"/>
              </a:rPr>
              <a:t>If a party breaks his obligation which the contract imposes, there takes place </a:t>
            </a:r>
            <a:r>
              <a:rPr lang="en-US" b="1" u="sng" dirty="0" smtClean="0">
                <a:latin typeface="+mj-lt"/>
                <a:ea typeface="+mn-ea"/>
                <a:cs typeface="+mn-cs"/>
              </a:rPr>
              <a:t>breach of contract</a:t>
            </a:r>
            <a:r>
              <a:rPr lang="en-US" dirty="0" smtClean="0">
                <a:latin typeface="+mj-lt"/>
                <a:ea typeface="+mn-ea"/>
                <a:cs typeface="+mn-cs"/>
              </a:rPr>
              <a:t>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n-ea"/>
                <a:cs typeface="+mn-cs"/>
              </a:rPr>
              <a:t>Breach of contract may be, (a) Actual or (b) Anticipatory breach.</a:t>
            </a:r>
          </a:p>
          <a:p>
            <a:pPr marL="514350" indent="-514350" algn="just">
              <a:lnSpc>
                <a:spcPct val="90000"/>
              </a:lnSpc>
              <a:buAutoNum type="arabicParenBoth"/>
              <a:defRPr/>
            </a:pPr>
            <a:r>
              <a:rPr lang="en-US" sz="2800" u="sng" dirty="0" smtClean="0"/>
              <a:t>Actual  breach </a:t>
            </a:r>
          </a:p>
          <a:p>
            <a:pPr marL="514350" indent="-514350" algn="just">
              <a:lnSpc>
                <a:spcPct val="90000"/>
              </a:lnSpc>
              <a:buAutoNum type="arabicParenBoth"/>
              <a:defRPr/>
            </a:pPr>
            <a:r>
              <a:rPr lang="en-US" sz="2800" u="sng" dirty="0" smtClean="0">
                <a:latin typeface="+mj-lt"/>
                <a:ea typeface="+mn-ea"/>
                <a:cs typeface="+mn-cs"/>
              </a:rPr>
              <a:t>Anticipatory  breach</a:t>
            </a:r>
          </a:p>
        </p:txBody>
      </p:sp>
    </p:spTree>
    <p:extLst>
      <p:ext uri="{BB962C8B-B14F-4D97-AF65-F5344CB8AC3E}">
        <p14:creationId xmlns="" xmlns:p14="http://schemas.microsoft.com/office/powerpoint/2010/main" val="224699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72547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 smtClean="0">
                <a:latin typeface="+mn-lt"/>
                <a:ea typeface="+mj-ea"/>
                <a:cs typeface="+mj-cs"/>
              </a:rPr>
              <a:t>Discharge  of  Contract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71546"/>
            <a:ext cx="8382000" cy="517685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  <a:cs typeface="+mn-cs"/>
              </a:rPr>
              <a:t>A contract is said to be discharged when the obligations  created by it come to an end.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a typeface="+mn-ea"/>
                <a:cs typeface="+mn-cs"/>
              </a:rPr>
              <a:t>The various modes of discharge of contract are as follows: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1.Discharge by  </a:t>
            </a:r>
            <a:r>
              <a:rPr lang="en-US" sz="2800" b="1" dirty="0" smtClean="0">
                <a:ea typeface="+mn-ea"/>
                <a:cs typeface="+mn-cs"/>
              </a:rPr>
              <a:t>performance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2.Discharge by  </a:t>
            </a:r>
            <a:r>
              <a:rPr lang="en-US" sz="2800" b="1" dirty="0" smtClean="0">
                <a:ea typeface="+mn-ea"/>
                <a:cs typeface="+mn-cs"/>
              </a:rPr>
              <a:t>agreement or consent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3.Discharge by  </a:t>
            </a:r>
            <a:r>
              <a:rPr lang="en-US" sz="2800" b="1" dirty="0" smtClean="0">
                <a:ea typeface="+mn-ea"/>
                <a:cs typeface="+mn-cs"/>
              </a:rPr>
              <a:t>impossibility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4.Discharge by  </a:t>
            </a:r>
            <a:r>
              <a:rPr lang="en-US" sz="2800" b="1" dirty="0" smtClean="0">
                <a:ea typeface="+mn-ea"/>
                <a:cs typeface="+mn-cs"/>
              </a:rPr>
              <a:t>lapse of time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5.Discharge by  </a:t>
            </a:r>
            <a:r>
              <a:rPr lang="en-US" sz="2800" b="1" dirty="0" smtClean="0">
                <a:ea typeface="+mn-ea"/>
                <a:cs typeface="+mn-cs"/>
              </a:rPr>
              <a:t>operation of law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6.Discharge by  </a:t>
            </a:r>
            <a:r>
              <a:rPr lang="en-US" sz="2800" b="1" dirty="0" smtClean="0">
                <a:ea typeface="+mn-ea"/>
                <a:cs typeface="+mn-cs"/>
              </a:rPr>
              <a:t>breach of contract.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b="1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90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Breach of contract may be, (a) Actual or (b) Anticipatory breach.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(1) </a:t>
            </a:r>
            <a:r>
              <a:rPr lang="en-US" b="1" u="sng" dirty="0" smtClean="0"/>
              <a:t>Actual  breach  of  contract  may  occur</a:t>
            </a:r>
            <a:r>
              <a:rPr lang="en-US" b="1" dirty="0" smtClean="0"/>
              <a:t>,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   (a</a:t>
            </a:r>
            <a:r>
              <a:rPr lang="en-US" u="sng" dirty="0" smtClean="0"/>
              <a:t>) at the time </a:t>
            </a:r>
            <a:r>
              <a:rPr lang="en-US" dirty="0" smtClean="0"/>
              <a:t>when the performance is due,  or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   (b) </a:t>
            </a:r>
            <a:r>
              <a:rPr lang="en-US" u="sng" dirty="0" smtClean="0"/>
              <a:t>during</a:t>
            </a:r>
            <a:r>
              <a:rPr lang="en-US" dirty="0" smtClean="0"/>
              <a:t> the performance of the contract.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err="1" smtClean="0"/>
              <a:t>Eg</a:t>
            </a:r>
            <a:r>
              <a:rPr lang="en-US" dirty="0" smtClean="0"/>
              <a:t>. A agrees to deliver 5 bags of sugar to B on 1 </a:t>
            </a:r>
            <a:r>
              <a:rPr lang="en-US" dirty="0" err="1" smtClean="0"/>
              <a:t>july</a:t>
            </a:r>
            <a:r>
              <a:rPr lang="en-US" dirty="0" smtClean="0"/>
              <a:t> but fails to do soon that date, breach of contract.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2)Anticipatory  breach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(2)Anticipatory  breach  of  contract  occurs  when a party repudiates his liability or obligation under the contract before the time for performance arrives.</a:t>
            </a:r>
          </a:p>
          <a:p>
            <a:r>
              <a:rPr lang="en-US" dirty="0" smtClean="0"/>
              <a:t>It occurs when one party fails or refuses to perform the obligation under the contract during the performance.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A agreed to supply certain good to B on 1 Jan but before this date, A expressly informed B that he would not supply the goods to him. This is anticipatory breach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 smtClean="0"/>
              <a:t>Thank you…..</a:t>
            </a:r>
            <a:endParaRPr lang="en-IN" sz="4400" dirty="0"/>
          </a:p>
        </p:txBody>
      </p:sp>
    </p:spTree>
    <p:extLst>
      <p:ext uri="{BB962C8B-B14F-4D97-AF65-F5344CB8AC3E}">
        <p14:creationId xmlns="" xmlns:p14="http://schemas.microsoft.com/office/powerpoint/2010/main" val="8051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1. </a:t>
            </a:r>
            <a:r>
              <a:rPr lang="en-US" sz="3600" b="1" u="sng" dirty="0" smtClean="0"/>
              <a:t>Discharge by performance</a:t>
            </a:r>
            <a:r>
              <a:rPr lang="en-US" sz="3600" b="1" dirty="0" smtClean="0"/>
              <a:t>:</a:t>
            </a:r>
            <a:br>
              <a:rPr lang="en-US" sz="3600" b="1" dirty="0" smtClean="0"/>
            </a:br>
            <a:endParaRPr lang="en-US" sz="3600" dirty="0" smtClean="0">
              <a:ea typeface="ＭＳ Ｐゴシック" pitchFamily="34" charset="-128"/>
            </a:endParaRP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	It takes place when the parties to a contract fulfill their obligations arising under the contract within the time and the manner prescribed. The performance may be.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 (</a:t>
            </a:r>
            <a:r>
              <a:rPr lang="en-US" sz="3600" dirty="0" err="1" smtClean="0">
                <a:latin typeface="+mj-lt"/>
                <a:ea typeface="+mn-ea"/>
                <a:cs typeface="+mn-cs"/>
              </a:rPr>
              <a:t>i</a:t>
            </a:r>
            <a:r>
              <a:rPr lang="en-US" sz="3600" dirty="0" smtClean="0">
                <a:latin typeface="+mj-lt"/>
                <a:ea typeface="+mn-ea"/>
                <a:cs typeface="+mn-cs"/>
              </a:rPr>
              <a:t>) </a:t>
            </a:r>
            <a:r>
              <a:rPr lang="en-US" sz="3600" u="sng" dirty="0" smtClean="0">
                <a:latin typeface="+mj-lt"/>
                <a:ea typeface="+mn-ea"/>
                <a:cs typeface="+mn-cs"/>
              </a:rPr>
              <a:t>Actual</a:t>
            </a:r>
            <a:r>
              <a:rPr lang="en-US" sz="3600" dirty="0" smtClean="0">
                <a:latin typeface="+mj-lt"/>
                <a:ea typeface="+mn-ea"/>
                <a:cs typeface="+mn-cs"/>
              </a:rPr>
              <a:t> Performance or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(ii) </a:t>
            </a:r>
            <a:r>
              <a:rPr lang="en-US" sz="3600" u="sng" dirty="0" smtClean="0">
                <a:latin typeface="+mj-lt"/>
                <a:ea typeface="+mn-ea"/>
                <a:cs typeface="+mn-cs"/>
              </a:rPr>
              <a:t>Attempted</a:t>
            </a:r>
            <a:r>
              <a:rPr lang="en-US" sz="3600" dirty="0" smtClean="0">
                <a:latin typeface="+mj-lt"/>
                <a:ea typeface="+mn-ea"/>
                <a:cs typeface="+mn-cs"/>
              </a:rPr>
              <a:t>  Performance [Tender]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2800" dirty="0" smtClean="0"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3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b="1" smtClean="0">
                <a:ea typeface="ＭＳ Ｐゴシック" pitchFamily="34" charset="-128"/>
              </a:rPr>
              <a:t>…Discharge  of  Contract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264195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+mj-lt"/>
                <a:ea typeface="ＭＳ Ｐゴシック" pitchFamily="34" charset="-128"/>
              </a:rPr>
              <a:t>The rule of law in this regard is as follows:</a:t>
            </a: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+mj-lt"/>
                <a:ea typeface="ＭＳ Ｐゴシック" pitchFamily="34" charset="-128"/>
              </a:rPr>
              <a:t>	</a:t>
            </a:r>
            <a:r>
              <a:rPr lang="ja-JP" altLang="en-US" smtClean="0">
                <a:latin typeface="+mj-lt"/>
                <a:ea typeface="ＭＳ Ｐゴシック" pitchFamily="34" charset="-128"/>
              </a:rPr>
              <a:t>“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Eodem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modo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 quo quid 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constituitor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,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eodem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modo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</a:t>
            </a:r>
            <a:r>
              <a:rPr lang="en-US" altLang="ja-JP" dirty="0" err="1" smtClean="0">
                <a:latin typeface="+mj-lt"/>
                <a:ea typeface="ＭＳ Ｐゴシック" pitchFamily="34" charset="-128"/>
              </a:rPr>
              <a:t>destituitor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</a:t>
            </a:r>
            <a:r>
              <a:rPr lang="ja-JP" altLang="en-US" smtClean="0">
                <a:latin typeface="+mj-lt"/>
                <a:ea typeface="ＭＳ Ｐゴシック" pitchFamily="34" charset="-128"/>
              </a:rPr>
              <a:t>”</a:t>
            </a:r>
            <a:r>
              <a:rPr lang="en-US" altLang="ja-JP" dirty="0" smtClean="0">
                <a:latin typeface="+mj-lt"/>
                <a:ea typeface="ＭＳ Ｐゴシック" pitchFamily="34" charset="-128"/>
              </a:rPr>
              <a:t>  i.e., a thing may be destroyed in the same manner in which it is constituted.</a:t>
            </a: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+mj-lt"/>
                <a:ea typeface="ＭＳ Ｐゴシック" pitchFamily="34" charset="-128"/>
              </a:rPr>
              <a:t>This means a contractual obligation may be discharged by agreement which may be express or implied</a:t>
            </a:r>
            <a:r>
              <a:rPr lang="en-US" sz="4000" dirty="0" smtClean="0">
                <a:latin typeface="+mj-lt"/>
                <a:ea typeface="ＭＳ Ｐゴシック" pitchFamily="34" charset="-128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30072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2. </a:t>
            </a:r>
            <a:r>
              <a:rPr lang="en-US" sz="4000" b="1" u="sng" dirty="0" smtClean="0"/>
              <a:t>Discharge by agreement or consent</a:t>
            </a:r>
            <a:r>
              <a:rPr lang="en-US" sz="4000" dirty="0" smtClean="0"/>
              <a:t>:</a:t>
            </a:r>
            <a:br>
              <a:rPr lang="en-US" sz="4000" dirty="0" smtClean="0"/>
            </a:br>
            <a:endParaRPr lang="en-US" sz="4000" dirty="0" smtClean="0"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	The contract rests on the agreement of the parties. The parties may get discharged from the obligations of performance of  contract by agreement or mutual consent.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</a:rPr>
              <a:t>It could be express(</a:t>
            </a:r>
            <a:r>
              <a:rPr lang="en-US" sz="3600" dirty="0" err="1" smtClean="0">
                <a:latin typeface="+mj-lt"/>
              </a:rPr>
              <a:t>eg</a:t>
            </a:r>
            <a:r>
              <a:rPr lang="en-US" sz="3600" dirty="0" smtClean="0">
                <a:latin typeface="+mj-lt"/>
              </a:rPr>
              <a:t>) or implied( substitute)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Consent may be </a:t>
            </a:r>
          </a:p>
          <a:p>
            <a:pPr marL="742950" indent="-742950"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3600" dirty="0" smtClean="0">
                <a:latin typeface="+mj-lt"/>
              </a:rPr>
              <a:t>Express at the time of formation of contract.</a:t>
            </a:r>
          </a:p>
          <a:p>
            <a:pPr marL="742950" indent="-742950"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3600" dirty="0" smtClean="0">
                <a:latin typeface="+mj-lt"/>
                <a:ea typeface="+mn-ea"/>
                <a:cs typeface="+mn-cs"/>
              </a:rPr>
              <a:t>Express subsequent to formation of contract.</a:t>
            </a:r>
            <a:endParaRPr lang="en-US" sz="3600" dirty="0"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52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57166"/>
            <a:ext cx="8229600" cy="5768997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+mj-lt"/>
                <a:ea typeface="ＭＳ Ｐゴシック" pitchFamily="34" charset="-128"/>
              </a:rPr>
              <a:t>2.</a:t>
            </a:r>
            <a:r>
              <a:rPr lang="en-US" sz="2800" b="1" u="sng" dirty="0" smtClean="0">
                <a:latin typeface="+mj-lt"/>
                <a:ea typeface="ＭＳ Ｐゴシック" pitchFamily="34" charset="-128"/>
              </a:rPr>
              <a:t>Discharge by agreement or consent</a:t>
            </a:r>
            <a:r>
              <a:rPr lang="en-US" sz="2800" b="1" dirty="0" smtClean="0">
                <a:latin typeface="+mj-lt"/>
                <a:ea typeface="ＭＳ Ｐゴシック" pitchFamily="34" charset="-128"/>
              </a:rPr>
              <a:t>: 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The discharge by consent may  be </a:t>
            </a:r>
            <a:r>
              <a:rPr lang="en-US" sz="2800" u="sng" dirty="0" smtClean="0">
                <a:latin typeface="+mj-lt"/>
                <a:ea typeface="ＭＳ Ｐゴシック" pitchFamily="34" charset="-128"/>
              </a:rPr>
              <a:t>express or implied</a:t>
            </a:r>
            <a:r>
              <a:rPr lang="en-US" sz="2800" dirty="0" smtClean="0">
                <a:latin typeface="+mj-lt"/>
                <a:ea typeface="ＭＳ Ｐゴシック" pitchFamily="34" charset="-128"/>
              </a:rPr>
              <a:t>. Discharge by consent –</a:t>
            </a:r>
          </a:p>
          <a:p>
            <a:pPr marL="514350" indent="-514350" eaLnBrk="1" hangingPunct="1">
              <a:lnSpc>
                <a:spcPct val="90000"/>
              </a:lnSpc>
              <a:buAutoNum type="alphaLcParenBoth"/>
            </a:pPr>
            <a:r>
              <a:rPr lang="en-US" b="1" u="sng" dirty="0" err="1" smtClean="0">
                <a:latin typeface="+mj-lt"/>
                <a:ea typeface="ＭＳ Ｐゴシック" pitchFamily="34" charset="-128"/>
              </a:rPr>
              <a:t>Novation</a:t>
            </a:r>
            <a:r>
              <a:rPr lang="en-US" dirty="0" smtClean="0">
                <a:latin typeface="+mj-lt"/>
                <a:ea typeface="ＭＳ Ｐゴシック" pitchFamily="34" charset="-128"/>
              </a:rPr>
              <a:t> </a:t>
            </a:r>
            <a:r>
              <a:rPr lang="en-US" b="1" dirty="0" smtClean="0">
                <a:latin typeface="+mj-lt"/>
                <a:ea typeface="ＭＳ Ｐゴシック" pitchFamily="34" charset="-128"/>
              </a:rPr>
              <a:t>: </a:t>
            </a:r>
            <a:r>
              <a:rPr lang="en-US" dirty="0" smtClean="0">
                <a:latin typeface="+mj-lt"/>
                <a:ea typeface="ＭＳ Ｐゴシック" pitchFamily="34" charset="-128"/>
              </a:rPr>
              <a:t> When a new contract is substituted  for an existing one, either between the same parties or between the one of  the parties and the third party..Two Types</a:t>
            </a:r>
          </a:p>
          <a:p>
            <a:pPr marL="514350" indent="-514350" eaLnBrk="1" hangingPunct="1">
              <a:lnSpc>
                <a:spcPct val="90000"/>
              </a:lnSpc>
              <a:buNone/>
            </a:pPr>
            <a:r>
              <a:rPr lang="en-US" dirty="0" smtClean="0">
                <a:latin typeface="+mj-lt"/>
                <a:ea typeface="ＭＳ Ｐゴシック" pitchFamily="34" charset="-128"/>
              </a:rPr>
              <a:t>I </a:t>
            </a:r>
            <a:r>
              <a:rPr lang="en-US" dirty="0" err="1" smtClean="0">
                <a:latin typeface="+mj-lt"/>
                <a:ea typeface="ＭＳ Ｐゴシック" pitchFamily="34" charset="-128"/>
              </a:rPr>
              <a:t>Novation</a:t>
            </a:r>
            <a:r>
              <a:rPr lang="en-US" dirty="0" smtClean="0">
                <a:latin typeface="+mj-lt"/>
                <a:ea typeface="ＭＳ Ｐゴシック" pitchFamily="34" charset="-128"/>
              </a:rPr>
              <a:t> involving change of parties</a:t>
            </a:r>
          </a:p>
          <a:p>
            <a:pPr marL="514350" indent="-514350" eaLnBrk="1" hangingPunct="1">
              <a:lnSpc>
                <a:spcPct val="90000"/>
              </a:lnSpc>
              <a:buNone/>
            </a:pPr>
            <a:r>
              <a:rPr lang="en-US" dirty="0" smtClean="0">
                <a:latin typeface="+mj-lt"/>
                <a:ea typeface="ＭＳ Ｐゴシック" pitchFamily="34" charset="-128"/>
              </a:rPr>
              <a:t>II </a:t>
            </a:r>
            <a:r>
              <a:rPr lang="en-US" dirty="0" err="1" smtClean="0">
                <a:latin typeface="+mj-lt"/>
                <a:ea typeface="ＭＳ Ｐゴシック" pitchFamily="34" charset="-128"/>
              </a:rPr>
              <a:t>Novation</a:t>
            </a:r>
            <a:r>
              <a:rPr lang="en-US" dirty="0" smtClean="0">
                <a:latin typeface="+mj-lt"/>
                <a:ea typeface="ＭＳ Ｐゴシック" pitchFamily="34" charset="-128"/>
              </a:rPr>
              <a:t> without changes of parties</a:t>
            </a:r>
          </a:p>
          <a:p>
            <a:pPr marL="514350" indent="-514350" eaLnBrk="1" hangingPunct="1">
              <a:lnSpc>
                <a:spcPct val="90000"/>
              </a:lnSpc>
              <a:buNone/>
            </a:pPr>
            <a:r>
              <a:rPr lang="en-US" dirty="0" err="1" smtClean="0">
                <a:latin typeface="+mj-lt"/>
                <a:ea typeface="ＭＳ Ｐゴシック" pitchFamily="34" charset="-128"/>
              </a:rPr>
              <a:t>Eg</a:t>
            </a:r>
            <a:r>
              <a:rPr lang="en-US" dirty="0" smtClean="0">
                <a:latin typeface="+mj-lt"/>
                <a:ea typeface="ＭＳ Ｐゴシック" pitchFamily="34" charset="-128"/>
              </a:rPr>
              <a:t>. A is indebted to B and B to C. By mutual agreement B’s debt to C and A’s debt to B is cancelled and C accepts A as his debtor. This is </a:t>
            </a:r>
            <a:r>
              <a:rPr lang="en-US" dirty="0" err="1" smtClean="0">
                <a:latin typeface="+mj-lt"/>
                <a:ea typeface="ＭＳ Ｐゴシック" pitchFamily="34" charset="-128"/>
              </a:rPr>
              <a:t>novation</a:t>
            </a:r>
            <a:r>
              <a:rPr lang="en-US" dirty="0" smtClean="0">
                <a:latin typeface="+mj-lt"/>
                <a:ea typeface="ＭＳ Ｐゴシック" pitchFamily="34" charset="-128"/>
              </a:rPr>
              <a:t>.</a:t>
            </a:r>
          </a:p>
          <a:p>
            <a:pPr marL="514350" indent="-514350" eaLnBrk="1" hangingPunct="1">
              <a:lnSpc>
                <a:spcPct val="90000"/>
              </a:lnSpc>
              <a:buNone/>
            </a:pPr>
            <a:endParaRPr lang="en-US" dirty="0" smtClean="0"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034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34" charset="-128"/>
              </a:rPr>
              <a:t>b) </a:t>
            </a:r>
            <a:r>
              <a:rPr lang="en-US" b="1" u="sng" dirty="0" smtClean="0">
                <a:ea typeface="ＭＳ Ｐゴシック" pitchFamily="34" charset="-128"/>
              </a:rPr>
              <a:t>Rescission</a:t>
            </a:r>
            <a:r>
              <a:rPr lang="en-US" b="1" dirty="0" smtClean="0">
                <a:ea typeface="ＭＳ Ｐゴシック" pitchFamily="34" charset="-128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(b) </a:t>
            </a:r>
            <a:r>
              <a:rPr lang="en-US" u="sng" dirty="0" smtClean="0">
                <a:ea typeface="ＭＳ Ｐゴシック" pitchFamily="34" charset="-128"/>
              </a:rPr>
              <a:t>Rescission</a:t>
            </a:r>
            <a:r>
              <a:rPr lang="en-US" dirty="0" smtClean="0">
                <a:ea typeface="ＭＳ Ｐゴシック" pitchFamily="34" charset="-128"/>
              </a:rPr>
              <a:t>:  When all or some of the terms of contract are cancelled. The contract may be discharged before the date of performance. It may take place: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I By mutual consent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II By the aggrieved part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III By non performance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err="1" smtClean="0">
                <a:ea typeface="ＭＳ Ｐゴシック" pitchFamily="34" charset="-128"/>
              </a:rPr>
              <a:t>Eg</a:t>
            </a:r>
            <a:r>
              <a:rPr lang="en-US" dirty="0" smtClean="0">
                <a:ea typeface="ＭＳ Ｐゴシック" pitchFamily="34" charset="-128"/>
              </a:rPr>
              <a:t>. A promises to supply certain goods to B on a certain day. Before the actual date of performance A and B mutually agree that the contract will not be performed. The contract is rescinded.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34" charset="-128"/>
              </a:rPr>
              <a:t>(c) </a:t>
            </a:r>
            <a:r>
              <a:rPr lang="en-US" b="1" u="sng" dirty="0" smtClean="0">
                <a:ea typeface="ＭＳ Ｐゴシック" pitchFamily="34" charset="-128"/>
              </a:rPr>
              <a:t>Alteration </a:t>
            </a:r>
            <a:r>
              <a:rPr lang="en-US" b="1" dirty="0" smtClean="0">
                <a:ea typeface="ＭＳ Ｐゴシック" pitchFamily="34" charset="-128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34" charset="-128"/>
              </a:rPr>
              <a:t>(c) </a:t>
            </a:r>
            <a:r>
              <a:rPr lang="en-US" b="1" u="sng" dirty="0" smtClean="0">
                <a:ea typeface="ＭＳ Ｐゴシック" pitchFamily="34" charset="-128"/>
              </a:rPr>
              <a:t>Alteration </a:t>
            </a:r>
            <a:r>
              <a:rPr lang="en-US" b="1" dirty="0" smtClean="0">
                <a:ea typeface="ＭＳ Ｐゴシック" pitchFamily="34" charset="-128"/>
              </a:rPr>
              <a:t>: </a:t>
            </a:r>
            <a:r>
              <a:rPr lang="en-US" dirty="0" smtClean="0">
                <a:ea typeface="ＭＳ Ｐゴシック" pitchFamily="34" charset="-128"/>
              </a:rPr>
              <a:t>When one or more terms of the contract is/are </a:t>
            </a:r>
            <a:r>
              <a:rPr lang="en-US" b="1" dirty="0" smtClean="0">
                <a:ea typeface="ＭＳ Ｐゴシック" pitchFamily="34" charset="-128"/>
              </a:rPr>
              <a:t>altered</a:t>
            </a:r>
            <a:r>
              <a:rPr lang="en-US" dirty="0" smtClean="0">
                <a:ea typeface="ＭＳ Ｐゴシック" pitchFamily="34" charset="-128"/>
              </a:rPr>
              <a:t>   by the mutual consent of the parties to a contract.</a:t>
            </a:r>
          </a:p>
          <a:p>
            <a:r>
              <a:rPr lang="en-US" dirty="0" err="1" smtClean="0">
                <a:ea typeface="ＭＳ Ｐゴシック" pitchFamily="34" charset="-128"/>
              </a:rPr>
              <a:t>Eg</a:t>
            </a:r>
            <a:r>
              <a:rPr lang="en-US" dirty="0" smtClean="0">
                <a:ea typeface="ＭＳ Ｐゴシック" pitchFamily="34" charset="-128"/>
              </a:rPr>
              <a:t>. A enters into a contract with B for the supply of a machine at his warehouse on 1 Feb. Later both A and B agree to postpone the date of delivery to 1 March. This is change amounts to alteration </a:t>
            </a:r>
            <a:r>
              <a:rPr lang="en-US" dirty="0" err="1" smtClean="0">
                <a:ea typeface="ＭＳ Ｐゴシック" pitchFamily="34" charset="-128"/>
              </a:rPr>
              <a:t>fo</a:t>
            </a:r>
            <a:r>
              <a:rPr lang="en-US" dirty="0" smtClean="0">
                <a:ea typeface="ＭＳ Ｐゴシック" pitchFamily="34" charset="-128"/>
              </a:rPr>
              <a:t> the contract.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295400"/>
          </a:xfrm>
          <a:solidFill>
            <a:schemeClr val="bg1"/>
          </a:solidFill>
        </p:spPr>
        <p:txBody>
          <a:bodyPr/>
          <a:lstStyle/>
          <a:p>
            <a:r>
              <a:rPr lang="en-US" sz="2800" b="1" smtClean="0">
                <a:ea typeface="ＭＳ Ｐゴシック" pitchFamily="34" charset="-128"/>
              </a:rPr>
              <a:t>……2.</a:t>
            </a:r>
            <a:r>
              <a:rPr lang="en-US" sz="2800" b="1" u="sng" smtClean="0">
                <a:ea typeface="ＭＳ Ｐゴシック" pitchFamily="34" charset="-128"/>
              </a:rPr>
              <a:t>Discharge by agreement or consent</a:t>
            </a:r>
            <a:endParaRPr lang="en-US" sz="2800" smtClean="0"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dirty="0" smtClean="0">
                <a:latin typeface="+mj-lt"/>
                <a:ea typeface="+mn-ea"/>
                <a:cs typeface="+mn-cs"/>
              </a:rPr>
              <a:t>(d)</a:t>
            </a:r>
            <a:r>
              <a:rPr lang="en-US" b="1" u="sng" dirty="0" smtClean="0">
                <a:latin typeface="+mj-lt"/>
                <a:ea typeface="+mn-ea"/>
                <a:cs typeface="+mn-cs"/>
              </a:rPr>
              <a:t> Remission</a:t>
            </a:r>
            <a:r>
              <a:rPr lang="en-US" b="1" dirty="0" smtClean="0">
                <a:latin typeface="+mj-lt"/>
                <a:ea typeface="+mn-ea"/>
                <a:cs typeface="+mn-cs"/>
              </a:rPr>
              <a:t>:</a:t>
            </a:r>
            <a:r>
              <a:rPr lang="en-US" dirty="0" smtClean="0">
                <a:latin typeface="+mj-lt"/>
                <a:ea typeface="+mn-ea"/>
                <a:cs typeface="+mn-cs"/>
              </a:rPr>
              <a:t> Acceptance of a lesser fulfillment of the promise  made. Thus a contract may be </a:t>
            </a:r>
            <a:r>
              <a:rPr lang="en-US" dirty="0" err="1" smtClean="0">
                <a:latin typeface="+mj-lt"/>
                <a:ea typeface="+mn-ea"/>
                <a:cs typeface="+mn-cs"/>
              </a:rPr>
              <a:t>dishcarged</a:t>
            </a:r>
            <a:r>
              <a:rPr lang="en-US" dirty="0" smtClean="0">
                <a:latin typeface="+mj-lt"/>
                <a:ea typeface="+mn-ea"/>
                <a:cs typeface="+mn-cs"/>
              </a:rPr>
              <a:t> by remission of performance of time or by acceptance of any other satisfaction by the </a:t>
            </a:r>
            <a:r>
              <a:rPr lang="en-US" dirty="0" err="1" smtClean="0">
                <a:latin typeface="+mj-lt"/>
                <a:ea typeface="+mn-ea"/>
                <a:cs typeface="+mn-cs"/>
              </a:rPr>
              <a:t>promisee</a:t>
            </a:r>
            <a:r>
              <a:rPr lang="en-US" dirty="0" smtClean="0">
                <a:latin typeface="+mj-lt"/>
                <a:ea typeface="+mn-ea"/>
                <a:cs typeface="+mn-cs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 smtClean="0">
              <a:latin typeface="+mj-lt"/>
              <a:ea typeface="+mn-ea"/>
              <a:cs typeface="+mn-cs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 err="1" smtClean="0">
                <a:latin typeface="+mj-lt"/>
              </a:rPr>
              <a:t>Eg</a:t>
            </a:r>
            <a:r>
              <a:rPr lang="en-US" dirty="0" smtClean="0">
                <a:latin typeface="+mj-lt"/>
              </a:rPr>
              <a:t>. A owes B Rs 5000. A pays to B who accepts in satisfaction of the whole debt Rs 2000 paid at time. The whole debt is discharged.</a:t>
            </a:r>
            <a:endParaRPr lang="en-US" dirty="0" smtClean="0"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465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806</Words>
  <Application>Microsoft Office PowerPoint</Application>
  <PresentationFormat>On-screen Show (4:3)</PresentationFormat>
  <Paragraphs>121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DISCHARGE OF CONTRACT</vt:lpstr>
      <vt:lpstr>Discharge  of  Contract</vt:lpstr>
      <vt:lpstr>1. Discharge by performance: </vt:lpstr>
      <vt:lpstr>…Discharge  of  Contract</vt:lpstr>
      <vt:lpstr>2. Discharge by agreement or consent: </vt:lpstr>
      <vt:lpstr>Slide 6</vt:lpstr>
      <vt:lpstr>b) Rescission:</vt:lpstr>
      <vt:lpstr>(c) Alteration :</vt:lpstr>
      <vt:lpstr>……2.Discharge by agreement or consent</vt:lpstr>
      <vt:lpstr>Slide 10</vt:lpstr>
      <vt:lpstr>3.Discharge of contract  by Impossibility:</vt:lpstr>
      <vt:lpstr>3.Discharge  by  impossibility:</vt:lpstr>
      <vt:lpstr>3.Discharge  of contract by  impossibility:</vt:lpstr>
      <vt:lpstr>……Discharge of Contract</vt:lpstr>
      <vt:lpstr>The  cases   covered  by  of supervening  impossibility  include:  </vt:lpstr>
      <vt:lpstr>Discharge of Contract</vt:lpstr>
      <vt:lpstr>Slide 17</vt:lpstr>
      <vt:lpstr>Slide 18</vt:lpstr>
      <vt:lpstr>Slide 19</vt:lpstr>
      <vt:lpstr>Slide 20</vt:lpstr>
      <vt:lpstr>2)Anticipatory  breach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Discharge  of  Contract</dc:title>
  <dc:creator>SHRINIVAS</dc:creator>
  <cp:lastModifiedBy>Manish</cp:lastModifiedBy>
  <cp:revision>16</cp:revision>
  <dcterms:created xsi:type="dcterms:W3CDTF">2016-01-04T04:15:47Z</dcterms:created>
  <dcterms:modified xsi:type="dcterms:W3CDTF">2017-09-13T07:52:34Z</dcterms:modified>
</cp:coreProperties>
</file>