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65" r:id="rId7"/>
    <p:sldId id="258" r:id="rId8"/>
    <p:sldId id="260" r:id="rId9"/>
    <p:sldId id="259" r:id="rId10"/>
    <p:sldId id="261" r:id="rId11"/>
    <p:sldId id="273" r:id="rId12"/>
    <p:sldId id="266" r:id="rId13"/>
    <p:sldId id="267" r:id="rId14"/>
    <p:sldId id="268" r:id="rId15"/>
    <p:sldId id="269" r:id="rId16"/>
    <p:sldId id="270" r:id="rId17"/>
    <p:sldId id="271" r:id="rId18"/>
    <p:sldId id="274" r:id="rId19"/>
    <p:sldId id="275" r:id="rId20"/>
    <p:sldId id="276" r:id="rId21"/>
    <p:sldId id="277" r:id="rId22"/>
    <p:sldId id="278" r:id="rId23"/>
    <p:sldId id="279" r:id="rId24"/>
    <p:sldId id="280" r:id="rId25"/>
    <p:sldId id="28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B48DF-DC28-C1CD-60B0-CF5909246D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2D203F-D59F-CE38-6710-57E7123D23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807E6BB-0E21-D3DA-82F9-51862B076714}"/>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5" name="Footer Placeholder 4">
            <a:extLst>
              <a:ext uri="{FF2B5EF4-FFF2-40B4-BE49-F238E27FC236}">
                <a16:creationId xmlns:a16="http://schemas.microsoft.com/office/drawing/2014/main" id="{A283AEC9-9CE0-592B-33E3-38D611617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0CCCDC-4ED2-C507-4CFE-E10F8A18E0D1}"/>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1553600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A10FC-77FC-F666-253B-BCE9E13411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C090D2-C420-E283-F9BD-71183751BE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ADB999-8257-05DE-88E5-23FC1E3F4E9C}"/>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5" name="Footer Placeholder 4">
            <a:extLst>
              <a:ext uri="{FF2B5EF4-FFF2-40B4-BE49-F238E27FC236}">
                <a16:creationId xmlns:a16="http://schemas.microsoft.com/office/drawing/2014/main" id="{F038A8F3-8AD5-3698-5764-76D09CCB7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486366-3481-DEDB-166B-DD7961167F01}"/>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4219958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6AC537-CCF4-AB98-9ADC-555260BAC9B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D7D0EE-CB97-EFD4-7B16-FC366C0F0A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754A6C-ECA2-F000-6474-0D956F856E24}"/>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5" name="Footer Placeholder 4">
            <a:extLst>
              <a:ext uri="{FF2B5EF4-FFF2-40B4-BE49-F238E27FC236}">
                <a16:creationId xmlns:a16="http://schemas.microsoft.com/office/drawing/2014/main" id="{359EE849-0E3B-79A5-18B5-46195C5214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3D1FD0-8B4D-027C-546F-AC308B418CE2}"/>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3507868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7DF36-4EAA-1CB3-F55A-D867DFDA8D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7B342E-8E63-9A65-A022-DEBD5EDDE9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65852F-3CE1-7A63-B88D-BB3107CC6972}"/>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5" name="Footer Placeholder 4">
            <a:extLst>
              <a:ext uri="{FF2B5EF4-FFF2-40B4-BE49-F238E27FC236}">
                <a16:creationId xmlns:a16="http://schemas.microsoft.com/office/drawing/2014/main" id="{93160D03-94E7-4B8D-D49E-E3B0974627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7E0A3-3D3F-341B-7064-C228760178E8}"/>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3976708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93001-4E5A-017B-7832-2A39A32C1E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E1A8BE-FCA1-B3FA-D588-F1CB2992EE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43CD80-852F-5550-C54B-C579D93EF5BC}"/>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5" name="Footer Placeholder 4">
            <a:extLst>
              <a:ext uri="{FF2B5EF4-FFF2-40B4-BE49-F238E27FC236}">
                <a16:creationId xmlns:a16="http://schemas.microsoft.com/office/drawing/2014/main" id="{9FF65421-61BC-7DEF-C704-D00B5CF9F6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F374B-AB7A-83B3-227E-40D7A97736D0}"/>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2047037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FA6DA-60DC-0105-6E79-3EA17BD6C2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02998C-781C-9326-99F5-CB1F7B0CD3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DC0643-5956-25F2-8449-91C32EC12A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B0ED61-5C13-E0D9-D2E3-11534D2916E0}"/>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6" name="Footer Placeholder 5">
            <a:extLst>
              <a:ext uri="{FF2B5EF4-FFF2-40B4-BE49-F238E27FC236}">
                <a16:creationId xmlns:a16="http://schemas.microsoft.com/office/drawing/2014/main" id="{E6722F28-09CB-B04F-5CAC-882C4AC32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3458AA-D10A-32A8-9DF1-AD0A3F15D659}"/>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2845184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F183A-EFFE-6A1E-639F-5240CDAF658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365AE1-1F54-55BA-37E5-F10156F9A8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B8BAEE-66AE-9978-1B6F-8F0CF08DDD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83ED79-7F82-4AE2-E2F4-C5B3A0B370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1686F7-47E2-7CAA-BE01-4F68A196D4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3744DA-B056-C655-40D7-7406358AA350}"/>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8" name="Footer Placeholder 7">
            <a:extLst>
              <a:ext uri="{FF2B5EF4-FFF2-40B4-BE49-F238E27FC236}">
                <a16:creationId xmlns:a16="http://schemas.microsoft.com/office/drawing/2014/main" id="{B027A652-244F-59FB-12E1-72447FE331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0ABF0B2-77F1-9F91-FE42-95409B1FF0B5}"/>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54868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47E8E-9B1D-A8F2-1CEE-781FF20634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CB00A8-2970-3CCA-9967-B0E9B3B86ED6}"/>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4" name="Footer Placeholder 3">
            <a:extLst>
              <a:ext uri="{FF2B5EF4-FFF2-40B4-BE49-F238E27FC236}">
                <a16:creationId xmlns:a16="http://schemas.microsoft.com/office/drawing/2014/main" id="{5F4C7671-3F60-2D18-2FD6-8BC64469C5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1B17B1-377B-C678-49B5-8DE5145ABC1B}"/>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238937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1FED66-FC98-F19D-F04C-4F58431218BE}"/>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3" name="Footer Placeholder 2">
            <a:extLst>
              <a:ext uri="{FF2B5EF4-FFF2-40B4-BE49-F238E27FC236}">
                <a16:creationId xmlns:a16="http://schemas.microsoft.com/office/drawing/2014/main" id="{D6AF8857-8F12-8721-90CC-71C041287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8D8E88-B6AB-407D-5B6B-A3ECC78F231E}"/>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3474822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04C28-8C2D-2A6A-6693-5A4DF16C5A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7D44E1-7F63-094D-EB53-3172CDBA7F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3BB152-D79A-A9F4-CF36-85F5BF201E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CE948C-B889-0621-9822-8E982F39543E}"/>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6" name="Footer Placeholder 5">
            <a:extLst>
              <a:ext uri="{FF2B5EF4-FFF2-40B4-BE49-F238E27FC236}">
                <a16:creationId xmlns:a16="http://schemas.microsoft.com/office/drawing/2014/main" id="{397996C5-7455-DAD9-0877-79E597CD1E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561D5D-1F61-107E-35DA-4CA26FF6C2DD}"/>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3948548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501FA-B160-064C-8D58-E4E28AFD75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D549BB-A8CD-D129-4974-2B19186ED8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2CEDD6-6DCD-F757-069E-F9839E2C4E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F8FED2-FF59-66E8-2EBD-B8DFBFF96D66}"/>
              </a:ext>
            </a:extLst>
          </p:cNvPr>
          <p:cNvSpPr>
            <a:spLocks noGrp="1"/>
          </p:cNvSpPr>
          <p:nvPr>
            <p:ph type="dt" sz="half" idx="10"/>
          </p:nvPr>
        </p:nvSpPr>
        <p:spPr/>
        <p:txBody>
          <a:bodyPr/>
          <a:lstStyle/>
          <a:p>
            <a:fld id="{E3991A76-94B5-4604-A646-15EC60A256F3}" type="datetimeFigureOut">
              <a:rPr lang="en-US" smtClean="0"/>
              <a:t>3/27/2023</a:t>
            </a:fld>
            <a:endParaRPr lang="en-US"/>
          </a:p>
        </p:txBody>
      </p:sp>
      <p:sp>
        <p:nvSpPr>
          <p:cNvPr id="6" name="Footer Placeholder 5">
            <a:extLst>
              <a:ext uri="{FF2B5EF4-FFF2-40B4-BE49-F238E27FC236}">
                <a16:creationId xmlns:a16="http://schemas.microsoft.com/office/drawing/2014/main" id="{ACB9A459-FF66-0805-72F8-D1F8A4F096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49B42-FA13-22E9-132B-8495BD068018}"/>
              </a:ext>
            </a:extLst>
          </p:cNvPr>
          <p:cNvSpPr>
            <a:spLocks noGrp="1"/>
          </p:cNvSpPr>
          <p:nvPr>
            <p:ph type="sldNum" sz="quarter" idx="12"/>
          </p:nvPr>
        </p:nvSpPr>
        <p:spPr/>
        <p:txBody>
          <a:bodyPr/>
          <a:lstStyle/>
          <a:p>
            <a:fld id="{3CD109DA-3821-4A31-B3B1-D0A62048AB6C}" type="slidenum">
              <a:rPr lang="en-US" smtClean="0"/>
              <a:t>‹#›</a:t>
            </a:fld>
            <a:endParaRPr lang="en-US"/>
          </a:p>
        </p:txBody>
      </p:sp>
    </p:spTree>
    <p:extLst>
      <p:ext uri="{BB962C8B-B14F-4D97-AF65-F5344CB8AC3E}">
        <p14:creationId xmlns:p14="http://schemas.microsoft.com/office/powerpoint/2010/main" val="670085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7604BA-A403-36A5-A082-1168F496B8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53061A-AE46-2C68-BDFB-BA125A028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8FF689-D045-38FA-DCD9-B20BAFF319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91A76-94B5-4604-A646-15EC60A256F3}" type="datetimeFigureOut">
              <a:rPr lang="en-US" smtClean="0"/>
              <a:t>3/27/2023</a:t>
            </a:fld>
            <a:endParaRPr lang="en-US"/>
          </a:p>
        </p:txBody>
      </p:sp>
      <p:sp>
        <p:nvSpPr>
          <p:cNvPr id="5" name="Footer Placeholder 4">
            <a:extLst>
              <a:ext uri="{FF2B5EF4-FFF2-40B4-BE49-F238E27FC236}">
                <a16:creationId xmlns:a16="http://schemas.microsoft.com/office/drawing/2014/main" id="{9524AB02-ACA9-48E6-C869-D09B357464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CB8F3EC-A80B-3B30-73B3-2D8094DB45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D109DA-3821-4A31-B3B1-D0A62048AB6C}" type="slidenum">
              <a:rPr lang="en-US" smtClean="0"/>
              <a:t>‹#›</a:t>
            </a:fld>
            <a:endParaRPr lang="en-US"/>
          </a:p>
        </p:txBody>
      </p:sp>
    </p:spTree>
    <p:extLst>
      <p:ext uri="{BB962C8B-B14F-4D97-AF65-F5344CB8AC3E}">
        <p14:creationId xmlns:p14="http://schemas.microsoft.com/office/powerpoint/2010/main" val="1672155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bankbazaar.com/personal-loan/sidbi.html" TargetMode="External"/><Relationship Id="rId2" Type="http://schemas.openxmlformats.org/officeDocument/2006/relationships/hyperlink" Target="https://www.bankbazaar.com/personal-loan/nabard.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www.bankbazaar.com/personal-loan/disha-microfinance.html" TargetMode="External"/><Relationship Id="rId3" Type="http://schemas.openxmlformats.org/officeDocument/2006/relationships/hyperlink" Target="https://www.bankbazaar.com/personal-loan/bss-microfinance.html" TargetMode="External"/><Relationship Id="rId7" Type="http://schemas.openxmlformats.org/officeDocument/2006/relationships/hyperlink" Target="https://www.bankbazaar.com/personal-loan/bandhan-financial-services.html" TargetMode="External"/><Relationship Id="rId2" Type="http://schemas.openxmlformats.org/officeDocument/2006/relationships/hyperlink" Target="https://www.bankbazaar.com/personal-loan/arohan-microfinance.html" TargetMode="External"/><Relationship Id="rId1" Type="http://schemas.openxmlformats.org/officeDocument/2006/relationships/slideLayout" Target="../slideLayouts/slideLayout2.xml"/><Relationship Id="rId6" Type="http://schemas.openxmlformats.org/officeDocument/2006/relationships/hyperlink" Target="https://www.bankbazaar.com/personal-loan/asirvad-microfinance.html" TargetMode="External"/><Relationship Id="rId11" Type="http://schemas.openxmlformats.org/officeDocument/2006/relationships/hyperlink" Target="https://www.bankbazaar.com/personal-loan/fusion-microfinance.html" TargetMode="External"/><Relationship Id="rId5" Type="http://schemas.openxmlformats.org/officeDocument/2006/relationships/hyperlink" Target="https://www.bankbazaar.com/personal-loan/equitas-microfinance.html" TargetMode="External"/><Relationship Id="rId10" Type="http://schemas.openxmlformats.org/officeDocument/2006/relationships/hyperlink" Target="https://www.bankbazaar.com/personal-loan/esaf-microfinance.html" TargetMode="External"/><Relationship Id="rId4" Type="http://schemas.openxmlformats.org/officeDocument/2006/relationships/hyperlink" Target="https://www.bankbazaar.com/personal-loan/cashpor-micro-credit.html" TargetMode="External"/><Relationship Id="rId9" Type="http://schemas.openxmlformats.org/officeDocument/2006/relationships/hyperlink" Target="https://www.bankbazaar.com/personal-loan/annapurna-microfinance.html"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s://www.bankbazaar.com/personal-loan/cash-credit-loan.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nvestopedia.com/terms/m/muhammad-yunus.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investopedia.com/terms/w/worldbank.as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Rectangle 34">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Rectangle 38">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41" name="Freeform: Shape 40">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id="{5456E546-2F02-92CB-1533-A5934F0EBF72}"/>
              </a:ext>
            </a:extLst>
          </p:cNvPr>
          <p:cNvSpPr>
            <a:spLocks noGrp="1"/>
          </p:cNvSpPr>
          <p:nvPr>
            <p:ph type="subTitle" idx="1"/>
          </p:nvPr>
        </p:nvSpPr>
        <p:spPr>
          <a:xfrm>
            <a:off x="3429290" y="5233270"/>
            <a:ext cx="5840957" cy="1141851"/>
          </a:xfrm>
          <a:noFill/>
        </p:spPr>
        <p:txBody>
          <a:bodyPr>
            <a:normAutofit/>
          </a:bodyPr>
          <a:lstStyle/>
          <a:p>
            <a:r>
              <a:rPr lang="en-US" sz="3600">
                <a:solidFill>
                  <a:srgbClr val="080808"/>
                </a:solidFill>
              </a:rPr>
              <a:t>Dr. Manish Dadhich</a:t>
            </a:r>
          </a:p>
          <a:p>
            <a:endParaRPr lang="en-US" sz="3600" dirty="0">
              <a:solidFill>
                <a:srgbClr val="080808"/>
              </a:solidFill>
            </a:endParaRPr>
          </a:p>
        </p:txBody>
      </p:sp>
      <p:sp>
        <p:nvSpPr>
          <p:cNvPr id="2" name="Title 1">
            <a:extLst>
              <a:ext uri="{FF2B5EF4-FFF2-40B4-BE49-F238E27FC236}">
                <a16:creationId xmlns:a16="http://schemas.microsoft.com/office/drawing/2014/main" id="{AFE9409B-B932-A0E2-B14D-2D061F27FFC0}"/>
              </a:ext>
            </a:extLst>
          </p:cNvPr>
          <p:cNvSpPr>
            <a:spLocks noGrp="1"/>
          </p:cNvSpPr>
          <p:nvPr>
            <p:ph type="ctrTitle"/>
          </p:nvPr>
        </p:nvSpPr>
        <p:spPr>
          <a:xfrm>
            <a:off x="3204642" y="1931725"/>
            <a:ext cx="6561722" cy="2572635"/>
          </a:xfrm>
          <a:noFill/>
        </p:spPr>
        <p:txBody>
          <a:bodyPr anchor="ctr">
            <a:normAutofit/>
          </a:bodyPr>
          <a:lstStyle/>
          <a:p>
            <a:r>
              <a:rPr lang="en-US" sz="4400" b="1" dirty="0">
                <a:solidFill>
                  <a:srgbClr val="080808"/>
                </a:solidFill>
              </a:rPr>
              <a:t>Microfinance, meaning, features, types, benefits, institutions</a:t>
            </a:r>
          </a:p>
        </p:txBody>
      </p:sp>
      <p:sp>
        <p:nvSpPr>
          <p:cNvPr id="45" name="Freeform: Shape 44">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Rectangle 46">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901511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F2ED67-A6A7-067B-94BA-09BF46D8E29C}"/>
              </a:ext>
            </a:extLst>
          </p:cNvPr>
          <p:cNvSpPr>
            <a:spLocks noGrp="1"/>
          </p:cNvSpPr>
          <p:nvPr>
            <p:ph type="title"/>
          </p:nvPr>
        </p:nvSpPr>
        <p:spPr>
          <a:xfrm>
            <a:off x="686834" y="1153572"/>
            <a:ext cx="3200400" cy="4461163"/>
          </a:xfrm>
        </p:spPr>
        <p:txBody>
          <a:bodyPr>
            <a:normAutofit/>
          </a:bodyPr>
          <a:lstStyle/>
          <a:p>
            <a:r>
              <a:rPr lang="en-US" sz="4100" b="1" i="0" u="none" strike="noStrike" dirty="0">
                <a:solidFill>
                  <a:srgbClr val="FFFFFF"/>
                </a:solidFill>
                <a:effectLst/>
                <a:latin typeface="AvertaStd"/>
              </a:rPr>
              <a:t>Benefits of Microfinance</a:t>
            </a:r>
            <a:endParaRPr lang="en-US" sz="41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5D8A0E2-7670-CA44-4167-68618F94C722}"/>
              </a:ext>
            </a:extLst>
          </p:cNvPr>
          <p:cNvSpPr>
            <a:spLocks noGrp="1"/>
          </p:cNvSpPr>
          <p:nvPr>
            <p:ph idx="1"/>
          </p:nvPr>
        </p:nvSpPr>
        <p:spPr>
          <a:xfrm>
            <a:off x="4447308" y="591344"/>
            <a:ext cx="6906491" cy="5585619"/>
          </a:xfrm>
        </p:spPr>
        <p:txBody>
          <a:bodyPr anchor="ctr">
            <a:normAutofit fontScale="92500"/>
          </a:bodyPr>
          <a:lstStyle/>
          <a:p>
            <a:pPr algn="just"/>
            <a:r>
              <a:rPr lang="en-US" sz="3200" b="0" i="0" dirty="0">
                <a:effectLst/>
                <a:latin typeface="Noto Sans" panose="020B0502040504020204" pitchFamily="34" charset="0"/>
              </a:rPr>
              <a:t>Microfinance motivates entrepreneurs and gives them the confidence to start a small business. It also helps individuals spend their savings on basic requirements, such as installing power or other necessary goals. </a:t>
            </a:r>
          </a:p>
          <a:p>
            <a:pPr algn="just"/>
            <a:r>
              <a:rPr lang="en-US" sz="3200" b="0" i="0" dirty="0">
                <a:effectLst/>
                <a:latin typeface="Noto Sans" panose="020B0502040504020204" pitchFamily="34" charset="0"/>
              </a:rPr>
              <a:t>With the help of microfinance, small businesses and individuals can put their ideas into reality. Microfinance provides security, economic growth and business opportunities. Here are the benefits of microfinance:</a:t>
            </a:r>
            <a:endParaRPr lang="en-US" sz="3200" dirty="0"/>
          </a:p>
        </p:txBody>
      </p:sp>
    </p:spTree>
    <p:extLst>
      <p:ext uri="{BB962C8B-B14F-4D97-AF65-F5344CB8AC3E}">
        <p14:creationId xmlns:p14="http://schemas.microsoft.com/office/powerpoint/2010/main" val="3770750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0DAF-93CA-2A55-2747-5C8F4741DDD3}"/>
              </a:ext>
            </a:extLst>
          </p:cNvPr>
          <p:cNvSpPr>
            <a:spLocks noGrp="1"/>
          </p:cNvSpPr>
          <p:nvPr>
            <p:ph type="title"/>
          </p:nvPr>
        </p:nvSpPr>
        <p:spPr>
          <a:xfrm>
            <a:off x="1136428" y="627564"/>
            <a:ext cx="7474172" cy="1325563"/>
          </a:xfrm>
        </p:spPr>
        <p:txBody>
          <a:bodyPr>
            <a:normAutofit/>
          </a:bodyPr>
          <a:lstStyle/>
          <a:p>
            <a:r>
              <a:rPr lang="en-US" b="1" i="0" u="none" strike="noStrike" dirty="0">
                <a:effectLst/>
                <a:latin typeface="AvertaStd"/>
              </a:rPr>
              <a:t>Benefits of Microfinance</a:t>
            </a:r>
            <a:endParaRPr lang="en-US" dirty="0"/>
          </a:p>
        </p:txBody>
      </p:sp>
      <p:sp>
        <p:nvSpPr>
          <p:cNvPr id="3" name="Content Placeholder 2">
            <a:extLst>
              <a:ext uri="{FF2B5EF4-FFF2-40B4-BE49-F238E27FC236}">
                <a16:creationId xmlns:a16="http://schemas.microsoft.com/office/drawing/2014/main" id="{449119B0-B489-27B9-E282-94114E6AECD6}"/>
              </a:ext>
            </a:extLst>
          </p:cNvPr>
          <p:cNvSpPr>
            <a:spLocks noGrp="1"/>
          </p:cNvSpPr>
          <p:nvPr>
            <p:ph idx="1"/>
          </p:nvPr>
        </p:nvSpPr>
        <p:spPr>
          <a:xfrm>
            <a:off x="365761" y="2278173"/>
            <a:ext cx="9048226" cy="3450613"/>
          </a:xfrm>
        </p:spPr>
        <p:txBody>
          <a:bodyPr anchor="ctr">
            <a:normAutofit fontScale="92500"/>
          </a:bodyPr>
          <a:lstStyle/>
          <a:p>
            <a:pPr marL="0" indent="0">
              <a:buNone/>
            </a:pPr>
            <a:r>
              <a:rPr lang="en-US" sz="3200" dirty="0"/>
              <a:t>1. </a:t>
            </a:r>
            <a:r>
              <a:rPr lang="en-US" sz="3200" b="1" i="0" dirty="0">
                <a:effectLst/>
                <a:latin typeface="Noto Sans" panose="020B0502040504020204" pitchFamily="34" charset="0"/>
              </a:rPr>
              <a:t>Provides accessibility</a:t>
            </a:r>
          </a:p>
          <a:p>
            <a:pPr marL="0" indent="0">
              <a:buNone/>
            </a:pPr>
            <a:r>
              <a:rPr lang="en-US" sz="3200" b="1" i="0" dirty="0">
                <a:effectLst/>
                <a:latin typeface="Noto Sans" panose="020B0502040504020204" pitchFamily="34" charset="0"/>
              </a:rPr>
              <a:t>2. Offers better loan repayment</a:t>
            </a:r>
          </a:p>
          <a:p>
            <a:pPr marL="0" indent="0">
              <a:buNone/>
            </a:pPr>
            <a:r>
              <a:rPr lang="en-US" sz="3200" dirty="0"/>
              <a:t>3.</a:t>
            </a:r>
            <a:r>
              <a:rPr lang="en-US" sz="3200" b="1" i="0" dirty="0">
                <a:effectLst/>
                <a:latin typeface="Noto Sans" panose="020B0502040504020204" pitchFamily="34" charset="0"/>
              </a:rPr>
              <a:t> Provide education opportunities</a:t>
            </a:r>
          </a:p>
          <a:p>
            <a:pPr marL="0" indent="0">
              <a:buNone/>
            </a:pPr>
            <a:r>
              <a:rPr lang="en-US" sz="3200" dirty="0"/>
              <a:t>4.</a:t>
            </a:r>
            <a:r>
              <a:rPr lang="en-US" sz="3200" b="1" i="0" dirty="0">
                <a:effectLst/>
                <a:latin typeface="Noto Sans" panose="020B0502040504020204" pitchFamily="34" charset="0"/>
              </a:rPr>
              <a:t> Opens possibilities for future investments</a:t>
            </a:r>
          </a:p>
          <a:p>
            <a:pPr marL="0" indent="0">
              <a:buNone/>
            </a:pPr>
            <a:r>
              <a:rPr lang="en-US" sz="3200" dirty="0"/>
              <a:t>5.</a:t>
            </a:r>
            <a:r>
              <a:rPr lang="en-US" sz="3200" b="1" i="0" dirty="0">
                <a:effectLst/>
                <a:latin typeface="Noto Sans" panose="020B0502040504020204" pitchFamily="34" charset="0"/>
              </a:rPr>
              <a:t> Creates job opportunities</a:t>
            </a:r>
          </a:p>
          <a:p>
            <a:pPr marL="0" indent="0">
              <a:buNone/>
            </a:pPr>
            <a:r>
              <a:rPr lang="en-US" sz="3200" dirty="0"/>
              <a:t>6.</a:t>
            </a:r>
            <a:r>
              <a:rPr lang="en-US" sz="3200" b="1" i="0" dirty="0">
                <a:effectLst/>
                <a:latin typeface="Noto Sans" panose="020B0502040504020204" pitchFamily="34" charset="0"/>
              </a:rPr>
              <a:t> Reduces financial burden</a:t>
            </a:r>
            <a:endParaRPr lang="en-US" sz="3200" b="1" dirty="0">
              <a:latin typeface="Noto Sans" panose="020B0502040504020204" pitchFamily="34" charset="0"/>
            </a:endParaRPr>
          </a:p>
          <a:p>
            <a:pPr marL="0" indent="0">
              <a:buNone/>
            </a:pPr>
            <a:endParaRPr lang="en-US" sz="32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House">
            <a:extLst>
              <a:ext uri="{FF2B5EF4-FFF2-40B4-BE49-F238E27FC236}">
                <a16:creationId xmlns:a16="http://schemas.microsoft.com/office/drawing/2014/main" id="{8834CC96-F6FF-082D-25A9-2E1343D1755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4056722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DBB68-E453-41E4-2EB1-9D3D67E9CB97}"/>
              </a:ext>
            </a:extLst>
          </p:cNvPr>
          <p:cNvSpPr>
            <a:spLocks noGrp="1"/>
          </p:cNvSpPr>
          <p:nvPr>
            <p:ph type="title"/>
          </p:nvPr>
        </p:nvSpPr>
        <p:spPr>
          <a:xfrm>
            <a:off x="1136428" y="627564"/>
            <a:ext cx="7474172" cy="1325563"/>
          </a:xfrm>
        </p:spPr>
        <p:txBody>
          <a:bodyPr>
            <a:normAutofit/>
          </a:bodyPr>
          <a:lstStyle/>
          <a:p>
            <a:r>
              <a:rPr lang="en-US"/>
              <a:t>1. </a:t>
            </a:r>
            <a:r>
              <a:rPr lang="en-US" b="1" i="0">
                <a:effectLst/>
                <a:latin typeface="Noto Sans" panose="020B0502040504020204" pitchFamily="34" charset="0"/>
              </a:rPr>
              <a:t>Provides accessibility</a:t>
            </a:r>
            <a:endParaRPr lang="en-US"/>
          </a:p>
        </p:txBody>
      </p:sp>
      <p:sp>
        <p:nvSpPr>
          <p:cNvPr id="3" name="Content Placeholder 2">
            <a:extLst>
              <a:ext uri="{FF2B5EF4-FFF2-40B4-BE49-F238E27FC236}">
                <a16:creationId xmlns:a16="http://schemas.microsoft.com/office/drawing/2014/main" id="{9A70F74D-6DF0-543C-8FD2-8EBCCC5EA82C}"/>
              </a:ext>
            </a:extLst>
          </p:cNvPr>
          <p:cNvSpPr>
            <a:spLocks noGrp="1"/>
          </p:cNvSpPr>
          <p:nvPr>
            <p:ph idx="1"/>
          </p:nvPr>
        </p:nvSpPr>
        <p:spPr>
          <a:xfrm>
            <a:off x="396240" y="1676401"/>
            <a:ext cx="8686800" cy="4052386"/>
          </a:xfrm>
        </p:spPr>
        <p:txBody>
          <a:bodyPr anchor="ctr">
            <a:normAutofit lnSpcReduction="10000"/>
          </a:bodyPr>
          <a:lstStyle/>
          <a:p>
            <a:pPr algn="just"/>
            <a:r>
              <a:rPr lang="en-US" sz="3200" b="0" i="0" dirty="0">
                <a:effectLst/>
                <a:latin typeface="Noto Sans" panose="020B0502040504020204" pitchFamily="34" charset="0"/>
              </a:rPr>
              <a:t>Individuals with little or zero assets often fail to get loans from major banks. Microfinance loans are easily available for small businesses that have less income. </a:t>
            </a:r>
          </a:p>
          <a:p>
            <a:pPr algn="just"/>
            <a:r>
              <a:rPr lang="en-US" sz="3200" b="0" i="0" dirty="0">
                <a:effectLst/>
                <a:latin typeface="Noto Sans" panose="020B0502040504020204" pitchFamily="34" charset="0"/>
              </a:rPr>
              <a:t>Many entrepreneurs find it difficult to provide identification or certification to the traditional banks for loans. Microfinance makes it easier for them to get financial assistance</a:t>
            </a:r>
            <a:endParaRPr lang="en-US" sz="32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Laptop Secure">
            <a:extLst>
              <a:ext uri="{FF2B5EF4-FFF2-40B4-BE49-F238E27FC236}">
                <a16:creationId xmlns:a16="http://schemas.microsoft.com/office/drawing/2014/main" id="{47824A67-BF8B-742A-DB5B-311400FCBEC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505468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A8FBC-E941-F452-A149-91DC1088C18A}"/>
              </a:ext>
            </a:extLst>
          </p:cNvPr>
          <p:cNvSpPr>
            <a:spLocks noGrp="1"/>
          </p:cNvSpPr>
          <p:nvPr>
            <p:ph type="title"/>
          </p:nvPr>
        </p:nvSpPr>
        <p:spPr/>
        <p:txBody>
          <a:bodyPr>
            <a:normAutofit/>
          </a:bodyPr>
          <a:lstStyle/>
          <a:p>
            <a:r>
              <a:rPr lang="en-US" sz="3600" dirty="0"/>
              <a:t>2.</a:t>
            </a:r>
            <a:r>
              <a:rPr lang="en-US" sz="3600" b="1" i="0" dirty="0">
                <a:solidFill>
                  <a:srgbClr val="2D2D2D"/>
                </a:solidFill>
                <a:effectLst/>
                <a:latin typeface="Noto Sans" panose="020B0502040504020204" pitchFamily="34" charset="0"/>
              </a:rPr>
              <a:t> Offers better loan repayment</a:t>
            </a:r>
            <a:endParaRPr lang="en-US" sz="3600" dirty="0"/>
          </a:p>
        </p:txBody>
      </p:sp>
      <p:sp>
        <p:nvSpPr>
          <p:cNvPr id="3" name="Content Placeholder 2">
            <a:extLst>
              <a:ext uri="{FF2B5EF4-FFF2-40B4-BE49-F238E27FC236}">
                <a16:creationId xmlns:a16="http://schemas.microsoft.com/office/drawing/2014/main" id="{6C06284D-0E34-75C7-F5C4-3B8517EAA70C}"/>
              </a:ext>
            </a:extLst>
          </p:cNvPr>
          <p:cNvSpPr>
            <a:spLocks noGrp="1"/>
          </p:cNvSpPr>
          <p:nvPr>
            <p:ph idx="1"/>
          </p:nvPr>
        </p:nvSpPr>
        <p:spPr/>
        <p:txBody>
          <a:bodyPr>
            <a:normAutofit/>
          </a:bodyPr>
          <a:lstStyle/>
          <a:p>
            <a:pPr algn="just"/>
            <a:r>
              <a:rPr lang="en-US" sz="3200" b="0" i="0" dirty="0">
                <a:effectLst/>
                <a:latin typeface="Noto Sans" panose="020B0502040504020204" pitchFamily="34" charset="0"/>
              </a:rPr>
              <a:t>Microfinance helps businesses and individuals become financially empowered so that they can repay their loans. Many microfinancing institutions offer better loan repayment to women entrepreneurs. Providing more women with the benefits of microfinancing can directly help in women empowerment.</a:t>
            </a:r>
            <a:endParaRPr lang="en-US" sz="3200" dirty="0"/>
          </a:p>
        </p:txBody>
      </p:sp>
    </p:spTree>
    <p:extLst>
      <p:ext uri="{BB962C8B-B14F-4D97-AF65-F5344CB8AC3E}">
        <p14:creationId xmlns:p14="http://schemas.microsoft.com/office/powerpoint/2010/main" val="701092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EDDAC-6848-16C8-BD6F-782E411E3D76}"/>
              </a:ext>
            </a:extLst>
          </p:cNvPr>
          <p:cNvSpPr>
            <a:spLocks noGrp="1"/>
          </p:cNvSpPr>
          <p:nvPr>
            <p:ph type="title"/>
          </p:nvPr>
        </p:nvSpPr>
        <p:spPr>
          <a:xfrm>
            <a:off x="396240" y="365760"/>
            <a:ext cx="8214360" cy="763455"/>
          </a:xfrm>
        </p:spPr>
        <p:txBody>
          <a:bodyPr>
            <a:normAutofit/>
          </a:bodyPr>
          <a:lstStyle/>
          <a:p>
            <a:r>
              <a:rPr lang="en-US" sz="3600" dirty="0"/>
              <a:t>3.</a:t>
            </a:r>
            <a:r>
              <a:rPr lang="en-US" sz="3600" b="1" i="0" dirty="0">
                <a:effectLst/>
                <a:latin typeface="Noto Sans" panose="020B0502040504020204" pitchFamily="34" charset="0"/>
              </a:rPr>
              <a:t> Provide education opportunities</a:t>
            </a:r>
            <a:endParaRPr lang="en-US" sz="3600" dirty="0"/>
          </a:p>
        </p:txBody>
      </p:sp>
      <p:sp>
        <p:nvSpPr>
          <p:cNvPr id="3" name="Content Placeholder 2">
            <a:extLst>
              <a:ext uri="{FF2B5EF4-FFF2-40B4-BE49-F238E27FC236}">
                <a16:creationId xmlns:a16="http://schemas.microsoft.com/office/drawing/2014/main" id="{CDF7EC7F-0B1E-42E4-2BBF-B0125DEB64BA}"/>
              </a:ext>
            </a:extLst>
          </p:cNvPr>
          <p:cNvSpPr>
            <a:spLocks noGrp="1"/>
          </p:cNvSpPr>
          <p:nvPr>
            <p:ph idx="1"/>
          </p:nvPr>
        </p:nvSpPr>
        <p:spPr>
          <a:xfrm>
            <a:off x="396240" y="1493520"/>
            <a:ext cx="8686799" cy="4709159"/>
          </a:xfrm>
        </p:spPr>
        <p:txBody>
          <a:bodyPr anchor="ctr">
            <a:normAutofit/>
          </a:bodyPr>
          <a:lstStyle/>
          <a:p>
            <a:pPr algn="just"/>
            <a:r>
              <a:rPr lang="en-US" b="0" i="0" dirty="0">
                <a:effectLst/>
                <a:latin typeface="Noto Sans" panose="020B0502040504020204" pitchFamily="34" charset="0"/>
              </a:rPr>
              <a:t>Many small families in rural areas depend on farming for their income. This can make it difficult for them to invest a lot of money in the education of their children. </a:t>
            </a:r>
          </a:p>
          <a:p>
            <a:pPr algn="just"/>
            <a:r>
              <a:rPr lang="en-US" b="0" i="0" dirty="0">
                <a:effectLst/>
                <a:latin typeface="Noto Sans" panose="020B0502040504020204" pitchFamily="34" charset="0"/>
              </a:rPr>
              <a:t>Further, such families may require men at the farm, so their children usually work with them. In such cases, microfinance can help families to focus on providing better education to their children.</a:t>
            </a:r>
            <a:endParaRPr lang="en-US"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Farm scene">
            <a:extLst>
              <a:ext uri="{FF2B5EF4-FFF2-40B4-BE49-F238E27FC236}">
                <a16:creationId xmlns:a16="http://schemas.microsoft.com/office/drawing/2014/main" id="{2F903CF1-94EF-1774-D252-A5E8E6A1B75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367239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1ED13-467B-6909-2105-35F7B5A20D53}"/>
              </a:ext>
            </a:extLst>
          </p:cNvPr>
          <p:cNvSpPr>
            <a:spLocks noGrp="1"/>
          </p:cNvSpPr>
          <p:nvPr>
            <p:ph type="title"/>
          </p:nvPr>
        </p:nvSpPr>
        <p:spPr>
          <a:xfrm>
            <a:off x="302634" y="346245"/>
            <a:ext cx="9448800" cy="501648"/>
          </a:xfrm>
        </p:spPr>
        <p:txBody>
          <a:bodyPr>
            <a:normAutofit fontScale="90000"/>
          </a:bodyPr>
          <a:lstStyle/>
          <a:p>
            <a:r>
              <a:rPr lang="en-US" sz="3200" dirty="0"/>
              <a:t>4.</a:t>
            </a:r>
            <a:r>
              <a:rPr lang="en-US" sz="3200" b="1" i="0" dirty="0">
                <a:effectLst/>
                <a:latin typeface="Noto Sans" panose="020B0502040504020204" pitchFamily="34" charset="0"/>
              </a:rPr>
              <a:t> Opens possibilities for future investments</a:t>
            </a:r>
            <a:endParaRPr lang="en-US" sz="3200" dirty="0"/>
          </a:p>
        </p:txBody>
      </p:sp>
      <p:sp>
        <p:nvSpPr>
          <p:cNvPr id="3" name="Content Placeholder 2">
            <a:extLst>
              <a:ext uri="{FF2B5EF4-FFF2-40B4-BE49-F238E27FC236}">
                <a16:creationId xmlns:a16="http://schemas.microsoft.com/office/drawing/2014/main" id="{C95D4DEA-74FD-6942-518D-C72C24B78203}"/>
              </a:ext>
            </a:extLst>
          </p:cNvPr>
          <p:cNvSpPr>
            <a:spLocks noGrp="1"/>
          </p:cNvSpPr>
          <p:nvPr>
            <p:ph idx="1"/>
          </p:nvPr>
        </p:nvSpPr>
        <p:spPr>
          <a:xfrm>
            <a:off x="106680" y="1158241"/>
            <a:ext cx="9037319" cy="5353514"/>
          </a:xfrm>
        </p:spPr>
        <p:txBody>
          <a:bodyPr anchor="ctr">
            <a:normAutofit/>
          </a:bodyPr>
          <a:lstStyle/>
          <a:p>
            <a:pPr algn="just"/>
            <a:r>
              <a:rPr lang="en-US" b="0" i="0" dirty="0">
                <a:effectLst/>
                <a:latin typeface="Noto Sans" panose="020B0502040504020204" pitchFamily="34" charset="0"/>
              </a:rPr>
              <a:t>Sometimes in rural areas, due to lack of source of income, small businesses compromise with their basic requirements. This can directly affect the profits and revenue. Microfinancing helps such businesses to meet their basic requirements, </a:t>
            </a:r>
            <a:r>
              <a:rPr lang="en-US" b="0" i="0" dirty="0" err="1">
                <a:effectLst/>
                <a:latin typeface="Noto Sans" panose="020B0502040504020204" pitchFamily="34" charset="0"/>
              </a:rPr>
              <a:t>minimising</a:t>
            </a:r>
            <a:r>
              <a:rPr lang="en-US" b="0" i="0" dirty="0">
                <a:effectLst/>
                <a:latin typeface="Noto Sans" panose="020B0502040504020204" pitchFamily="34" charset="0"/>
              </a:rPr>
              <a:t> the financial hindrances and helping them progress. </a:t>
            </a:r>
          </a:p>
          <a:p>
            <a:pPr algn="just"/>
            <a:r>
              <a:rPr lang="en-US" b="0" i="0" dirty="0">
                <a:effectLst/>
                <a:latin typeface="Noto Sans" panose="020B0502040504020204" pitchFamily="34" charset="0"/>
              </a:rPr>
              <a:t>When all the basic requirements of a small business meeting, the possibilities of future investments may also increase.</a:t>
            </a:r>
            <a:endParaRPr lang="en-US"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Farm scene">
            <a:extLst>
              <a:ext uri="{FF2B5EF4-FFF2-40B4-BE49-F238E27FC236}">
                <a16:creationId xmlns:a16="http://schemas.microsoft.com/office/drawing/2014/main" id="{2E0759C7-4B24-7B3C-DFB6-79EFE7B7861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929223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FB323-1AD8-E909-DD7A-5A5AF9D974F9}"/>
              </a:ext>
            </a:extLst>
          </p:cNvPr>
          <p:cNvSpPr>
            <a:spLocks noGrp="1"/>
          </p:cNvSpPr>
          <p:nvPr>
            <p:ph type="title"/>
          </p:nvPr>
        </p:nvSpPr>
        <p:spPr/>
        <p:txBody>
          <a:bodyPr>
            <a:normAutofit/>
          </a:bodyPr>
          <a:lstStyle/>
          <a:p>
            <a:r>
              <a:rPr lang="en-US" sz="3600" dirty="0"/>
              <a:t>5.</a:t>
            </a:r>
            <a:r>
              <a:rPr lang="en-US" sz="3600" b="1" i="0" dirty="0">
                <a:solidFill>
                  <a:srgbClr val="2D2D2D"/>
                </a:solidFill>
                <a:effectLst/>
                <a:latin typeface="Noto Sans" panose="020B0502040504020204" pitchFamily="34" charset="0"/>
              </a:rPr>
              <a:t> Creates job opportunities</a:t>
            </a:r>
            <a:endParaRPr lang="en-US" sz="3600" dirty="0"/>
          </a:p>
        </p:txBody>
      </p:sp>
      <p:sp>
        <p:nvSpPr>
          <p:cNvPr id="3" name="Content Placeholder 2">
            <a:extLst>
              <a:ext uri="{FF2B5EF4-FFF2-40B4-BE49-F238E27FC236}">
                <a16:creationId xmlns:a16="http://schemas.microsoft.com/office/drawing/2014/main" id="{0E2C36A2-226F-B580-B38E-321667D7093F}"/>
              </a:ext>
            </a:extLst>
          </p:cNvPr>
          <p:cNvSpPr>
            <a:spLocks noGrp="1"/>
          </p:cNvSpPr>
          <p:nvPr>
            <p:ph idx="1"/>
          </p:nvPr>
        </p:nvSpPr>
        <p:spPr/>
        <p:txBody>
          <a:bodyPr>
            <a:normAutofit/>
          </a:bodyPr>
          <a:lstStyle/>
          <a:p>
            <a:pPr algn="just"/>
            <a:r>
              <a:rPr lang="en-US" sz="3200" b="0" i="0" dirty="0">
                <a:effectLst/>
                <a:latin typeface="Noto Sans" panose="020B0502040504020204" pitchFamily="34" charset="0"/>
              </a:rPr>
              <a:t>Microfinancing often provides businesses with an opportunity to create employment. Businesses can hire employees for different job roles. A business properly funded through microfinance can create local job opportunities and help in local economic growth.</a:t>
            </a:r>
            <a:endParaRPr lang="en-US" sz="3200" dirty="0"/>
          </a:p>
        </p:txBody>
      </p:sp>
    </p:spTree>
    <p:extLst>
      <p:ext uri="{BB962C8B-B14F-4D97-AF65-F5344CB8AC3E}">
        <p14:creationId xmlns:p14="http://schemas.microsoft.com/office/powerpoint/2010/main" val="4144005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9440C-3FB6-7110-2CC0-B7FD98C229D9}"/>
              </a:ext>
            </a:extLst>
          </p:cNvPr>
          <p:cNvSpPr>
            <a:spLocks noGrp="1"/>
          </p:cNvSpPr>
          <p:nvPr>
            <p:ph type="title"/>
          </p:nvPr>
        </p:nvSpPr>
        <p:spPr/>
        <p:txBody>
          <a:bodyPr>
            <a:normAutofit/>
          </a:bodyPr>
          <a:lstStyle/>
          <a:p>
            <a:r>
              <a:rPr lang="en-US" sz="3600" dirty="0"/>
              <a:t>6.</a:t>
            </a:r>
            <a:r>
              <a:rPr lang="en-US" sz="3600" b="1" i="0" dirty="0">
                <a:solidFill>
                  <a:srgbClr val="2D2D2D"/>
                </a:solidFill>
                <a:effectLst/>
                <a:latin typeface="Noto Sans" panose="020B0502040504020204" pitchFamily="34" charset="0"/>
              </a:rPr>
              <a:t> Reduces financial burden</a:t>
            </a:r>
            <a:endParaRPr lang="en-US" sz="3600" dirty="0"/>
          </a:p>
        </p:txBody>
      </p:sp>
      <p:sp>
        <p:nvSpPr>
          <p:cNvPr id="3" name="Content Placeholder 2">
            <a:extLst>
              <a:ext uri="{FF2B5EF4-FFF2-40B4-BE49-F238E27FC236}">
                <a16:creationId xmlns:a16="http://schemas.microsoft.com/office/drawing/2014/main" id="{AFB7DEFE-BC79-8CE5-E9F7-D3EA9847C70F}"/>
              </a:ext>
            </a:extLst>
          </p:cNvPr>
          <p:cNvSpPr>
            <a:spLocks noGrp="1"/>
          </p:cNvSpPr>
          <p:nvPr>
            <p:ph idx="1"/>
          </p:nvPr>
        </p:nvSpPr>
        <p:spPr/>
        <p:txBody>
          <a:bodyPr>
            <a:normAutofit lnSpcReduction="10000"/>
          </a:bodyPr>
          <a:lstStyle/>
          <a:p>
            <a:pPr algn="just"/>
            <a:r>
              <a:rPr lang="en-US" sz="3200" b="0" i="0" dirty="0">
                <a:solidFill>
                  <a:srgbClr val="2D2D2D"/>
                </a:solidFill>
                <a:effectLst/>
                <a:latin typeface="Noto Sans" panose="020B0502040504020204" pitchFamily="34" charset="0"/>
              </a:rPr>
              <a:t>Microfinancing can help individuals and businesses in reducing monetary issues by providing them with financial services that allow them to pay their monthly bills. Businesses funded through microfinance gain motivation to focus more on offering better products and services to the target audience. </a:t>
            </a:r>
          </a:p>
          <a:p>
            <a:pPr algn="just"/>
            <a:r>
              <a:rPr lang="en-US" sz="3200" b="0" i="0" dirty="0">
                <a:solidFill>
                  <a:srgbClr val="2D2D2D"/>
                </a:solidFill>
                <a:effectLst/>
                <a:latin typeface="Noto Sans" panose="020B0502040504020204" pitchFamily="34" charset="0"/>
              </a:rPr>
              <a:t>Microfinance can make entrepreneurial activities less stressful and allow other community members to engage in such businesses.</a:t>
            </a:r>
            <a:endParaRPr lang="en-US" sz="3200" dirty="0"/>
          </a:p>
        </p:txBody>
      </p:sp>
    </p:spTree>
    <p:extLst>
      <p:ext uri="{BB962C8B-B14F-4D97-AF65-F5344CB8AC3E}">
        <p14:creationId xmlns:p14="http://schemas.microsoft.com/office/powerpoint/2010/main" val="1627433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220DD-01B8-64D2-B264-05FD236996DE}"/>
              </a:ext>
            </a:extLst>
          </p:cNvPr>
          <p:cNvSpPr>
            <a:spLocks noGrp="1"/>
          </p:cNvSpPr>
          <p:nvPr>
            <p:ph type="title"/>
          </p:nvPr>
        </p:nvSpPr>
        <p:spPr>
          <a:xfrm>
            <a:off x="838200" y="365125"/>
            <a:ext cx="10515600" cy="594995"/>
          </a:xfrm>
        </p:spPr>
        <p:txBody>
          <a:bodyPr>
            <a:normAutofit/>
          </a:bodyPr>
          <a:lstStyle/>
          <a:p>
            <a:r>
              <a:rPr lang="en-US" sz="3600" b="1" i="0" dirty="0">
                <a:solidFill>
                  <a:srgbClr val="34495E"/>
                </a:solidFill>
                <a:effectLst/>
                <a:latin typeface="Lato" panose="020F0502020204030203" pitchFamily="34" charset="0"/>
              </a:rPr>
              <a:t>Microfinance Channels</a:t>
            </a:r>
            <a:endParaRPr lang="en-US" sz="3600" dirty="0"/>
          </a:p>
        </p:txBody>
      </p:sp>
      <p:sp>
        <p:nvSpPr>
          <p:cNvPr id="3" name="Content Placeholder 2">
            <a:extLst>
              <a:ext uri="{FF2B5EF4-FFF2-40B4-BE49-F238E27FC236}">
                <a16:creationId xmlns:a16="http://schemas.microsoft.com/office/drawing/2014/main" id="{70B2834B-9235-EF40-7866-29F60680590F}"/>
              </a:ext>
            </a:extLst>
          </p:cNvPr>
          <p:cNvSpPr>
            <a:spLocks noGrp="1"/>
          </p:cNvSpPr>
          <p:nvPr>
            <p:ph idx="1"/>
          </p:nvPr>
        </p:nvSpPr>
        <p:spPr>
          <a:xfrm>
            <a:off x="167640" y="1264920"/>
            <a:ext cx="11582400" cy="4912043"/>
          </a:xfrm>
        </p:spPr>
        <p:txBody>
          <a:bodyPr>
            <a:normAutofit fontScale="92500" lnSpcReduction="20000"/>
          </a:bodyPr>
          <a:lstStyle/>
          <a:p>
            <a:pPr algn="just">
              <a:buFont typeface="Arial" panose="020B0604020202020204" pitchFamily="34" charset="0"/>
              <a:buChar char="•"/>
            </a:pPr>
            <a:r>
              <a:rPr lang="en-US" b="1" i="0" dirty="0">
                <a:effectLst/>
                <a:latin typeface="Lato" panose="020F0502020204030203" pitchFamily="34" charset="0"/>
              </a:rPr>
              <a:t>SHG-Bank Linkage </a:t>
            </a:r>
            <a:r>
              <a:rPr lang="en-US" b="1" i="0" dirty="0" err="1">
                <a:effectLst/>
                <a:latin typeface="Lato" panose="020F0502020204030203" pitchFamily="34" charset="0"/>
              </a:rPr>
              <a:t>Programme</a:t>
            </a:r>
            <a:r>
              <a:rPr lang="en-US" b="1" i="0" dirty="0">
                <a:effectLst/>
                <a:latin typeface="Lato" panose="020F0502020204030203" pitchFamily="34" charset="0"/>
              </a:rPr>
              <a:t> (SBLP) -</a:t>
            </a:r>
            <a:r>
              <a:rPr lang="en-US" b="0" i="0" dirty="0">
                <a:effectLst/>
                <a:latin typeface="Lato" panose="020F0502020204030203" pitchFamily="34" charset="0"/>
              </a:rPr>
              <a:t> This channel was initiated by NABARD in the year 1992. This model encourages financially backward women to come together to form groups of 10-15 members. They contribute their individual savings to the group at regular intervals. Loans are provided to members of the group from these contributions. SHGs are also offered bank loans at later stages, and these loans can be used for funding income generating activities.</a:t>
            </a:r>
            <a:br>
              <a:rPr lang="en-US" b="0" i="0" dirty="0">
                <a:effectLst/>
                <a:latin typeface="Lato" panose="020F0502020204030203" pitchFamily="34" charset="0"/>
              </a:rPr>
            </a:br>
            <a:r>
              <a:rPr lang="en-US" b="0" i="0" dirty="0">
                <a:effectLst/>
                <a:latin typeface="Lato" panose="020F0502020204030203" pitchFamily="34" charset="0"/>
              </a:rPr>
              <a:t>This model has achieved a lot of success in the past and it has also gained a lot of popularity for contributing to the empowerment of women in the country. Once these self-sustaining groups reach stability, they function almost independently with minimal support from </a:t>
            </a:r>
            <a:r>
              <a:rPr lang="en-US" b="0" i="0" u="sng" dirty="0">
                <a:effectLst/>
                <a:latin typeface="Lato" panose="020F0502020204030203" pitchFamily="34" charset="0"/>
                <a:hlinkClick r:id="rId2">
                  <a:extLst>
                    <a:ext uri="{A12FA001-AC4F-418D-AE19-62706E023703}">
                      <ahyp:hlinkClr xmlns:ahyp="http://schemas.microsoft.com/office/drawing/2018/hyperlinkcolor" val="tx"/>
                    </a:ext>
                  </a:extLst>
                </a:hlinkClick>
              </a:rPr>
              <a:t>NABARD</a:t>
            </a:r>
            <a:r>
              <a:rPr lang="en-US" b="0" i="0" dirty="0">
                <a:effectLst/>
                <a:latin typeface="Lato" panose="020F0502020204030203" pitchFamily="34" charset="0"/>
              </a:rPr>
              <a:t>, </a:t>
            </a:r>
            <a:r>
              <a:rPr lang="en-US" b="0" i="0" u="sng" dirty="0">
                <a:effectLst/>
                <a:latin typeface="Lato" panose="020F0502020204030203" pitchFamily="34" charset="0"/>
                <a:hlinkClick r:id="rId3">
                  <a:extLst>
                    <a:ext uri="{A12FA001-AC4F-418D-AE19-62706E023703}">
                      <ahyp:hlinkClr xmlns:ahyp="http://schemas.microsoft.com/office/drawing/2018/hyperlinkcolor" val="tx"/>
                    </a:ext>
                  </a:extLst>
                </a:hlinkClick>
              </a:rPr>
              <a:t>SIDBI</a:t>
            </a:r>
            <a:r>
              <a:rPr lang="en-US" b="0" i="0" dirty="0">
                <a:effectLst/>
                <a:latin typeface="Lato" panose="020F0502020204030203" pitchFamily="34" charset="0"/>
              </a:rPr>
              <a:t>, and NGOs.</a:t>
            </a:r>
          </a:p>
          <a:p>
            <a:pPr algn="just">
              <a:buFont typeface="Arial" panose="020B0604020202020204" pitchFamily="34" charset="0"/>
              <a:buChar char="•"/>
            </a:pPr>
            <a:r>
              <a:rPr lang="en-US" b="1" i="0" dirty="0">
                <a:effectLst/>
                <a:latin typeface="Lato" panose="020F0502020204030203" pitchFamily="34" charset="0"/>
              </a:rPr>
              <a:t>Microfinance Institutions (MFIs) -</a:t>
            </a:r>
            <a:r>
              <a:rPr lang="en-US" b="0" i="0" dirty="0">
                <a:effectLst/>
                <a:latin typeface="Lato" panose="020F0502020204030203" pitchFamily="34" charset="0"/>
              </a:rPr>
              <a:t> These institutions have microfinance as their primary operation. These lend through the concept of Joint Liability Group (JLG), i.e., an informal group that consists of 5-10 members who seek loans either jointly or individually.</a:t>
            </a:r>
          </a:p>
          <a:p>
            <a:pPr algn="just"/>
            <a:endParaRPr lang="en-US" dirty="0"/>
          </a:p>
        </p:txBody>
      </p:sp>
    </p:spTree>
    <p:extLst>
      <p:ext uri="{BB962C8B-B14F-4D97-AF65-F5344CB8AC3E}">
        <p14:creationId xmlns:p14="http://schemas.microsoft.com/office/powerpoint/2010/main" val="2811994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A298B-1161-6961-C32E-AFB1C5E45E46}"/>
              </a:ext>
            </a:extLst>
          </p:cNvPr>
          <p:cNvSpPr>
            <a:spLocks noGrp="1"/>
          </p:cNvSpPr>
          <p:nvPr>
            <p:ph type="title"/>
          </p:nvPr>
        </p:nvSpPr>
        <p:spPr/>
        <p:txBody>
          <a:bodyPr>
            <a:normAutofit/>
          </a:bodyPr>
          <a:lstStyle/>
          <a:p>
            <a:r>
              <a:rPr lang="en-US" sz="3200" b="0" i="0" dirty="0">
                <a:effectLst/>
                <a:latin typeface="Lato" panose="020F0502020204030203" pitchFamily="34" charset="0"/>
              </a:rPr>
              <a:t>The different types of institutions offering microfinance in India are:</a:t>
            </a:r>
            <a:endParaRPr lang="en-US" sz="3200" dirty="0"/>
          </a:p>
        </p:txBody>
      </p:sp>
      <p:sp>
        <p:nvSpPr>
          <p:cNvPr id="3" name="Content Placeholder 2">
            <a:extLst>
              <a:ext uri="{FF2B5EF4-FFF2-40B4-BE49-F238E27FC236}">
                <a16:creationId xmlns:a16="http://schemas.microsoft.com/office/drawing/2014/main" id="{21F74945-3909-0B47-1E5B-2167F7DD2B3A}"/>
              </a:ext>
            </a:extLst>
          </p:cNvPr>
          <p:cNvSpPr>
            <a:spLocks noGrp="1"/>
          </p:cNvSpPr>
          <p:nvPr>
            <p:ph idx="1"/>
          </p:nvPr>
        </p:nvSpPr>
        <p:spPr/>
        <p:txBody>
          <a:bodyPr>
            <a:normAutofit lnSpcReduction="10000"/>
          </a:bodyPr>
          <a:lstStyle/>
          <a:p>
            <a:pPr algn="just"/>
            <a:r>
              <a:rPr lang="en-US" b="0" i="0" dirty="0">
                <a:effectLst/>
                <a:latin typeface="Lato" panose="020F0502020204030203" pitchFamily="34" charset="0"/>
              </a:rPr>
              <a:t>MFI act as a supplement to the services offered by banks. Apart from offering micro credit, financial services such as insurance, savings, and remittance are provided. Non-financial services such as training, counselling, and supporting borrowers are offered in the most convenient manner as well.</a:t>
            </a:r>
          </a:p>
          <a:p>
            <a:pPr algn="just">
              <a:buFont typeface="Arial" panose="020B0604020202020204" pitchFamily="34" charset="0"/>
              <a:buChar char="•"/>
            </a:pPr>
            <a:r>
              <a:rPr lang="en-US" b="0" i="0" dirty="0">
                <a:effectLst/>
                <a:latin typeface="Lato" panose="020F0502020204030203" pitchFamily="34" charset="0"/>
              </a:rPr>
              <a:t>Commercial banks</a:t>
            </a:r>
          </a:p>
          <a:p>
            <a:pPr algn="just">
              <a:buFont typeface="Arial" panose="020B0604020202020204" pitchFamily="34" charset="0"/>
              <a:buChar char="•"/>
            </a:pPr>
            <a:r>
              <a:rPr lang="en-US" b="0" i="0" dirty="0">
                <a:effectLst/>
                <a:latin typeface="Lato" panose="020F0502020204030203" pitchFamily="34" charset="0"/>
              </a:rPr>
              <a:t>Credit unions</a:t>
            </a:r>
          </a:p>
          <a:p>
            <a:pPr algn="just">
              <a:buFont typeface="Arial" panose="020B0604020202020204" pitchFamily="34" charset="0"/>
              <a:buChar char="•"/>
            </a:pPr>
            <a:r>
              <a:rPr lang="en-US" b="0" i="0" dirty="0">
                <a:effectLst/>
                <a:latin typeface="Lato" panose="020F0502020204030203" pitchFamily="34" charset="0"/>
              </a:rPr>
              <a:t>Non-governmental </a:t>
            </a:r>
            <a:r>
              <a:rPr lang="en-US" b="0" i="0" dirty="0" err="1">
                <a:effectLst/>
                <a:latin typeface="Lato" panose="020F0502020204030203" pitchFamily="34" charset="0"/>
              </a:rPr>
              <a:t>organisations</a:t>
            </a:r>
            <a:r>
              <a:rPr lang="en-US" b="0" i="0" dirty="0">
                <a:effectLst/>
                <a:latin typeface="Lato" panose="020F0502020204030203" pitchFamily="34" charset="0"/>
              </a:rPr>
              <a:t> (NGOs)</a:t>
            </a:r>
          </a:p>
          <a:p>
            <a:pPr algn="just">
              <a:buFont typeface="Arial" panose="020B0604020202020204" pitchFamily="34" charset="0"/>
              <a:buChar char="•"/>
            </a:pPr>
            <a:r>
              <a:rPr lang="en-US" b="0" i="0" dirty="0">
                <a:effectLst/>
                <a:latin typeface="Lato" panose="020F0502020204030203" pitchFamily="34" charset="0"/>
              </a:rPr>
              <a:t>Sectors of government banks</a:t>
            </a:r>
          </a:p>
          <a:p>
            <a:pPr algn="just">
              <a:buFont typeface="Arial" panose="020B0604020202020204" pitchFamily="34" charset="0"/>
              <a:buChar char="•"/>
            </a:pPr>
            <a:r>
              <a:rPr lang="en-US" b="0" i="0" dirty="0">
                <a:effectLst/>
                <a:latin typeface="Lato" panose="020F0502020204030203" pitchFamily="34" charset="0"/>
              </a:rPr>
              <a:t>Cooperatives</a:t>
            </a:r>
          </a:p>
          <a:p>
            <a:pPr algn="just"/>
            <a:endParaRPr lang="en-US" dirty="0"/>
          </a:p>
        </p:txBody>
      </p:sp>
    </p:spTree>
    <p:extLst>
      <p:ext uri="{BB962C8B-B14F-4D97-AF65-F5344CB8AC3E}">
        <p14:creationId xmlns:p14="http://schemas.microsoft.com/office/powerpoint/2010/main" val="52060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765ABD9-0776-F7B0-5CB7-DC2277BFB019}"/>
              </a:ext>
            </a:extLst>
          </p:cNvPr>
          <p:cNvSpPr>
            <a:spLocks noGrp="1"/>
          </p:cNvSpPr>
          <p:nvPr>
            <p:ph type="title"/>
          </p:nvPr>
        </p:nvSpPr>
        <p:spPr>
          <a:xfrm>
            <a:off x="838200" y="365125"/>
            <a:ext cx="10515600" cy="779463"/>
          </a:xfrm>
        </p:spPr>
        <p:txBody>
          <a:bodyPr>
            <a:normAutofit/>
          </a:bodyPr>
          <a:lstStyle/>
          <a:p>
            <a:r>
              <a:rPr lang="en-US" b="0" i="0" dirty="0">
                <a:effectLst/>
                <a:latin typeface="Roboto" panose="02000000000000000000" pitchFamily="2" charset="0"/>
              </a:rPr>
              <a:t>Microfinance</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D036289-274F-4B49-98A6-7D32E7E3E1E0}"/>
              </a:ext>
            </a:extLst>
          </p:cNvPr>
          <p:cNvSpPr>
            <a:spLocks noGrp="1"/>
          </p:cNvSpPr>
          <p:nvPr>
            <p:ph idx="1"/>
          </p:nvPr>
        </p:nvSpPr>
        <p:spPr>
          <a:xfrm>
            <a:off x="838200" y="1144588"/>
            <a:ext cx="10515600" cy="5032375"/>
          </a:xfrm>
        </p:spPr>
        <p:txBody>
          <a:bodyPr>
            <a:normAutofit lnSpcReduction="10000"/>
          </a:bodyPr>
          <a:lstStyle/>
          <a:p>
            <a:pPr algn="just"/>
            <a:r>
              <a:rPr lang="en-US" b="0" i="0" dirty="0">
                <a:effectLst/>
                <a:latin typeface="Roboto" panose="02000000000000000000" pitchFamily="2" charset="0"/>
              </a:rPr>
              <a:t>Microfinance is a basis of financial services for entrepreneurs and small businesses deficient in contact with banking and associated services. The two key systems for the release of financial services to such customers include ‘relationship-based banking’ for individual entrepreneurs and small businesses along with ‘group-based models’  where several entrepreneurs come together to apply for loans and other services as a group. </a:t>
            </a:r>
          </a:p>
          <a:p>
            <a:pPr algn="just"/>
            <a:r>
              <a:rPr lang="en-US" b="0" i="0" dirty="0">
                <a:effectLst/>
                <a:latin typeface="Roboto" panose="02000000000000000000" pitchFamily="2" charset="0"/>
              </a:rPr>
              <a:t>Similar to banking operation traditions, microfinance entities are supposed to charge their lender’s interests on loans. In most cases the so-called interest rates are lower than those charged by normal banks, certain rivals of this concept accuse microfinance entities of creating gain by manipulating the poor people’s money.</a:t>
            </a:r>
            <a:endParaRPr lang="en-US" dirty="0"/>
          </a:p>
        </p:txBody>
      </p:sp>
    </p:spTree>
    <p:extLst>
      <p:ext uri="{BB962C8B-B14F-4D97-AF65-F5344CB8AC3E}">
        <p14:creationId xmlns:p14="http://schemas.microsoft.com/office/powerpoint/2010/main" val="567994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744AE-6FA2-3CAE-C5BD-50E53CDD277D}"/>
              </a:ext>
            </a:extLst>
          </p:cNvPr>
          <p:cNvSpPr>
            <a:spLocks noGrp="1"/>
          </p:cNvSpPr>
          <p:nvPr>
            <p:ph type="title"/>
          </p:nvPr>
        </p:nvSpPr>
        <p:spPr>
          <a:xfrm>
            <a:off x="838200" y="365125"/>
            <a:ext cx="10515600" cy="777875"/>
          </a:xfrm>
        </p:spPr>
        <p:txBody>
          <a:bodyPr>
            <a:normAutofit/>
          </a:bodyPr>
          <a:lstStyle/>
          <a:p>
            <a:r>
              <a:rPr lang="en-US" sz="3600" b="1" i="0" dirty="0">
                <a:solidFill>
                  <a:srgbClr val="34495E"/>
                </a:solidFill>
                <a:effectLst/>
                <a:latin typeface="Lato" panose="020F0502020204030203" pitchFamily="34" charset="0"/>
              </a:rPr>
              <a:t>Microfinance Companies in India</a:t>
            </a:r>
            <a:endParaRPr lang="en-US" sz="3600" dirty="0"/>
          </a:p>
        </p:txBody>
      </p:sp>
      <p:sp>
        <p:nvSpPr>
          <p:cNvPr id="3" name="Content Placeholder 2">
            <a:extLst>
              <a:ext uri="{FF2B5EF4-FFF2-40B4-BE49-F238E27FC236}">
                <a16:creationId xmlns:a16="http://schemas.microsoft.com/office/drawing/2014/main" id="{CC63DD78-F7E8-2A51-1910-3B6640BF4B09}"/>
              </a:ext>
            </a:extLst>
          </p:cNvPr>
          <p:cNvSpPr>
            <a:spLocks noGrp="1"/>
          </p:cNvSpPr>
          <p:nvPr>
            <p:ph idx="1"/>
          </p:nvPr>
        </p:nvSpPr>
        <p:spPr>
          <a:xfrm>
            <a:off x="838200" y="1295400"/>
            <a:ext cx="10515600" cy="4881563"/>
          </a:xfrm>
        </p:spPr>
        <p:txBody>
          <a:bodyPr>
            <a:normAutofit lnSpcReduction="10000"/>
          </a:bodyPr>
          <a:lstStyle/>
          <a:p>
            <a:pPr algn="l">
              <a:buFont typeface="Arial" panose="020B0604020202020204" pitchFamily="34" charset="0"/>
              <a:buChar char="•"/>
            </a:pPr>
            <a:r>
              <a:rPr lang="en-US" b="0" i="0" u="sng" dirty="0" err="1">
                <a:solidFill>
                  <a:srgbClr val="0563C1"/>
                </a:solidFill>
                <a:effectLst/>
                <a:latin typeface="Lato" panose="020F0502020204030203" pitchFamily="34" charset="0"/>
                <a:hlinkClick r:id="rId2">
                  <a:extLst>
                    <a:ext uri="{A12FA001-AC4F-418D-AE19-62706E023703}">
                      <ahyp:hlinkClr xmlns:ahyp="http://schemas.microsoft.com/office/drawing/2018/hyperlinkcolor" val="tx"/>
                    </a:ext>
                  </a:extLst>
                </a:hlinkClick>
              </a:rPr>
              <a:t>Arohan</a:t>
            </a:r>
            <a:r>
              <a:rPr lang="en-US" b="0" i="0" u="sng" dirty="0">
                <a:effectLst/>
                <a:latin typeface="Lato" panose="020F0502020204030203" pitchFamily="34" charset="0"/>
                <a:hlinkClick r:id="rId2">
                  <a:extLst>
                    <a:ext uri="{A12FA001-AC4F-418D-AE19-62706E023703}">
                      <ahyp:hlinkClr xmlns:ahyp="http://schemas.microsoft.com/office/drawing/2018/hyperlinkcolor" val="tx"/>
                    </a:ext>
                  </a:extLst>
                </a:hlinkClick>
              </a:rPr>
              <a:t> Financial Services Pvt Ltd</a:t>
            </a:r>
            <a:endParaRPr lang="en-US" b="0" i="0" u="sng" dirty="0">
              <a:effectLst/>
              <a:latin typeface="Lato" panose="020F0502020204030203" pitchFamily="34" charset="0"/>
            </a:endParaRPr>
          </a:p>
          <a:p>
            <a:pPr algn="l">
              <a:buFont typeface="Arial" panose="020B0604020202020204" pitchFamily="34" charset="0"/>
              <a:buChar char="•"/>
            </a:pPr>
            <a:r>
              <a:rPr lang="en-US" b="0" i="0" u="sng" dirty="0">
                <a:effectLst/>
                <a:latin typeface="Lato" panose="020F0502020204030203" pitchFamily="34" charset="0"/>
                <a:hlinkClick r:id="rId3">
                  <a:extLst>
                    <a:ext uri="{A12FA001-AC4F-418D-AE19-62706E023703}">
                      <ahyp:hlinkClr xmlns:ahyp="http://schemas.microsoft.com/office/drawing/2018/hyperlinkcolor" val="tx"/>
                    </a:ext>
                  </a:extLst>
                </a:hlinkClick>
              </a:rPr>
              <a:t>BSS Microfinance Pvt Ltd</a:t>
            </a:r>
            <a:endParaRPr lang="en-US" b="0" i="0" u="sng" dirty="0">
              <a:effectLst/>
              <a:latin typeface="Lato" panose="020F0502020204030203" pitchFamily="34" charset="0"/>
            </a:endParaRPr>
          </a:p>
          <a:p>
            <a:pPr algn="l">
              <a:buFont typeface="Arial" panose="020B0604020202020204" pitchFamily="34" charset="0"/>
              <a:buChar char="•"/>
            </a:pPr>
            <a:r>
              <a:rPr lang="en-US" b="0" i="0" u="sng" dirty="0" err="1">
                <a:solidFill>
                  <a:srgbClr val="0563C1"/>
                </a:solidFill>
                <a:effectLst/>
                <a:latin typeface="Lato" panose="020F0502020204030203" pitchFamily="34" charset="0"/>
                <a:hlinkClick r:id="rId4">
                  <a:extLst>
                    <a:ext uri="{A12FA001-AC4F-418D-AE19-62706E023703}">
                      <ahyp:hlinkClr xmlns:ahyp="http://schemas.microsoft.com/office/drawing/2018/hyperlinkcolor" val="tx"/>
                    </a:ext>
                  </a:extLst>
                </a:hlinkClick>
              </a:rPr>
              <a:t>Cashpor</a:t>
            </a:r>
            <a:r>
              <a:rPr lang="en-US" b="0" i="0" u="sng" dirty="0">
                <a:effectLst/>
                <a:latin typeface="Lato" panose="020F0502020204030203" pitchFamily="34" charset="0"/>
                <a:hlinkClick r:id="rId4">
                  <a:extLst>
                    <a:ext uri="{A12FA001-AC4F-418D-AE19-62706E023703}">
                      <ahyp:hlinkClr xmlns:ahyp="http://schemas.microsoft.com/office/drawing/2018/hyperlinkcolor" val="tx"/>
                    </a:ext>
                  </a:extLst>
                </a:hlinkClick>
              </a:rPr>
              <a:t> Micro Credit</a:t>
            </a:r>
            <a:endParaRPr lang="en-US" b="0" i="0" u="sng" dirty="0">
              <a:effectLst/>
              <a:latin typeface="Lato" panose="020F0502020204030203" pitchFamily="34" charset="0"/>
            </a:endParaRPr>
          </a:p>
          <a:p>
            <a:pPr algn="l">
              <a:buFont typeface="Arial" panose="020B0604020202020204" pitchFamily="34" charset="0"/>
              <a:buChar char="•"/>
            </a:pPr>
            <a:r>
              <a:rPr lang="en-US" b="0" i="0" u="sng" dirty="0" err="1">
                <a:solidFill>
                  <a:srgbClr val="0563C1"/>
                </a:solidFill>
                <a:effectLst/>
                <a:latin typeface="Lato" panose="020F0502020204030203" pitchFamily="34" charset="0"/>
                <a:hlinkClick r:id="rId5">
                  <a:extLst>
                    <a:ext uri="{A12FA001-AC4F-418D-AE19-62706E023703}">
                      <ahyp:hlinkClr xmlns:ahyp="http://schemas.microsoft.com/office/drawing/2018/hyperlinkcolor" val="tx"/>
                    </a:ext>
                  </a:extLst>
                </a:hlinkClick>
              </a:rPr>
              <a:t>Equitas</a:t>
            </a:r>
            <a:r>
              <a:rPr lang="en-US" b="0" i="0" u="sng" dirty="0">
                <a:effectLst/>
                <a:latin typeface="Lato" panose="020F0502020204030203" pitchFamily="34" charset="0"/>
                <a:hlinkClick r:id="rId5">
                  <a:extLst>
                    <a:ext uri="{A12FA001-AC4F-418D-AE19-62706E023703}">
                      <ahyp:hlinkClr xmlns:ahyp="http://schemas.microsoft.com/office/drawing/2018/hyperlinkcolor" val="tx"/>
                    </a:ext>
                  </a:extLst>
                </a:hlinkClick>
              </a:rPr>
              <a:t> Microfinance Pvt Ltd</a:t>
            </a:r>
            <a:endParaRPr lang="en-US" b="0" i="0" u="sng" dirty="0">
              <a:effectLst/>
              <a:latin typeface="Lato" panose="020F0502020204030203" pitchFamily="34" charset="0"/>
            </a:endParaRPr>
          </a:p>
          <a:p>
            <a:pPr algn="l">
              <a:buFont typeface="Arial" panose="020B0604020202020204" pitchFamily="34" charset="0"/>
              <a:buChar char="•"/>
            </a:pPr>
            <a:r>
              <a:rPr lang="en-US" b="0" i="0" u="sng" dirty="0" err="1">
                <a:solidFill>
                  <a:srgbClr val="0563C1"/>
                </a:solidFill>
                <a:effectLst/>
                <a:latin typeface="Lato" panose="020F0502020204030203" pitchFamily="34" charset="0"/>
                <a:hlinkClick r:id="rId6">
                  <a:extLst>
                    <a:ext uri="{A12FA001-AC4F-418D-AE19-62706E023703}">
                      <ahyp:hlinkClr xmlns:ahyp="http://schemas.microsoft.com/office/drawing/2018/hyperlinkcolor" val="tx"/>
                    </a:ext>
                  </a:extLst>
                </a:hlinkClick>
              </a:rPr>
              <a:t>Asirvad</a:t>
            </a:r>
            <a:r>
              <a:rPr lang="en-US" b="0" i="0" u="sng" dirty="0">
                <a:effectLst/>
                <a:latin typeface="Lato" panose="020F0502020204030203" pitchFamily="34" charset="0"/>
                <a:hlinkClick r:id="rId6">
                  <a:extLst>
                    <a:ext uri="{A12FA001-AC4F-418D-AE19-62706E023703}">
                      <ahyp:hlinkClr xmlns:ahyp="http://schemas.microsoft.com/office/drawing/2018/hyperlinkcolor" val="tx"/>
                    </a:ext>
                  </a:extLst>
                </a:hlinkClick>
              </a:rPr>
              <a:t> Microfinance Pvt Ltd</a:t>
            </a:r>
            <a:endParaRPr lang="en-US" b="0" i="0" u="sng" dirty="0">
              <a:effectLst/>
              <a:latin typeface="Lato" panose="020F0502020204030203" pitchFamily="34" charset="0"/>
            </a:endParaRPr>
          </a:p>
          <a:p>
            <a:pPr algn="l">
              <a:buFont typeface="Arial" panose="020B0604020202020204" pitchFamily="34" charset="0"/>
              <a:buChar char="•"/>
            </a:pPr>
            <a:r>
              <a:rPr lang="en-US" b="0" i="0" u="sng" dirty="0">
                <a:effectLst/>
                <a:latin typeface="Lato" panose="020F0502020204030203" pitchFamily="34" charset="0"/>
                <a:hlinkClick r:id="rId7">
                  <a:extLst>
                    <a:ext uri="{A12FA001-AC4F-418D-AE19-62706E023703}">
                      <ahyp:hlinkClr xmlns:ahyp="http://schemas.microsoft.com/office/drawing/2018/hyperlinkcolor" val="tx"/>
                    </a:ext>
                  </a:extLst>
                </a:hlinkClick>
              </a:rPr>
              <a:t>Bandhan Financial Services Pvt Ltd</a:t>
            </a:r>
            <a:endParaRPr lang="en-US" b="0" i="0" u="sng" dirty="0">
              <a:effectLst/>
              <a:latin typeface="Lato" panose="020F0502020204030203" pitchFamily="34" charset="0"/>
            </a:endParaRPr>
          </a:p>
          <a:p>
            <a:pPr algn="l">
              <a:buFont typeface="Arial" panose="020B0604020202020204" pitchFamily="34" charset="0"/>
              <a:buChar char="•"/>
            </a:pPr>
            <a:r>
              <a:rPr lang="en-US" b="0" i="0" u="sng" dirty="0">
                <a:solidFill>
                  <a:srgbClr val="0563C1"/>
                </a:solidFill>
                <a:effectLst/>
                <a:latin typeface="Lato" panose="020F0502020204030203" pitchFamily="34" charset="0"/>
                <a:hlinkClick r:id="rId8">
                  <a:extLst>
                    <a:ext uri="{A12FA001-AC4F-418D-AE19-62706E023703}">
                      <ahyp:hlinkClr xmlns:ahyp="http://schemas.microsoft.com/office/drawing/2018/hyperlinkcolor" val="tx"/>
                    </a:ext>
                  </a:extLst>
                </a:hlinkClick>
              </a:rPr>
              <a:t>Disha </a:t>
            </a:r>
            <a:r>
              <a:rPr lang="en-US" b="0" i="0" u="sng" dirty="0" err="1">
                <a:solidFill>
                  <a:srgbClr val="0563C1"/>
                </a:solidFill>
                <a:effectLst/>
                <a:latin typeface="Lato" panose="020F0502020204030203" pitchFamily="34" charset="0"/>
                <a:hlinkClick r:id="rId8">
                  <a:extLst>
                    <a:ext uri="{A12FA001-AC4F-418D-AE19-62706E023703}">
                      <ahyp:hlinkClr xmlns:ahyp="http://schemas.microsoft.com/office/drawing/2018/hyperlinkcolor" val="tx"/>
                    </a:ext>
                  </a:extLst>
                </a:hlinkClick>
              </a:rPr>
              <a:t>Microfin</a:t>
            </a:r>
            <a:r>
              <a:rPr lang="en-US" b="0" i="0" u="sng" dirty="0">
                <a:effectLst/>
                <a:latin typeface="Lato" panose="020F0502020204030203" pitchFamily="34" charset="0"/>
                <a:hlinkClick r:id="rId8">
                  <a:extLst>
                    <a:ext uri="{A12FA001-AC4F-418D-AE19-62706E023703}">
                      <ahyp:hlinkClr xmlns:ahyp="http://schemas.microsoft.com/office/drawing/2018/hyperlinkcolor" val="tx"/>
                    </a:ext>
                  </a:extLst>
                </a:hlinkClick>
              </a:rPr>
              <a:t> Pvt Ltd</a:t>
            </a:r>
            <a:endParaRPr lang="en-US" b="0" i="0" u="sng" dirty="0">
              <a:effectLst/>
              <a:latin typeface="Lato" panose="020F0502020204030203" pitchFamily="34" charset="0"/>
            </a:endParaRPr>
          </a:p>
          <a:p>
            <a:pPr algn="l">
              <a:buFont typeface="Arial" panose="020B0604020202020204" pitchFamily="34" charset="0"/>
              <a:buChar char="•"/>
            </a:pPr>
            <a:r>
              <a:rPr lang="en-US" b="0" i="0" u="sng" dirty="0">
                <a:effectLst/>
                <a:latin typeface="Lato" panose="020F0502020204030203" pitchFamily="34" charset="0"/>
                <a:hlinkClick r:id="rId9">
                  <a:extLst>
                    <a:ext uri="{A12FA001-AC4F-418D-AE19-62706E023703}">
                      <ahyp:hlinkClr xmlns:ahyp="http://schemas.microsoft.com/office/drawing/2018/hyperlinkcolor" val="tx"/>
                    </a:ext>
                  </a:extLst>
                </a:hlinkClick>
              </a:rPr>
              <a:t>Annapurna Microfinance Pvt Ltd</a:t>
            </a:r>
            <a:endParaRPr lang="en-US" b="0" i="0" u="sng" dirty="0">
              <a:effectLst/>
              <a:latin typeface="Lato" panose="020F0502020204030203" pitchFamily="34" charset="0"/>
            </a:endParaRPr>
          </a:p>
          <a:p>
            <a:pPr algn="l">
              <a:buFont typeface="Arial" panose="020B0604020202020204" pitchFamily="34" charset="0"/>
              <a:buChar char="•"/>
            </a:pPr>
            <a:r>
              <a:rPr lang="en-US" b="0" i="0" u="sng" dirty="0">
                <a:effectLst/>
                <a:latin typeface="Lato" panose="020F0502020204030203" pitchFamily="34" charset="0"/>
                <a:hlinkClick r:id="rId10">
                  <a:extLst>
                    <a:ext uri="{A12FA001-AC4F-418D-AE19-62706E023703}">
                      <ahyp:hlinkClr xmlns:ahyp="http://schemas.microsoft.com/office/drawing/2018/hyperlinkcolor" val="tx"/>
                    </a:ext>
                  </a:extLst>
                </a:hlinkClick>
              </a:rPr>
              <a:t>ESAF Microfinance and Investments Pvt Ltd</a:t>
            </a:r>
            <a:endParaRPr lang="en-US" b="0" i="0" u="sng" dirty="0">
              <a:effectLst/>
              <a:latin typeface="Lato" panose="020F0502020204030203" pitchFamily="34" charset="0"/>
            </a:endParaRPr>
          </a:p>
          <a:p>
            <a:pPr algn="l">
              <a:buFont typeface="Arial" panose="020B0604020202020204" pitchFamily="34" charset="0"/>
              <a:buChar char="•"/>
            </a:pPr>
            <a:r>
              <a:rPr lang="en-US" b="0" i="0" u="sng" dirty="0">
                <a:effectLst/>
                <a:latin typeface="Lato" panose="020F0502020204030203" pitchFamily="34" charset="0"/>
                <a:hlinkClick r:id="rId11">
                  <a:extLst>
                    <a:ext uri="{A12FA001-AC4F-418D-AE19-62706E023703}">
                      <ahyp:hlinkClr xmlns:ahyp="http://schemas.microsoft.com/office/drawing/2018/hyperlinkcolor" val="tx"/>
                    </a:ext>
                  </a:extLst>
                </a:hlinkClick>
              </a:rPr>
              <a:t>Fusion Microfinance Pvt Ltd</a:t>
            </a:r>
            <a:endParaRPr lang="en-US" b="0" i="0" u="sng" dirty="0">
              <a:effectLst/>
              <a:latin typeface="Lato" panose="020F0502020204030203" pitchFamily="34" charset="0"/>
            </a:endParaRPr>
          </a:p>
          <a:p>
            <a:endParaRPr lang="en-US" u="sng" dirty="0"/>
          </a:p>
        </p:txBody>
      </p:sp>
    </p:spTree>
    <p:extLst>
      <p:ext uri="{BB962C8B-B14F-4D97-AF65-F5344CB8AC3E}">
        <p14:creationId xmlns:p14="http://schemas.microsoft.com/office/powerpoint/2010/main" val="2262113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CE9C2-7529-AA4A-D06C-EB90AD47E3F8}"/>
              </a:ext>
            </a:extLst>
          </p:cNvPr>
          <p:cNvSpPr>
            <a:spLocks noGrp="1"/>
          </p:cNvSpPr>
          <p:nvPr>
            <p:ph type="title"/>
          </p:nvPr>
        </p:nvSpPr>
        <p:spPr/>
        <p:txBody>
          <a:bodyPr>
            <a:normAutofit/>
          </a:bodyPr>
          <a:lstStyle/>
          <a:p>
            <a:r>
              <a:rPr lang="en-US" sz="3200" b="1" i="0" dirty="0">
                <a:solidFill>
                  <a:srgbClr val="34495E"/>
                </a:solidFill>
                <a:effectLst/>
                <a:latin typeface="Lato" panose="020F0502020204030203" pitchFamily="34" charset="0"/>
              </a:rPr>
              <a:t>Lenders Offering Microfinance Loans to MFIs</a:t>
            </a:r>
            <a:br>
              <a:rPr lang="en-US" sz="3200" b="1" i="0" dirty="0">
                <a:solidFill>
                  <a:srgbClr val="34495E"/>
                </a:solidFill>
                <a:effectLst/>
                <a:latin typeface="Lato" panose="020F0502020204030203" pitchFamily="34" charset="0"/>
              </a:rPr>
            </a:br>
            <a:endParaRPr lang="en-US" sz="3200" dirty="0"/>
          </a:p>
        </p:txBody>
      </p:sp>
      <p:sp>
        <p:nvSpPr>
          <p:cNvPr id="3" name="Content Placeholder 2">
            <a:extLst>
              <a:ext uri="{FF2B5EF4-FFF2-40B4-BE49-F238E27FC236}">
                <a16:creationId xmlns:a16="http://schemas.microsoft.com/office/drawing/2014/main" id="{0A9E0E9D-2859-EC47-ABF6-EDD79C906AA9}"/>
              </a:ext>
            </a:extLst>
          </p:cNvPr>
          <p:cNvSpPr>
            <a:spLocks noGrp="1"/>
          </p:cNvSpPr>
          <p:nvPr>
            <p:ph idx="1"/>
          </p:nvPr>
        </p:nvSpPr>
        <p:spPr>
          <a:xfrm>
            <a:off x="838200" y="1264920"/>
            <a:ext cx="10515600" cy="4912043"/>
          </a:xfrm>
        </p:spPr>
        <p:txBody>
          <a:bodyPr>
            <a:normAutofit lnSpcReduction="10000"/>
          </a:bodyPr>
          <a:lstStyle/>
          <a:p>
            <a:pPr algn="just">
              <a:buFont typeface="Arial" panose="020B0604020202020204" pitchFamily="34" charset="0"/>
              <a:buChar char="•"/>
            </a:pPr>
            <a:r>
              <a:rPr lang="en-US" b="1" i="0" dirty="0">
                <a:effectLst/>
                <a:latin typeface="Lato" panose="020F0502020204030203" pitchFamily="34" charset="0"/>
              </a:rPr>
              <a:t>Reliance Money –</a:t>
            </a:r>
            <a:r>
              <a:rPr lang="en-US" b="0" i="0" dirty="0">
                <a:effectLst/>
                <a:latin typeface="Lato" panose="020F0502020204030203" pitchFamily="34" charset="0"/>
              </a:rPr>
              <a:t> Reliance Money offers microfinance solutions at great interest rates by partnering with microfinance institutions (MFIs). The documentation required for this is limited. Wholesale funding is provided to MFIs for on-lending. The lender also helps with guarantees so that MFIs are able to get loans from alternative sources.</a:t>
            </a:r>
          </a:p>
          <a:p>
            <a:pPr algn="just">
              <a:buFont typeface="Arial" panose="020B0604020202020204" pitchFamily="34" charset="0"/>
              <a:buChar char="•"/>
            </a:pPr>
            <a:r>
              <a:rPr lang="en-US" b="1" i="0" dirty="0">
                <a:effectLst/>
                <a:latin typeface="Lato" panose="020F0502020204030203" pitchFamily="34" charset="0"/>
              </a:rPr>
              <a:t>State Bank of India (SBI) –</a:t>
            </a:r>
            <a:r>
              <a:rPr lang="en-US" b="0" i="0" dirty="0">
                <a:effectLst/>
                <a:latin typeface="Lato" panose="020F0502020204030203" pitchFamily="34" charset="0"/>
              </a:rPr>
              <a:t> SBI offers loans to microfinance institutions and NGOs that act as intermediaries for financing the needs of eligible entrepreneurs in the lower segment of the society. These term loans can be repaid every month, quarter, or at intervals of 6 months. The total repayment period cannot be more than 3 years and </a:t>
            </a:r>
            <a:r>
              <a:rPr lang="en-US" b="0" i="0" u="sng" dirty="0">
                <a:effectLst/>
                <a:latin typeface="Lato" panose="020F0502020204030203" pitchFamily="34" charset="0"/>
                <a:hlinkClick r:id="rId2">
                  <a:extLst>
                    <a:ext uri="{A12FA001-AC4F-418D-AE19-62706E023703}">
                      <ahyp:hlinkClr xmlns:ahyp="http://schemas.microsoft.com/office/drawing/2018/hyperlinkcolor" val="tx"/>
                    </a:ext>
                  </a:extLst>
                </a:hlinkClick>
              </a:rPr>
              <a:t>cash credit loans</a:t>
            </a:r>
            <a:r>
              <a:rPr lang="en-US" b="0" i="0" dirty="0">
                <a:effectLst/>
                <a:latin typeface="Lato" panose="020F0502020204030203" pitchFamily="34" charset="0"/>
              </a:rPr>
              <a:t> should be renewed on an annual basis.</a:t>
            </a:r>
          </a:p>
          <a:p>
            <a:pPr algn="just"/>
            <a:endParaRPr lang="en-US" dirty="0"/>
          </a:p>
        </p:txBody>
      </p:sp>
    </p:spTree>
    <p:extLst>
      <p:ext uri="{BB962C8B-B14F-4D97-AF65-F5344CB8AC3E}">
        <p14:creationId xmlns:p14="http://schemas.microsoft.com/office/powerpoint/2010/main" val="3770306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B3761C-1EC3-B8DB-96CD-4DE79363C38D}"/>
              </a:ext>
            </a:extLst>
          </p:cNvPr>
          <p:cNvSpPr>
            <a:spLocks noGrp="1"/>
          </p:cNvSpPr>
          <p:nvPr>
            <p:ph idx="1"/>
          </p:nvPr>
        </p:nvSpPr>
        <p:spPr/>
        <p:txBody>
          <a:bodyPr/>
          <a:lstStyle/>
          <a:p>
            <a:pPr algn="just">
              <a:buFont typeface="Arial" panose="020B0604020202020204" pitchFamily="34" charset="0"/>
              <a:buChar char="•"/>
            </a:pPr>
            <a:r>
              <a:rPr lang="en-US" b="1" i="0" dirty="0">
                <a:effectLst/>
                <a:latin typeface="Lato" panose="020F0502020204030203" pitchFamily="34" charset="0"/>
              </a:rPr>
              <a:t>Axis Bank –</a:t>
            </a:r>
            <a:r>
              <a:rPr lang="en-US" b="0" i="0" dirty="0">
                <a:effectLst/>
                <a:latin typeface="Lato" panose="020F0502020204030203" pitchFamily="34" charset="0"/>
              </a:rPr>
              <a:t> Axis Bank offers loans to microfinance institutions that financially empower low-income earners and micro-entrepreneurs. The bank has partnered with several MFIs across the country. Term loans are offered by the bank to MFIs that extend this to the eligible borrowers.</a:t>
            </a:r>
          </a:p>
          <a:p>
            <a:pPr algn="just">
              <a:buFont typeface="Arial" panose="020B0604020202020204" pitchFamily="34" charset="0"/>
              <a:buChar char="•"/>
            </a:pPr>
            <a:r>
              <a:rPr lang="en-US" b="1" i="0" dirty="0">
                <a:effectLst/>
                <a:latin typeface="Lato" panose="020F0502020204030203" pitchFamily="34" charset="0"/>
              </a:rPr>
              <a:t>DCB Bank –</a:t>
            </a:r>
            <a:r>
              <a:rPr lang="en-US" b="0" i="0" dirty="0">
                <a:effectLst/>
                <a:latin typeface="Lato" panose="020F0502020204030203" pitchFamily="34" charset="0"/>
              </a:rPr>
              <a:t> DCB Bank offers two types of products as part of microfinancing. These are term loans and loans to MFIs for on-lending purposes.</a:t>
            </a:r>
          </a:p>
          <a:p>
            <a:pPr algn="just"/>
            <a:endParaRPr lang="en-US" dirty="0"/>
          </a:p>
        </p:txBody>
      </p:sp>
    </p:spTree>
    <p:extLst>
      <p:ext uri="{BB962C8B-B14F-4D97-AF65-F5344CB8AC3E}">
        <p14:creationId xmlns:p14="http://schemas.microsoft.com/office/powerpoint/2010/main" val="2478951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48122-344E-EBA1-923E-D0812AEC25F3}"/>
              </a:ext>
            </a:extLst>
          </p:cNvPr>
          <p:cNvSpPr>
            <a:spLocks noGrp="1"/>
          </p:cNvSpPr>
          <p:nvPr>
            <p:ph type="title"/>
          </p:nvPr>
        </p:nvSpPr>
        <p:spPr/>
        <p:txBody>
          <a:bodyPr>
            <a:normAutofit/>
          </a:bodyPr>
          <a:lstStyle/>
          <a:p>
            <a:r>
              <a:rPr lang="en-US" sz="3200" b="1" i="0" dirty="0">
                <a:solidFill>
                  <a:srgbClr val="34495E"/>
                </a:solidFill>
                <a:effectLst/>
                <a:latin typeface="Lato" panose="020F0502020204030203" pitchFamily="34" charset="0"/>
              </a:rPr>
              <a:t>Documents Required for a Microfinance Loan</a:t>
            </a:r>
            <a:br>
              <a:rPr lang="en-US" sz="3200" b="1" i="0" dirty="0">
                <a:solidFill>
                  <a:srgbClr val="34495E"/>
                </a:solidFill>
                <a:effectLst/>
                <a:latin typeface="Lato" panose="020F0502020204030203" pitchFamily="34" charset="0"/>
              </a:rPr>
            </a:br>
            <a:endParaRPr lang="en-US" sz="3200" dirty="0"/>
          </a:p>
        </p:txBody>
      </p:sp>
      <p:sp>
        <p:nvSpPr>
          <p:cNvPr id="3" name="Content Placeholder 2">
            <a:extLst>
              <a:ext uri="{FF2B5EF4-FFF2-40B4-BE49-F238E27FC236}">
                <a16:creationId xmlns:a16="http://schemas.microsoft.com/office/drawing/2014/main" id="{A34341C7-87BF-C99A-E085-1B825C0E4CC7}"/>
              </a:ext>
            </a:extLst>
          </p:cNvPr>
          <p:cNvSpPr>
            <a:spLocks noGrp="1"/>
          </p:cNvSpPr>
          <p:nvPr>
            <p:ph idx="1"/>
          </p:nvPr>
        </p:nvSpPr>
        <p:spPr>
          <a:xfrm>
            <a:off x="838200" y="1158240"/>
            <a:ext cx="10515600" cy="5018723"/>
          </a:xfrm>
        </p:spPr>
        <p:txBody>
          <a:bodyPr>
            <a:normAutofit fontScale="92500" lnSpcReduction="20000"/>
          </a:bodyPr>
          <a:lstStyle/>
          <a:p>
            <a:pPr algn="l">
              <a:buFont typeface="Arial" panose="020B0604020202020204" pitchFamily="34" charset="0"/>
              <a:buChar char="•"/>
            </a:pPr>
            <a:r>
              <a:rPr lang="en-US" b="0" i="0" dirty="0">
                <a:solidFill>
                  <a:srgbClr val="34495E"/>
                </a:solidFill>
                <a:effectLst/>
                <a:latin typeface="Lato" panose="020F0502020204030203" pitchFamily="34" charset="0"/>
              </a:rPr>
              <a:t>Updated application form</a:t>
            </a:r>
          </a:p>
          <a:p>
            <a:pPr algn="l">
              <a:buFont typeface="Arial" panose="020B0604020202020204" pitchFamily="34" charset="0"/>
              <a:buChar char="•"/>
            </a:pPr>
            <a:r>
              <a:rPr lang="en-US" b="0" i="0" dirty="0">
                <a:solidFill>
                  <a:srgbClr val="34495E"/>
                </a:solidFill>
                <a:effectLst/>
                <a:latin typeface="Lato" panose="020F0502020204030203" pitchFamily="34" charset="0"/>
              </a:rPr>
              <a:t>PAN card, copy of Passport, ration card</a:t>
            </a:r>
          </a:p>
          <a:p>
            <a:pPr algn="l">
              <a:buFont typeface="Arial" panose="020B0604020202020204" pitchFamily="34" charset="0"/>
              <a:buChar char="•"/>
            </a:pPr>
            <a:r>
              <a:rPr lang="en-US" b="0" i="0" dirty="0">
                <a:solidFill>
                  <a:srgbClr val="34495E"/>
                </a:solidFill>
                <a:effectLst/>
                <a:latin typeface="Lato" panose="020F0502020204030203" pitchFamily="34" charset="0"/>
              </a:rPr>
              <a:t>Proof of office address</a:t>
            </a:r>
          </a:p>
          <a:p>
            <a:pPr algn="l">
              <a:buFont typeface="Arial" panose="020B0604020202020204" pitchFamily="34" charset="0"/>
              <a:buChar char="•"/>
            </a:pPr>
            <a:r>
              <a:rPr lang="en-US" b="0" i="0" dirty="0">
                <a:solidFill>
                  <a:srgbClr val="34495E"/>
                </a:solidFill>
                <a:effectLst/>
                <a:latin typeface="Lato" panose="020F0502020204030203" pitchFamily="34" charset="0"/>
              </a:rPr>
              <a:t>Passport-size photos of the applicants and co-applicants</a:t>
            </a:r>
          </a:p>
          <a:p>
            <a:pPr algn="l">
              <a:buFont typeface="Arial" panose="020B0604020202020204" pitchFamily="34" charset="0"/>
              <a:buChar char="•"/>
            </a:pPr>
            <a:r>
              <a:rPr lang="en-US" b="0" i="0" dirty="0">
                <a:solidFill>
                  <a:srgbClr val="34495E"/>
                </a:solidFill>
                <a:effectLst/>
                <a:latin typeface="Lato" panose="020F0502020204030203" pitchFamily="34" charset="0"/>
              </a:rPr>
              <a:t>Certified copies of AOA/MOA/Partnership deed</a:t>
            </a:r>
          </a:p>
          <a:p>
            <a:pPr algn="l">
              <a:buFont typeface="Arial" panose="020B0604020202020204" pitchFamily="34" charset="0"/>
              <a:buChar char="•"/>
            </a:pPr>
            <a:r>
              <a:rPr lang="en-US" b="0" i="0" dirty="0">
                <a:solidFill>
                  <a:srgbClr val="34495E"/>
                </a:solidFill>
                <a:effectLst/>
                <a:latin typeface="Lato" panose="020F0502020204030203" pitchFamily="34" charset="0"/>
              </a:rPr>
              <a:t>Track record of repayment</a:t>
            </a:r>
          </a:p>
          <a:p>
            <a:pPr algn="l">
              <a:buFont typeface="Arial" panose="020B0604020202020204" pitchFamily="34" charset="0"/>
              <a:buChar char="•"/>
            </a:pPr>
            <a:r>
              <a:rPr lang="en-US" b="0" i="0" dirty="0">
                <a:solidFill>
                  <a:srgbClr val="34495E"/>
                </a:solidFill>
                <a:effectLst/>
                <a:latin typeface="Lato" panose="020F0502020204030203" pitchFamily="34" charset="0"/>
              </a:rPr>
              <a:t>Audited financials of the previous 2 years</a:t>
            </a:r>
          </a:p>
          <a:p>
            <a:pPr algn="l">
              <a:buFont typeface="Arial" panose="020B0604020202020204" pitchFamily="34" charset="0"/>
              <a:buChar char="•"/>
            </a:pPr>
            <a:r>
              <a:rPr lang="en-US" b="0" i="0" dirty="0">
                <a:solidFill>
                  <a:srgbClr val="34495E"/>
                </a:solidFill>
                <a:effectLst/>
                <a:latin typeface="Lato" panose="020F0502020204030203" pitchFamily="34" charset="0"/>
              </a:rPr>
              <a:t>ITR of partners/directors for the previous 2 years</a:t>
            </a:r>
          </a:p>
          <a:p>
            <a:pPr algn="l">
              <a:buFont typeface="Arial" panose="020B0604020202020204" pitchFamily="34" charset="0"/>
              <a:buChar char="•"/>
            </a:pPr>
            <a:r>
              <a:rPr lang="en-US" b="0" i="0" dirty="0">
                <a:solidFill>
                  <a:srgbClr val="34495E"/>
                </a:solidFill>
                <a:effectLst/>
                <a:latin typeface="Lato" panose="020F0502020204030203" pitchFamily="34" charset="0"/>
              </a:rPr>
              <a:t>Bank account statements for the past 6 months</a:t>
            </a:r>
          </a:p>
          <a:p>
            <a:pPr algn="l">
              <a:buFont typeface="Arial" panose="020B0604020202020204" pitchFamily="34" charset="0"/>
              <a:buChar char="•"/>
            </a:pPr>
            <a:r>
              <a:rPr lang="en-US" b="0" i="0" dirty="0">
                <a:solidFill>
                  <a:srgbClr val="34495E"/>
                </a:solidFill>
                <a:effectLst/>
                <a:latin typeface="Lato" panose="020F0502020204030203" pitchFamily="34" charset="0"/>
              </a:rPr>
              <a:t>Proforma invoice to the equipment that is to be financed</a:t>
            </a:r>
          </a:p>
          <a:p>
            <a:pPr algn="l">
              <a:buFont typeface="Arial" panose="020B0604020202020204" pitchFamily="34" charset="0"/>
              <a:buChar char="•"/>
            </a:pPr>
            <a:r>
              <a:rPr lang="en-US" b="0" i="0" dirty="0">
                <a:solidFill>
                  <a:srgbClr val="34495E"/>
                </a:solidFill>
                <a:effectLst/>
                <a:latin typeface="Lato" panose="020F0502020204030203" pitchFamily="34" charset="0"/>
              </a:rPr>
              <a:t>For lawyers, CAs, architects, and doctors - Professional qualification certificates</a:t>
            </a:r>
          </a:p>
          <a:p>
            <a:endParaRPr lang="en-US" dirty="0"/>
          </a:p>
        </p:txBody>
      </p:sp>
    </p:spTree>
    <p:extLst>
      <p:ext uri="{BB962C8B-B14F-4D97-AF65-F5344CB8AC3E}">
        <p14:creationId xmlns:p14="http://schemas.microsoft.com/office/powerpoint/2010/main" val="3044015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3336E51F-AC4D-5850-EDD8-CE3742F4BE06}"/>
              </a:ext>
            </a:extLst>
          </p:cNvPr>
          <p:cNvSpPr>
            <a:spLocks noGrp="1"/>
          </p:cNvSpPr>
          <p:nvPr>
            <p:ph type="title"/>
          </p:nvPr>
        </p:nvSpPr>
        <p:spPr>
          <a:xfrm>
            <a:off x="958506" y="800392"/>
            <a:ext cx="10264697" cy="1212102"/>
          </a:xfrm>
        </p:spPr>
        <p:txBody>
          <a:bodyPr>
            <a:normAutofit/>
          </a:bodyPr>
          <a:lstStyle/>
          <a:p>
            <a:r>
              <a:rPr lang="en-US" sz="4000" b="1" i="0" cap="all">
                <a:solidFill>
                  <a:srgbClr val="FFFFFF"/>
                </a:solidFill>
                <a:effectLst/>
                <a:latin typeface="var(--h3_typography-font-family)"/>
              </a:rPr>
              <a:t>CONCLUSION</a:t>
            </a:r>
            <a:br>
              <a:rPr lang="en-US" sz="4000" b="1" i="0" cap="all">
                <a:solidFill>
                  <a:srgbClr val="FFFFFF"/>
                </a:solidFill>
                <a:effectLst/>
                <a:latin typeface="var(--h3_typography-font-family)"/>
              </a:rPr>
            </a:br>
            <a:endParaRPr lang="en-US" sz="4000">
              <a:solidFill>
                <a:srgbClr val="FFFFFF"/>
              </a:solidFill>
            </a:endParaRPr>
          </a:p>
        </p:txBody>
      </p:sp>
      <p:sp>
        <p:nvSpPr>
          <p:cNvPr id="3" name="Content Placeholder 2">
            <a:extLst>
              <a:ext uri="{FF2B5EF4-FFF2-40B4-BE49-F238E27FC236}">
                <a16:creationId xmlns:a16="http://schemas.microsoft.com/office/drawing/2014/main" id="{07226C61-B5F6-F7E2-11CB-3CF086AFF640}"/>
              </a:ext>
            </a:extLst>
          </p:cNvPr>
          <p:cNvSpPr>
            <a:spLocks noGrp="1"/>
          </p:cNvSpPr>
          <p:nvPr>
            <p:ph idx="1"/>
          </p:nvPr>
        </p:nvSpPr>
        <p:spPr>
          <a:xfrm>
            <a:off x="640082" y="2518764"/>
            <a:ext cx="11323318" cy="4125875"/>
          </a:xfrm>
        </p:spPr>
        <p:txBody>
          <a:bodyPr anchor="ctr">
            <a:normAutofit/>
          </a:bodyPr>
          <a:lstStyle/>
          <a:p>
            <a:pPr algn="just"/>
            <a:r>
              <a:rPr lang="en-US" sz="3200" b="0" i="0" dirty="0">
                <a:effectLst/>
                <a:latin typeface="Poppins" panose="00000500000000000000" pitchFamily="2" charset="0"/>
              </a:rPr>
              <a:t>As is common knowledge, financial institutions play a crucial role in the growth of our economy. </a:t>
            </a:r>
          </a:p>
          <a:p>
            <a:pPr algn="just"/>
            <a:r>
              <a:rPr lang="en-US" sz="3200" b="0" i="0" dirty="0">
                <a:effectLst/>
                <a:latin typeface="Poppins" panose="00000500000000000000" pitchFamily="2" charset="0"/>
              </a:rPr>
              <a:t>Microfinance has a significant impact on reducing poverty in societal structure. In India, several banks have started lending money to microfinance institutions. It promotes women’s empowerment, which is a significant step in the growth of the nation.</a:t>
            </a:r>
            <a:endParaRPr lang="en-US" sz="3200" dirty="0"/>
          </a:p>
        </p:txBody>
      </p:sp>
    </p:spTree>
    <p:extLst>
      <p:ext uri="{BB962C8B-B14F-4D97-AF65-F5344CB8AC3E}">
        <p14:creationId xmlns:p14="http://schemas.microsoft.com/office/powerpoint/2010/main" val="34728372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Magnifying glass on clear background">
            <a:extLst>
              <a:ext uri="{FF2B5EF4-FFF2-40B4-BE49-F238E27FC236}">
                <a16:creationId xmlns:a16="http://schemas.microsoft.com/office/drawing/2014/main" id="{8BBFB1C2-B6B4-F8D8-7E4F-7DDF031E9EB1}"/>
              </a:ext>
            </a:extLst>
          </p:cNvPr>
          <p:cNvPicPr>
            <a:picLocks noChangeAspect="1"/>
          </p:cNvPicPr>
          <p:nvPr/>
        </p:nvPicPr>
        <p:blipFill rotWithShape="1">
          <a:blip r:embed="rId2"/>
          <a:srcRect l="5884" r="-1" b="-1"/>
          <a:stretch/>
        </p:blipFill>
        <p:spPr>
          <a:xfrm>
            <a:off x="1" y="10"/>
            <a:ext cx="9669642" cy="6857990"/>
          </a:xfrm>
          <a:prstGeom prst="rect">
            <a:avLst/>
          </a:prstGeom>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CCACAA8-5575-B71F-13F4-FD251EE28934}"/>
              </a:ext>
            </a:extLst>
          </p:cNvPr>
          <p:cNvSpPr>
            <a:spLocks noGrp="1"/>
          </p:cNvSpPr>
          <p:nvPr>
            <p:ph idx="1"/>
          </p:nvPr>
        </p:nvSpPr>
        <p:spPr>
          <a:xfrm>
            <a:off x="7531610" y="2434201"/>
            <a:ext cx="4523230" cy="3742762"/>
          </a:xfrm>
        </p:spPr>
        <p:txBody>
          <a:bodyPr>
            <a:normAutofit/>
          </a:bodyPr>
          <a:lstStyle/>
          <a:p>
            <a:pPr marL="0" indent="0">
              <a:buNone/>
            </a:pPr>
            <a:r>
              <a:rPr lang="en-US" sz="7200" dirty="0"/>
              <a:t>Thank you</a:t>
            </a:r>
          </a:p>
        </p:txBody>
      </p:sp>
    </p:spTree>
    <p:extLst>
      <p:ext uri="{BB962C8B-B14F-4D97-AF65-F5344CB8AC3E}">
        <p14:creationId xmlns:p14="http://schemas.microsoft.com/office/powerpoint/2010/main" val="1772737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96BBF-76F8-F909-E2EB-BD8A77A03A10}"/>
              </a:ext>
            </a:extLst>
          </p:cNvPr>
          <p:cNvSpPr>
            <a:spLocks noGrp="1"/>
          </p:cNvSpPr>
          <p:nvPr>
            <p:ph type="title"/>
          </p:nvPr>
        </p:nvSpPr>
        <p:spPr/>
        <p:txBody>
          <a:bodyPr>
            <a:normAutofit/>
          </a:bodyPr>
          <a:lstStyle/>
          <a:p>
            <a:r>
              <a:rPr lang="en-US" sz="3600" b="1" i="0" dirty="0">
                <a:solidFill>
                  <a:srgbClr val="111111"/>
                </a:solidFill>
                <a:effectLst/>
                <a:latin typeface="Cabin-semi-bold"/>
              </a:rPr>
              <a:t>History of Microfinance</a:t>
            </a:r>
            <a:endParaRPr lang="en-US" sz="3600" dirty="0"/>
          </a:p>
        </p:txBody>
      </p:sp>
      <p:sp>
        <p:nvSpPr>
          <p:cNvPr id="3" name="Content Placeholder 2">
            <a:extLst>
              <a:ext uri="{FF2B5EF4-FFF2-40B4-BE49-F238E27FC236}">
                <a16:creationId xmlns:a16="http://schemas.microsoft.com/office/drawing/2014/main" id="{0EC16912-1E01-2AD2-4DB2-7A1AA1B50D6D}"/>
              </a:ext>
            </a:extLst>
          </p:cNvPr>
          <p:cNvSpPr>
            <a:spLocks noGrp="1"/>
          </p:cNvSpPr>
          <p:nvPr>
            <p:ph idx="1"/>
          </p:nvPr>
        </p:nvSpPr>
        <p:spPr>
          <a:xfrm>
            <a:off x="838200" y="1295400"/>
            <a:ext cx="10515600" cy="5197475"/>
          </a:xfrm>
        </p:spPr>
        <p:txBody>
          <a:bodyPr>
            <a:normAutofit/>
          </a:bodyPr>
          <a:lstStyle/>
          <a:p>
            <a:pPr algn="just"/>
            <a:r>
              <a:rPr lang="en-US" sz="2400" b="0" i="0" dirty="0">
                <a:solidFill>
                  <a:srgbClr val="111111"/>
                </a:solidFill>
                <a:effectLst/>
                <a:latin typeface="SourceSansPro"/>
              </a:rPr>
              <a:t>Microfinance is not a new concept. Small operations have existed since the 18th century. The first occurrence of microlending is attributed to the Irish Loan Fund system, introduced by Jonathan Swift, which sought to improve conditions for impoverished Irish citizens. In its modern form, microfinancing became popular on a large scale in the 1970s.</a:t>
            </a:r>
          </a:p>
          <a:p>
            <a:pPr algn="just"/>
            <a:r>
              <a:rPr lang="en-US" sz="2400" b="0" i="0" dirty="0">
                <a:solidFill>
                  <a:srgbClr val="111111"/>
                </a:solidFill>
                <a:effectLst/>
                <a:latin typeface="SourceSansPro"/>
              </a:rPr>
              <a:t>The first organization to receive attention was the Grameen Bank, which was started in 1983 by </a:t>
            </a:r>
            <a:r>
              <a:rPr lang="en-US" sz="2400" b="0" i="0" u="sng" dirty="0">
                <a:solidFill>
                  <a:srgbClr val="2C40D0"/>
                </a:solidFill>
                <a:effectLst/>
                <a:latin typeface="SourceSansPro"/>
                <a:hlinkClick r:id="rId2"/>
              </a:rPr>
              <a:t>Muhammad </a:t>
            </a:r>
            <a:r>
              <a:rPr lang="en-US" sz="2400" b="0" i="0" u="sng" dirty="0" err="1">
                <a:solidFill>
                  <a:srgbClr val="2C40D0"/>
                </a:solidFill>
                <a:effectLst/>
                <a:latin typeface="SourceSansPro"/>
                <a:hlinkClick r:id="rId2"/>
              </a:rPr>
              <a:t>Yunus</a:t>
            </a:r>
            <a:r>
              <a:rPr lang="en-US" sz="2400" b="0" i="0" dirty="0">
                <a:solidFill>
                  <a:srgbClr val="111111"/>
                </a:solidFill>
                <a:effectLst/>
                <a:latin typeface="SourceSansPro"/>
              </a:rPr>
              <a:t> in Bangladesh. In addition to providing loans to its clients, the Grameen Bank also suggests that its customers subscribe to its "16 Decisions," a basic list of ways that the poor can improve their lives.</a:t>
            </a:r>
          </a:p>
          <a:p>
            <a:pPr algn="just"/>
            <a:r>
              <a:rPr lang="en-US" sz="2400" b="0" i="0" dirty="0">
                <a:solidFill>
                  <a:srgbClr val="111111"/>
                </a:solidFill>
                <a:effectLst/>
                <a:latin typeface="SourceSansPro"/>
              </a:rPr>
              <a:t>The "16 Decisions" touch upon a wide variety of subjects ranging from a request to stop the practice of issuing dowries upon a couple's marriage, to keeping drinking water sanitary. In 2006, the Nobel Peace Prize was awarded to both </a:t>
            </a:r>
            <a:r>
              <a:rPr lang="en-US" sz="2400" b="0" i="0" dirty="0" err="1">
                <a:solidFill>
                  <a:srgbClr val="111111"/>
                </a:solidFill>
                <a:effectLst/>
                <a:latin typeface="SourceSansPro"/>
              </a:rPr>
              <a:t>Yunus</a:t>
            </a:r>
            <a:r>
              <a:rPr lang="en-US" sz="2400" b="0" i="0" dirty="0">
                <a:solidFill>
                  <a:srgbClr val="111111"/>
                </a:solidFill>
                <a:effectLst/>
                <a:latin typeface="SourceSansPro"/>
              </a:rPr>
              <a:t> and the Grameen Bank for their efforts in developing the microfinance system.</a:t>
            </a:r>
          </a:p>
        </p:txBody>
      </p:sp>
    </p:spTree>
    <p:extLst>
      <p:ext uri="{BB962C8B-B14F-4D97-AF65-F5344CB8AC3E}">
        <p14:creationId xmlns:p14="http://schemas.microsoft.com/office/powerpoint/2010/main" val="2556395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EE8D4-7C2B-CD1E-6763-254ACFDFFFF9}"/>
              </a:ext>
            </a:extLst>
          </p:cNvPr>
          <p:cNvSpPr>
            <a:spLocks noGrp="1"/>
          </p:cNvSpPr>
          <p:nvPr>
            <p:ph type="title"/>
          </p:nvPr>
        </p:nvSpPr>
        <p:spPr>
          <a:xfrm>
            <a:off x="1653363" y="365760"/>
            <a:ext cx="9367203" cy="1188720"/>
          </a:xfrm>
        </p:spPr>
        <p:txBody>
          <a:bodyPr>
            <a:normAutofit/>
          </a:bodyPr>
          <a:lstStyle/>
          <a:p>
            <a:r>
              <a:rPr lang="en-US" b="1" i="0">
                <a:effectLst/>
                <a:latin typeface="Cabin-semi-bold"/>
              </a:rPr>
              <a:t>History of Microfinance</a:t>
            </a:r>
            <a:endParaRPr lang="en-US"/>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EEC14E80-B35B-B898-8BDF-90AF91EA9D14}"/>
              </a:ext>
            </a:extLst>
          </p:cNvPr>
          <p:cNvSpPr>
            <a:spLocks noGrp="1"/>
          </p:cNvSpPr>
          <p:nvPr>
            <p:ph idx="1"/>
          </p:nvPr>
        </p:nvSpPr>
        <p:spPr>
          <a:xfrm>
            <a:off x="518160" y="2176272"/>
            <a:ext cx="11384280" cy="4041648"/>
          </a:xfrm>
        </p:spPr>
        <p:txBody>
          <a:bodyPr anchor="t">
            <a:normAutofit lnSpcReduction="10000"/>
          </a:bodyPr>
          <a:lstStyle/>
          <a:p>
            <a:pPr algn="just"/>
            <a:r>
              <a:rPr lang="en-US" b="0" i="0" dirty="0">
                <a:effectLst/>
                <a:latin typeface="SourceSansPro"/>
              </a:rPr>
              <a:t>India's SKS Microfinance also serves a large number of poor clients. Formed in 1998, it has grown to become one of the biggest microfinance operations in the world. SKS works in a similar fashion to the Grameen Bank, pooling all borrowers into groups of five members who work together to ensure that their loans are repaid.</a:t>
            </a:r>
          </a:p>
          <a:p>
            <a:pPr algn="just"/>
            <a:r>
              <a:rPr lang="en-US" b="0" i="0" dirty="0">
                <a:effectLst/>
                <a:latin typeface="SourceSansPro"/>
              </a:rPr>
              <a:t>There are other microfinance operations around the world. Some larger organizations work closely with </a:t>
            </a:r>
            <a:r>
              <a:rPr lang="en-US" b="0" i="0" u="sng" dirty="0">
                <a:effectLst/>
                <a:latin typeface="SourceSansPro"/>
                <a:hlinkClick r:id="rId2"/>
              </a:rPr>
              <a:t>the World Bank</a:t>
            </a:r>
            <a:r>
              <a:rPr lang="en-US" b="0" i="0" dirty="0">
                <a:effectLst/>
                <a:latin typeface="SourceSansPro"/>
              </a:rPr>
              <a:t>, while other smaller groups operate in different nations. Some organizations enable lenders to choose exactly who they want to support, categorizing borrowers with criteria such as level of poverty, geographic region, and type of small business.</a:t>
            </a:r>
          </a:p>
          <a:p>
            <a:pPr algn="just"/>
            <a:endParaRPr lang="en-US" dirty="0"/>
          </a:p>
        </p:txBody>
      </p:sp>
    </p:spTree>
    <p:extLst>
      <p:ext uri="{BB962C8B-B14F-4D97-AF65-F5344CB8AC3E}">
        <p14:creationId xmlns:p14="http://schemas.microsoft.com/office/powerpoint/2010/main" val="4209465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B51C756-5F4F-30D0-B603-B34CCC4D42C4}"/>
              </a:ext>
            </a:extLst>
          </p:cNvPr>
          <p:cNvSpPr>
            <a:spLocks noGrp="1"/>
          </p:cNvSpPr>
          <p:nvPr>
            <p:ph type="title"/>
          </p:nvPr>
        </p:nvSpPr>
        <p:spPr>
          <a:xfrm>
            <a:off x="838200" y="365125"/>
            <a:ext cx="10515600" cy="477997"/>
          </a:xfrm>
        </p:spPr>
        <p:txBody>
          <a:bodyPr>
            <a:normAutofit fontScale="90000"/>
          </a:bodyPr>
          <a:lstStyle/>
          <a:p>
            <a:r>
              <a:rPr lang="en-US" sz="3600" b="1" i="0" dirty="0">
                <a:effectLst/>
                <a:latin typeface="Noto Sans" panose="020B0502040504020204" pitchFamily="34" charset="0"/>
              </a:rPr>
              <a:t>Features of microfinance</a:t>
            </a:r>
            <a:endParaRPr lang="en-US" sz="3600"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4C00294-26C0-87FF-2D77-2E9E1B12DFF8}"/>
              </a:ext>
            </a:extLst>
          </p:cNvPr>
          <p:cNvSpPr>
            <a:spLocks noGrp="1"/>
          </p:cNvSpPr>
          <p:nvPr>
            <p:ph idx="1"/>
          </p:nvPr>
        </p:nvSpPr>
        <p:spPr>
          <a:xfrm>
            <a:off x="838200" y="1208246"/>
            <a:ext cx="10515600" cy="4968717"/>
          </a:xfrm>
        </p:spPr>
        <p:txBody>
          <a:bodyPr>
            <a:normAutofit/>
          </a:bodyPr>
          <a:lstStyle/>
          <a:p>
            <a:pPr marL="514350" indent="-514350" algn="just">
              <a:buFont typeface="+mj-lt"/>
              <a:buAutoNum type="arabicPeriod"/>
            </a:pPr>
            <a:r>
              <a:rPr lang="en-US" b="1" i="0" dirty="0">
                <a:effectLst/>
                <a:latin typeface="Noto Sans" panose="020B0502040504020204" pitchFamily="34" charset="0"/>
              </a:rPr>
              <a:t>Collateral requirement:</a:t>
            </a:r>
            <a:r>
              <a:rPr lang="en-US" b="0" i="0" dirty="0">
                <a:effectLst/>
                <a:latin typeface="Noto Sans" panose="020B0502040504020204" pitchFamily="34" charset="0"/>
              </a:rPr>
              <a:t> The major feature of the lines of credit and loans under microfinance is that collateral is rarely required. Many microfinancing institutions offer collateral-free financial services to businesses and individuals.</a:t>
            </a:r>
          </a:p>
          <a:p>
            <a:pPr marL="514350" indent="-514350" algn="just">
              <a:buFont typeface="+mj-lt"/>
              <a:buAutoNum type="arabicPeriod"/>
            </a:pPr>
            <a:r>
              <a:rPr lang="en-US" b="1" i="0" dirty="0">
                <a:effectLst/>
                <a:latin typeface="Noto Sans" panose="020B0502040504020204" pitchFamily="34" charset="0"/>
              </a:rPr>
              <a:t>Economic status of borrowers:</a:t>
            </a:r>
            <a:r>
              <a:rPr lang="en-US" b="0" i="0" dirty="0">
                <a:effectLst/>
                <a:latin typeface="Noto Sans" panose="020B0502040504020204" pitchFamily="34" charset="0"/>
              </a:rPr>
              <a:t> Generally, the borrowers in microfinance are small businesses or individuals with low income. The purpose is to provide financial assistance to people who do not have access to easy banking solutions and small businessmen or entrepreneurs.</a:t>
            </a:r>
          </a:p>
          <a:p>
            <a:pPr algn="just"/>
            <a:endParaRPr lang="en-US" dirty="0"/>
          </a:p>
        </p:txBody>
      </p:sp>
    </p:spTree>
    <p:extLst>
      <p:ext uri="{BB962C8B-B14F-4D97-AF65-F5344CB8AC3E}">
        <p14:creationId xmlns:p14="http://schemas.microsoft.com/office/powerpoint/2010/main" val="2524771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3E024EE-15C6-ED25-08E5-0C58C0A66D6B}"/>
              </a:ext>
            </a:extLst>
          </p:cNvPr>
          <p:cNvSpPr>
            <a:spLocks noGrp="1"/>
          </p:cNvSpPr>
          <p:nvPr>
            <p:ph idx="1"/>
          </p:nvPr>
        </p:nvSpPr>
        <p:spPr>
          <a:xfrm>
            <a:off x="838200" y="591344"/>
            <a:ext cx="10515600" cy="5585619"/>
          </a:xfrm>
        </p:spPr>
        <p:txBody>
          <a:bodyPr>
            <a:normAutofit/>
          </a:bodyPr>
          <a:lstStyle/>
          <a:p>
            <a:pPr marL="0" indent="0" algn="just">
              <a:buNone/>
            </a:pPr>
            <a:r>
              <a:rPr lang="en-US" b="1" i="0" dirty="0">
                <a:effectLst/>
                <a:latin typeface="Noto Sans" panose="020B0502040504020204" pitchFamily="34" charset="0"/>
              </a:rPr>
              <a:t>3. Amount of loans:</a:t>
            </a:r>
            <a:r>
              <a:rPr lang="en-US" b="0" i="0" dirty="0">
                <a:effectLst/>
                <a:latin typeface="Noto Sans" panose="020B0502040504020204" pitchFamily="34" charset="0"/>
              </a:rPr>
              <a:t> Microfinancing institutions usually provide lines of credit and loans in smaller amounts. The amount may vary depending on factors like the type of business and the location.</a:t>
            </a:r>
          </a:p>
          <a:p>
            <a:pPr marL="0" indent="0" algn="just">
              <a:buNone/>
            </a:pPr>
            <a:r>
              <a:rPr lang="en-US" b="1" i="0" dirty="0">
                <a:effectLst/>
                <a:latin typeface="Noto Sans" panose="020B0502040504020204" pitchFamily="34" charset="0"/>
              </a:rPr>
              <a:t>4. Loan tenure:</a:t>
            </a:r>
            <a:r>
              <a:rPr lang="en-US" b="0" i="0" dirty="0">
                <a:effectLst/>
                <a:latin typeface="Noto Sans" panose="020B0502040504020204" pitchFamily="34" charset="0"/>
              </a:rPr>
              <a:t> The tenure of the loans under microfinance is usually short as an individual can repay the amount in smaller instalments. The borrowers repay the amount of the loan within the time period that micro-financing institutions decide.</a:t>
            </a:r>
          </a:p>
          <a:p>
            <a:pPr marL="0" indent="0" algn="just">
              <a:buNone/>
            </a:pPr>
            <a:r>
              <a:rPr lang="en-US" b="1" i="0" dirty="0">
                <a:effectLst/>
                <a:latin typeface="Noto Sans" panose="020B0502040504020204" pitchFamily="34" charset="0"/>
              </a:rPr>
              <a:t>5. Purpose:</a:t>
            </a:r>
            <a:r>
              <a:rPr lang="en-US" b="0" i="0" dirty="0">
                <a:effectLst/>
                <a:latin typeface="Noto Sans" panose="020B0502040504020204" pitchFamily="34" charset="0"/>
              </a:rPr>
              <a:t> Microfinance loans are for small businesses and low income group individuals. So the main objective of microfinancing institutions is to generate income for the businesses in undeveloped parts of the country.</a:t>
            </a:r>
          </a:p>
          <a:p>
            <a:pPr algn="just"/>
            <a:endParaRPr lang="en-US" dirty="0"/>
          </a:p>
        </p:txBody>
      </p:sp>
    </p:spTree>
    <p:extLst>
      <p:ext uri="{BB962C8B-B14F-4D97-AF65-F5344CB8AC3E}">
        <p14:creationId xmlns:p14="http://schemas.microsoft.com/office/powerpoint/2010/main" val="1887873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002BFBC-7370-CB2A-398B-502CE9645F23}"/>
              </a:ext>
            </a:extLst>
          </p:cNvPr>
          <p:cNvSpPr>
            <a:spLocks noGrp="1"/>
          </p:cNvSpPr>
          <p:nvPr>
            <p:ph type="title"/>
          </p:nvPr>
        </p:nvSpPr>
        <p:spPr>
          <a:xfrm>
            <a:off x="838200" y="365125"/>
            <a:ext cx="10515600" cy="477997"/>
          </a:xfrm>
        </p:spPr>
        <p:txBody>
          <a:bodyPr>
            <a:normAutofit fontScale="90000"/>
          </a:bodyPr>
          <a:lstStyle/>
          <a:p>
            <a:r>
              <a:rPr lang="en-US" b="1" i="0" u="none" strike="noStrike" dirty="0">
                <a:effectLst/>
                <a:latin typeface="AvertaStd"/>
              </a:rPr>
              <a:t>Types of Microfinance</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4642A24-F93A-57E4-FA80-0960B33DE2BC}"/>
              </a:ext>
            </a:extLst>
          </p:cNvPr>
          <p:cNvSpPr>
            <a:spLocks noGrp="1"/>
          </p:cNvSpPr>
          <p:nvPr>
            <p:ph idx="1"/>
          </p:nvPr>
        </p:nvSpPr>
        <p:spPr>
          <a:xfrm>
            <a:off x="838200" y="1051560"/>
            <a:ext cx="10515600" cy="5125403"/>
          </a:xfrm>
        </p:spPr>
        <p:txBody>
          <a:bodyPr>
            <a:normAutofit/>
          </a:bodyPr>
          <a:lstStyle/>
          <a:p>
            <a:pPr marL="0" indent="0" algn="just">
              <a:buNone/>
            </a:pPr>
            <a:r>
              <a:rPr lang="en-US" sz="3200" b="1" i="0" u="none" strike="noStrike" dirty="0">
                <a:effectLst/>
                <a:latin typeface="AvertaStd"/>
              </a:rPr>
              <a:t>1.Microloans</a:t>
            </a:r>
          </a:p>
          <a:p>
            <a:pPr marL="0" indent="0" algn="just">
              <a:buNone/>
            </a:pPr>
            <a:r>
              <a:rPr lang="en-US" sz="3200" b="0" i="0" u="none" strike="noStrike" dirty="0">
                <a:effectLst/>
                <a:latin typeface="AvertaStd"/>
              </a:rPr>
              <a:t>Microloans, which are also referred to as microcredits, are given to unemployed or the needful poor people in order to help them attain self–reliance are small in size. </a:t>
            </a:r>
          </a:p>
          <a:p>
            <a:pPr marL="0" indent="0" algn="just">
              <a:buNone/>
            </a:pPr>
            <a:r>
              <a:rPr lang="en-US" sz="3200" b="0" i="0" u="none" strike="noStrike" dirty="0">
                <a:effectLst/>
                <a:latin typeface="AvertaStd"/>
              </a:rPr>
              <a:t>These loans help the micro industries increase their sales and contribute more to the market. The micro industries can be of various types like basket making, fabric making, sewing etc., and the average global interest rate charged on these microloans is about 35% approximately. </a:t>
            </a:r>
          </a:p>
        </p:txBody>
      </p:sp>
    </p:spTree>
    <p:extLst>
      <p:ext uri="{BB962C8B-B14F-4D97-AF65-F5344CB8AC3E}">
        <p14:creationId xmlns:p14="http://schemas.microsoft.com/office/powerpoint/2010/main" val="2330420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3CC1DCF8-992E-C880-852C-0D3BC8065085}"/>
              </a:ext>
            </a:extLst>
          </p:cNvPr>
          <p:cNvSpPr>
            <a:spLocks noGrp="1"/>
          </p:cNvSpPr>
          <p:nvPr>
            <p:ph idx="1"/>
          </p:nvPr>
        </p:nvSpPr>
        <p:spPr>
          <a:xfrm>
            <a:off x="-13674" y="862674"/>
            <a:ext cx="6821309" cy="5698965"/>
          </a:xfrm>
        </p:spPr>
        <p:txBody>
          <a:bodyPr>
            <a:normAutofit fontScale="92500" lnSpcReduction="10000"/>
          </a:bodyPr>
          <a:lstStyle/>
          <a:p>
            <a:pPr marL="0" indent="0" algn="just">
              <a:buNone/>
            </a:pPr>
            <a:r>
              <a:rPr lang="en-US" sz="3200" b="1" i="0" u="none" strike="noStrike" dirty="0">
                <a:effectLst/>
                <a:latin typeface="AvertaStd"/>
              </a:rPr>
              <a:t>2. Micro savings</a:t>
            </a:r>
          </a:p>
          <a:p>
            <a:pPr marL="0" indent="0" algn="just">
              <a:buNone/>
            </a:pPr>
            <a:r>
              <a:rPr lang="en-US" sz="3200" b="0" i="0" u="none" strike="noStrike" dirty="0">
                <a:effectLst/>
                <a:latin typeface="AvertaStd"/>
              </a:rPr>
              <a:t>These are the savings which allow individuals to save some needful amount for futuristic investment and business purposes irrespective of the minimum balance pressures. These micro saving accounts help individuals serve purposes which are exactly the same as the purposes the saving accounts of foreigners help them accomplish in the western countries. </a:t>
            </a:r>
          </a:p>
          <a:p>
            <a:pPr marL="0" indent="0" algn="just">
              <a:buNone/>
            </a:pPr>
            <a:r>
              <a:rPr lang="en-US" sz="3200" b="0" i="0" u="none" strike="noStrike" dirty="0">
                <a:effectLst/>
                <a:latin typeface="AvertaStd"/>
              </a:rPr>
              <a:t>Various needful and future desires of people can also be fulfilled with the help of micro-savings.</a:t>
            </a:r>
          </a:p>
          <a:p>
            <a:pPr algn="just"/>
            <a:endParaRPr lang="en-US" sz="3200"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1561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96B84F8-3CAE-D7D3-7D11-18123BA38328}"/>
              </a:ext>
            </a:extLst>
          </p:cNvPr>
          <p:cNvSpPr>
            <a:spLocks noGrp="1"/>
          </p:cNvSpPr>
          <p:nvPr>
            <p:ph idx="1"/>
          </p:nvPr>
        </p:nvSpPr>
        <p:spPr>
          <a:xfrm>
            <a:off x="838200" y="768097"/>
            <a:ext cx="10515600" cy="5413247"/>
          </a:xfrm>
        </p:spPr>
        <p:txBody>
          <a:bodyPr>
            <a:normAutofit lnSpcReduction="10000"/>
          </a:bodyPr>
          <a:lstStyle/>
          <a:p>
            <a:pPr marL="0" indent="0" algn="just">
              <a:buNone/>
            </a:pPr>
            <a:r>
              <a:rPr lang="en-US" sz="3200" b="1" i="0" u="none" strike="noStrike" dirty="0">
                <a:effectLst/>
                <a:latin typeface="AvertaStd"/>
              </a:rPr>
              <a:t>3. Micro Insurance</a:t>
            </a:r>
          </a:p>
          <a:p>
            <a:pPr marL="0" indent="0" algn="just">
              <a:buNone/>
            </a:pPr>
            <a:r>
              <a:rPr lang="en-US" sz="3200" b="0" i="0" u="none" strike="noStrike" dirty="0">
                <a:effectLst/>
                <a:latin typeface="AvertaStd"/>
              </a:rPr>
              <a:t>Micro insurances provide securities against the risks of uncertainties of lives in various counties. But unlike traditional insurances, microinsurance has very less premiums and policy amounts. </a:t>
            </a:r>
          </a:p>
          <a:p>
            <a:pPr marL="0" indent="0" algn="just">
              <a:buNone/>
            </a:pPr>
            <a:r>
              <a:rPr lang="en-US" sz="3200" b="0" i="0" u="none" strike="noStrike" dirty="0">
                <a:effectLst/>
                <a:latin typeface="AvertaStd"/>
              </a:rPr>
              <a:t>Yet it is a very good choice for the small scale marketers as they get stable and subtle market security with this component of microfinance. Examples of this kind of insurance include crop security measures and crop insurance, along with various measures and balances that seek to provide some relief on the microloans in case the borrower dies (terms and conditions applied). </a:t>
            </a:r>
          </a:p>
          <a:p>
            <a:pPr algn="just"/>
            <a:endParaRPr lang="en-US" sz="3200" dirty="0"/>
          </a:p>
        </p:txBody>
      </p:sp>
    </p:spTree>
    <p:extLst>
      <p:ext uri="{BB962C8B-B14F-4D97-AF65-F5344CB8AC3E}">
        <p14:creationId xmlns:p14="http://schemas.microsoft.com/office/powerpoint/2010/main" val="1979266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2047</Words>
  <Application>Microsoft Office PowerPoint</Application>
  <PresentationFormat>Widescreen</PresentationFormat>
  <Paragraphs>96</Paragraphs>
  <Slides>25</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25</vt:i4>
      </vt:variant>
    </vt:vector>
  </HeadingPairs>
  <TitlesOfParts>
    <vt:vector size="37" baseType="lpstr">
      <vt:lpstr>Arial</vt:lpstr>
      <vt:lpstr>AvertaStd</vt:lpstr>
      <vt:lpstr>Cabin-semi-bold</vt:lpstr>
      <vt:lpstr>Calibri</vt:lpstr>
      <vt:lpstr>Calibri Light</vt:lpstr>
      <vt:lpstr>Lato</vt:lpstr>
      <vt:lpstr>Noto Sans</vt:lpstr>
      <vt:lpstr>Poppins</vt:lpstr>
      <vt:lpstr>Roboto</vt:lpstr>
      <vt:lpstr>SourceSansPro</vt:lpstr>
      <vt:lpstr>var(--h3_typography-font-family)</vt:lpstr>
      <vt:lpstr>Office Theme</vt:lpstr>
      <vt:lpstr>Microfinance, meaning, features, types, benefits, institutions</vt:lpstr>
      <vt:lpstr>Microfinance</vt:lpstr>
      <vt:lpstr>History of Microfinance</vt:lpstr>
      <vt:lpstr>History of Microfinance</vt:lpstr>
      <vt:lpstr>Features of microfinance</vt:lpstr>
      <vt:lpstr>PowerPoint Presentation</vt:lpstr>
      <vt:lpstr>Types of Microfinance</vt:lpstr>
      <vt:lpstr>PowerPoint Presentation</vt:lpstr>
      <vt:lpstr>PowerPoint Presentation</vt:lpstr>
      <vt:lpstr>Benefits of Microfinance</vt:lpstr>
      <vt:lpstr>Benefits of Microfinance</vt:lpstr>
      <vt:lpstr>1. Provides accessibility</vt:lpstr>
      <vt:lpstr>2. Offers better loan repayment</vt:lpstr>
      <vt:lpstr>3. Provide education opportunities</vt:lpstr>
      <vt:lpstr>4. Opens possibilities for future investments</vt:lpstr>
      <vt:lpstr>5. Creates job opportunities</vt:lpstr>
      <vt:lpstr>6. Reduces financial burden</vt:lpstr>
      <vt:lpstr>Microfinance Channels</vt:lpstr>
      <vt:lpstr>The different types of institutions offering microfinance in India are:</vt:lpstr>
      <vt:lpstr>Microfinance Companies in India</vt:lpstr>
      <vt:lpstr>Lenders Offering Microfinance Loans to MFIs </vt:lpstr>
      <vt:lpstr>PowerPoint Presentation</vt:lpstr>
      <vt:lpstr>Documents Required for a Microfinance Loan </vt:lpstr>
      <vt:lpstr>CONCLUSION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 Finance</dc:title>
  <dc:creator>Manish Dadhich</dc:creator>
  <cp:lastModifiedBy>Manish Dadhich</cp:lastModifiedBy>
  <cp:revision>30</cp:revision>
  <dcterms:created xsi:type="dcterms:W3CDTF">2023-02-02T08:31:14Z</dcterms:created>
  <dcterms:modified xsi:type="dcterms:W3CDTF">2023-03-27T10:05:54Z</dcterms:modified>
</cp:coreProperties>
</file>