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86" r:id="rId7"/>
    <p:sldId id="267" r:id="rId8"/>
    <p:sldId id="268" r:id="rId9"/>
    <p:sldId id="260" r:id="rId10"/>
    <p:sldId id="261" r:id="rId11"/>
    <p:sldId id="262" r:id="rId12"/>
    <p:sldId id="263" r:id="rId13"/>
    <p:sldId id="264" r:id="rId14"/>
    <p:sldId id="265" r:id="rId15"/>
    <p:sldId id="269" r:id="rId16"/>
    <p:sldId id="273" r:id="rId17"/>
    <p:sldId id="270" r:id="rId18"/>
    <p:sldId id="271" r:id="rId19"/>
    <p:sldId id="278" r:id="rId20"/>
    <p:sldId id="279" r:id="rId21"/>
    <p:sldId id="280" r:id="rId22"/>
    <p:sldId id="281" r:id="rId23"/>
    <p:sldId id="284" r:id="rId24"/>
    <p:sldId id="285" r:id="rId25"/>
    <p:sldId id="272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C6AC-CFFB-B12D-60D2-1A0B24FEE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B23C2-AC33-F853-E48D-D3F0C6560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2553E-2D4D-A103-A9D1-3DA634D5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52AB4-E875-6814-1698-D3D58E73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37B54-E5EE-83ED-6514-A801E711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E552-41C2-BA0A-C4E1-A6D66C7C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4EA97-242D-0BE4-FCBA-15164D73A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5237B-3283-CCB9-87B8-EF160854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1B070-68AF-B10F-31D6-1BE12E1D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ECDE0-D83F-D7A9-0AA0-4A3FB9DA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6060E-5935-5A50-32BD-D24CB5477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E796F-84F2-CAF6-E31C-6C737D2CB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F479-84DE-A7F9-298F-DA33B0CC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E1ABE-76A6-3A88-6747-43766717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BA482-FAAF-93B4-9D60-A1DF85C0B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168C-EB63-549D-7070-C4C66AF5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070F-8DC3-0F5A-CE07-D5AA52187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73FC6-9F32-D5AD-F587-60740418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27E83-37A1-9AAE-CFEC-2CDC4796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2AAE-7740-4FDA-F559-3882BFAB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4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0DB5-908E-B689-A670-C289F321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8FCEE-D8EE-9F03-12A7-CFCAD05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FB0C8-BD4D-893A-3D64-A45296BC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7C84-35E4-183F-04A0-B2FA38FB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C532D-2C10-2D7B-AE1D-D764B493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9F8D-7CF1-D79D-62BC-02E365E3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8D90-AA23-5364-23C6-B9DCA93B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88D7E-A2B0-C5CF-2CC0-64E481D56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E2388-454F-229E-E576-D6DA592B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CADD4-E6D4-EA57-BB25-A2E810E3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07FCF-0E23-41B7-CAC3-5561BD64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5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1CFD-D6E0-820B-AAA2-07EFE83F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7996F-81A3-9ED6-BA41-72050E6BC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4D565-A8D8-8CA4-52AE-72800ACDA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77808-958B-D7FA-EEA3-A2E140C11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8B9B3-CEFF-15A3-160E-952083DAA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798C6-8023-93AF-E3B6-C63A6FD6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F7D360-952E-9244-3205-E25B087A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A34D0-0637-1849-A72E-755720E8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B225-591D-7D31-4C8A-4B37F225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3ED08-E59B-2D1E-7C3E-78E68689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1CC7B-FC00-261F-6337-80E94622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13966-3D38-64CB-CB2C-CD0316F6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2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E87C08-ED38-13DB-6690-03C02B92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2F830-FA93-CE02-C41C-5FC037CB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9409A-9242-B01A-C240-9A627C21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8E21-4D34-1177-B454-406E1E45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317C5-E333-F1C4-C5C9-862FC5DAA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B1BE-42BD-A0D8-FE9D-5A44C69AE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F0ED2-FEDB-EA7C-B1E1-ACE5018F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C9EEA-5E81-6F0E-B7DF-BDCD0E60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E600D-31A4-B37B-7E57-83BD0116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9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1F14-0C46-A0B3-83BB-3931FA7E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B9F42-DB23-8965-C643-0018AB44F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31100-DEB9-3B4C-6313-D80BF9ACC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B598E-9B91-CE9F-42DE-ACFE0923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FAD67-E434-3560-2BAD-E3576F7E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6E8A8-E59F-4327-D863-F01892C4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A4035-CB0F-546B-7CA4-DD0BF2AFA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F2C0C-4277-4984-3577-90E5AACB7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5C292-3E01-9752-3296-407C05C5D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75199-A370-489D-8B93-013ABC9AD7C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62B6B-00F2-71FC-79EF-588A8A1B4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C485A-87A2-1598-C4D1-232D5FB7E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D93890-09D2-40AB-9D9C-0A8B4398B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4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995CA-94F5-21B1-F696-6BACAE119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190679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Overview of ESG and its relevance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D591C-499D-C07C-1566-52175F4DE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2118" y="4294820"/>
            <a:ext cx="7397791" cy="1773092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Dr Manish Dadhich</a:t>
            </a:r>
          </a:p>
          <a:p>
            <a:r>
              <a:rPr lang="en-US" sz="1800" b="1" dirty="0"/>
              <a:t>PhD, </a:t>
            </a:r>
            <a:r>
              <a:rPr lang="en-US" sz="1800" b="1" dirty="0" err="1"/>
              <a:t>M.Com</a:t>
            </a:r>
            <a:r>
              <a:rPr lang="en-US" sz="1800" b="1" dirty="0"/>
              <a:t>, NET</a:t>
            </a:r>
          </a:p>
          <a:p>
            <a:r>
              <a:rPr lang="en-US" sz="1800" b="1" dirty="0"/>
              <a:t>MBA, NET, SET</a:t>
            </a:r>
          </a:p>
          <a:p>
            <a:r>
              <a:rPr lang="en-US" sz="1800" b="1" dirty="0"/>
              <a:t>Associate Professor</a:t>
            </a:r>
          </a:p>
          <a:p>
            <a:r>
              <a:rPr lang="en-US" sz="1800" b="1" dirty="0"/>
              <a:t>Sir Padampat Singhania University, Udaipur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Line And Dots">
            <a:extLst>
              <a:ext uri="{FF2B5EF4-FFF2-40B4-BE49-F238E27FC236}">
                <a16:creationId xmlns:a16="http://schemas.microsoft.com/office/drawing/2014/main" id="{DF5952CC-313C-8C71-F463-CEDD303AD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7718769" y="657353"/>
            <a:ext cx="4087368" cy="22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7213C-3CE1-DDC3-1832-EC0CC52E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d. Financial Performance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8636C-0FBB-F8AE-A3B5-5AF858251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Long-term Value Creation: </a:t>
            </a:r>
          </a:p>
          <a:p>
            <a:pPr marL="0" indent="0" algn="just">
              <a:buNone/>
            </a:pPr>
            <a:r>
              <a:rPr lang="en-US" sz="3200" dirty="0"/>
              <a:t>Companies with robust ESG practices tend to perform better financially in the long run, as they are more resilient and adaptable to changes.</a:t>
            </a:r>
          </a:p>
          <a:p>
            <a:pPr marL="0" indent="0" algn="just">
              <a:buNone/>
            </a:pPr>
            <a:r>
              <a:rPr lang="en-US" sz="3200" dirty="0"/>
              <a:t>Strong ESG performance attracts socially responsible investors and can lead to a lower cost of capital and better financing terms.</a:t>
            </a:r>
          </a:p>
        </p:txBody>
      </p:sp>
    </p:spTree>
    <p:extLst>
      <p:ext uri="{BB962C8B-B14F-4D97-AF65-F5344CB8AC3E}">
        <p14:creationId xmlns:p14="http://schemas.microsoft.com/office/powerpoint/2010/main" val="345293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AB0C6-D441-DDF3-7F24-FAF8F2A7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e. Operational Efficiency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3C265-F407-EDB3-0240-A2918D5DA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Resource Management: </a:t>
            </a:r>
          </a:p>
          <a:p>
            <a:pPr marL="0" indent="0" algn="just">
              <a:buNone/>
            </a:pPr>
            <a:r>
              <a:rPr lang="en-US" sz="3200" dirty="0"/>
              <a:t>Implementing environmental practices such as energy efficiency and waste reduction can lead to cost savings and improved operational efficiency.</a:t>
            </a:r>
          </a:p>
          <a:p>
            <a:pPr marL="0" indent="0" algn="just">
              <a:buNone/>
            </a:pPr>
            <a:r>
              <a:rPr lang="en-US" sz="3200" dirty="0"/>
              <a:t>Companies that focus on social aspects like employee welfare and engagement often see higher productivity and lower turnover rates.</a:t>
            </a:r>
          </a:p>
        </p:txBody>
      </p:sp>
    </p:spTree>
    <p:extLst>
      <p:ext uri="{BB962C8B-B14F-4D97-AF65-F5344CB8AC3E}">
        <p14:creationId xmlns:p14="http://schemas.microsoft.com/office/powerpoint/2010/main" val="92923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CB1EE-670D-ABEA-B67A-E500E539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2. For Investors</a:t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7E70-1991-83E7-DD7E-C274CCEF6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/>
              <a:t>a. Informed Investment Decisions</a:t>
            </a:r>
          </a:p>
          <a:p>
            <a:pPr algn="just"/>
            <a:r>
              <a:rPr lang="en-US" sz="3200" dirty="0"/>
              <a:t>Holistic Evaluation: </a:t>
            </a:r>
          </a:p>
          <a:p>
            <a:pPr marL="0" indent="0" algn="just">
              <a:buNone/>
            </a:pPr>
            <a:r>
              <a:rPr lang="en-US" sz="3200" dirty="0"/>
              <a:t>ESG factors provide a more comprehensive view of a company’s potential for long-term success, beyond traditional financial metrics.</a:t>
            </a:r>
          </a:p>
          <a:p>
            <a:pPr marL="0" indent="0" algn="just">
              <a:buNone/>
            </a:pPr>
            <a:r>
              <a:rPr lang="en-US" sz="3200" dirty="0"/>
              <a:t>ESG analysis can help identify investment opportunities in companies that are well-positioned to benefit from sustainable practices and trends.</a:t>
            </a:r>
          </a:p>
        </p:txBody>
      </p:sp>
    </p:spTree>
    <p:extLst>
      <p:ext uri="{BB962C8B-B14F-4D97-AF65-F5344CB8AC3E}">
        <p14:creationId xmlns:p14="http://schemas.microsoft.com/office/powerpoint/2010/main" val="1848358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74621-F402-F387-FAFF-FDC1B3F1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b. Risk Reduction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16383-3359-3F9D-86A5-4D0E312CE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Diversified Risk Assessment: </a:t>
            </a:r>
          </a:p>
          <a:p>
            <a:pPr marL="0" indent="0" algn="just">
              <a:buNone/>
            </a:pPr>
            <a:r>
              <a:rPr lang="en-US" dirty="0"/>
              <a:t>Incorporating ESG criteria allows investors to assess a wider range of risks, leading to more informed and diversified investment portfolios.</a:t>
            </a:r>
          </a:p>
          <a:p>
            <a:pPr marL="0" indent="0" algn="just">
              <a:buNone/>
            </a:pPr>
            <a:r>
              <a:rPr lang="en-US" dirty="0"/>
              <a:t>Companies with poor ESG performance are often exposed to higher risks (e.g., regulatory fines, reputational damage), which can negatively impact their stock performance. ESG-focused investments help mitigate these risks.</a:t>
            </a:r>
          </a:p>
        </p:txBody>
      </p:sp>
    </p:spTree>
    <p:extLst>
      <p:ext uri="{BB962C8B-B14F-4D97-AF65-F5344CB8AC3E}">
        <p14:creationId xmlns:p14="http://schemas.microsoft.com/office/powerpoint/2010/main" val="143218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E94D9-112F-ABE7-D8C9-BA5F2482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c. Ethical Investment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F52A-ED1B-E9B7-DDCD-A938BB196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Aligning with Values: </a:t>
            </a:r>
          </a:p>
          <a:p>
            <a:pPr marL="0" indent="0" algn="just">
              <a:buNone/>
            </a:pPr>
            <a:r>
              <a:rPr lang="en-US" dirty="0"/>
              <a:t>ESG investing allows investors to align their portfolios with their personal values and ethical considerations, supporting companies that contribute positively to society and the environment.</a:t>
            </a:r>
          </a:p>
          <a:p>
            <a:pPr algn="just"/>
            <a:r>
              <a:rPr lang="en-US" dirty="0"/>
              <a:t>Positive Impact: </a:t>
            </a:r>
          </a:p>
          <a:p>
            <a:pPr marL="0" indent="0" algn="just">
              <a:buNone/>
            </a:pPr>
            <a:r>
              <a:rPr lang="en-US" dirty="0"/>
              <a:t>By investing in ESG-focused companies, investors can drive positive change and encourage businesses to adopt sustainable and responsible practices.</a:t>
            </a:r>
          </a:p>
        </p:txBody>
      </p:sp>
    </p:spTree>
    <p:extLst>
      <p:ext uri="{BB962C8B-B14F-4D97-AF65-F5344CB8AC3E}">
        <p14:creationId xmlns:p14="http://schemas.microsoft.com/office/powerpoint/2010/main" val="402334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D3FE6-C782-2188-1851-4FD52CC7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d. Market Trends and Demand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0AA1-69C9-FCDD-580C-90096A605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Growing Demand: </a:t>
            </a:r>
          </a:p>
          <a:p>
            <a:pPr marL="0" indent="0" algn="just">
              <a:buNone/>
            </a:pPr>
            <a:r>
              <a:rPr lang="en-US" sz="3200" dirty="0"/>
              <a:t>There is an increasing demand for ESG investments from institutional investors, retail investors, and asset managers.</a:t>
            </a:r>
          </a:p>
          <a:p>
            <a:pPr marL="0" indent="0" algn="just">
              <a:buNone/>
            </a:pPr>
            <a:r>
              <a:rPr lang="en-US" sz="3200" dirty="0"/>
              <a:t>ESG benchmarks and standards are becoming more prevalent, providing investors with tools to measure and compare ESG performance.</a:t>
            </a:r>
          </a:p>
        </p:txBody>
      </p:sp>
    </p:spTree>
    <p:extLst>
      <p:ext uri="{BB962C8B-B14F-4D97-AF65-F5344CB8AC3E}">
        <p14:creationId xmlns:p14="http://schemas.microsoft.com/office/powerpoint/2010/main" val="418203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1A86E-28A5-BF15-45B3-40AE1483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3. For Society and Environment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89E21-2B0B-29FE-89B2-C2B300082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/>
              <a:t>a. Environmental Benefits:</a:t>
            </a:r>
          </a:p>
          <a:p>
            <a:pPr algn="just"/>
            <a:r>
              <a:rPr lang="en-US" sz="3200" dirty="0"/>
              <a:t>Sustainability: ESG practices promote sustainable resource use, reducing the environmental footprint of companies and mitigating climate change impacts.</a:t>
            </a:r>
          </a:p>
          <a:p>
            <a:pPr algn="just"/>
            <a:r>
              <a:rPr lang="en-US" sz="3200" dirty="0"/>
              <a:t>Conservation: Efforts to conserve biodiversity and protect ecosystems are often part of a company’s ESG strategy, contributing to overall environmental health.</a:t>
            </a:r>
          </a:p>
        </p:txBody>
      </p:sp>
    </p:spTree>
    <p:extLst>
      <p:ext uri="{BB962C8B-B14F-4D97-AF65-F5344CB8AC3E}">
        <p14:creationId xmlns:p14="http://schemas.microsoft.com/office/powerpoint/2010/main" val="851615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07A6F-8F5D-A1DA-D71B-FBDFB9DD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b. Social Improvements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08237-2DC9-27E5-1D7E-73CD63DDC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Human Rights: </a:t>
            </a:r>
          </a:p>
          <a:p>
            <a:pPr marL="0" indent="0" algn="just">
              <a:buNone/>
            </a:pPr>
            <a:r>
              <a:rPr lang="en-US" dirty="0"/>
              <a:t>Companies with strong ESG practices often uphold high standards for human rights, labor practices, and working conditions, leading to better outcomes for workers and communities.</a:t>
            </a:r>
          </a:p>
          <a:p>
            <a:pPr algn="just"/>
            <a:r>
              <a:rPr lang="en-US" dirty="0"/>
              <a:t>Community Development: </a:t>
            </a:r>
          </a:p>
          <a:p>
            <a:pPr marL="0" indent="0" algn="just">
              <a:buNone/>
            </a:pPr>
            <a:r>
              <a:rPr lang="en-US" dirty="0"/>
              <a:t>ESG initiatives frequently include community engagement and development programs, improving local infrastructure, education, and healthcare.</a:t>
            </a:r>
          </a:p>
        </p:txBody>
      </p:sp>
    </p:spTree>
    <p:extLst>
      <p:ext uri="{BB962C8B-B14F-4D97-AF65-F5344CB8AC3E}">
        <p14:creationId xmlns:p14="http://schemas.microsoft.com/office/powerpoint/2010/main" val="300117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4386D-3495-AA8F-36F1-DEB1677A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c. Governance Enhancements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F91CD-E174-1886-51B7-A9DF9B6B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Corporate Responsibility: </a:t>
            </a:r>
          </a:p>
          <a:p>
            <a:pPr marL="0" indent="0" algn="just">
              <a:buNone/>
            </a:pPr>
            <a:r>
              <a:rPr lang="en-US" dirty="0"/>
              <a:t>Strong governance ensures that companies act responsibly and ethically, enhancing transparency and accountability.</a:t>
            </a:r>
          </a:p>
          <a:p>
            <a:pPr algn="just"/>
            <a:r>
              <a:rPr lang="en-US" dirty="0"/>
              <a:t>Stakeholder Engagement: </a:t>
            </a:r>
          </a:p>
          <a:p>
            <a:pPr marL="0" indent="0" algn="just">
              <a:buNone/>
            </a:pPr>
            <a:r>
              <a:rPr lang="en-US" dirty="0"/>
              <a:t>Companies that prioritize ESG factors often engage more effectively with stakeholders, leading to better decision-making and more sustainable business practices.</a:t>
            </a:r>
          </a:p>
        </p:txBody>
      </p:sp>
    </p:spTree>
    <p:extLst>
      <p:ext uri="{BB962C8B-B14F-4D97-AF65-F5344CB8AC3E}">
        <p14:creationId xmlns:p14="http://schemas.microsoft.com/office/powerpoint/2010/main" val="3232238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EF84AB12-53AE-A532-971C-386687CD7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32" r="16809" b="-2"/>
          <a:stretch/>
        </p:blipFill>
        <p:spPr>
          <a:xfrm>
            <a:off x="-1" y="-2"/>
            <a:ext cx="4100053" cy="1769808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BA509-2109-096A-682B-CE21DFF4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b="1" dirty="0"/>
              <a:t>Limitations of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A2C59-E065-37DE-38FE-E8502FAC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" y="2743200"/>
            <a:ext cx="10772722" cy="3496878"/>
          </a:xfrm>
        </p:spPr>
        <p:txBody>
          <a:bodyPr anchor="ctr"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dirty="0"/>
              <a:t>Implementation Costs:</a:t>
            </a:r>
          </a:p>
          <a:p>
            <a:pPr marL="0" indent="0" algn="just">
              <a:buNone/>
            </a:pPr>
            <a:r>
              <a:rPr lang="en-US" sz="3200" dirty="0"/>
              <a:t>Implementing ESG practices can require significant initial investment, which may be a burden for some companies, particularly small and medium-sized enterprises. </a:t>
            </a:r>
          </a:p>
          <a:p>
            <a:pPr marL="0" indent="0" algn="just">
              <a:buNone/>
            </a:pPr>
            <a:r>
              <a:rPr lang="en-US" sz="3200" dirty="0"/>
              <a:t>Thus, maintaining ESG initiatives entails ongoing costs for monitoring, reporting, and compliance, which can strain resources and affect profitability.</a:t>
            </a:r>
          </a:p>
        </p:txBody>
      </p:sp>
    </p:spTree>
    <p:extLst>
      <p:ext uri="{BB962C8B-B14F-4D97-AF65-F5344CB8AC3E}">
        <p14:creationId xmlns:p14="http://schemas.microsoft.com/office/powerpoint/2010/main" val="208497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F862F-E863-65B9-292C-BC651E81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878703"/>
          </a:xfrm>
        </p:spPr>
        <p:txBody>
          <a:bodyPr anchor="ctr">
            <a:normAutofit/>
          </a:bodyPr>
          <a:lstStyle/>
          <a:p>
            <a:r>
              <a:rPr lang="en-US" sz="4000" dirty="0"/>
              <a:t>What is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7FFF-DE53-5AC3-A5F4-5213E6F1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84" y="1920168"/>
            <a:ext cx="10889426" cy="4436387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n-US" dirty="0"/>
              <a:t>Environmental, social and governance (ESG) refers to a collection of corporate performance evaluation criteria that assess the robustness of a company’s governance mechanisms and its ability to effectively manage its environmental and social impacts.</a:t>
            </a:r>
          </a:p>
          <a:p>
            <a:pPr algn="just"/>
            <a:r>
              <a:rPr lang="en-US" dirty="0"/>
              <a:t>Examples of ESG data include the quantification of a company’s carbon emissions, water consumption or customer privacy breaches. </a:t>
            </a:r>
          </a:p>
          <a:p>
            <a:pPr algn="just"/>
            <a:r>
              <a:rPr lang="en-US" dirty="0"/>
              <a:t>Institutional investors, stock exchanges and boards increasingly use sustainability and social responsibility disclosure information to explore the relationship between a company’s management and its business performance.</a:t>
            </a:r>
          </a:p>
        </p:txBody>
      </p:sp>
      <p:pic>
        <p:nvPicPr>
          <p:cNvPr id="5" name="Picture 4" descr="Pipes over the sea">
            <a:extLst>
              <a:ext uri="{FF2B5EF4-FFF2-40B4-BE49-F238E27FC236}">
                <a16:creationId xmlns:a16="http://schemas.microsoft.com/office/drawing/2014/main" id="{631818BC-9280-B473-6425-A86EE067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82" r="24574" b="-1"/>
          <a:stretch/>
        </p:blipFill>
        <p:spPr>
          <a:xfrm>
            <a:off x="9320778" y="169728"/>
            <a:ext cx="2330448" cy="147097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71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C5CB26A1-31D2-2423-B49F-FC41E8C6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9" r="38952" b="-2"/>
          <a:stretch/>
        </p:blipFill>
        <p:spPr>
          <a:xfrm>
            <a:off x="-1" y="-1"/>
            <a:ext cx="4940711" cy="27432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FF637-59E3-B76A-57CD-C35A1801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671" y="405685"/>
            <a:ext cx="6285614" cy="1559301"/>
          </a:xfrm>
        </p:spPr>
        <p:txBody>
          <a:bodyPr>
            <a:normAutofit/>
          </a:bodyPr>
          <a:lstStyle/>
          <a:p>
            <a:r>
              <a:rPr lang="en-US" sz="4000" b="1" dirty="0"/>
              <a:t>2. Complexity and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A39BB-7F15-DBFF-41C6-6EE1C007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74" y="2743200"/>
            <a:ext cx="10669483" cy="3496878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dirty="0"/>
              <a:t>The absence of universally accepted standards for measuring and reporting ESG performance can lead to inconsistencies and difficulties in comparing companies. </a:t>
            </a:r>
          </a:p>
          <a:p>
            <a:pPr algn="just"/>
            <a:r>
              <a:rPr lang="en-US" sz="3200" dirty="0"/>
              <a:t>ESG reporting can also be complex and time-consuming, requiring substantial resources to gather and analyze data, which may be challenging for companies with limited capabilities.</a:t>
            </a:r>
          </a:p>
        </p:txBody>
      </p:sp>
    </p:spTree>
    <p:extLst>
      <p:ext uri="{BB962C8B-B14F-4D97-AF65-F5344CB8AC3E}">
        <p14:creationId xmlns:p14="http://schemas.microsoft.com/office/powerpoint/2010/main" val="1126875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4D21A043-862C-8E55-835F-2467B5706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53" r="23186"/>
          <a:stretch/>
        </p:blipFill>
        <p:spPr>
          <a:xfrm>
            <a:off x="-1" y="-1"/>
            <a:ext cx="4580855" cy="27432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28376-D16A-9219-D4D7-9DC3872E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2" y="405685"/>
            <a:ext cx="6565833" cy="1559301"/>
          </a:xfrm>
        </p:spPr>
        <p:txBody>
          <a:bodyPr>
            <a:normAutofit/>
          </a:bodyPr>
          <a:lstStyle/>
          <a:p>
            <a:r>
              <a:rPr lang="en-US" sz="4000" b="1" dirty="0"/>
              <a:t>3. Potential for Greenwashing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D45FF-D755-8311-329D-C6949D419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3" y="2743200"/>
            <a:ext cx="10477754" cy="3496878"/>
          </a:xfrm>
        </p:spPr>
        <p:txBody>
          <a:bodyPr anchor="ctr">
            <a:normAutofit/>
          </a:bodyPr>
          <a:lstStyle/>
          <a:p>
            <a:pPr algn="just"/>
            <a:r>
              <a:rPr lang="en-US" dirty="0"/>
              <a:t>Some companies may engage in greenwashing, presenting a false or exaggerated impression of their ESG efforts to appeal to stakeholders without making substantial changes. </a:t>
            </a:r>
          </a:p>
          <a:p>
            <a:pPr algn="just"/>
            <a:r>
              <a:rPr lang="en-US" dirty="0"/>
              <a:t>Greenwashing can lead to skepticism among stakeholders, undermining trust in genuine ESG efforts and potentially harming the company's reputation if the deceptive practices are exposed.</a:t>
            </a:r>
          </a:p>
        </p:txBody>
      </p:sp>
    </p:spTree>
    <p:extLst>
      <p:ext uri="{BB962C8B-B14F-4D97-AF65-F5344CB8AC3E}">
        <p14:creationId xmlns:p14="http://schemas.microsoft.com/office/powerpoint/2010/main" val="249505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2B6E5-B7FC-CB99-796C-7F143A5F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4. Short-Term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A782D-24F2-BC0B-7E34-08EE17C69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10963168" cy="3769835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dirty="0"/>
              <a:t>Companies focused on meeting short-term financial targets may struggle to justify the longer-term investments required for robust ESG practices. </a:t>
            </a:r>
          </a:p>
          <a:p>
            <a:pPr algn="just"/>
            <a:r>
              <a:rPr lang="en-US" sz="3200" dirty="0"/>
              <a:t>Moreover, some shareholders may prioritize immediate financial returns over long-term ESG benefits, creating tension and resistance to implementing comprehensive ESG initiatives.</a:t>
            </a:r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D4D73E4A-0A6E-9091-6C8C-F87ED36B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0" r="39364" b="-1"/>
          <a:stretch/>
        </p:blipFill>
        <p:spPr>
          <a:xfrm>
            <a:off x="8671849" y="121849"/>
            <a:ext cx="3244848" cy="2481129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50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A990E273-271F-8F86-0216-DD64CE5F6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9" r="38952" b="-2"/>
          <a:stretch/>
        </p:blipFill>
        <p:spPr>
          <a:xfrm>
            <a:off x="-1" y="-2"/>
            <a:ext cx="5410198" cy="2286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B7018-47F8-B6DB-0E9E-6A1A08B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b="1" dirty="0"/>
              <a:t>5. Data Availability and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B5B1-7148-E10A-703D-268E8AB8C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3" y="2743200"/>
            <a:ext cx="10477754" cy="3496878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dirty="0"/>
              <a:t>Limited availability of reliable ESG data can hinder effective assessment and decision-making. </a:t>
            </a:r>
          </a:p>
          <a:p>
            <a:pPr algn="just"/>
            <a:r>
              <a:rPr lang="en-US" sz="3200" dirty="0"/>
              <a:t>Variability in data quality can impact the accuracy and reliability of ESG performance assessments, making it challenging for companies and investors to evaluate and compare ESG efforts accurately.</a:t>
            </a:r>
          </a:p>
        </p:txBody>
      </p:sp>
    </p:spTree>
    <p:extLst>
      <p:ext uri="{BB962C8B-B14F-4D97-AF65-F5344CB8AC3E}">
        <p14:creationId xmlns:p14="http://schemas.microsoft.com/office/powerpoint/2010/main" val="3956850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83DE5AC0-93FF-E94F-3D8F-7692F2ED7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9" r="38952" b="-2"/>
          <a:stretch/>
        </p:blipFill>
        <p:spPr>
          <a:xfrm>
            <a:off x="-1" y="-1"/>
            <a:ext cx="4911214" cy="27432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982DC-C280-FD95-DEE0-E21C53B2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b="1" dirty="0"/>
              <a:t>6. Uncertain Financial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17C86-0637-5433-2321-7C130DC6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55" y="2743200"/>
            <a:ext cx="10492502" cy="3496878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dirty="0"/>
              <a:t>While many studies indicate a positive correlation between ESG practices and financial performance, the evidence is not uniform across all sectors and markets. </a:t>
            </a:r>
          </a:p>
          <a:p>
            <a:pPr algn="just"/>
            <a:r>
              <a:rPr lang="en-US" sz="3200" dirty="0"/>
              <a:t>ESG-focused investments may still be subject to market volatility and external economic factors, which can affect their performance and create uncertainty regarding their financial outcomes.</a:t>
            </a:r>
          </a:p>
        </p:txBody>
      </p:sp>
    </p:spTree>
    <p:extLst>
      <p:ext uri="{BB962C8B-B14F-4D97-AF65-F5344CB8AC3E}">
        <p14:creationId xmlns:p14="http://schemas.microsoft.com/office/powerpoint/2010/main" val="3320231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E9D0-A403-932A-30F4-43BD7267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EFE2F-73C0-262C-06EA-BF26639FE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ESG factors are highly relevant for businesses, investors, and society as they drive sustainable and ethical practices that contribute to long-term success, risk management, and positive societal impact.</a:t>
            </a:r>
          </a:p>
        </p:txBody>
      </p:sp>
    </p:spTree>
    <p:extLst>
      <p:ext uri="{BB962C8B-B14F-4D97-AF65-F5344CB8AC3E}">
        <p14:creationId xmlns:p14="http://schemas.microsoft.com/office/powerpoint/2010/main" val="4190214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EF65D-EC4A-9D76-D389-FBC224F2C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007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ind turbines against blue sky">
            <a:extLst>
              <a:ext uri="{FF2B5EF4-FFF2-40B4-BE49-F238E27FC236}">
                <a16:creationId xmlns:a16="http://schemas.microsoft.com/office/drawing/2014/main" id="{55BBF3D7-11D9-511C-D12B-3A711677C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53" r="18202" b="-1"/>
          <a:stretch/>
        </p:blipFill>
        <p:spPr>
          <a:xfrm>
            <a:off x="-1" y="-2"/>
            <a:ext cx="4026311" cy="2079525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5595F-88C1-482C-BEBF-90ECBACC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Environmental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A990B-5D0F-9520-39C4-C71FB3BE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19" y="2370671"/>
            <a:ext cx="10625238" cy="3869407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n-US" sz="2400" dirty="0"/>
              <a:t>This factor examines how a company performs as a steward of the natural environment. Environmental criteria can also be used in evaluating any environmental risks a company might face and how the company is managing those risks.</a:t>
            </a:r>
          </a:p>
          <a:p>
            <a:pPr algn="just"/>
            <a:r>
              <a:rPr lang="en-US" sz="2400" dirty="0"/>
              <a:t>Climate change and carbon emissions</a:t>
            </a:r>
          </a:p>
          <a:p>
            <a:pPr algn="just"/>
            <a:r>
              <a:rPr lang="en-US" sz="2400" dirty="0"/>
              <a:t>Air and water pollution</a:t>
            </a:r>
          </a:p>
          <a:p>
            <a:pPr algn="just"/>
            <a:r>
              <a:rPr lang="en-US" sz="2400" dirty="0"/>
              <a:t>Biodiversity</a:t>
            </a:r>
          </a:p>
          <a:p>
            <a:pPr algn="just"/>
            <a:r>
              <a:rPr lang="en-US" sz="2400" dirty="0"/>
              <a:t>Energy efficiency</a:t>
            </a:r>
          </a:p>
          <a:p>
            <a:pPr algn="just"/>
            <a:r>
              <a:rPr lang="en-US" sz="2400" dirty="0"/>
              <a:t>Waste management</a:t>
            </a:r>
          </a:p>
          <a:p>
            <a:pPr algn="just"/>
            <a:r>
              <a:rPr lang="en-US" sz="2400" dirty="0"/>
              <a:t>Water scarcity</a:t>
            </a:r>
          </a:p>
        </p:txBody>
      </p:sp>
    </p:spTree>
    <p:extLst>
      <p:ext uri="{BB962C8B-B14F-4D97-AF65-F5344CB8AC3E}">
        <p14:creationId xmlns:p14="http://schemas.microsoft.com/office/powerpoint/2010/main" val="253480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09929-8FDD-E672-24C9-0E6680DAA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693" y="381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Social</a:t>
            </a:r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F2637D57-B748-FA8E-6E02-4E951FC55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0" t="36643" r="40048" b="-1"/>
          <a:stretch/>
        </p:blipFill>
        <p:spPr>
          <a:xfrm>
            <a:off x="501445" y="381001"/>
            <a:ext cx="2551472" cy="1317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5B16-CD44-180C-B127-1F0F0237A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46" y="2079523"/>
            <a:ext cx="10458476" cy="4160557"/>
          </a:xfrm>
        </p:spPr>
        <p:txBody>
          <a:bodyPr anchor="ctr">
            <a:normAutofit fontScale="92500" lnSpcReduction="20000"/>
          </a:bodyPr>
          <a:lstStyle/>
          <a:p>
            <a:pPr algn="just"/>
            <a:r>
              <a:rPr lang="en-US" dirty="0"/>
              <a:t>This factor looks at how a company manages relationships with employees, suppliers, customers, and the communities where it operates.</a:t>
            </a:r>
          </a:p>
          <a:p>
            <a:pPr algn="just"/>
            <a:r>
              <a:rPr lang="en-US" dirty="0"/>
              <a:t>Customer satisfaction</a:t>
            </a:r>
          </a:p>
          <a:p>
            <a:pPr algn="just"/>
            <a:r>
              <a:rPr lang="en-US" dirty="0"/>
              <a:t>Data protection and privacy</a:t>
            </a:r>
          </a:p>
          <a:p>
            <a:pPr algn="just"/>
            <a:r>
              <a:rPr lang="en-US" dirty="0"/>
              <a:t>Gender and diversity</a:t>
            </a:r>
          </a:p>
          <a:p>
            <a:pPr algn="just"/>
            <a:r>
              <a:rPr lang="en-US" dirty="0"/>
              <a:t>Employee engagement</a:t>
            </a:r>
          </a:p>
          <a:p>
            <a:pPr algn="just"/>
            <a:r>
              <a:rPr lang="en-US" dirty="0"/>
              <a:t>Community relations</a:t>
            </a:r>
          </a:p>
          <a:p>
            <a:pPr algn="just"/>
            <a:r>
              <a:rPr lang="en-US" dirty="0"/>
              <a:t>Human rights</a:t>
            </a:r>
          </a:p>
          <a:p>
            <a:pPr algn="just"/>
            <a:r>
              <a:rPr lang="en-US" dirty="0"/>
              <a:t>Labor standards</a:t>
            </a:r>
          </a:p>
        </p:txBody>
      </p:sp>
    </p:spTree>
    <p:extLst>
      <p:ext uri="{BB962C8B-B14F-4D97-AF65-F5344CB8AC3E}">
        <p14:creationId xmlns:p14="http://schemas.microsoft.com/office/powerpoint/2010/main" val="368233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2745-F71D-4FDF-7889-B0F9AB3B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624347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AF4A7-0B96-FBCE-0FE1-7F0F5E8BD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843548"/>
            <a:ext cx="10928555" cy="4396531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n-US" sz="2400" dirty="0"/>
              <a:t>Governance refers to the framework of rules, practices, and processes by which a company is directed and controlled. Governance encompasses a wide range of activities and criteria aimed at ensuring accountability, fairness, and transparency in a company’s relationship with its stakeholders.</a:t>
            </a:r>
          </a:p>
          <a:p>
            <a:pPr algn="just"/>
            <a:r>
              <a:rPr lang="en-US" sz="2400" dirty="0"/>
              <a:t>Board composition</a:t>
            </a:r>
          </a:p>
          <a:p>
            <a:pPr algn="just"/>
            <a:r>
              <a:rPr lang="en-US" sz="2400" dirty="0"/>
              <a:t>Audit committee structure</a:t>
            </a:r>
          </a:p>
          <a:p>
            <a:pPr algn="just"/>
            <a:r>
              <a:rPr lang="en-US" sz="2400" dirty="0"/>
              <a:t>Bribery and corruption</a:t>
            </a:r>
          </a:p>
          <a:p>
            <a:pPr algn="just"/>
            <a:r>
              <a:rPr lang="en-US" sz="2400" dirty="0"/>
              <a:t>Executive compensation</a:t>
            </a:r>
          </a:p>
          <a:p>
            <a:pPr algn="just"/>
            <a:r>
              <a:rPr lang="en-US" sz="2400" dirty="0"/>
              <a:t>Lobbying</a:t>
            </a:r>
          </a:p>
          <a:p>
            <a:pPr algn="just"/>
            <a:r>
              <a:rPr lang="en-US" sz="2400" dirty="0"/>
              <a:t>Whistleblower schemes</a:t>
            </a:r>
          </a:p>
          <a:p>
            <a:pPr marL="0" indent="0" algn="just">
              <a:buNone/>
            </a:pPr>
            <a:r>
              <a:rPr lang="en-US" sz="2400" dirty="0"/>
              <a:t>(Source: World Economic Forum, 2023)</a:t>
            </a:r>
          </a:p>
        </p:txBody>
      </p:sp>
      <p:pic>
        <p:nvPicPr>
          <p:cNvPr id="5" name="Picture 4" descr="Outdoor warehouse">
            <a:extLst>
              <a:ext uri="{FF2B5EF4-FFF2-40B4-BE49-F238E27FC236}">
                <a16:creationId xmlns:a16="http://schemas.microsoft.com/office/drawing/2014/main" id="{634834B5-71E0-EC8C-46E0-BED40EF9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07" r="29751"/>
          <a:stretch/>
        </p:blipFill>
        <p:spPr>
          <a:xfrm>
            <a:off x="6857797" y="-10886"/>
            <a:ext cx="3266055" cy="1708242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39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4881-3D26-D7D2-A1F5-09A34D7D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Relevance/Importance  of ESG</a:t>
            </a:r>
            <a:br>
              <a:rPr lang="en-US" sz="3600" b="1" dirty="0"/>
            </a:br>
            <a:r>
              <a:rPr lang="en-US" sz="3600" b="1" dirty="0"/>
              <a:t>1. </a:t>
            </a:r>
            <a:r>
              <a:rPr lang="en-US" sz="2000" b="1" dirty="0"/>
              <a:t>For Businesses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F71E5-ED72-3E1F-8EF3-F3A3DE581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dirty="0"/>
              <a:t>Risk Management</a:t>
            </a:r>
          </a:p>
          <a:p>
            <a:pPr marL="514350" indent="-514350">
              <a:buAutoNum type="alphaLcPeriod"/>
            </a:pPr>
            <a:r>
              <a:rPr lang="en-US" dirty="0"/>
              <a:t>Enhance Reputation</a:t>
            </a:r>
          </a:p>
          <a:p>
            <a:pPr marL="514350" indent="-514350">
              <a:buAutoNum type="alphaLcPeriod"/>
            </a:pPr>
            <a:r>
              <a:rPr lang="en-US" dirty="0"/>
              <a:t>Regulatory Compliance</a:t>
            </a:r>
          </a:p>
          <a:p>
            <a:pPr marL="514350" indent="-514350">
              <a:buAutoNum type="alphaLcPeriod"/>
            </a:pPr>
            <a:r>
              <a:rPr lang="en-US" dirty="0"/>
              <a:t>Financial Performance</a:t>
            </a:r>
          </a:p>
          <a:p>
            <a:pPr marL="514350" indent="-514350">
              <a:buAutoNum type="alphaLcPeriod"/>
            </a:pPr>
            <a:r>
              <a:rPr lang="en-US" dirty="0"/>
              <a:t>Operational Efficiency</a:t>
            </a:r>
          </a:p>
        </p:txBody>
      </p:sp>
    </p:spTree>
    <p:extLst>
      <p:ext uri="{BB962C8B-B14F-4D97-AF65-F5344CB8AC3E}">
        <p14:creationId xmlns:p14="http://schemas.microsoft.com/office/powerpoint/2010/main" val="1193616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65D3-1B1B-C055-2AA6-7A56A233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80217"/>
          </a:xfrm>
        </p:spPr>
        <p:txBody>
          <a:bodyPr>
            <a:noAutofit/>
          </a:bodyPr>
          <a:lstStyle/>
          <a:p>
            <a:r>
              <a:rPr lang="en-US" sz="3200" b="1" dirty="0"/>
              <a:t>Relevance of ESG</a:t>
            </a:r>
            <a:br>
              <a:rPr lang="en-US" sz="3200" b="1" dirty="0"/>
            </a:br>
            <a:r>
              <a:rPr lang="en-US" sz="3200" b="1" dirty="0"/>
              <a:t>1. Businesses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8582B-DEED-D12C-6083-0B3D3EEC7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67" y="1761254"/>
            <a:ext cx="11107994" cy="47316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a. Risk Management:</a:t>
            </a:r>
          </a:p>
          <a:p>
            <a:pPr algn="just"/>
            <a:r>
              <a:rPr lang="en-US" b="1" dirty="0"/>
              <a:t>Identification of Risks: </a:t>
            </a:r>
          </a:p>
          <a:p>
            <a:pPr marL="0" indent="0" algn="just">
              <a:buNone/>
            </a:pPr>
            <a:r>
              <a:rPr lang="en-US" dirty="0"/>
              <a:t>ESG factors help businesses identify and assess a broader range of risks, including environmental (e.g., climate change, resource scarcity), social (e.g., labor practices, human rights), and governance (e.g., corruption, executive misconduct) risks.</a:t>
            </a:r>
          </a:p>
          <a:p>
            <a:pPr marL="0" indent="0" algn="just">
              <a:buNone/>
            </a:pPr>
            <a:r>
              <a:rPr lang="en-US" dirty="0"/>
              <a:t>Effective ESG practices allow companies to implement strategies to mitigate these risks, reducing potential negative impacts on their operations and reputation.</a:t>
            </a:r>
          </a:p>
        </p:txBody>
      </p:sp>
    </p:spTree>
    <p:extLst>
      <p:ext uri="{BB962C8B-B14F-4D97-AF65-F5344CB8AC3E}">
        <p14:creationId xmlns:p14="http://schemas.microsoft.com/office/powerpoint/2010/main" val="260429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656A9-263D-206B-8120-D0813427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b. Enhance Reputation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07BB-C460-3FE4-5FF4-3B1A5387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Brand Value: </a:t>
            </a:r>
          </a:p>
          <a:p>
            <a:pPr marL="0" indent="0" algn="just">
              <a:buNone/>
            </a:pPr>
            <a:r>
              <a:rPr lang="en-US" sz="3200" dirty="0"/>
              <a:t>Companies with strong ESG commitments often enjoy a better reputation among consumers, investors, and other stakeholders, leading to increased brand loyalty and customer retention.</a:t>
            </a:r>
          </a:p>
          <a:p>
            <a:pPr marL="0" indent="0" algn="just">
              <a:buNone/>
            </a:pPr>
            <a:r>
              <a:rPr lang="en-US" sz="3200" dirty="0"/>
              <a:t>Transparent ESG reporting and responsible practices build trust with stakeholders, enhancing the company’s image and credibility.</a:t>
            </a:r>
          </a:p>
        </p:txBody>
      </p:sp>
    </p:spTree>
    <p:extLst>
      <p:ext uri="{BB962C8B-B14F-4D97-AF65-F5344CB8AC3E}">
        <p14:creationId xmlns:p14="http://schemas.microsoft.com/office/powerpoint/2010/main" val="2279941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E7B9B-B808-E181-9BB3-317A48A1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c. Regulatory Compliance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80C72-BA72-3DE1-C43A-3DAF9812A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Meeting Regulations: </a:t>
            </a:r>
          </a:p>
          <a:p>
            <a:pPr marL="0" indent="0" algn="just">
              <a:buNone/>
            </a:pPr>
            <a:r>
              <a:rPr lang="en-US" sz="3200" dirty="0"/>
              <a:t>Adhering to ESG standards helps companies comply with current regulations and anticipate future legislative changes, avoiding fines and legal issues.</a:t>
            </a:r>
          </a:p>
          <a:p>
            <a:pPr marL="0" indent="0" algn="just">
              <a:buNone/>
            </a:pPr>
            <a:r>
              <a:rPr lang="en-US" sz="3200" dirty="0"/>
              <a:t>Companies that proactively address ESG issues are often better prepared for regulatory changes, giving them a competitive advantage.</a:t>
            </a:r>
          </a:p>
        </p:txBody>
      </p:sp>
    </p:spTree>
    <p:extLst>
      <p:ext uri="{BB962C8B-B14F-4D97-AF65-F5344CB8AC3E}">
        <p14:creationId xmlns:p14="http://schemas.microsoft.com/office/powerpoint/2010/main" val="1518295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1346</Words>
  <Application>Microsoft Office PowerPoint</Application>
  <PresentationFormat>Widescreen</PresentationFormat>
  <Paragraphs>117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Overview of ESG and its relevance</vt:lpstr>
      <vt:lpstr>What is ESG</vt:lpstr>
      <vt:lpstr>Environmental</vt:lpstr>
      <vt:lpstr>Social</vt:lpstr>
      <vt:lpstr>Governance</vt:lpstr>
      <vt:lpstr>Relevance/Importance  of ESG 1. For Businesses </vt:lpstr>
      <vt:lpstr>Relevance of ESG 1. Businesses </vt:lpstr>
      <vt:lpstr>b. Enhance Reputation</vt:lpstr>
      <vt:lpstr>c. Regulatory Compliance</vt:lpstr>
      <vt:lpstr>d. Financial Performance</vt:lpstr>
      <vt:lpstr>e. Operational Efficiency</vt:lpstr>
      <vt:lpstr>2. For Investors </vt:lpstr>
      <vt:lpstr>b. Risk Reduction</vt:lpstr>
      <vt:lpstr>c. Ethical Investment</vt:lpstr>
      <vt:lpstr>d. Market Trends and Demand</vt:lpstr>
      <vt:lpstr>3. For Society and Environment</vt:lpstr>
      <vt:lpstr>b. Social Improvements</vt:lpstr>
      <vt:lpstr>c. Governance Enhancements</vt:lpstr>
      <vt:lpstr>Limitations of ESG</vt:lpstr>
      <vt:lpstr>2. Complexity and Measurement</vt:lpstr>
      <vt:lpstr>3. Potential for Greenwashing</vt:lpstr>
      <vt:lpstr>4. Short-Term Focus</vt:lpstr>
      <vt:lpstr>5. Data Availability and Quality</vt:lpstr>
      <vt:lpstr>6. Uncertain Financial Outcomes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Manish Dadhich</dc:creator>
  <cp:lastModifiedBy>Manish Dadhich</cp:lastModifiedBy>
  <cp:revision>33</cp:revision>
  <dcterms:created xsi:type="dcterms:W3CDTF">2024-08-06T05:47:32Z</dcterms:created>
  <dcterms:modified xsi:type="dcterms:W3CDTF">2024-08-16T07:56:23Z</dcterms:modified>
</cp:coreProperties>
</file>