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256" r:id="rId2"/>
    <p:sldId id="302" r:id="rId3"/>
    <p:sldId id="325" r:id="rId4"/>
    <p:sldId id="257" r:id="rId5"/>
    <p:sldId id="329" r:id="rId6"/>
    <p:sldId id="327" r:id="rId7"/>
    <p:sldId id="328" r:id="rId8"/>
    <p:sldId id="322" r:id="rId9"/>
    <p:sldId id="323" r:id="rId10"/>
    <p:sldId id="324" r:id="rId11"/>
    <p:sldId id="258" r:id="rId12"/>
    <p:sldId id="301" r:id="rId13"/>
    <p:sldId id="265" r:id="rId14"/>
    <p:sldId id="266" r:id="rId15"/>
    <p:sldId id="267" r:id="rId16"/>
    <p:sldId id="259" r:id="rId17"/>
    <p:sldId id="260" r:id="rId18"/>
    <p:sldId id="268" r:id="rId19"/>
    <p:sldId id="261" r:id="rId20"/>
    <p:sldId id="263" r:id="rId21"/>
    <p:sldId id="262" r:id="rId22"/>
    <p:sldId id="264" r:id="rId23"/>
    <p:sldId id="269" r:id="rId24"/>
    <p:sldId id="270" r:id="rId25"/>
    <p:sldId id="271" r:id="rId26"/>
    <p:sldId id="272" r:id="rId27"/>
    <p:sldId id="273" r:id="rId28"/>
    <p:sldId id="274" r:id="rId29"/>
    <p:sldId id="275" r:id="rId30"/>
    <p:sldId id="276" r:id="rId31"/>
    <p:sldId id="277" r:id="rId32"/>
    <p:sldId id="281" r:id="rId33"/>
    <p:sldId id="284" r:id="rId34"/>
    <p:sldId id="305" r:id="rId35"/>
    <p:sldId id="306" r:id="rId36"/>
    <p:sldId id="307" r:id="rId37"/>
    <p:sldId id="308" r:id="rId38"/>
    <p:sldId id="309" r:id="rId39"/>
    <p:sldId id="310" r:id="rId40"/>
    <p:sldId id="311" r:id="rId41"/>
    <p:sldId id="312" r:id="rId42"/>
    <p:sldId id="313" r:id="rId43"/>
    <p:sldId id="314" r:id="rId44"/>
    <p:sldId id="315" r:id="rId45"/>
    <p:sldId id="316" r:id="rId46"/>
    <p:sldId id="317" r:id="rId47"/>
    <p:sldId id="318" r:id="rId48"/>
    <p:sldId id="319" r:id="rId49"/>
    <p:sldId id="320" r:id="rId50"/>
    <p:sldId id="321" r:id="rId51"/>
    <p:sldId id="326" r:id="rId5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A945E260-0AA0-4D73-A027-089FACF12FC5}" type="datetimeFigureOut">
              <a:rPr lang="en-US"/>
              <a:pPr>
                <a:defRPr/>
              </a:pPr>
              <a:t>1/14/2020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05D0DC7-9C2C-4B76-98B2-DE6B9BB114F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4E96399C-A049-4328-AF2D-5328D8582F36}" type="datetimeFigureOut">
              <a:rPr lang="en-US"/>
              <a:pPr>
                <a:defRPr/>
              </a:pPr>
              <a:t>1/14/2020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830A67B-ADF7-4A78-85BF-054234326BD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E12BC08-D172-42AD-BEDF-EE1E48D36000}" type="datetimeFigureOut">
              <a:rPr lang="en-US"/>
              <a:pPr>
                <a:defRPr/>
              </a:pPr>
              <a:t>1/14/2020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AF42957-8336-44D0-BDB5-FFD14512EB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F712FB8-13C0-44AC-ADA8-278A60411CFB}" type="datetimeFigureOut">
              <a:rPr lang="en-US"/>
              <a:pPr>
                <a:defRPr/>
              </a:pPr>
              <a:t>1/14/2020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ADDC721-16F0-4C70-9869-661B21A9225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CC9B32C-5BCF-4C5F-80CF-864AD6692643}" type="datetimeFigureOut">
              <a:rPr lang="en-US"/>
              <a:pPr>
                <a:defRPr/>
              </a:pPr>
              <a:t>1/14/2020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C84BC0A-E31E-4A19-A9EF-B6559C18D01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9F99F36-2656-492F-AE5E-54FC5ABA3F85}" type="datetimeFigureOut">
              <a:rPr lang="en-US"/>
              <a:pPr>
                <a:defRPr/>
              </a:pPr>
              <a:t>1/14/2020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40EBF73-EB78-40F8-B7E0-C24FB128389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6F92A85-1545-407A-BB34-8489AD81D2B4}" type="datetimeFigureOut">
              <a:rPr lang="en-US"/>
              <a:pPr>
                <a:defRPr/>
              </a:pPr>
              <a:t>1/14/2020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5FC3B62-D816-4991-AFF7-ACE02FD9276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AE0F662-7F2F-4424-98C4-4E18E50FC318}" type="datetimeFigureOut">
              <a:rPr lang="en-US"/>
              <a:pPr>
                <a:defRPr/>
              </a:pPr>
              <a:t>1/14/2020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BF87ED9-174A-49AE-801D-5C08DB360A1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5C1E121-258C-47D8-8CC0-B39EDD00A26C}" type="datetimeFigureOut">
              <a:rPr lang="en-US"/>
              <a:pPr>
                <a:defRPr/>
              </a:pPr>
              <a:t>1/14/2020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873E370-2B63-4870-826B-1615A6F1CB3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3C96F39-7F1A-4EE5-8B05-FD1C87DC8644}" type="datetimeFigureOut">
              <a:rPr lang="en-US"/>
              <a:pPr>
                <a:defRPr/>
              </a:pPr>
              <a:t>1/14/2020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F579771-83C7-408E-B6A6-FAB786C5C39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9CFF1EA-9C6F-4AB1-983B-18AD020BBFAE}" type="datetimeFigureOut">
              <a:rPr lang="en-US"/>
              <a:pPr>
                <a:defRPr/>
              </a:pPr>
              <a:t>1/14/2020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6D34114-AA2D-4BD9-A072-8879C3F9E3B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4005B99-049E-491C-9E69-5A46A3DA900A}" type="datetimeFigureOut">
              <a:rPr lang="en-US"/>
              <a:pPr>
                <a:defRPr/>
              </a:pPr>
              <a:t>1/14/2020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3AE133F-9292-43F8-B623-F994664771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73ECB61B-CC2D-45E1-95F0-6525ACFB09E9}" type="datetimeFigureOut">
              <a:rPr lang="en-US"/>
              <a:pPr>
                <a:defRPr/>
              </a:pPr>
              <a:t>1/14/2020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41B974F7-B4C9-4BCC-BF33-94BA2EE57ED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hangingPunct="1"/>
            <a:r>
              <a:rPr lang="en-US" smtClean="0"/>
              <a:t>FUNDAMENTAL ANALYSIS</a:t>
            </a: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en-US" dirty="0" smtClean="0"/>
              <a:t> Dr. Manish </a:t>
            </a:r>
            <a:r>
              <a:rPr lang="en-US" smtClean="0"/>
              <a:t>Dadhich</a:t>
            </a: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bottom-up approach</a:t>
            </a:r>
            <a:endParaRPr lang="en-US" dirty="0"/>
          </a:p>
        </p:txBody>
      </p:sp>
      <p:sp>
        <p:nvSpPr>
          <p:cNvPr id="3" name="Content Placeholder 2"/>
          <p:cNvSpPr>
            <a:spLocks noGrp="1"/>
          </p:cNvSpPr>
          <p:nvPr>
            <p:ph idx="1"/>
          </p:nvPr>
        </p:nvSpPr>
        <p:spPr/>
        <p:txBody>
          <a:bodyPr/>
          <a:lstStyle/>
          <a:p>
            <a:endParaRPr lang="en-US"/>
          </a:p>
        </p:txBody>
      </p:sp>
      <p:pic>
        <p:nvPicPr>
          <p:cNvPr id="70658" name="Picture 2" descr="Bottom-up Approach"/>
          <p:cNvPicPr>
            <a:picLocks noChangeAspect="1" noChangeArrowheads="1"/>
          </p:cNvPicPr>
          <p:nvPr/>
        </p:nvPicPr>
        <p:blipFill>
          <a:blip r:embed="rId2"/>
          <a:srcRect/>
          <a:stretch>
            <a:fillRect/>
          </a:stretch>
        </p:blipFill>
        <p:spPr bwMode="auto">
          <a:xfrm>
            <a:off x="928662" y="1785926"/>
            <a:ext cx="7416821" cy="4258878"/>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fundamental analysis is done in three steps</a:t>
            </a:r>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None/>
              <a:defRPr/>
            </a:pPr>
            <a:r>
              <a:rPr lang="en-US" dirty="0" smtClean="0"/>
              <a:t>1. Economic Analysis:-</a:t>
            </a:r>
          </a:p>
          <a:p>
            <a:pPr eaLnBrk="1" fontAlgn="auto" hangingPunct="1">
              <a:spcAft>
                <a:spcPts val="0"/>
              </a:spcAft>
              <a:buFont typeface="Arial" pitchFamily="34" charset="0"/>
              <a:buChar char="•"/>
              <a:defRPr/>
            </a:pPr>
            <a:r>
              <a:rPr lang="en-US" dirty="0" smtClean="0"/>
              <a:t>The first step to this type of analysis includes looking at the macroeconomic situation. </a:t>
            </a:r>
          </a:p>
          <a:p>
            <a:pPr eaLnBrk="1" fontAlgn="auto" hangingPunct="1">
              <a:spcAft>
                <a:spcPts val="0"/>
              </a:spcAft>
              <a:buFont typeface="Arial" pitchFamily="34" charset="0"/>
              <a:buChar char="•"/>
              <a:defRPr/>
            </a:pPr>
            <a:r>
              <a:rPr lang="en-US" dirty="0" smtClean="0"/>
              <a:t> GDP</a:t>
            </a:r>
          </a:p>
          <a:p>
            <a:pPr eaLnBrk="1" fontAlgn="auto" hangingPunct="1">
              <a:spcAft>
                <a:spcPts val="0"/>
              </a:spcAft>
              <a:buFont typeface="Arial" pitchFamily="34" charset="0"/>
              <a:buChar char="•"/>
              <a:defRPr/>
            </a:pPr>
            <a:r>
              <a:rPr lang="en-US" dirty="0" smtClean="0"/>
              <a:t> growth rates</a:t>
            </a:r>
          </a:p>
          <a:p>
            <a:pPr eaLnBrk="1" fontAlgn="auto" hangingPunct="1">
              <a:spcAft>
                <a:spcPts val="0"/>
              </a:spcAft>
              <a:buFont typeface="Arial" pitchFamily="34" charset="0"/>
              <a:buChar char="•"/>
              <a:defRPr/>
            </a:pPr>
            <a:r>
              <a:rPr lang="en-US" dirty="0" smtClean="0"/>
              <a:t>Inflation</a:t>
            </a:r>
          </a:p>
          <a:p>
            <a:pPr eaLnBrk="1" fontAlgn="auto" hangingPunct="1">
              <a:spcAft>
                <a:spcPts val="0"/>
              </a:spcAft>
              <a:buFont typeface="Arial" pitchFamily="34" charset="0"/>
              <a:buChar char="•"/>
              <a:defRPr/>
            </a:pPr>
            <a:r>
              <a:rPr lang="en-US" dirty="0" smtClean="0"/>
              <a:t> interest rates</a:t>
            </a:r>
          </a:p>
          <a:p>
            <a:pPr eaLnBrk="1" fontAlgn="auto" hangingPunct="1">
              <a:spcAft>
                <a:spcPts val="0"/>
              </a:spcAft>
              <a:buFont typeface="Arial" pitchFamily="34" charset="0"/>
              <a:buChar char="•"/>
              <a:defRPr/>
            </a:pPr>
            <a:r>
              <a:rPr lang="en-US" dirty="0" smtClean="0"/>
              <a:t> exchange rates,</a:t>
            </a:r>
          </a:p>
          <a:p>
            <a:pPr eaLnBrk="1" fontAlgn="auto" hangingPunct="1">
              <a:spcAft>
                <a:spcPts val="0"/>
              </a:spcAft>
              <a:buFont typeface="Arial" pitchFamily="34" charset="0"/>
              <a:buChar char="•"/>
              <a:defRPr/>
            </a:pPr>
            <a:r>
              <a:rPr lang="en-US" dirty="0" smtClean="0"/>
              <a:t>productivity </a:t>
            </a:r>
          </a:p>
          <a:p>
            <a:pPr eaLnBrk="1" fontAlgn="auto" hangingPunct="1">
              <a:spcAft>
                <a:spcPts val="0"/>
              </a:spcAft>
              <a:buFont typeface="Arial" pitchFamily="34" charset="0"/>
              <a:buChar char="•"/>
              <a:defRPr/>
            </a:pPr>
            <a:r>
              <a:rPr lang="en-US" dirty="0" smtClean="0"/>
              <a:t> energy prices.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p:txBody>
          <a:bodyPr/>
          <a:lstStyle/>
          <a:p>
            <a:r>
              <a:rPr lang="en-US" smtClean="0"/>
              <a:t>Analyze the state of the world economy</a:t>
            </a:r>
          </a:p>
          <a:p>
            <a:r>
              <a:rPr lang="en-US" smtClean="0"/>
              <a:t>Pick certain asset classes that will outperform others</a:t>
            </a:r>
          </a:p>
          <a:p>
            <a:r>
              <a:rPr lang="en-US" smtClean="0"/>
              <a:t>Pick geographic locations</a:t>
            </a:r>
          </a:p>
          <a:p>
            <a:r>
              <a:rPr lang="en-US" smtClean="0"/>
              <a:t>Narrow to industry analysis</a:t>
            </a:r>
          </a:p>
          <a:p>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smtClean="0"/>
              <a:t>2. Industry Analysis</a:t>
            </a:r>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pitchFamily="34" charset="0"/>
              <a:buChar char="•"/>
              <a:defRPr/>
            </a:pPr>
            <a:r>
              <a:rPr lang="en-US" dirty="0" smtClean="0"/>
              <a:t>The SECOND  step taken in  FUNDAMENTAL analysis is looking at the industry as a </a:t>
            </a:r>
            <a:r>
              <a:rPr lang="en-US" dirty="0" smtClean="0"/>
              <a:t>whole which includes industry analysis  looks at </a:t>
            </a:r>
            <a:endParaRPr lang="en-US" dirty="0" smtClean="0"/>
          </a:p>
          <a:p>
            <a:pPr marL="514350" indent="-514350" eaLnBrk="1" fontAlgn="auto" hangingPunct="1">
              <a:spcAft>
                <a:spcPts val="0"/>
              </a:spcAft>
              <a:buFont typeface="+mj-lt"/>
              <a:buAutoNum type="alphaLcParenR"/>
              <a:defRPr/>
            </a:pPr>
            <a:r>
              <a:rPr lang="en-US" dirty="0" smtClean="0"/>
              <a:t>total sales </a:t>
            </a:r>
          </a:p>
          <a:p>
            <a:pPr marL="514350" indent="-514350" eaLnBrk="1" fontAlgn="auto" hangingPunct="1">
              <a:spcAft>
                <a:spcPts val="0"/>
              </a:spcAft>
              <a:buFont typeface="+mj-lt"/>
              <a:buAutoNum type="alphaLcParenR"/>
              <a:defRPr/>
            </a:pPr>
            <a:r>
              <a:rPr lang="en-US" dirty="0" smtClean="0"/>
              <a:t>price levels</a:t>
            </a:r>
          </a:p>
          <a:p>
            <a:pPr marL="514350" indent="-514350" eaLnBrk="1" fontAlgn="auto" hangingPunct="1">
              <a:spcAft>
                <a:spcPts val="0"/>
              </a:spcAft>
              <a:buFont typeface="+mj-lt"/>
              <a:buAutoNum type="alphaLcParenR"/>
              <a:defRPr/>
            </a:pPr>
            <a:r>
              <a:rPr lang="en-US" dirty="0" smtClean="0"/>
              <a:t>competition and their effects</a:t>
            </a:r>
          </a:p>
          <a:p>
            <a:pPr marL="514350" indent="-514350" eaLnBrk="1" fontAlgn="auto" hangingPunct="1">
              <a:spcAft>
                <a:spcPts val="0"/>
              </a:spcAft>
              <a:buFont typeface="+mj-lt"/>
              <a:buAutoNum type="alphaLcParenR"/>
              <a:defRPr/>
            </a:pPr>
            <a:r>
              <a:rPr lang="en-US" dirty="0" smtClean="0"/>
              <a:t>Foreign competition </a:t>
            </a:r>
          </a:p>
          <a:p>
            <a:pPr marL="514350" indent="-514350" eaLnBrk="1" fontAlgn="auto" hangingPunct="1">
              <a:spcAft>
                <a:spcPts val="0"/>
              </a:spcAft>
              <a:buFont typeface="+mj-lt"/>
              <a:buAutoNum type="alphaLcParenR"/>
              <a:defRPr/>
            </a:pPr>
            <a:r>
              <a:rPr lang="en-US" dirty="0" smtClean="0"/>
              <a:t>any entrances or exits from the industry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smtClean="0"/>
              <a:t>3. Company Analysis:-</a:t>
            </a:r>
          </a:p>
        </p:txBody>
      </p:sp>
      <p:sp>
        <p:nvSpPr>
          <p:cNvPr id="3" name="Content Placeholder 2"/>
          <p:cNvSpPr>
            <a:spLocks noGrp="1"/>
          </p:cNvSpPr>
          <p:nvPr>
            <p:ph idx="1"/>
          </p:nvPr>
        </p:nvSpPr>
        <p:spPr/>
        <p:txBody>
          <a:bodyPr rtlCol="0">
            <a:normAutofit fontScale="92500"/>
          </a:bodyPr>
          <a:lstStyle/>
          <a:p>
            <a:pPr eaLnBrk="1" fontAlgn="auto" hangingPunct="1">
              <a:spcAft>
                <a:spcPts val="0"/>
              </a:spcAft>
              <a:buFont typeface="Arial" pitchFamily="34" charset="0"/>
              <a:buChar char="•"/>
              <a:defRPr/>
            </a:pPr>
            <a:r>
              <a:rPr lang="en-US" dirty="0" smtClean="0"/>
              <a:t>Last in this process of studying the fundamentals includes looking at the company individually</a:t>
            </a:r>
          </a:p>
          <a:p>
            <a:pPr eaLnBrk="1" fontAlgn="auto" hangingPunct="1">
              <a:spcAft>
                <a:spcPts val="0"/>
              </a:spcAft>
              <a:buFont typeface="Arial" pitchFamily="34" charset="0"/>
              <a:buChar char="•"/>
              <a:defRPr/>
            </a:pPr>
            <a:r>
              <a:rPr lang="en-US" dirty="0" smtClean="0"/>
              <a:t>This includes looking </a:t>
            </a:r>
            <a:r>
              <a:rPr lang="en-US" dirty="0" smtClean="0"/>
              <a:t>at:</a:t>
            </a:r>
            <a:endParaRPr lang="en-US" dirty="0" smtClean="0"/>
          </a:p>
          <a:p>
            <a:pPr marL="514350" indent="-514350" eaLnBrk="1" fontAlgn="auto" hangingPunct="1">
              <a:spcAft>
                <a:spcPts val="0"/>
              </a:spcAft>
              <a:buFont typeface="+mj-lt"/>
              <a:buAutoNum type="alphaLcParenR"/>
              <a:defRPr/>
            </a:pPr>
            <a:r>
              <a:rPr lang="en-US" dirty="0" smtClean="0"/>
              <a:t> </a:t>
            </a:r>
            <a:r>
              <a:rPr lang="en-US" dirty="0" smtClean="0"/>
              <a:t>unit </a:t>
            </a:r>
            <a:r>
              <a:rPr lang="en-US" dirty="0" smtClean="0"/>
              <a:t>sales</a:t>
            </a:r>
          </a:p>
          <a:p>
            <a:pPr marL="514350" indent="-514350" eaLnBrk="1" fontAlgn="auto" hangingPunct="1">
              <a:spcAft>
                <a:spcPts val="0"/>
              </a:spcAft>
              <a:buFont typeface="+mj-lt"/>
              <a:buAutoNum type="alphaLcParenR"/>
              <a:defRPr/>
            </a:pPr>
            <a:r>
              <a:rPr lang="en-US" dirty="0" smtClean="0"/>
              <a:t> prices</a:t>
            </a:r>
          </a:p>
          <a:p>
            <a:pPr marL="514350" indent="-514350" eaLnBrk="1" fontAlgn="auto" hangingPunct="1">
              <a:spcAft>
                <a:spcPts val="0"/>
              </a:spcAft>
              <a:buFont typeface="+mj-lt"/>
              <a:buAutoNum type="alphaLcParenR"/>
              <a:defRPr/>
            </a:pPr>
            <a:r>
              <a:rPr lang="en-US" dirty="0" smtClean="0"/>
              <a:t> new </a:t>
            </a:r>
            <a:r>
              <a:rPr lang="en-US" dirty="0" smtClean="0"/>
              <a:t>products</a:t>
            </a:r>
          </a:p>
          <a:p>
            <a:pPr marL="514350" indent="-514350" eaLnBrk="1" fontAlgn="auto" hangingPunct="1">
              <a:spcAft>
                <a:spcPts val="0"/>
              </a:spcAft>
              <a:buFont typeface="+mj-lt"/>
              <a:buAutoNum type="alphaLcParenR"/>
              <a:defRPr/>
            </a:pPr>
            <a:r>
              <a:rPr lang="en-US" dirty="0" smtClean="0"/>
              <a:t> earnings and </a:t>
            </a:r>
          </a:p>
          <a:p>
            <a:pPr marL="514350" indent="-514350" eaLnBrk="1" fontAlgn="auto" hangingPunct="1">
              <a:spcAft>
                <a:spcPts val="0"/>
              </a:spcAft>
              <a:buFont typeface="+mj-lt"/>
              <a:buAutoNum type="alphaLcParenR"/>
              <a:defRPr/>
            </a:pPr>
            <a:r>
              <a:rPr lang="en-US" dirty="0" smtClean="0"/>
              <a:t>Any chance of debt or equity occurring</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dirty="0" smtClean="0"/>
              <a:t>1. Economic </a:t>
            </a:r>
            <a:r>
              <a:rPr lang="en-US" dirty="0" smtClean="0"/>
              <a:t>analysis </a:t>
            </a:r>
          </a:p>
        </p:txBody>
      </p:sp>
      <p:sp>
        <p:nvSpPr>
          <p:cNvPr id="3" name="Content Placeholder 2"/>
          <p:cNvSpPr>
            <a:spLocks noGrp="1"/>
          </p:cNvSpPr>
          <p:nvPr>
            <p:ph idx="1"/>
          </p:nvPr>
        </p:nvSpPr>
        <p:spPr/>
        <p:txBody>
          <a:bodyPr rtlCol="0">
            <a:normAutofit fontScale="92500" lnSpcReduction="20000"/>
          </a:bodyPr>
          <a:lstStyle/>
          <a:p>
            <a:pPr algn="just" eaLnBrk="1" fontAlgn="auto" hangingPunct="1">
              <a:spcAft>
                <a:spcPts val="0"/>
              </a:spcAft>
              <a:buFont typeface="Arial" pitchFamily="34" charset="0"/>
              <a:buChar char="•"/>
              <a:defRPr/>
            </a:pPr>
            <a:r>
              <a:rPr lang="en-US" dirty="0" smtClean="0"/>
              <a:t>The economy is like the tide and the various industry groups and individual companies are like boats</a:t>
            </a:r>
          </a:p>
          <a:p>
            <a:pPr algn="just" eaLnBrk="1" fontAlgn="auto" hangingPunct="1">
              <a:spcAft>
                <a:spcPts val="0"/>
              </a:spcAft>
              <a:buFont typeface="Arial" pitchFamily="34" charset="0"/>
              <a:buChar char="•"/>
              <a:defRPr/>
            </a:pPr>
            <a:r>
              <a:rPr lang="en-US" dirty="0" smtClean="0"/>
              <a:t>When the economy expands, most industry groups and companies benefit and grow. </a:t>
            </a:r>
          </a:p>
          <a:p>
            <a:pPr algn="just" eaLnBrk="1" fontAlgn="auto" hangingPunct="1">
              <a:spcAft>
                <a:spcPts val="0"/>
              </a:spcAft>
              <a:buFont typeface="Arial" pitchFamily="34" charset="0"/>
              <a:buChar char="•"/>
              <a:defRPr/>
            </a:pPr>
            <a:r>
              <a:rPr lang="en-US" dirty="0" smtClean="0"/>
              <a:t> When the economy declines, most sectors and companies usually suffer</a:t>
            </a:r>
          </a:p>
          <a:p>
            <a:pPr algn="just" eaLnBrk="1" fontAlgn="auto" hangingPunct="1">
              <a:spcAft>
                <a:spcPts val="0"/>
              </a:spcAft>
              <a:buFont typeface="Arial" pitchFamily="34" charset="0"/>
              <a:buChar char="•"/>
              <a:defRPr/>
            </a:pPr>
            <a:r>
              <a:rPr lang="en-US" dirty="0" smtClean="0"/>
              <a:t>Many economists link economic expansion and contraction to the level of interest rates. </a:t>
            </a:r>
          </a:p>
          <a:p>
            <a:pPr algn="just" eaLnBrk="1" fontAlgn="auto" hangingPunct="1">
              <a:spcAft>
                <a:spcPts val="0"/>
              </a:spcAft>
              <a:buFont typeface="Arial" pitchFamily="34" charset="0"/>
              <a:buChar char="•"/>
              <a:defRPr/>
            </a:pPr>
            <a:r>
              <a:rPr lang="en-US" dirty="0" smtClean="0"/>
              <a:t>Interest rates are seen as a leading indicator for the stock market as well.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GROSS DOMESTIC PRODUCT (GDP)</a:t>
            </a:r>
          </a:p>
        </p:txBody>
      </p:sp>
      <p:sp>
        <p:nvSpPr>
          <p:cNvPr id="3" name="Content Placeholder 2"/>
          <p:cNvSpPr>
            <a:spLocks noGrp="1"/>
          </p:cNvSpPr>
          <p:nvPr>
            <p:ph idx="1"/>
          </p:nvPr>
        </p:nvSpPr>
        <p:spPr/>
        <p:txBody>
          <a:bodyPr rtlCol="0">
            <a:normAutofit lnSpcReduction="10000"/>
          </a:bodyPr>
          <a:lstStyle/>
          <a:p>
            <a:pPr algn="just" eaLnBrk="1" fontAlgn="auto" hangingPunct="1">
              <a:spcAft>
                <a:spcPts val="0"/>
              </a:spcAft>
              <a:buFont typeface="Arial" pitchFamily="34" charset="0"/>
              <a:buChar char="•"/>
              <a:defRPr/>
            </a:pPr>
            <a:r>
              <a:rPr lang="en-US" dirty="0" smtClean="0"/>
              <a:t>GDP is one of the core indicators of the current condition of a country's economy.</a:t>
            </a:r>
          </a:p>
          <a:p>
            <a:pPr algn="just" eaLnBrk="1" fontAlgn="auto" hangingPunct="1">
              <a:spcAft>
                <a:spcPts val="0"/>
              </a:spcAft>
              <a:buFont typeface="Arial" pitchFamily="34" charset="0"/>
              <a:buChar char="•"/>
              <a:defRPr/>
            </a:pPr>
            <a:r>
              <a:rPr lang="en-US" dirty="0" smtClean="0"/>
              <a:t> It measures the monetary value of all final goods and services produced over a specified period (one year) within the boundaries of a country.</a:t>
            </a:r>
          </a:p>
          <a:p>
            <a:pPr algn="just" eaLnBrk="1" fontAlgn="auto" hangingPunct="1">
              <a:spcAft>
                <a:spcPts val="0"/>
              </a:spcAft>
              <a:buFont typeface="Arial" pitchFamily="34" charset="0"/>
              <a:buChar char="•"/>
              <a:defRPr/>
            </a:pPr>
            <a:r>
              <a:rPr lang="en-US" dirty="0" smtClean="0"/>
              <a:t> Gross Domestic Product (GDP) is the broadest measure of economic activity; however it is only released quarterly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z="3200" b="1" dirty="0" smtClean="0"/>
              <a:t>GROSS DOMESTIC  PRODUCT (GDP)</a:t>
            </a:r>
          </a:p>
        </p:txBody>
      </p:sp>
      <p:sp>
        <p:nvSpPr>
          <p:cNvPr id="11267" name="Content Placeholder 2"/>
          <p:cNvSpPr>
            <a:spLocks noGrp="1"/>
          </p:cNvSpPr>
          <p:nvPr>
            <p:ph idx="1"/>
          </p:nvPr>
        </p:nvSpPr>
        <p:spPr/>
        <p:txBody>
          <a:bodyPr/>
          <a:lstStyle/>
          <a:p>
            <a:pPr marL="514350" indent="-514350" eaLnBrk="1" hangingPunct="1">
              <a:buFont typeface="Arial" charset="0"/>
              <a:buNone/>
            </a:pPr>
            <a:r>
              <a:rPr lang="en-US" smtClean="0"/>
              <a:t>The broad components of GDP are:</a:t>
            </a:r>
          </a:p>
          <a:p>
            <a:pPr marL="514350" indent="-514350" eaLnBrk="1" hangingPunct="1">
              <a:buFont typeface="Calibri" pitchFamily="34" charset="0"/>
              <a:buAutoNum type="alphaLcParenR"/>
            </a:pPr>
            <a:r>
              <a:rPr lang="en-US" smtClean="0"/>
              <a:t> consumption</a:t>
            </a:r>
          </a:p>
          <a:p>
            <a:pPr marL="514350" indent="-514350" eaLnBrk="1" hangingPunct="1">
              <a:buFont typeface="Calibri" pitchFamily="34" charset="0"/>
              <a:buAutoNum type="alphaLcParenR"/>
            </a:pPr>
            <a:r>
              <a:rPr lang="en-US" smtClean="0"/>
              <a:t>Investment</a:t>
            </a:r>
          </a:p>
          <a:p>
            <a:pPr marL="514350" indent="-514350" eaLnBrk="1" hangingPunct="1">
              <a:buFont typeface="Calibri" pitchFamily="34" charset="0"/>
              <a:buAutoNum type="alphaLcParenR"/>
            </a:pPr>
            <a:r>
              <a:rPr lang="en-US" smtClean="0"/>
              <a:t>net exports</a:t>
            </a:r>
          </a:p>
          <a:p>
            <a:pPr marL="514350" indent="-514350" eaLnBrk="1" hangingPunct="1">
              <a:buFont typeface="Calibri" pitchFamily="34" charset="0"/>
              <a:buAutoNum type="alphaLcParenR"/>
            </a:pPr>
            <a:r>
              <a:rPr lang="en-US" smtClean="0"/>
              <a:t>government purchases</a:t>
            </a:r>
          </a:p>
          <a:p>
            <a:pPr marL="514350" indent="-514350" eaLnBrk="1" hangingPunct="1">
              <a:buFont typeface="Calibri" pitchFamily="34" charset="0"/>
              <a:buAutoNum type="alphaLcParenR"/>
            </a:pPr>
            <a:r>
              <a:rPr lang="en-US" smtClean="0"/>
              <a:t> and inventories.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smtClean="0"/>
              <a:t>PERSONAL CONSUMPTION </a:t>
            </a:r>
          </a:p>
        </p:txBody>
      </p:sp>
      <p:sp>
        <p:nvSpPr>
          <p:cNvPr id="12291" name="Content Placeholder 2"/>
          <p:cNvSpPr>
            <a:spLocks noGrp="1"/>
          </p:cNvSpPr>
          <p:nvPr>
            <p:ph idx="1"/>
          </p:nvPr>
        </p:nvSpPr>
        <p:spPr/>
        <p:txBody>
          <a:bodyPr/>
          <a:lstStyle/>
          <a:p>
            <a:pPr algn="just" eaLnBrk="1" hangingPunct="1"/>
            <a:r>
              <a:rPr lang="en-US" b="1" dirty="0" smtClean="0"/>
              <a:t>Personal consumption expenditures</a:t>
            </a:r>
            <a:r>
              <a:rPr lang="en-US" dirty="0" smtClean="0"/>
              <a:t> (</a:t>
            </a:r>
            <a:r>
              <a:rPr lang="en-US" b="1" dirty="0" smtClean="0"/>
              <a:t>PCE</a:t>
            </a:r>
            <a:r>
              <a:rPr lang="en-US" dirty="0" smtClean="0"/>
              <a:t>) represent roughly 2/3 of GDP. By monitoring retail sales, policy makers are able to make an assessment of the likely growth of PCE for the current and future quarters.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mtClean="0"/>
              <a:t>INFLATION</a:t>
            </a:r>
          </a:p>
        </p:txBody>
      </p:sp>
      <p:sp>
        <p:nvSpPr>
          <p:cNvPr id="3" name="Content Placeholder 2"/>
          <p:cNvSpPr>
            <a:spLocks noGrp="1"/>
          </p:cNvSpPr>
          <p:nvPr>
            <p:ph idx="1"/>
          </p:nvPr>
        </p:nvSpPr>
        <p:spPr>
          <a:xfrm>
            <a:off x="457200" y="1214422"/>
            <a:ext cx="8229600" cy="4911741"/>
          </a:xfrm>
        </p:spPr>
        <p:txBody>
          <a:bodyPr rtlCol="0">
            <a:normAutofit fontScale="92500" lnSpcReduction="10000"/>
          </a:bodyPr>
          <a:lstStyle/>
          <a:p>
            <a:pPr eaLnBrk="1" fontAlgn="auto" hangingPunct="1">
              <a:spcAft>
                <a:spcPts val="0"/>
              </a:spcAft>
              <a:buFont typeface="Arial" pitchFamily="34" charset="0"/>
              <a:buChar char="•"/>
              <a:defRPr/>
            </a:pPr>
            <a:r>
              <a:rPr lang="en-US" dirty="0" smtClean="0"/>
              <a:t>Is a general increase in prices in an economy and consequent fall in the purchasing power of money. </a:t>
            </a:r>
          </a:p>
          <a:p>
            <a:pPr eaLnBrk="1" fontAlgn="auto" hangingPunct="1">
              <a:spcAft>
                <a:spcPts val="0"/>
              </a:spcAft>
              <a:buFont typeface="Arial" pitchFamily="34" charset="0"/>
              <a:buChar char="•"/>
              <a:defRPr/>
            </a:pPr>
            <a:r>
              <a:rPr lang="en-US" dirty="0" smtClean="0"/>
              <a:t>Economists distinguish between two types of inflation. </a:t>
            </a:r>
          </a:p>
          <a:p>
            <a:pPr marL="514350" indent="-514350" eaLnBrk="1" fontAlgn="auto" hangingPunct="1">
              <a:spcAft>
                <a:spcPts val="0"/>
              </a:spcAft>
              <a:buFont typeface="+mj-lt"/>
              <a:buAutoNum type="alphaLcParenR"/>
              <a:defRPr/>
            </a:pPr>
            <a:r>
              <a:rPr lang="en-US" dirty="0" smtClean="0"/>
              <a:t> Demand-pull inflation arises when the economy is trying to spend beyond its capacity to produce. </a:t>
            </a:r>
          </a:p>
          <a:p>
            <a:pPr marL="514350" indent="-514350" eaLnBrk="1" fontAlgn="auto" hangingPunct="1">
              <a:spcAft>
                <a:spcPts val="0"/>
              </a:spcAft>
              <a:buFont typeface="+mj-lt"/>
              <a:buAutoNum type="alphaLcParenR"/>
              <a:defRPr/>
            </a:pPr>
            <a:r>
              <a:rPr lang="en-US" dirty="0" smtClean="0"/>
              <a:t>Cost-push inflation is driven by increases in nominal wages and in the prices of non-wage inputs such as raw materials and energy.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'Fundamental Analysis'</a:t>
            </a:r>
            <a:br>
              <a:rPr lang="en-US" dirty="0" smtClean="0"/>
            </a:br>
            <a:endParaRPr lang="en-US" dirty="0"/>
          </a:p>
        </p:txBody>
      </p:sp>
      <p:sp>
        <p:nvSpPr>
          <p:cNvPr id="3" name="Content Placeholder 2"/>
          <p:cNvSpPr>
            <a:spLocks noGrp="1"/>
          </p:cNvSpPr>
          <p:nvPr>
            <p:ph idx="1"/>
          </p:nvPr>
        </p:nvSpPr>
        <p:spPr>
          <a:xfrm>
            <a:off x="457200" y="1143000"/>
            <a:ext cx="8229600" cy="4983163"/>
          </a:xfrm>
        </p:spPr>
        <p:txBody>
          <a:bodyPr>
            <a:noAutofit/>
          </a:bodyPr>
          <a:lstStyle/>
          <a:p>
            <a:pPr algn="just"/>
            <a:r>
              <a:rPr lang="en-US" sz="2800" dirty="0" smtClean="0"/>
              <a:t>Fundamental analysis is a method of evaluating a security in an attempt to measure its intrinsic value, by examining related economic, financial and other qualitative and quantitative factors. </a:t>
            </a:r>
          </a:p>
          <a:p>
            <a:pPr algn="just"/>
            <a:r>
              <a:rPr lang="en-US" sz="2800" dirty="0" smtClean="0"/>
              <a:t>Fundamental analysts study anything that can affect the security's value, including macroeconomic factors </a:t>
            </a:r>
          </a:p>
          <a:p>
            <a:pPr algn="just"/>
            <a:r>
              <a:rPr lang="en-US" sz="2800" dirty="0" smtClean="0"/>
              <a:t>such as the overall economy and industry conditions, and microeconomic factors such as financial conditions and company management. </a:t>
            </a:r>
          </a:p>
          <a:p>
            <a:pPr algn="just">
              <a:buNone/>
            </a:pPr>
            <a:r>
              <a:rPr lang="en-US" sz="2800" dirty="0" smtClean="0"/>
              <a:t/>
            </a:r>
            <a:br>
              <a:rPr lang="en-US" sz="2800" dirty="0" smtClean="0"/>
            </a:br>
            <a:r>
              <a:rPr lang="en-US" sz="2800" dirty="0" smtClean="0"/>
              <a:t/>
            </a:r>
            <a:br>
              <a:rPr lang="en-US" sz="2800" dirty="0" smtClean="0"/>
            </a:br>
            <a:endParaRPr lang="en-US"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dirty="0" smtClean="0"/>
              <a:t>INTEREST RATES </a:t>
            </a:r>
          </a:p>
        </p:txBody>
      </p:sp>
      <p:sp>
        <p:nvSpPr>
          <p:cNvPr id="3" name="Content Placeholder 2"/>
          <p:cNvSpPr>
            <a:spLocks noGrp="1"/>
          </p:cNvSpPr>
          <p:nvPr>
            <p:ph idx="1"/>
          </p:nvPr>
        </p:nvSpPr>
        <p:spPr>
          <a:xfrm>
            <a:off x="457200" y="1285860"/>
            <a:ext cx="8229600" cy="4840303"/>
          </a:xfrm>
        </p:spPr>
        <p:txBody>
          <a:bodyPr rtlCol="0">
            <a:normAutofit/>
          </a:bodyPr>
          <a:lstStyle/>
          <a:p>
            <a:pPr algn="just" eaLnBrk="1" fontAlgn="auto" hangingPunct="1">
              <a:spcAft>
                <a:spcPts val="0"/>
              </a:spcAft>
              <a:buFont typeface="Arial" pitchFamily="34" charset="0"/>
              <a:buChar char="•"/>
              <a:defRPr/>
            </a:pPr>
            <a:r>
              <a:rPr lang="en-US" dirty="0" smtClean="0"/>
              <a:t> If there is an uncertainty in the market in terms of interest rates</a:t>
            </a:r>
          </a:p>
          <a:p>
            <a:pPr algn="just" eaLnBrk="1" fontAlgn="auto" hangingPunct="1">
              <a:spcAft>
                <a:spcPts val="0"/>
              </a:spcAft>
              <a:buFont typeface="Arial" pitchFamily="34" charset="0"/>
              <a:buChar char="•"/>
              <a:defRPr/>
            </a:pPr>
            <a:r>
              <a:rPr lang="en-US" dirty="0" smtClean="0"/>
              <a:t> then any developments regarding interest rates will usually have a direct and immediate effect on the currency market. </a:t>
            </a:r>
          </a:p>
          <a:p>
            <a:pPr algn="just" eaLnBrk="1" fontAlgn="auto" hangingPunct="1">
              <a:spcAft>
                <a:spcPts val="0"/>
              </a:spcAft>
              <a:buFont typeface="Arial" pitchFamily="34" charset="0"/>
              <a:buChar char="•"/>
              <a:defRPr/>
            </a:pPr>
            <a:endParaRPr lang="en-US" dirty="0" smtClean="0"/>
          </a:p>
          <a:p>
            <a:pPr algn="just" eaLnBrk="1" fontAlgn="auto" hangingPunct="1">
              <a:spcAft>
                <a:spcPts val="0"/>
              </a:spcAft>
              <a:buFont typeface="Arial" pitchFamily="34" charset="0"/>
              <a:buChar char="•"/>
              <a:defRPr/>
            </a:pPr>
            <a:r>
              <a:rPr lang="en-US" dirty="0" smtClean="0"/>
              <a:t> Generally, when a country raises its interest rates, it’s currency will strengthen in relation to other currencies around the world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smtClean="0"/>
              <a:t>INTEREST RATES</a:t>
            </a:r>
          </a:p>
        </p:txBody>
      </p:sp>
      <p:sp>
        <p:nvSpPr>
          <p:cNvPr id="3" name="Content Placeholder 2"/>
          <p:cNvSpPr>
            <a:spLocks noGrp="1"/>
          </p:cNvSpPr>
          <p:nvPr>
            <p:ph idx="1"/>
          </p:nvPr>
        </p:nvSpPr>
        <p:spPr/>
        <p:txBody>
          <a:bodyPr rtlCol="0">
            <a:normAutofit fontScale="92500"/>
          </a:bodyPr>
          <a:lstStyle/>
          <a:p>
            <a:pPr algn="just" eaLnBrk="1" fontAlgn="auto" hangingPunct="1">
              <a:spcAft>
                <a:spcPts val="0"/>
              </a:spcAft>
              <a:buFont typeface="Arial" pitchFamily="34" charset="0"/>
              <a:buChar char="•"/>
              <a:defRPr/>
            </a:pPr>
            <a:r>
              <a:rPr lang="en-US" dirty="0" smtClean="0"/>
              <a:t> WHEN INTEREST RATES ARE HIGHER  global assets will be shifted internationally by their owners to gain a higher return on their investments </a:t>
            </a:r>
          </a:p>
          <a:p>
            <a:pPr algn="just" eaLnBrk="1" fontAlgn="auto" hangingPunct="1">
              <a:spcAft>
                <a:spcPts val="0"/>
              </a:spcAft>
              <a:buFont typeface="Arial" pitchFamily="34" charset="0"/>
              <a:buChar char="•"/>
              <a:defRPr/>
            </a:pPr>
            <a:r>
              <a:rPr lang="en-US" dirty="0" smtClean="0"/>
              <a:t> Interest rate hikes are usually not good news for a nation’s internal stock markets because many investors within the country will withdraw money from a country's stock market to take advantage of the higher / more secure rate of return.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Consumer Price Index (CPI)</a:t>
            </a:r>
            <a:r>
              <a:rPr lang="en-US" dirty="0" smtClean="0"/>
              <a:t/>
            </a:r>
            <a:br>
              <a:rPr lang="en-US" dirty="0" smtClean="0"/>
            </a:br>
            <a:endParaRPr lang="en-US" dirty="0" smtClean="0"/>
          </a:p>
        </p:txBody>
      </p:sp>
      <p:sp>
        <p:nvSpPr>
          <p:cNvPr id="3" name="Content Placeholder 2"/>
          <p:cNvSpPr>
            <a:spLocks noGrp="1"/>
          </p:cNvSpPr>
          <p:nvPr>
            <p:ph idx="1"/>
          </p:nvPr>
        </p:nvSpPr>
        <p:spPr>
          <a:xfrm>
            <a:off x="457200" y="1142984"/>
            <a:ext cx="8229600" cy="5715016"/>
          </a:xfrm>
        </p:spPr>
        <p:txBody>
          <a:bodyPr rtlCol="0">
            <a:normAutofit/>
          </a:bodyPr>
          <a:lstStyle/>
          <a:p>
            <a:pPr algn="just" eaLnBrk="1" fontAlgn="auto" hangingPunct="1">
              <a:spcAft>
                <a:spcPts val="0"/>
              </a:spcAft>
              <a:buFont typeface="Arial" pitchFamily="34" charset="0"/>
              <a:buChar char="•"/>
              <a:defRPr/>
            </a:pPr>
            <a:r>
              <a:rPr lang="en-US" sz="2800" b="1" dirty="0" smtClean="0"/>
              <a:t>CPI </a:t>
            </a:r>
            <a:r>
              <a:rPr lang="en-US" sz="2800" dirty="0" smtClean="0"/>
              <a:t>IS  An index designed to measure the change in price of a fixed market basket of goods and services. </a:t>
            </a:r>
          </a:p>
          <a:p>
            <a:pPr algn="just" eaLnBrk="1" fontAlgn="auto" hangingPunct="1">
              <a:spcAft>
                <a:spcPts val="0"/>
              </a:spcAft>
              <a:buFont typeface="Arial" pitchFamily="34" charset="0"/>
              <a:buChar char="•"/>
              <a:defRPr/>
            </a:pPr>
            <a:r>
              <a:rPr lang="en-US" sz="2800" dirty="0" smtClean="0"/>
              <a:t>The market basket of goods and services is representative of the purchases of a typical urban consumer. </a:t>
            </a:r>
          </a:p>
          <a:p>
            <a:pPr algn="just" eaLnBrk="1" fontAlgn="auto" hangingPunct="1">
              <a:spcAft>
                <a:spcPts val="0"/>
              </a:spcAft>
              <a:buFont typeface="Arial" pitchFamily="34" charset="0"/>
              <a:buChar char="•"/>
              <a:defRPr/>
            </a:pPr>
            <a:r>
              <a:rPr lang="en-US" sz="2800" dirty="0" smtClean="0"/>
              <a:t>The index is intended to measure pure price change only; attempts are made to remove changes in price resulting from changes in quality.</a:t>
            </a:r>
          </a:p>
          <a:p>
            <a:pPr algn="just" eaLnBrk="1" fontAlgn="auto" hangingPunct="1">
              <a:spcAft>
                <a:spcPts val="0"/>
              </a:spcAft>
              <a:buFont typeface="Arial" pitchFamily="34" charset="0"/>
              <a:buChar char="•"/>
              <a:defRPr/>
            </a:pPr>
            <a:r>
              <a:rPr lang="en-US" sz="2800" dirty="0" smtClean="0"/>
              <a:t>Whole price index (WPI) also plays a significant role in the economy.</a:t>
            </a:r>
          </a:p>
          <a:p>
            <a:pPr algn="just" eaLnBrk="1" fontAlgn="auto" hangingPunct="1">
              <a:spcAft>
                <a:spcPts val="0"/>
              </a:spcAft>
              <a:buFont typeface="Arial" pitchFamily="34" charset="0"/>
              <a:buChar char="•"/>
              <a:defRPr/>
            </a:pPr>
            <a:endParaRPr lang="en-US" sz="28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smtClean="0"/>
              <a:t>CONSUMER PRICE INDEX</a:t>
            </a:r>
          </a:p>
        </p:txBody>
      </p:sp>
      <p:sp>
        <p:nvSpPr>
          <p:cNvPr id="17411" name="Content Placeholder 2"/>
          <p:cNvSpPr>
            <a:spLocks noGrp="1"/>
          </p:cNvSpPr>
          <p:nvPr>
            <p:ph idx="1"/>
          </p:nvPr>
        </p:nvSpPr>
        <p:spPr/>
        <p:txBody>
          <a:bodyPr/>
          <a:lstStyle/>
          <a:p>
            <a:pPr eaLnBrk="1" hangingPunct="1"/>
            <a:r>
              <a:rPr lang="en-US" smtClean="0"/>
              <a:t> The rate of change of the CPI is one of the key measures of inflation for the U.S. economy.</a:t>
            </a:r>
          </a:p>
          <a:p>
            <a:pPr eaLnBrk="1" hangingPunct="1"/>
            <a:r>
              <a:rPr lang="en-US" smtClean="0"/>
              <a:t> Acceleration or deceleration of inflation may signal that a change in monetary policy may be appropriate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
            </a:r>
            <a:br>
              <a:rPr lang="en-US" b="1" dirty="0" smtClean="0"/>
            </a:br>
            <a:r>
              <a:rPr lang="en-US" b="1" dirty="0" smtClean="0"/>
              <a:t>Industrial Production/Capacity Utilization INDEX</a:t>
            </a:r>
            <a:r>
              <a:rPr lang="en-US" dirty="0" smtClean="0"/>
              <a:t/>
            </a:r>
            <a:br>
              <a:rPr lang="en-US" dirty="0" smtClean="0"/>
            </a:br>
            <a:endParaRPr lang="en-US" dirty="0" smtClean="0"/>
          </a:p>
        </p:txBody>
      </p:sp>
      <p:sp>
        <p:nvSpPr>
          <p:cNvPr id="18435" name="Content Placeholder 2"/>
          <p:cNvSpPr>
            <a:spLocks noGrp="1"/>
          </p:cNvSpPr>
          <p:nvPr>
            <p:ph idx="1"/>
          </p:nvPr>
        </p:nvSpPr>
        <p:spPr/>
        <p:txBody>
          <a:bodyPr/>
          <a:lstStyle/>
          <a:p>
            <a:pPr eaLnBrk="1" hangingPunct="1"/>
            <a:r>
              <a:rPr lang="en-US" smtClean="0"/>
              <a:t>An index designed to measure changes in the level of output in the industrial sector of the economy. </a:t>
            </a:r>
          </a:p>
          <a:p>
            <a:pPr eaLnBrk="1" hangingPunct="1"/>
            <a:r>
              <a:rPr lang="en-US" smtClean="0"/>
              <a:t>The index is grouped by both products (consumer goods, business equipment, intermediate goods, and materials) and industry (manufacturing, mining, and utilities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
            </a:r>
            <a:br>
              <a:rPr lang="en-US" b="1" dirty="0" smtClean="0"/>
            </a:br>
            <a:r>
              <a:rPr lang="en-US" b="1" dirty="0" smtClean="0"/>
              <a:t>Industrial Production/Capacity Utilization</a:t>
            </a:r>
            <a:r>
              <a:rPr lang="en-US" dirty="0" smtClean="0"/>
              <a:t/>
            </a:r>
            <a:br>
              <a:rPr lang="en-US" dirty="0" smtClean="0"/>
            </a:br>
            <a:endParaRPr lang="en-US" dirty="0" smtClean="0"/>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US" dirty="0" smtClean="0"/>
              <a:t>The industrial sector of the economy represents only about 20% of GDP, because changes in GDP are heavily concentrated in the industrial sector, changes in this index provide</a:t>
            </a:r>
          </a:p>
          <a:p>
            <a:pPr marL="514350" indent="-514350" eaLnBrk="1" fontAlgn="auto" hangingPunct="1">
              <a:spcAft>
                <a:spcPts val="0"/>
              </a:spcAft>
              <a:buFont typeface="+mj-lt"/>
              <a:buAutoNum type="alphaLcParenR"/>
              <a:defRPr/>
            </a:pPr>
            <a:r>
              <a:rPr lang="en-US" dirty="0" smtClean="0"/>
              <a:t> useful information on the current growth of GDP. </a:t>
            </a:r>
          </a:p>
          <a:p>
            <a:pPr marL="514350" indent="-514350" eaLnBrk="1" fontAlgn="auto" hangingPunct="1">
              <a:spcAft>
                <a:spcPts val="0"/>
              </a:spcAft>
              <a:buFont typeface="+mj-lt"/>
              <a:buAutoNum type="alphaLcParenR"/>
              <a:defRPr/>
            </a:pPr>
            <a:r>
              <a:rPr lang="en-US" dirty="0" smtClean="0"/>
              <a:t>information on the overall level of resource utilization in the economy which may in turn provide information on the likely future course of inflation.</a:t>
            </a:r>
          </a:p>
          <a:p>
            <a:pPr marL="514350" indent="-514350" eaLnBrk="1" fontAlgn="auto" hangingPunct="1">
              <a:spcAft>
                <a:spcPts val="0"/>
              </a:spcAft>
              <a:buFont typeface="+mj-lt"/>
              <a:buAutoNum type="alphaLcParenR"/>
              <a:defRPr/>
            </a:pPr>
            <a:r>
              <a:rPr lang="en-US" dirty="0" smtClean="0"/>
              <a:t> Greater utilization will tend to increase inflation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rtlCol="0">
            <a:noAutofit/>
          </a:bodyPr>
          <a:lstStyle/>
          <a:p>
            <a:pPr eaLnBrk="1" fontAlgn="auto" hangingPunct="1">
              <a:spcAft>
                <a:spcPts val="0"/>
              </a:spcAft>
              <a:defRPr/>
            </a:pPr>
            <a:r>
              <a:rPr lang="en-US" sz="3200" b="1" dirty="0" smtClean="0"/>
              <a:t>Business Sales and Inventories</a:t>
            </a:r>
            <a:r>
              <a:rPr lang="en-US" sz="3200" dirty="0" smtClean="0"/>
              <a:t/>
            </a:r>
            <a:br>
              <a:rPr lang="en-US" sz="3200" dirty="0" smtClean="0"/>
            </a:br>
            <a:endParaRPr lang="en-US" sz="3200" dirty="0" smtClean="0"/>
          </a:p>
        </p:txBody>
      </p:sp>
      <p:sp>
        <p:nvSpPr>
          <p:cNvPr id="3" name="Content Placeholder 2"/>
          <p:cNvSpPr>
            <a:spLocks noGrp="1"/>
          </p:cNvSpPr>
          <p:nvPr>
            <p:ph idx="1"/>
          </p:nvPr>
        </p:nvSpPr>
        <p:spPr>
          <a:xfrm>
            <a:off x="457200" y="1071546"/>
            <a:ext cx="8229600" cy="5054617"/>
          </a:xfrm>
        </p:spPr>
        <p:txBody>
          <a:bodyPr rtlCol="0">
            <a:noAutofit/>
          </a:bodyPr>
          <a:lstStyle/>
          <a:p>
            <a:pPr eaLnBrk="1" fontAlgn="auto" hangingPunct="1">
              <a:spcAft>
                <a:spcPts val="0"/>
              </a:spcAft>
              <a:buFont typeface="Arial" pitchFamily="34" charset="0"/>
              <a:buChar char="•"/>
              <a:defRPr/>
            </a:pPr>
            <a:r>
              <a:rPr lang="en-US" sz="2400" dirty="0" smtClean="0"/>
              <a:t> Total </a:t>
            </a:r>
            <a:r>
              <a:rPr lang="en-US" sz="2400" dirty="0" smtClean="0"/>
              <a:t>current-rupee </a:t>
            </a:r>
            <a:r>
              <a:rPr lang="en-US" sz="2400" dirty="0" smtClean="0"/>
              <a:t>sales and inventories for the manufacturing, wholesale, and retail sectors of the economy</a:t>
            </a:r>
          </a:p>
          <a:p>
            <a:pPr eaLnBrk="1" fontAlgn="auto" hangingPunct="1">
              <a:spcAft>
                <a:spcPts val="0"/>
              </a:spcAft>
              <a:buFont typeface="Arial" pitchFamily="34" charset="0"/>
              <a:buChar char="•"/>
              <a:defRPr/>
            </a:pPr>
            <a:r>
              <a:rPr lang="en-US" sz="2400" dirty="0" smtClean="0"/>
              <a:t>The rate of inventory accumulation plays a key role</a:t>
            </a:r>
          </a:p>
          <a:p>
            <a:pPr marL="514350" indent="-514350" eaLnBrk="1" fontAlgn="auto" hangingPunct="1">
              <a:spcAft>
                <a:spcPts val="0"/>
              </a:spcAft>
              <a:buFont typeface="+mj-lt"/>
              <a:buAutoNum type="alphaLcParenR"/>
              <a:defRPr/>
            </a:pPr>
            <a:r>
              <a:rPr lang="en-US" sz="2400" dirty="0" smtClean="0"/>
              <a:t> in determining the current pace of economic growth</a:t>
            </a:r>
          </a:p>
          <a:p>
            <a:pPr marL="514350" indent="-514350" eaLnBrk="1" fontAlgn="auto" hangingPunct="1">
              <a:spcAft>
                <a:spcPts val="0"/>
              </a:spcAft>
              <a:buFont typeface="+mj-lt"/>
              <a:buAutoNum type="alphaLcParenR"/>
              <a:defRPr/>
            </a:pPr>
            <a:r>
              <a:rPr lang="en-US" sz="2400" dirty="0" smtClean="0"/>
              <a:t>  provides useful clues about the future pace of growth as well.</a:t>
            </a:r>
          </a:p>
          <a:p>
            <a:pPr marL="514350" indent="-514350" eaLnBrk="1" fontAlgn="auto" hangingPunct="1">
              <a:spcAft>
                <a:spcPts val="0"/>
              </a:spcAft>
              <a:buFont typeface="+mj-lt"/>
              <a:buAutoNum type="alphaLcParenR"/>
              <a:defRPr/>
            </a:pPr>
            <a:r>
              <a:rPr lang="en-US" sz="2400" dirty="0" smtClean="0"/>
              <a:t> For example,</a:t>
            </a:r>
          </a:p>
          <a:p>
            <a:pPr marL="571500" indent="-571500" eaLnBrk="1" fontAlgn="auto" hangingPunct="1">
              <a:spcAft>
                <a:spcPts val="0"/>
              </a:spcAft>
              <a:buFont typeface="+mj-lt"/>
              <a:buAutoNum type="romanLcPeriod"/>
              <a:defRPr/>
            </a:pPr>
            <a:r>
              <a:rPr lang="en-US" sz="2400" dirty="0" smtClean="0"/>
              <a:t>if inventories are accumulating at a rapid pace, such that inventory sales ratios are rising, </a:t>
            </a:r>
          </a:p>
          <a:p>
            <a:pPr marL="571500" indent="-571500" eaLnBrk="1" fontAlgn="auto" hangingPunct="1">
              <a:spcAft>
                <a:spcPts val="0"/>
              </a:spcAft>
              <a:buFont typeface="+mj-lt"/>
              <a:buAutoNum type="romanLcPeriod"/>
              <a:defRPr/>
            </a:pPr>
            <a:r>
              <a:rPr lang="en-US" sz="2400" dirty="0" smtClean="0"/>
              <a:t>it may portend a slowing of growth in the near future as firms cut production to bring inventories back into line with sales. </a:t>
            </a:r>
          </a:p>
          <a:p>
            <a:pPr marL="571500" indent="-571500" eaLnBrk="1" fontAlgn="auto" hangingPunct="1">
              <a:spcAft>
                <a:spcPts val="0"/>
              </a:spcAft>
              <a:buFont typeface="+mj-lt"/>
              <a:buAutoNum type="romanLcPeriod"/>
              <a:defRPr/>
            </a:pPr>
            <a:r>
              <a:rPr lang="en-US" sz="2400" dirty="0" smtClean="0"/>
              <a:t>Vice versa, if inventories are growing slowly or actually falling, it may signal a future pickup in production. </a:t>
            </a:r>
          </a:p>
          <a:p>
            <a:pPr eaLnBrk="1" fontAlgn="auto" hangingPunct="1">
              <a:spcAft>
                <a:spcPts val="0"/>
              </a:spcAft>
              <a:buFont typeface="Arial" pitchFamily="34" charset="0"/>
              <a:buChar char="•"/>
              <a:defRPr/>
            </a:pPr>
            <a:endParaRPr lang="en-US" sz="24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
            </a:r>
            <a:br>
              <a:rPr lang="en-US" b="1" dirty="0" smtClean="0"/>
            </a:br>
            <a:r>
              <a:rPr lang="en-US" b="1" dirty="0" smtClean="0"/>
              <a:t>S&amp;P 500 Stock Index</a:t>
            </a:r>
            <a:r>
              <a:rPr lang="en-US" dirty="0" smtClean="0"/>
              <a:t/>
            </a:r>
            <a:br>
              <a:rPr lang="en-US" dirty="0" smtClean="0"/>
            </a:br>
            <a:endParaRPr lang="en-US" dirty="0" smtClean="0"/>
          </a:p>
        </p:txBody>
      </p:sp>
      <p:sp>
        <p:nvSpPr>
          <p:cNvPr id="3" name="Content Placeholder 2"/>
          <p:cNvSpPr>
            <a:spLocks noGrp="1"/>
          </p:cNvSpPr>
          <p:nvPr>
            <p:ph idx="1"/>
          </p:nvPr>
        </p:nvSpPr>
        <p:spPr/>
        <p:txBody>
          <a:bodyPr rtlCol="0">
            <a:noAutofit/>
          </a:bodyPr>
          <a:lstStyle/>
          <a:p>
            <a:pPr algn="just" eaLnBrk="1" fontAlgn="auto" hangingPunct="1">
              <a:spcAft>
                <a:spcPts val="0"/>
              </a:spcAft>
              <a:buFont typeface="Arial" pitchFamily="34" charset="0"/>
              <a:buChar char="•"/>
              <a:defRPr/>
            </a:pPr>
            <a:r>
              <a:rPr lang="en-US" sz="2400" dirty="0" err="1" smtClean="0"/>
              <a:t>S&amp;p</a:t>
            </a:r>
            <a:r>
              <a:rPr lang="en-US" sz="2400" dirty="0" smtClean="0"/>
              <a:t> 500  is one of several indices designed to measure changes in price of a broad array of stocks. </a:t>
            </a:r>
          </a:p>
          <a:p>
            <a:pPr algn="just" eaLnBrk="1" fontAlgn="auto" hangingPunct="1">
              <a:spcAft>
                <a:spcPts val="0"/>
              </a:spcAft>
              <a:buFont typeface="Arial" pitchFamily="34" charset="0"/>
              <a:buChar char="•"/>
              <a:defRPr/>
            </a:pPr>
            <a:r>
              <a:rPr lang="en-US" sz="2400" dirty="0" smtClean="0"/>
              <a:t>The stock market is one measure of the current value of the nation's stock of capital and is often viewed as a barometer of business and consumer confidence regarding the future. </a:t>
            </a:r>
          </a:p>
          <a:p>
            <a:pPr algn="just" eaLnBrk="1" fontAlgn="auto" hangingPunct="1">
              <a:spcAft>
                <a:spcPts val="0"/>
              </a:spcAft>
              <a:buFont typeface="Arial" pitchFamily="34" charset="0"/>
              <a:buChar char="•"/>
              <a:defRPr/>
            </a:pPr>
            <a:r>
              <a:rPr lang="en-US" sz="2400" dirty="0" smtClean="0"/>
              <a:t>A high and/or rising stock market may signal robust growth of business investment and consumer spending in the near future </a:t>
            </a:r>
          </a:p>
          <a:p>
            <a:pPr algn="just" eaLnBrk="1" fontAlgn="auto" hangingPunct="1">
              <a:spcAft>
                <a:spcPts val="0"/>
              </a:spcAft>
              <a:buFont typeface="Arial" pitchFamily="34" charset="0"/>
              <a:buChar char="•"/>
              <a:defRPr/>
            </a:pPr>
            <a:r>
              <a:rPr lang="en-US" sz="2400" dirty="0" smtClean="0"/>
              <a:t>while a low and/or falling stock market may signal sluggish spending. For this reason, the S&amp;P 500 is 1 component of the Index of Leading Indicators. </a:t>
            </a:r>
          </a:p>
          <a:p>
            <a:pPr algn="just" eaLnBrk="1" fontAlgn="auto" hangingPunct="1">
              <a:spcAft>
                <a:spcPts val="0"/>
              </a:spcAft>
              <a:buFont typeface="Arial" pitchFamily="34" charset="0"/>
              <a:buChar char="•"/>
              <a:defRPr/>
            </a:pPr>
            <a:endParaRPr lang="en-US" sz="2400" dirty="0" smtClean="0"/>
          </a:p>
          <a:p>
            <a:pPr algn="just" eaLnBrk="1" fontAlgn="auto" hangingPunct="1">
              <a:spcAft>
                <a:spcPts val="0"/>
              </a:spcAft>
              <a:buFont typeface="Arial" pitchFamily="34" charset="0"/>
              <a:buChar char="•"/>
              <a:defRPr/>
            </a:pPr>
            <a:endParaRPr lang="en-US" sz="24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274638"/>
            <a:ext cx="8229600" cy="582594"/>
          </a:xfrm>
        </p:spPr>
        <p:txBody>
          <a:bodyPr/>
          <a:lstStyle/>
          <a:p>
            <a:pPr eaLnBrk="1" hangingPunct="1"/>
            <a:r>
              <a:rPr lang="en-US" sz="3200" dirty="0" smtClean="0"/>
              <a:t>EMPLOYMENT </a:t>
            </a:r>
          </a:p>
        </p:txBody>
      </p:sp>
      <p:sp>
        <p:nvSpPr>
          <p:cNvPr id="3" name="Content Placeholder 2"/>
          <p:cNvSpPr>
            <a:spLocks noGrp="1"/>
          </p:cNvSpPr>
          <p:nvPr>
            <p:ph idx="1"/>
          </p:nvPr>
        </p:nvSpPr>
        <p:spPr>
          <a:xfrm>
            <a:off x="457200" y="1000108"/>
            <a:ext cx="8229600" cy="5126055"/>
          </a:xfrm>
        </p:spPr>
        <p:txBody>
          <a:bodyPr rtlCol="0">
            <a:noAutofit/>
          </a:bodyPr>
          <a:lstStyle/>
          <a:p>
            <a:pPr algn="just" eaLnBrk="1" fontAlgn="auto" hangingPunct="1">
              <a:spcAft>
                <a:spcPts val="0"/>
              </a:spcAft>
              <a:buFont typeface="Arial" pitchFamily="34" charset="0"/>
              <a:buChar char="•"/>
              <a:defRPr/>
            </a:pPr>
            <a:r>
              <a:rPr lang="en-US" sz="2400" dirty="0" smtClean="0"/>
              <a:t>The </a:t>
            </a:r>
            <a:r>
              <a:rPr lang="en-US" sz="2400" dirty="0" smtClean="0"/>
              <a:t>unemployment rate represents the percentage of employable individuals who are actively looking for work within the county.</a:t>
            </a:r>
          </a:p>
          <a:p>
            <a:pPr algn="just" eaLnBrk="1" fontAlgn="auto" hangingPunct="1">
              <a:spcAft>
                <a:spcPts val="0"/>
              </a:spcAft>
              <a:buFont typeface="Arial" pitchFamily="34" charset="0"/>
              <a:buChar char="•"/>
              <a:defRPr/>
            </a:pPr>
            <a:r>
              <a:rPr lang="en-US" sz="2400" dirty="0" smtClean="0"/>
              <a:t> Unemployment has been a persistent problem in industrial economies during economic slowdowns over the last 200 years and is therefore used as a primary indicator of the health of an economy.</a:t>
            </a:r>
          </a:p>
          <a:p>
            <a:pPr algn="just" eaLnBrk="1" fontAlgn="auto" hangingPunct="1">
              <a:spcAft>
                <a:spcPts val="0"/>
              </a:spcAft>
              <a:buFont typeface="Arial" pitchFamily="34" charset="0"/>
              <a:buChar char="•"/>
              <a:defRPr/>
            </a:pPr>
            <a:r>
              <a:rPr lang="en-US" sz="2400" dirty="0" smtClean="0"/>
              <a:t> In most cases, statistics are based on the number of people claiming unemployment benefits. A certain level of unemployment is considered to be unavoidable due to </a:t>
            </a:r>
          </a:p>
          <a:p>
            <a:pPr algn="just" eaLnBrk="1" fontAlgn="auto" hangingPunct="1">
              <a:spcAft>
                <a:spcPts val="0"/>
              </a:spcAft>
              <a:buFont typeface="Arial" pitchFamily="34" charset="0"/>
              <a:buNone/>
              <a:defRPr/>
            </a:pPr>
            <a:r>
              <a:rPr lang="en-US" sz="2400" dirty="0" smtClean="0"/>
              <a:t>(1) structural changes in an economy </a:t>
            </a:r>
          </a:p>
          <a:p>
            <a:pPr algn="just" eaLnBrk="1" fontAlgn="auto" hangingPunct="1">
              <a:spcAft>
                <a:spcPts val="0"/>
              </a:spcAft>
              <a:buFont typeface="Arial" pitchFamily="34" charset="0"/>
              <a:buNone/>
              <a:defRPr/>
            </a:pPr>
            <a:r>
              <a:rPr lang="en-US" sz="2400" dirty="0" smtClean="0"/>
              <a:t>(2) workers who are voluntary switching jobs. </a:t>
            </a:r>
          </a:p>
          <a:p>
            <a:pPr algn="just" eaLnBrk="1" fontAlgn="auto" hangingPunct="1">
              <a:spcAft>
                <a:spcPts val="0"/>
              </a:spcAft>
              <a:buFont typeface="Arial" pitchFamily="34" charset="0"/>
              <a:buNone/>
              <a:defRPr/>
            </a:pPr>
            <a:r>
              <a:rPr lang="en-US" sz="2400" dirty="0" smtClean="0"/>
              <a:t>This unavoidable level of unemployment is called the natural level of unemployment.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dirty="0" smtClean="0"/>
              <a:t>International TRADE </a:t>
            </a:r>
            <a:endParaRPr lang="en-US" dirty="0" smtClean="0"/>
          </a:p>
        </p:txBody>
      </p:sp>
      <p:sp>
        <p:nvSpPr>
          <p:cNvPr id="3" name="Content Placeholder 2"/>
          <p:cNvSpPr>
            <a:spLocks noGrp="1"/>
          </p:cNvSpPr>
          <p:nvPr>
            <p:ph idx="1"/>
          </p:nvPr>
        </p:nvSpPr>
        <p:spPr/>
        <p:txBody>
          <a:bodyPr rtlCol="0">
            <a:normAutofit lnSpcReduction="10000"/>
          </a:bodyPr>
          <a:lstStyle/>
          <a:p>
            <a:pPr algn="just" eaLnBrk="1" fontAlgn="auto" hangingPunct="1">
              <a:spcAft>
                <a:spcPts val="0"/>
              </a:spcAft>
              <a:buFont typeface="Arial" pitchFamily="34" charset="0"/>
              <a:buChar char="•"/>
              <a:defRPr/>
            </a:pPr>
            <a:r>
              <a:rPr lang="en-US" dirty="0" smtClean="0"/>
              <a:t>The trade balance portrays the net difference (over a period of time) between the imports and exports of a nation.</a:t>
            </a:r>
          </a:p>
          <a:p>
            <a:pPr algn="just" eaLnBrk="1" fontAlgn="auto" hangingPunct="1">
              <a:spcAft>
                <a:spcPts val="0"/>
              </a:spcAft>
              <a:buFont typeface="Arial" pitchFamily="34" charset="0"/>
              <a:buChar char="•"/>
              <a:defRPr/>
            </a:pPr>
            <a:r>
              <a:rPr lang="en-US" dirty="0" smtClean="0"/>
              <a:t> When a nation imports more than it exports, the trade balance shows a deficit.</a:t>
            </a:r>
          </a:p>
          <a:p>
            <a:pPr algn="just" eaLnBrk="1" fontAlgn="auto" hangingPunct="1">
              <a:spcAft>
                <a:spcPts val="0"/>
              </a:spcAft>
              <a:buFont typeface="Arial" pitchFamily="34" charset="0"/>
              <a:buChar char="•"/>
              <a:defRPr/>
            </a:pPr>
            <a:r>
              <a:rPr lang="en-US" dirty="0" smtClean="0"/>
              <a:t> Although this is for the most part considered unfavorable, a deficit in and of itself is not necessarily a bad thing. </a:t>
            </a:r>
          </a:p>
          <a:p>
            <a:pPr algn="just" eaLnBrk="1" fontAlgn="auto" hangingPunct="1">
              <a:spcAft>
                <a:spcPts val="0"/>
              </a:spcAft>
              <a:buFont typeface="Arial" pitchFamily="34" charset="0"/>
              <a:buNone/>
              <a:defRPr/>
            </a:pPr>
            <a:r>
              <a:rPr lang="en-US"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What is 'Fundamental Analysis'</a:t>
            </a:r>
            <a:br>
              <a:rPr lang="en-US" sz="3200" b="1" dirty="0" smtClean="0"/>
            </a:br>
            <a:endParaRPr lang="en-US" sz="3200" b="1" dirty="0"/>
          </a:p>
        </p:txBody>
      </p:sp>
      <p:sp>
        <p:nvSpPr>
          <p:cNvPr id="3" name="Content Placeholder 2"/>
          <p:cNvSpPr>
            <a:spLocks noGrp="1"/>
          </p:cNvSpPr>
          <p:nvPr>
            <p:ph idx="1"/>
          </p:nvPr>
        </p:nvSpPr>
        <p:spPr/>
        <p:txBody>
          <a:bodyPr/>
          <a:lstStyle/>
          <a:p>
            <a:pPr algn="just"/>
            <a:r>
              <a:rPr lang="en-US" dirty="0" smtClean="0"/>
              <a:t>The end goal of fundamental analysis is to produce a quantitative value that an investor can compare with a security's current price, thus indicating whether the security is undervalued or overvalued.</a:t>
            </a:r>
          </a:p>
          <a:p>
            <a:pPr algn="just"/>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dirty="0" smtClean="0"/>
              <a:t>Global economic analysis</a:t>
            </a:r>
            <a:endParaRPr lang="en-US" dirty="0" smtClean="0"/>
          </a:p>
        </p:txBody>
      </p:sp>
      <p:sp>
        <p:nvSpPr>
          <p:cNvPr id="24579" name="Content Placeholder 2"/>
          <p:cNvSpPr>
            <a:spLocks noGrp="1"/>
          </p:cNvSpPr>
          <p:nvPr>
            <p:ph idx="1"/>
          </p:nvPr>
        </p:nvSpPr>
        <p:spPr/>
        <p:txBody>
          <a:bodyPr/>
          <a:lstStyle/>
          <a:p>
            <a:pPr algn="just" eaLnBrk="1" hangingPunct="1"/>
            <a:r>
              <a:rPr lang="en-US" sz="2800" dirty="0" smtClean="0"/>
              <a:t>Over view:</a:t>
            </a:r>
          </a:p>
          <a:p>
            <a:pPr algn="just" eaLnBrk="1" hangingPunct="1"/>
            <a:r>
              <a:rPr lang="en-US" sz="2800" dirty="0" smtClean="0"/>
              <a:t>Growth </a:t>
            </a:r>
            <a:r>
              <a:rPr lang="en-US" sz="2800" dirty="0" smtClean="0"/>
              <a:t>in the WORLD economy  has resumed after the most virulent recession in decades. </a:t>
            </a:r>
          </a:p>
          <a:p>
            <a:pPr algn="just" eaLnBrk="1" hangingPunct="1"/>
            <a:r>
              <a:rPr lang="en-US" sz="2800" dirty="0" smtClean="0"/>
              <a:t>Recession  caused 	by world financial meltdown triggered by the subprime loan problem</a:t>
            </a:r>
          </a:p>
          <a:p>
            <a:pPr algn="just" eaLnBrk="1" hangingPunct="1"/>
            <a:endParaRPr lang="en-US" sz="2800" dirty="0" smtClean="0"/>
          </a:p>
          <a:p>
            <a:pPr algn="just" eaLnBrk="1" hangingPunct="1"/>
            <a:endParaRPr lang="en-US" sz="28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World economic recovery continued</a:t>
            </a:r>
          </a:p>
        </p:txBody>
      </p:sp>
      <p:sp>
        <p:nvSpPr>
          <p:cNvPr id="3" name="Content Placeholder 2"/>
          <p:cNvSpPr>
            <a:spLocks noGrp="1"/>
          </p:cNvSpPr>
          <p:nvPr>
            <p:ph idx="1"/>
          </p:nvPr>
        </p:nvSpPr>
        <p:spPr/>
        <p:txBody>
          <a:bodyPr rtlCol="0">
            <a:normAutofit/>
          </a:bodyPr>
          <a:lstStyle/>
          <a:p>
            <a:pPr algn="just" eaLnBrk="1" fontAlgn="auto" hangingPunct="1">
              <a:spcAft>
                <a:spcPts val="0"/>
              </a:spcAft>
              <a:buFont typeface="Arial" pitchFamily="34" charset="0"/>
              <a:buChar char="•"/>
              <a:defRPr/>
            </a:pPr>
            <a:r>
              <a:rPr lang="en-US" dirty="0" smtClean="0"/>
              <a:t> </a:t>
            </a:r>
            <a:r>
              <a:rPr lang="en-US" dirty="0" smtClean="0"/>
              <a:t>The recovery is driven by </a:t>
            </a:r>
          </a:p>
          <a:p>
            <a:pPr marL="571500" indent="-571500" algn="just" eaLnBrk="1" fontAlgn="auto" hangingPunct="1">
              <a:spcAft>
                <a:spcPts val="0"/>
              </a:spcAft>
              <a:buFont typeface="+mj-lt"/>
              <a:buAutoNum type="romanLcPeriod"/>
              <a:defRPr/>
            </a:pPr>
            <a:r>
              <a:rPr lang="en-US" dirty="0" smtClean="0"/>
              <a:t>exceptionally strong demand-supporting policy </a:t>
            </a:r>
            <a:r>
              <a:rPr lang="en-US" dirty="0" smtClean="0"/>
              <a:t>measures.</a:t>
            </a:r>
            <a:endParaRPr lang="en-US" dirty="0" smtClean="0"/>
          </a:p>
          <a:p>
            <a:pPr marL="571500" indent="-571500" algn="just" eaLnBrk="1" fontAlgn="auto" hangingPunct="1">
              <a:spcAft>
                <a:spcPts val="0"/>
              </a:spcAft>
              <a:buFont typeface="+mj-lt"/>
              <a:buAutoNum type="romanLcPeriod"/>
              <a:defRPr/>
            </a:pPr>
            <a:r>
              <a:rPr lang="en-US" dirty="0" smtClean="0"/>
              <a:t> public interventions in financial markets</a:t>
            </a:r>
          </a:p>
          <a:p>
            <a:pPr marL="571500" indent="-571500" algn="just" eaLnBrk="1" fontAlgn="auto" hangingPunct="1">
              <a:spcAft>
                <a:spcPts val="0"/>
              </a:spcAft>
              <a:buFont typeface="+mj-lt"/>
              <a:buAutoNum type="romanLcPeriod"/>
              <a:defRPr/>
            </a:pPr>
            <a:r>
              <a:rPr lang="en-US" dirty="0" smtClean="0"/>
              <a:t>a strong pick-up in demand in </a:t>
            </a:r>
            <a:r>
              <a:rPr lang="en-US" dirty="0" smtClean="0"/>
              <a:t>the industrial world  </a:t>
            </a:r>
            <a:endParaRPr lang="en-US" dirty="0" smtClean="0"/>
          </a:p>
          <a:p>
            <a:pPr marL="571500" indent="-571500" algn="just" eaLnBrk="1" fontAlgn="auto" hangingPunct="1">
              <a:spcAft>
                <a:spcPts val="0"/>
              </a:spcAft>
              <a:buFont typeface="+mj-lt"/>
              <a:buAutoNum type="romanLcPeriod"/>
              <a:defRPr/>
            </a:pPr>
            <a:r>
              <a:rPr lang="en-US" dirty="0" smtClean="0"/>
              <a:t> a positive contribution from inventory adjustment 	</a:t>
            </a:r>
          </a:p>
          <a:p>
            <a:pPr algn="just" eaLnBrk="1" fontAlgn="auto" hangingPunct="1">
              <a:spcAft>
                <a:spcPts val="0"/>
              </a:spcAft>
              <a:buFont typeface="Arial" pitchFamily="34" charset="0"/>
              <a:buChar char="•"/>
              <a:defRPr/>
            </a:pPr>
            <a:endParaRPr lang="en-US"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i="1" dirty="0" smtClean="0"/>
              <a:t>Upward and downward risks are broadly balanced</a:t>
            </a:r>
            <a:endParaRPr lang="en-US" dirty="0" smtClean="0"/>
          </a:p>
        </p:txBody>
      </p:sp>
      <p:sp>
        <p:nvSpPr>
          <p:cNvPr id="3" name="Content Placeholder 2"/>
          <p:cNvSpPr>
            <a:spLocks noGrp="1"/>
          </p:cNvSpPr>
          <p:nvPr>
            <p:ph idx="1"/>
          </p:nvPr>
        </p:nvSpPr>
        <p:spPr/>
        <p:txBody>
          <a:bodyPr rtlCol="0">
            <a:normAutofit fontScale="92500"/>
          </a:bodyPr>
          <a:lstStyle/>
          <a:p>
            <a:pPr algn="just" eaLnBrk="1" fontAlgn="auto" hangingPunct="1">
              <a:spcAft>
                <a:spcPts val="0"/>
              </a:spcAft>
              <a:buFont typeface="Arial" pitchFamily="34" charset="0"/>
              <a:buChar char="•"/>
              <a:defRPr/>
            </a:pPr>
            <a:r>
              <a:rPr lang="en-US" dirty="0" smtClean="0"/>
              <a:t>Better economic </a:t>
            </a:r>
            <a:r>
              <a:rPr lang="en-US" dirty="0" smtClean="0"/>
              <a:t>prospects and stronger business investment driven by better financial conditions reducing concerns about the health of financial institutions </a:t>
            </a:r>
            <a:r>
              <a:rPr lang="en-US" dirty="0" smtClean="0"/>
              <a:t> which in </a:t>
            </a:r>
            <a:r>
              <a:rPr lang="en-US" dirty="0" smtClean="0"/>
              <a:t>turn improving financial conditions, and thereby growth, still further. 	</a:t>
            </a:r>
          </a:p>
          <a:p>
            <a:pPr algn="just" eaLnBrk="1" fontAlgn="auto" hangingPunct="1">
              <a:spcAft>
                <a:spcPts val="0"/>
              </a:spcAft>
              <a:buFont typeface="Arial" pitchFamily="34" charset="0"/>
              <a:buChar char="•"/>
              <a:defRPr/>
            </a:pPr>
            <a:r>
              <a:rPr lang="en-US" dirty="0" smtClean="0"/>
              <a:t>On the other hand, financial conditions could worsen abruptly, for example, if a large financial institution were to get into difficulty 	</a:t>
            </a:r>
          </a:p>
          <a:p>
            <a:pPr algn="just" eaLnBrk="1" fontAlgn="auto" hangingPunct="1">
              <a:spcAft>
                <a:spcPts val="0"/>
              </a:spcAft>
              <a:buFont typeface="Arial" pitchFamily="34" charset="0"/>
              <a:buChar char="•"/>
              <a:defRPr/>
            </a:pPr>
            <a:endParaRPr lang="en-US"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
            </a:r>
            <a:br>
              <a:rPr lang="en-US" dirty="0" smtClean="0"/>
            </a:br>
            <a:r>
              <a:rPr lang="en-US" dirty="0" smtClean="0"/>
              <a:t>Fiscal policy. </a:t>
            </a:r>
            <a:br>
              <a:rPr lang="en-US" dirty="0" smtClean="0"/>
            </a:br>
            <a:r>
              <a:rPr lang="en-US" dirty="0" smtClean="0"/>
              <a:t>	</a:t>
            </a:r>
            <a:br>
              <a:rPr lang="en-US" dirty="0" smtClean="0"/>
            </a:br>
            <a:endParaRPr lang="en-US" dirty="0" smtClean="0"/>
          </a:p>
        </p:txBody>
      </p:sp>
      <p:sp>
        <p:nvSpPr>
          <p:cNvPr id="3" name="Content Placeholder 2"/>
          <p:cNvSpPr>
            <a:spLocks noGrp="1"/>
          </p:cNvSpPr>
          <p:nvPr>
            <p:ph idx="1"/>
          </p:nvPr>
        </p:nvSpPr>
        <p:spPr/>
        <p:txBody>
          <a:bodyPr rtlCol="0">
            <a:normAutofit fontScale="92500" lnSpcReduction="20000"/>
          </a:bodyPr>
          <a:lstStyle/>
          <a:p>
            <a:pPr algn="just" eaLnBrk="1" fontAlgn="auto" hangingPunct="1">
              <a:spcAft>
                <a:spcPts val="0"/>
              </a:spcAft>
              <a:buFont typeface="Arial" pitchFamily="34" charset="0"/>
              <a:buChar char="•"/>
              <a:defRPr/>
            </a:pPr>
            <a:r>
              <a:rPr lang="en-US" dirty="0" smtClean="0"/>
              <a:t>Its govt. revenue and expenditure policy. Currently </a:t>
            </a:r>
            <a:r>
              <a:rPr lang="en-US" dirty="0" smtClean="0"/>
              <a:t>all western world fiscal policy is that of stimulating the economy</a:t>
            </a:r>
          </a:p>
          <a:p>
            <a:pPr algn="just" eaLnBrk="1" fontAlgn="auto" hangingPunct="1">
              <a:spcAft>
                <a:spcPts val="0"/>
              </a:spcAft>
              <a:buFont typeface="Arial" pitchFamily="34" charset="0"/>
              <a:buChar char="•"/>
              <a:defRPr/>
            </a:pPr>
            <a:r>
              <a:rPr lang="en-US" dirty="0" smtClean="0"/>
              <a:t>Policy stimulus </a:t>
            </a:r>
            <a:r>
              <a:rPr lang="en-US" dirty="0" smtClean="0"/>
              <a:t>measures already decided need to be implemented fully. </a:t>
            </a:r>
          </a:p>
          <a:p>
            <a:pPr algn="just" eaLnBrk="1" fontAlgn="auto" hangingPunct="1">
              <a:spcAft>
                <a:spcPts val="0"/>
              </a:spcAft>
              <a:buFont typeface="Arial" pitchFamily="34" charset="0"/>
              <a:buChar char="•"/>
              <a:defRPr/>
            </a:pPr>
            <a:r>
              <a:rPr lang="en-US" dirty="0" smtClean="0"/>
              <a:t>However, as the recovery gathers strength, the focus needs to shift from supporting aggregate demand to consolidating budgets. </a:t>
            </a:r>
          </a:p>
          <a:p>
            <a:pPr algn="just" eaLnBrk="1" fontAlgn="auto" hangingPunct="1">
              <a:spcAft>
                <a:spcPts val="0"/>
              </a:spcAft>
              <a:buFont typeface="Arial" pitchFamily="34" charset="0"/>
              <a:buNone/>
              <a:defRPr/>
            </a:pPr>
            <a:r>
              <a:rPr lang="en-US" dirty="0" smtClean="0"/>
              <a:t>	</a:t>
            </a:r>
          </a:p>
          <a:p>
            <a:pPr algn="just" eaLnBrk="1" fontAlgn="auto" hangingPunct="1">
              <a:spcAft>
                <a:spcPts val="0"/>
              </a:spcAft>
              <a:buFont typeface="Arial" pitchFamily="34" charset="0"/>
              <a:buNone/>
              <a:defRPr/>
            </a:pPr>
            <a:r>
              <a:rPr lang="en-US" dirty="0" smtClean="0"/>
              <a:t>	</a:t>
            </a:r>
          </a:p>
          <a:p>
            <a:pPr algn="just" eaLnBrk="1" fontAlgn="auto" hangingPunct="1">
              <a:spcAft>
                <a:spcPts val="0"/>
              </a:spcAft>
              <a:buFont typeface="Arial" pitchFamily="34" charset="0"/>
              <a:buChar char="•"/>
              <a:defRPr/>
            </a:pPr>
            <a:endParaRPr lang="en-US"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dirty="0" smtClean="0"/>
              <a:t>2. Industry </a:t>
            </a:r>
            <a:r>
              <a:rPr lang="en-US" dirty="0"/>
              <a:t>Analysis</a:t>
            </a:r>
          </a:p>
        </p:txBody>
      </p:sp>
      <p:sp>
        <p:nvSpPr>
          <p:cNvPr id="28675" name="Rectangle 3"/>
          <p:cNvSpPr>
            <a:spLocks noGrp="1" noChangeArrowheads="1"/>
          </p:cNvSpPr>
          <p:nvPr>
            <p:ph type="body" idx="1"/>
          </p:nvPr>
        </p:nvSpPr>
        <p:spPr/>
        <p:txBody>
          <a:bodyPr/>
          <a:lstStyle/>
          <a:p>
            <a:r>
              <a:rPr lang="en-US"/>
              <a:t>Classifying industries</a:t>
            </a:r>
          </a:p>
          <a:p>
            <a:pPr lvl="1"/>
            <a:r>
              <a:rPr lang="en-US"/>
              <a:t>Cyclical industry - performance is positively related to economic activity</a:t>
            </a:r>
          </a:p>
          <a:p>
            <a:pPr lvl="1"/>
            <a:r>
              <a:rPr lang="en-US"/>
              <a:t>Defensive industry - performance is insensitive to economic activity</a:t>
            </a:r>
          </a:p>
          <a:p>
            <a:pPr lvl="1"/>
            <a:r>
              <a:rPr lang="en-US"/>
              <a:t>Growth industry - characterized by rapid growth in sales, independent of the business cycle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304800"/>
            <a:ext cx="8229600" cy="1139825"/>
          </a:xfrm>
        </p:spPr>
        <p:txBody>
          <a:bodyPr/>
          <a:lstStyle/>
          <a:p>
            <a:r>
              <a:rPr lang="en-US"/>
              <a:t>Industry Analysis</a:t>
            </a:r>
          </a:p>
        </p:txBody>
      </p:sp>
      <p:sp>
        <p:nvSpPr>
          <p:cNvPr id="31747" name="Rectangle 3"/>
          <p:cNvSpPr>
            <a:spLocks noGrp="1" noChangeArrowheads="1"/>
          </p:cNvSpPr>
          <p:nvPr>
            <p:ph type="body" idx="1"/>
          </p:nvPr>
        </p:nvSpPr>
        <p:spPr/>
        <p:txBody>
          <a:bodyPr/>
          <a:lstStyle/>
          <a:p>
            <a:r>
              <a:rPr lang="en-US"/>
              <a:t>Industry </a:t>
            </a:r>
            <a:r>
              <a:rPr lang="en-US" i="1"/>
              <a:t>Life Cycle Theory</a:t>
            </a:r>
            <a:r>
              <a:rPr lang="en-US"/>
              <a:t>: </a:t>
            </a:r>
          </a:p>
          <a:p>
            <a:pPr lvl="1"/>
            <a:r>
              <a:rPr lang="en-US"/>
              <a:t>Birth (heavy R&amp;D, large losses - low revenues)</a:t>
            </a:r>
          </a:p>
          <a:p>
            <a:pPr lvl="1"/>
            <a:r>
              <a:rPr lang="en-US"/>
              <a:t>Growth (building market share and economies of scale)</a:t>
            </a:r>
          </a:p>
          <a:p>
            <a:pPr lvl="1"/>
            <a:r>
              <a:rPr lang="en-US"/>
              <a:t>Mature growth (maximum profitability)</a:t>
            </a:r>
          </a:p>
          <a:p>
            <a:pPr lvl="1"/>
            <a:r>
              <a:rPr lang="en-US"/>
              <a:t>Stabilization (increase in unit sales may be achieved by decreasing prices) </a:t>
            </a:r>
          </a:p>
          <a:p>
            <a:pPr lvl="1"/>
            <a:r>
              <a:rPr lang="en-US"/>
              <a:t>Decline (demand shifts lead to declining sales and profitability - losses)</a:t>
            </a:r>
          </a:p>
          <a:p>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t>Industry Analysis</a:t>
            </a:r>
          </a:p>
        </p:txBody>
      </p:sp>
      <p:sp>
        <p:nvSpPr>
          <p:cNvPr id="41987" name="Rectangle 3"/>
          <p:cNvSpPr>
            <a:spLocks noGrp="1" noChangeArrowheads="1"/>
          </p:cNvSpPr>
          <p:nvPr>
            <p:ph type="body" idx="1"/>
          </p:nvPr>
        </p:nvSpPr>
        <p:spPr/>
        <p:txBody>
          <a:bodyPr/>
          <a:lstStyle/>
          <a:p>
            <a:r>
              <a:rPr lang="en-US"/>
              <a:t>Life Cycle of an Industry (Marketing view)</a:t>
            </a:r>
          </a:p>
          <a:p>
            <a:pPr lvl="1"/>
            <a:r>
              <a:rPr lang="en-US"/>
              <a:t>Start-up stage: many new firms; grows rapidly (example: genetic engineering)</a:t>
            </a:r>
          </a:p>
          <a:p>
            <a:pPr lvl="1"/>
            <a:r>
              <a:rPr lang="en-US"/>
              <a:t>Consolidation stage: shakeout period; growth slows (example: video games)</a:t>
            </a:r>
          </a:p>
          <a:p>
            <a:pPr lvl="1"/>
            <a:r>
              <a:rPr lang="en-US"/>
              <a:t>Maturity stage: grows with economy (example: automobile industry)</a:t>
            </a:r>
          </a:p>
          <a:p>
            <a:pPr lvl="1"/>
            <a:r>
              <a:rPr lang="en-US"/>
              <a:t>Decline stage: grows slower than economy (example: railroads)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t>Industry Analysis</a:t>
            </a:r>
          </a:p>
        </p:txBody>
      </p:sp>
      <p:sp>
        <p:nvSpPr>
          <p:cNvPr id="29699" name="Rectangle 3"/>
          <p:cNvSpPr>
            <a:spLocks noGrp="1" noChangeArrowheads="1"/>
          </p:cNvSpPr>
          <p:nvPr>
            <p:ph type="body" idx="1"/>
          </p:nvPr>
        </p:nvSpPr>
        <p:spPr/>
        <p:txBody>
          <a:bodyPr/>
          <a:lstStyle/>
          <a:p>
            <a:r>
              <a:rPr lang="en-US"/>
              <a:t>Qualitative Issues</a:t>
            </a:r>
          </a:p>
          <a:p>
            <a:pPr lvl="1"/>
            <a:r>
              <a:rPr lang="en-US"/>
              <a:t>Competitive Structure</a:t>
            </a:r>
          </a:p>
          <a:p>
            <a:pPr lvl="1"/>
            <a:r>
              <a:rPr lang="en-US"/>
              <a:t>Permanence (probability of product obsolescence)</a:t>
            </a:r>
          </a:p>
          <a:p>
            <a:pPr lvl="1"/>
            <a:r>
              <a:rPr lang="en-US"/>
              <a:t>Vulnerability to external shocks (foreign competition)</a:t>
            </a:r>
          </a:p>
          <a:p>
            <a:pPr lvl="1"/>
            <a:r>
              <a:rPr lang="en-US"/>
              <a:t>Regulatory and tax conditions (adverse changes)</a:t>
            </a:r>
          </a:p>
          <a:p>
            <a:pPr lvl="1"/>
            <a:r>
              <a:rPr lang="en-US"/>
              <a:t>Labor conditions (unionization)</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t>Industry Analysis</a:t>
            </a:r>
          </a:p>
        </p:txBody>
      </p:sp>
      <p:sp>
        <p:nvSpPr>
          <p:cNvPr id="32771" name="Rectangle 3"/>
          <p:cNvSpPr>
            <a:spLocks noGrp="1" noChangeArrowheads="1"/>
          </p:cNvSpPr>
          <p:nvPr>
            <p:ph type="body" idx="1"/>
          </p:nvPr>
        </p:nvSpPr>
        <p:spPr/>
        <p:txBody>
          <a:bodyPr/>
          <a:lstStyle/>
          <a:p>
            <a:r>
              <a:rPr lang="en-US" i="1"/>
              <a:t>End use</a:t>
            </a:r>
            <a:r>
              <a:rPr lang="en-US"/>
              <a:t> </a:t>
            </a:r>
            <a:r>
              <a:rPr lang="en-US" i="1"/>
              <a:t>analysis</a:t>
            </a:r>
            <a:r>
              <a:rPr lang="en-US"/>
              <a:t> </a:t>
            </a:r>
          </a:p>
          <a:p>
            <a:pPr lvl="1"/>
            <a:r>
              <a:rPr lang="en-US"/>
              <a:t>identify demand for industry’s products</a:t>
            </a:r>
          </a:p>
          <a:p>
            <a:pPr lvl="1"/>
            <a:r>
              <a:rPr lang="en-US"/>
              <a:t>estimates of future demand</a:t>
            </a:r>
          </a:p>
          <a:p>
            <a:pPr lvl="1"/>
            <a:r>
              <a:rPr lang="en-US"/>
              <a:t>identification of substitutes</a:t>
            </a:r>
          </a:p>
          <a:p>
            <a:r>
              <a:rPr lang="en-US" i="1"/>
              <a:t>Ratio analysis</a:t>
            </a:r>
          </a:p>
          <a:p>
            <a:pPr lvl="1"/>
            <a:r>
              <a:rPr lang="en-US"/>
              <a:t>examining data over time </a:t>
            </a:r>
          </a:p>
          <a:p>
            <a:pPr lvl="1"/>
            <a:r>
              <a:rPr lang="en-US"/>
              <a:t>identifying favorable/unfavorable trends</a:t>
            </a:r>
          </a:p>
          <a:p>
            <a:r>
              <a:rPr lang="en-US" i="1"/>
              <a:t>Regression analysis</a:t>
            </a:r>
            <a:r>
              <a:rPr lang="en-US"/>
              <a:t> </a:t>
            </a:r>
          </a:p>
          <a:p>
            <a:pPr lvl="1"/>
            <a:r>
              <a:rPr lang="en-US"/>
              <a:t>determining the relationship between variables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sz="3800" dirty="0" smtClean="0"/>
              <a:t>3. Company </a:t>
            </a:r>
            <a:r>
              <a:rPr lang="en-US" sz="3800" dirty="0"/>
              <a:t>Analysis: Qualitative Issues</a:t>
            </a:r>
          </a:p>
        </p:txBody>
      </p:sp>
      <p:sp>
        <p:nvSpPr>
          <p:cNvPr id="33795" name="Rectangle 3"/>
          <p:cNvSpPr>
            <a:spLocks noGrp="1" noChangeArrowheads="1"/>
          </p:cNvSpPr>
          <p:nvPr>
            <p:ph type="body" idx="1"/>
          </p:nvPr>
        </p:nvSpPr>
        <p:spPr/>
        <p:txBody>
          <a:bodyPr/>
          <a:lstStyle/>
          <a:p>
            <a:r>
              <a:rPr lang="en-US"/>
              <a:t>Sales Revenue (growth)</a:t>
            </a:r>
          </a:p>
          <a:p>
            <a:r>
              <a:rPr lang="en-US"/>
              <a:t>Profitability (trend)</a:t>
            </a:r>
          </a:p>
          <a:p>
            <a:r>
              <a:rPr lang="en-US"/>
              <a:t>Product line (turnover, age)</a:t>
            </a:r>
          </a:p>
          <a:p>
            <a:pPr lvl="1"/>
            <a:r>
              <a:rPr lang="en-US"/>
              <a:t>Output rate of new products</a:t>
            </a:r>
          </a:p>
          <a:p>
            <a:pPr lvl="1"/>
            <a:r>
              <a:rPr lang="en-US"/>
              <a:t>Product innovation strategies</a:t>
            </a:r>
          </a:p>
          <a:p>
            <a:pPr lvl="1"/>
            <a:r>
              <a:rPr lang="en-US"/>
              <a:t>R&amp;D budgets</a:t>
            </a:r>
          </a:p>
          <a:p>
            <a:r>
              <a:rPr lang="en-US"/>
              <a:t>Pricing Strategy</a:t>
            </a:r>
          </a:p>
          <a:p>
            <a:r>
              <a:rPr lang="en-US"/>
              <a:t>Patents and technology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WHAT IS FUNDAMENTAL ANALYSIS?</a:t>
            </a:r>
          </a:p>
        </p:txBody>
      </p:sp>
      <p:sp>
        <p:nvSpPr>
          <p:cNvPr id="4099" name="Content Placeholder 2"/>
          <p:cNvSpPr>
            <a:spLocks noGrp="1"/>
          </p:cNvSpPr>
          <p:nvPr>
            <p:ph idx="1"/>
          </p:nvPr>
        </p:nvSpPr>
        <p:spPr/>
        <p:txBody>
          <a:bodyPr/>
          <a:lstStyle/>
          <a:p>
            <a:pPr algn="just" eaLnBrk="1" hangingPunct="1"/>
            <a:r>
              <a:rPr lang="en-US" dirty="0" smtClean="0"/>
              <a:t>Fundamental analysis is the examination of the underlying forces that affect the well being of the economy, industry groups, and companies. </a:t>
            </a:r>
          </a:p>
          <a:p>
            <a:pPr algn="just" eaLnBrk="1" hangingPunct="1"/>
            <a:r>
              <a:rPr lang="en-US" dirty="0" smtClean="0"/>
              <a:t>The most common way that fundamental analysis is done in is in three steps: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sz="3200" dirty="0" smtClean="0"/>
              <a:t>3. Company </a:t>
            </a:r>
            <a:r>
              <a:rPr lang="en-US" sz="3200" dirty="0"/>
              <a:t>Analysis: Qualitative Issues</a:t>
            </a:r>
          </a:p>
        </p:txBody>
      </p:sp>
      <p:sp>
        <p:nvSpPr>
          <p:cNvPr id="34819" name="Rectangle 3"/>
          <p:cNvSpPr>
            <a:spLocks noGrp="1" noChangeArrowheads="1"/>
          </p:cNvSpPr>
          <p:nvPr>
            <p:ph type="body" idx="1"/>
          </p:nvPr>
        </p:nvSpPr>
        <p:spPr/>
        <p:txBody>
          <a:bodyPr/>
          <a:lstStyle/>
          <a:p>
            <a:r>
              <a:rPr lang="en-US"/>
              <a:t>Organizational performance</a:t>
            </a:r>
          </a:p>
          <a:p>
            <a:pPr lvl="1"/>
            <a:r>
              <a:rPr lang="en-US"/>
              <a:t>Effective application of company resources</a:t>
            </a:r>
          </a:p>
          <a:p>
            <a:pPr lvl="1"/>
            <a:r>
              <a:rPr lang="en-US"/>
              <a:t>Efficient accomplishment of company goals</a:t>
            </a:r>
          </a:p>
          <a:p>
            <a:r>
              <a:rPr lang="en-US"/>
              <a:t>Management functions</a:t>
            </a:r>
          </a:p>
          <a:p>
            <a:pPr lvl="1"/>
            <a:r>
              <a:rPr lang="en-US"/>
              <a:t>Planning - setting goals/resources</a:t>
            </a:r>
          </a:p>
          <a:p>
            <a:pPr lvl="1"/>
            <a:r>
              <a:rPr lang="en-US"/>
              <a:t>Organizing - assigning tasks/resources</a:t>
            </a:r>
          </a:p>
          <a:p>
            <a:pPr lvl="1"/>
            <a:r>
              <a:rPr lang="en-US"/>
              <a:t>Leading - motivating achievement</a:t>
            </a:r>
          </a:p>
          <a:p>
            <a:pPr lvl="1"/>
            <a:r>
              <a:rPr lang="en-US"/>
              <a:t>Controlling - monitoring performance</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sz="3200" dirty="0" smtClean="0"/>
              <a:t>3. Company </a:t>
            </a:r>
            <a:r>
              <a:rPr lang="en-US" sz="3200" dirty="0"/>
              <a:t>Analysis: Qualitative Issues</a:t>
            </a:r>
          </a:p>
        </p:txBody>
      </p:sp>
      <p:sp>
        <p:nvSpPr>
          <p:cNvPr id="35843" name="Rectangle 3"/>
          <p:cNvSpPr>
            <a:spLocks noGrp="1" noChangeArrowheads="1"/>
          </p:cNvSpPr>
          <p:nvPr>
            <p:ph type="body" idx="1"/>
          </p:nvPr>
        </p:nvSpPr>
        <p:spPr/>
        <p:txBody>
          <a:bodyPr/>
          <a:lstStyle/>
          <a:p>
            <a:pPr>
              <a:lnSpc>
                <a:spcPct val="90000"/>
              </a:lnSpc>
            </a:pPr>
            <a:r>
              <a:rPr lang="en-US" sz="2600"/>
              <a:t>Evaluating Management Quality</a:t>
            </a:r>
          </a:p>
          <a:p>
            <a:pPr lvl="1">
              <a:lnSpc>
                <a:spcPct val="90000"/>
              </a:lnSpc>
            </a:pPr>
            <a:r>
              <a:rPr lang="en-US" sz="2200"/>
              <a:t>Age and experience of management</a:t>
            </a:r>
          </a:p>
          <a:p>
            <a:pPr lvl="1">
              <a:lnSpc>
                <a:spcPct val="90000"/>
              </a:lnSpc>
            </a:pPr>
            <a:r>
              <a:rPr lang="en-US" sz="2200"/>
              <a:t>Strategic planning</a:t>
            </a:r>
          </a:p>
          <a:p>
            <a:pPr lvl="2">
              <a:lnSpc>
                <a:spcPct val="90000"/>
              </a:lnSpc>
            </a:pPr>
            <a:r>
              <a:rPr lang="en-US" sz="2000"/>
              <a:t>Understanding of the global environment</a:t>
            </a:r>
          </a:p>
          <a:p>
            <a:pPr lvl="2">
              <a:lnSpc>
                <a:spcPct val="90000"/>
              </a:lnSpc>
            </a:pPr>
            <a:r>
              <a:rPr lang="en-US" sz="2000"/>
              <a:t>Adaptability to external changes</a:t>
            </a:r>
          </a:p>
          <a:p>
            <a:pPr lvl="1">
              <a:lnSpc>
                <a:spcPct val="90000"/>
              </a:lnSpc>
            </a:pPr>
            <a:r>
              <a:rPr lang="en-US" sz="2200"/>
              <a:t>Marketing strategy</a:t>
            </a:r>
          </a:p>
          <a:p>
            <a:pPr lvl="2">
              <a:lnSpc>
                <a:spcPct val="90000"/>
              </a:lnSpc>
            </a:pPr>
            <a:r>
              <a:rPr lang="en-US" sz="2000"/>
              <a:t>Track record of the competitive position</a:t>
            </a:r>
          </a:p>
          <a:p>
            <a:pPr lvl="2">
              <a:lnSpc>
                <a:spcPct val="90000"/>
              </a:lnSpc>
            </a:pPr>
            <a:r>
              <a:rPr lang="en-US" sz="2000"/>
              <a:t>Sustainable growth</a:t>
            </a:r>
          </a:p>
          <a:p>
            <a:pPr lvl="2">
              <a:lnSpc>
                <a:spcPct val="90000"/>
              </a:lnSpc>
            </a:pPr>
            <a:r>
              <a:rPr lang="en-US" sz="2000"/>
              <a:t>Public image</a:t>
            </a:r>
          </a:p>
          <a:p>
            <a:pPr lvl="1">
              <a:lnSpc>
                <a:spcPct val="90000"/>
              </a:lnSpc>
            </a:pPr>
            <a:r>
              <a:rPr lang="en-US" sz="2200"/>
              <a:t>Finance Strategy - adequate and appropriate</a:t>
            </a:r>
          </a:p>
          <a:p>
            <a:pPr lvl="1">
              <a:lnSpc>
                <a:spcPct val="90000"/>
              </a:lnSpc>
            </a:pPr>
            <a:r>
              <a:rPr lang="en-US" sz="2200"/>
              <a:t>Employee/union relations</a:t>
            </a:r>
          </a:p>
          <a:p>
            <a:pPr lvl="1">
              <a:lnSpc>
                <a:spcPct val="90000"/>
              </a:lnSpc>
            </a:pPr>
            <a:r>
              <a:rPr lang="en-US" sz="2200"/>
              <a:t>Effectiveness of board of directors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sz="3200" dirty="0" smtClean="0"/>
              <a:t>3. Company </a:t>
            </a:r>
            <a:r>
              <a:rPr lang="en-US" sz="3200" dirty="0"/>
              <a:t>Analysis: Quantitative Issues</a:t>
            </a:r>
          </a:p>
        </p:txBody>
      </p:sp>
      <p:sp>
        <p:nvSpPr>
          <p:cNvPr id="36867" name="Rectangle 3"/>
          <p:cNvSpPr>
            <a:spLocks noGrp="1" noChangeArrowheads="1"/>
          </p:cNvSpPr>
          <p:nvPr>
            <p:ph type="body" idx="1"/>
          </p:nvPr>
        </p:nvSpPr>
        <p:spPr/>
        <p:txBody>
          <a:bodyPr/>
          <a:lstStyle/>
          <a:p>
            <a:pPr>
              <a:lnSpc>
                <a:spcPct val="80000"/>
              </a:lnSpc>
            </a:pPr>
            <a:r>
              <a:rPr lang="en-US" sz="2600"/>
              <a:t>Operating efficiency</a:t>
            </a:r>
          </a:p>
          <a:p>
            <a:pPr lvl="1">
              <a:lnSpc>
                <a:spcPct val="80000"/>
              </a:lnSpc>
            </a:pPr>
            <a:r>
              <a:rPr lang="en-US" sz="2200"/>
              <a:t>Productivity</a:t>
            </a:r>
          </a:p>
          <a:p>
            <a:pPr lvl="1">
              <a:lnSpc>
                <a:spcPct val="80000"/>
              </a:lnSpc>
            </a:pPr>
            <a:r>
              <a:rPr lang="en-US" sz="2200"/>
              <a:t>Production function</a:t>
            </a:r>
          </a:p>
          <a:p>
            <a:pPr>
              <a:lnSpc>
                <a:spcPct val="80000"/>
              </a:lnSpc>
            </a:pPr>
            <a:r>
              <a:rPr lang="en-US" sz="2600"/>
              <a:t>Importance of Q.A.</a:t>
            </a:r>
          </a:p>
          <a:p>
            <a:pPr lvl="1">
              <a:lnSpc>
                <a:spcPct val="80000"/>
              </a:lnSpc>
            </a:pPr>
            <a:r>
              <a:rPr lang="en-US" sz="2200"/>
              <a:t>Understanding a company’s risks</a:t>
            </a:r>
          </a:p>
          <a:p>
            <a:pPr lvl="2">
              <a:lnSpc>
                <a:spcPct val="80000"/>
              </a:lnSpc>
            </a:pPr>
            <a:r>
              <a:rPr lang="en-US" sz="2000"/>
              <a:t>Financial, operating, and business risks</a:t>
            </a:r>
          </a:p>
          <a:p>
            <a:pPr>
              <a:lnSpc>
                <a:spcPct val="80000"/>
              </a:lnSpc>
            </a:pPr>
            <a:r>
              <a:rPr lang="en-US" sz="2600"/>
              <a:t>Financial Ratio Analysis</a:t>
            </a:r>
          </a:p>
          <a:p>
            <a:pPr lvl="1">
              <a:lnSpc>
                <a:spcPct val="80000"/>
              </a:lnSpc>
            </a:pPr>
            <a:r>
              <a:rPr lang="en-US" sz="2200"/>
              <a:t>Past financial ratios </a:t>
            </a:r>
          </a:p>
          <a:p>
            <a:pPr lvl="1">
              <a:lnSpc>
                <a:spcPct val="80000"/>
              </a:lnSpc>
            </a:pPr>
            <a:r>
              <a:rPr lang="en-US" sz="2200"/>
              <a:t>With industry, competitors, and </a:t>
            </a:r>
          </a:p>
          <a:p>
            <a:pPr>
              <a:lnSpc>
                <a:spcPct val="80000"/>
              </a:lnSpc>
            </a:pPr>
            <a:r>
              <a:rPr lang="en-US" sz="2600"/>
              <a:t>Regression analysis</a:t>
            </a:r>
          </a:p>
          <a:p>
            <a:pPr lvl="1">
              <a:lnSpc>
                <a:spcPct val="80000"/>
              </a:lnSpc>
            </a:pPr>
            <a:r>
              <a:rPr lang="en-US" sz="2200"/>
              <a:t>Forecast Revenues, Expenses, Net Income</a:t>
            </a:r>
          </a:p>
          <a:p>
            <a:pPr lvl="1">
              <a:lnSpc>
                <a:spcPct val="80000"/>
              </a:lnSpc>
            </a:pPr>
            <a:r>
              <a:rPr lang="en-US" sz="2200"/>
              <a:t>Forecast Assets, Liabilities, External Capital Requirements</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t>An Adage</a:t>
            </a:r>
          </a:p>
        </p:txBody>
      </p:sp>
      <p:sp>
        <p:nvSpPr>
          <p:cNvPr id="53251" name="Rectangle 3"/>
          <p:cNvSpPr>
            <a:spLocks noGrp="1" noChangeArrowheads="1"/>
          </p:cNvSpPr>
          <p:nvPr>
            <p:ph type="body" idx="1"/>
          </p:nvPr>
        </p:nvSpPr>
        <p:spPr/>
        <p:txBody>
          <a:bodyPr/>
          <a:lstStyle/>
          <a:p>
            <a:pPr>
              <a:buSzTx/>
              <a:buFont typeface="Wingdings" pitchFamily="2" charset="2"/>
              <a:buNone/>
            </a:pPr>
            <a:r>
              <a:rPr lang="en-US" dirty="0">
                <a:solidFill>
                  <a:srgbClr val="FF0000"/>
                </a:solidFill>
              </a:rPr>
              <a:t>“</a:t>
            </a:r>
            <a:r>
              <a:rPr lang="en-US" sz="3400" i="1" dirty="0">
                <a:solidFill>
                  <a:srgbClr val="FF0000"/>
                </a:solidFill>
              </a:rPr>
              <a:t>Financial statements are like fine perfume;</a:t>
            </a:r>
          </a:p>
          <a:p>
            <a:pPr>
              <a:buSzTx/>
              <a:buFont typeface="Wingdings" pitchFamily="2" charset="2"/>
              <a:buNone/>
            </a:pPr>
            <a:r>
              <a:rPr lang="en-US" sz="3400" i="1" dirty="0">
                <a:solidFill>
                  <a:srgbClr val="FF0000"/>
                </a:solidFill>
              </a:rPr>
              <a:t>	To be sniffed but not swallowed.”</a:t>
            </a:r>
          </a:p>
          <a:p>
            <a:pPr>
              <a:buSzTx/>
              <a:buFont typeface="Wingdings" pitchFamily="2" charset="2"/>
              <a:buNone/>
            </a:pPr>
            <a:endParaRPr lang="en-US" dirty="0"/>
          </a:p>
          <a:p>
            <a:pPr lvl="1"/>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sz="3800"/>
              <a:t>Company Analysis: Quantitative Issues</a:t>
            </a:r>
          </a:p>
        </p:txBody>
      </p:sp>
      <p:sp>
        <p:nvSpPr>
          <p:cNvPr id="37891" name="Rectangle 3"/>
          <p:cNvSpPr>
            <a:spLocks noGrp="1" noChangeArrowheads="1"/>
          </p:cNvSpPr>
          <p:nvPr>
            <p:ph type="body" idx="1"/>
          </p:nvPr>
        </p:nvSpPr>
        <p:spPr/>
        <p:txBody>
          <a:bodyPr/>
          <a:lstStyle/>
          <a:p>
            <a:pPr>
              <a:lnSpc>
                <a:spcPct val="90000"/>
              </a:lnSpc>
            </a:pPr>
            <a:r>
              <a:rPr lang="en-US"/>
              <a:t>Balance Sheet</a:t>
            </a:r>
          </a:p>
          <a:p>
            <a:pPr lvl="1">
              <a:lnSpc>
                <a:spcPct val="90000"/>
              </a:lnSpc>
            </a:pPr>
            <a:r>
              <a:rPr lang="en-US"/>
              <a:t>Snapshot of company’s Assets, Liabilities and Equity.</a:t>
            </a:r>
          </a:p>
          <a:p>
            <a:pPr>
              <a:lnSpc>
                <a:spcPct val="90000"/>
              </a:lnSpc>
            </a:pPr>
            <a:r>
              <a:rPr lang="en-US"/>
              <a:t>Income statement</a:t>
            </a:r>
          </a:p>
          <a:p>
            <a:pPr lvl="1">
              <a:lnSpc>
                <a:spcPct val="90000"/>
              </a:lnSpc>
            </a:pPr>
            <a:r>
              <a:rPr lang="en-US"/>
              <a:t>Sales, expenses, and taxes incurred to operate</a:t>
            </a:r>
          </a:p>
          <a:p>
            <a:pPr lvl="1">
              <a:lnSpc>
                <a:spcPct val="90000"/>
              </a:lnSpc>
            </a:pPr>
            <a:r>
              <a:rPr lang="en-US"/>
              <a:t>Earnings per share</a:t>
            </a:r>
          </a:p>
          <a:p>
            <a:pPr>
              <a:lnSpc>
                <a:spcPct val="90000"/>
              </a:lnSpc>
            </a:pPr>
            <a:r>
              <a:rPr lang="en-US"/>
              <a:t>Cash flow statement</a:t>
            </a:r>
          </a:p>
          <a:p>
            <a:pPr lvl="1">
              <a:lnSpc>
                <a:spcPct val="90000"/>
              </a:lnSpc>
            </a:pPr>
            <a:r>
              <a:rPr lang="en-US"/>
              <a:t>Sources and Uses of funds</a:t>
            </a:r>
          </a:p>
          <a:p>
            <a:pPr>
              <a:lnSpc>
                <a:spcPct val="90000"/>
              </a:lnSpc>
            </a:pPr>
            <a:r>
              <a:rPr lang="en-US"/>
              <a:t>Are financial statements reliable?</a:t>
            </a:r>
          </a:p>
          <a:p>
            <a:pPr lvl="1">
              <a:lnSpc>
                <a:spcPct val="90000"/>
              </a:lnSpc>
            </a:pPr>
            <a:r>
              <a:rPr lang="en-US"/>
              <a:t>G.A.A.P. vs </a:t>
            </a:r>
            <a:r>
              <a:rPr lang="en-US">
                <a:solidFill>
                  <a:srgbClr val="FF0000"/>
                </a:solidFill>
              </a:rPr>
              <a:t>C</a:t>
            </a:r>
            <a:r>
              <a:rPr lang="en-US"/>
              <a:t>leverly </a:t>
            </a:r>
            <a:r>
              <a:rPr lang="en-US">
                <a:solidFill>
                  <a:srgbClr val="FF0000"/>
                </a:solidFill>
              </a:rPr>
              <a:t>R</a:t>
            </a:r>
            <a:r>
              <a:rPr lang="en-US"/>
              <a:t>igged </a:t>
            </a:r>
            <a:r>
              <a:rPr lang="en-US">
                <a:solidFill>
                  <a:srgbClr val="FF0000"/>
                </a:solidFill>
              </a:rPr>
              <a:t>A</a:t>
            </a:r>
            <a:r>
              <a:rPr lang="en-US"/>
              <a:t>ccounting </a:t>
            </a:r>
            <a:r>
              <a:rPr lang="en-US">
                <a:solidFill>
                  <a:srgbClr val="FF0000"/>
                </a:solidFill>
              </a:rPr>
              <a:t>P</a:t>
            </a:r>
            <a:r>
              <a:rPr lang="en-US"/>
              <a:t>loys</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sz="3800"/>
              <a:t>Company Analysis: Quantitative Issues</a:t>
            </a:r>
          </a:p>
        </p:txBody>
      </p:sp>
      <p:sp>
        <p:nvSpPr>
          <p:cNvPr id="38915" name="Rectangle 3"/>
          <p:cNvSpPr>
            <a:spLocks noGrp="1" noChangeArrowheads="1"/>
          </p:cNvSpPr>
          <p:nvPr>
            <p:ph type="body" idx="1"/>
          </p:nvPr>
        </p:nvSpPr>
        <p:spPr/>
        <p:txBody>
          <a:bodyPr/>
          <a:lstStyle/>
          <a:p>
            <a:r>
              <a:rPr lang="en-US"/>
              <a:t>Financial Ratio Analysis</a:t>
            </a:r>
          </a:p>
          <a:p>
            <a:pPr lvl="1"/>
            <a:r>
              <a:rPr lang="en-US"/>
              <a:t>Liquidity (ability to pay bills)</a:t>
            </a:r>
          </a:p>
          <a:p>
            <a:pPr lvl="1"/>
            <a:r>
              <a:rPr lang="en-US"/>
              <a:t>Debt (financial leverage)</a:t>
            </a:r>
          </a:p>
          <a:p>
            <a:pPr lvl="1"/>
            <a:r>
              <a:rPr lang="en-US"/>
              <a:t>Profitability (cost controls)</a:t>
            </a:r>
          </a:p>
          <a:p>
            <a:pPr lvl="1"/>
            <a:r>
              <a:rPr lang="en-US"/>
              <a:t>Efficiency (asset management)</a:t>
            </a:r>
          </a:p>
          <a:p>
            <a:r>
              <a:rPr lang="en-US"/>
              <a:t>DuPont Analysis</a:t>
            </a:r>
          </a:p>
          <a:p>
            <a:pPr lvl="1"/>
            <a:r>
              <a:rPr lang="en-US"/>
              <a:t>Top-down analysis of company operations</a:t>
            </a:r>
          </a:p>
          <a:p>
            <a:pPr lvl="1"/>
            <a:r>
              <a:rPr lang="en-US"/>
              <a:t>Objective: increase ROE</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t>Liquidity Ratios</a:t>
            </a:r>
          </a:p>
        </p:txBody>
      </p:sp>
      <p:sp>
        <p:nvSpPr>
          <p:cNvPr id="43011" name="Rectangle 3"/>
          <p:cNvSpPr>
            <a:spLocks noGrp="1" noChangeArrowheads="1"/>
          </p:cNvSpPr>
          <p:nvPr>
            <p:ph type="body" idx="1"/>
          </p:nvPr>
        </p:nvSpPr>
        <p:spPr/>
        <p:txBody>
          <a:bodyPr/>
          <a:lstStyle/>
          <a:p>
            <a:r>
              <a:rPr lang="en-US"/>
              <a:t>Measure ability to pay maturing obligations</a:t>
            </a:r>
          </a:p>
          <a:p>
            <a:r>
              <a:rPr lang="en-US"/>
              <a:t>Current ratio</a:t>
            </a:r>
          </a:p>
          <a:p>
            <a:pPr lvl="1"/>
            <a:r>
              <a:rPr lang="en-US"/>
              <a:t>Current assets / current liabilities</a:t>
            </a:r>
          </a:p>
          <a:p>
            <a:r>
              <a:rPr lang="en-US"/>
              <a:t>Quick ratio</a:t>
            </a:r>
          </a:p>
          <a:p>
            <a:pPr lvl="1"/>
            <a:r>
              <a:rPr lang="en-US"/>
              <a:t>(Current assets less inventories) / current liabilities</a:t>
            </a:r>
          </a:p>
          <a:p>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t>Debt Ratios</a:t>
            </a:r>
          </a:p>
        </p:txBody>
      </p:sp>
      <p:sp>
        <p:nvSpPr>
          <p:cNvPr id="44035" name="Rectangle 3"/>
          <p:cNvSpPr>
            <a:spLocks noGrp="1" noChangeArrowheads="1"/>
          </p:cNvSpPr>
          <p:nvPr>
            <p:ph type="body" idx="1"/>
          </p:nvPr>
        </p:nvSpPr>
        <p:spPr/>
        <p:txBody>
          <a:bodyPr/>
          <a:lstStyle/>
          <a:p>
            <a:r>
              <a:rPr lang="en-US" sz="2600"/>
              <a:t>Measure extent to which firm uses debt to finance asset investment (risk attribute)</a:t>
            </a:r>
          </a:p>
          <a:p>
            <a:r>
              <a:rPr lang="en-US" sz="2600"/>
              <a:t>Debt-equity ratio</a:t>
            </a:r>
          </a:p>
          <a:p>
            <a:pPr lvl="1"/>
            <a:r>
              <a:rPr lang="en-US" sz="2200"/>
              <a:t>Total long-term debt / total equity</a:t>
            </a:r>
          </a:p>
          <a:p>
            <a:r>
              <a:rPr lang="en-US" sz="2600"/>
              <a:t>Total debt - total assets ratio</a:t>
            </a:r>
          </a:p>
          <a:p>
            <a:pPr lvl="1"/>
            <a:r>
              <a:rPr lang="en-US" sz="2200"/>
              <a:t>(Current liabilities + long-term debt) / total assets</a:t>
            </a:r>
          </a:p>
          <a:p>
            <a:r>
              <a:rPr lang="en-US" sz="2600"/>
              <a:t>Times interest earned</a:t>
            </a:r>
          </a:p>
          <a:p>
            <a:pPr lvl="1"/>
            <a:r>
              <a:rPr lang="en-US" sz="2200"/>
              <a:t>EBIT / interest charges</a:t>
            </a:r>
          </a:p>
          <a:p>
            <a:r>
              <a:rPr lang="en-US" sz="2600"/>
              <a:t>Fixed charge coverage ratio</a:t>
            </a:r>
          </a:p>
          <a:p>
            <a:pPr lvl="1"/>
            <a:r>
              <a:rPr lang="en-US" sz="2200"/>
              <a:t>(EBIT + Lease Exp.) / (Int. Exp. + Lease Exp.)</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t>Profitability Ratios</a:t>
            </a:r>
          </a:p>
        </p:txBody>
      </p:sp>
      <p:sp>
        <p:nvSpPr>
          <p:cNvPr id="45059" name="Rectangle 3"/>
          <p:cNvSpPr>
            <a:spLocks noGrp="1" noChangeArrowheads="1"/>
          </p:cNvSpPr>
          <p:nvPr>
            <p:ph type="body" idx="1"/>
          </p:nvPr>
        </p:nvSpPr>
        <p:spPr/>
        <p:txBody>
          <a:bodyPr/>
          <a:lstStyle/>
          <a:p>
            <a:r>
              <a:rPr lang="en-US"/>
              <a:t>Measure profits relative to sales</a:t>
            </a:r>
          </a:p>
          <a:p>
            <a:r>
              <a:rPr lang="en-US"/>
              <a:t>Gross profit margin ( % ) = Gross profit / sales</a:t>
            </a:r>
          </a:p>
          <a:p>
            <a:r>
              <a:rPr lang="en-US"/>
              <a:t>Operating Profit Margin = Operating profits / sales</a:t>
            </a:r>
          </a:p>
          <a:p>
            <a:r>
              <a:rPr lang="en-US"/>
              <a:t>Net profit margin = Net profit after taxes / sales</a:t>
            </a:r>
          </a:p>
          <a:p>
            <a:r>
              <a:rPr lang="en-US"/>
              <a:t>ROA = Net Profit / Total Assets</a:t>
            </a:r>
          </a:p>
          <a:p>
            <a:r>
              <a:rPr lang="en-US"/>
              <a:t>ROE = Net Profit / Stockholder Equity*</a:t>
            </a:r>
          </a:p>
          <a:p>
            <a:pPr lvl="1">
              <a:buFont typeface="Wingdings" pitchFamily="2" charset="2"/>
              <a:buNone/>
            </a:pPr>
            <a:r>
              <a:rPr lang="en-US"/>
              <a:t>* Excludes preferred stock balances</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t>Efficiency Ratios</a:t>
            </a:r>
          </a:p>
        </p:txBody>
      </p:sp>
      <p:sp>
        <p:nvSpPr>
          <p:cNvPr id="46083" name="Rectangle 3"/>
          <p:cNvSpPr>
            <a:spLocks noGrp="1" noChangeArrowheads="1"/>
          </p:cNvSpPr>
          <p:nvPr>
            <p:ph type="body" idx="1"/>
          </p:nvPr>
        </p:nvSpPr>
        <p:spPr/>
        <p:txBody>
          <a:bodyPr/>
          <a:lstStyle/>
          <a:p>
            <a:pPr>
              <a:lnSpc>
                <a:spcPct val="90000"/>
              </a:lnSpc>
            </a:pPr>
            <a:r>
              <a:rPr lang="en-US"/>
              <a:t>Measure effectiveness of asset management</a:t>
            </a:r>
          </a:p>
          <a:p>
            <a:pPr>
              <a:lnSpc>
                <a:spcPct val="90000"/>
              </a:lnSpc>
            </a:pPr>
            <a:r>
              <a:rPr lang="en-US"/>
              <a:t>Average collection period (in days)</a:t>
            </a:r>
          </a:p>
          <a:p>
            <a:pPr lvl="1">
              <a:lnSpc>
                <a:spcPct val="90000"/>
              </a:lnSpc>
            </a:pPr>
            <a:r>
              <a:rPr lang="en-US"/>
              <a:t>Average receivables / Sales per day</a:t>
            </a:r>
          </a:p>
          <a:p>
            <a:pPr>
              <a:lnSpc>
                <a:spcPct val="90000"/>
              </a:lnSpc>
            </a:pPr>
            <a:r>
              <a:rPr lang="en-US"/>
              <a:t>Inventory turnover (times per year)</a:t>
            </a:r>
          </a:p>
          <a:p>
            <a:pPr lvl="1">
              <a:lnSpc>
                <a:spcPct val="90000"/>
              </a:lnSpc>
            </a:pPr>
            <a:r>
              <a:rPr lang="en-US"/>
              <a:t>Cost of Goods Sold / average inventory</a:t>
            </a:r>
          </a:p>
          <a:p>
            <a:pPr>
              <a:lnSpc>
                <a:spcPct val="90000"/>
              </a:lnSpc>
            </a:pPr>
            <a:r>
              <a:rPr lang="en-US"/>
              <a:t>Total asset turnover</a:t>
            </a:r>
          </a:p>
          <a:p>
            <a:pPr lvl="1">
              <a:lnSpc>
                <a:spcPct val="90000"/>
              </a:lnSpc>
            </a:pPr>
            <a:r>
              <a:rPr lang="en-US"/>
              <a:t>Sales / average total assets</a:t>
            </a:r>
          </a:p>
          <a:p>
            <a:pPr>
              <a:lnSpc>
                <a:spcPct val="90000"/>
              </a:lnSpc>
            </a:pPr>
            <a:r>
              <a:rPr lang="en-US"/>
              <a:t>Fixed asset turnover</a:t>
            </a:r>
          </a:p>
          <a:p>
            <a:pPr lvl="1">
              <a:lnSpc>
                <a:spcPct val="90000"/>
              </a:lnSpc>
            </a:pPr>
            <a:r>
              <a:rPr lang="en-US"/>
              <a:t>Sales / average net fixed assets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pic>
        <p:nvPicPr>
          <p:cNvPr id="66562" name="Picture 2" descr="https://keydifferences.com/wp-content/uploads/2019/06/fundamental-analysis1.jpg"/>
          <p:cNvPicPr>
            <a:picLocks noChangeAspect="1" noChangeArrowheads="1"/>
          </p:cNvPicPr>
          <p:nvPr/>
        </p:nvPicPr>
        <p:blipFill>
          <a:blip r:embed="rId2"/>
          <a:srcRect/>
          <a:stretch>
            <a:fillRect/>
          </a:stretch>
        </p:blipFill>
        <p:spPr bwMode="auto">
          <a:xfrm>
            <a:off x="357158" y="285728"/>
            <a:ext cx="8143932" cy="5795973"/>
          </a:xfrm>
          <a:prstGeom prst="rect">
            <a:avLst/>
          </a:prstGeom>
          <a:noFill/>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t>Other Ratios</a:t>
            </a:r>
          </a:p>
        </p:txBody>
      </p:sp>
      <p:sp>
        <p:nvSpPr>
          <p:cNvPr id="50179" name="Rectangle 3"/>
          <p:cNvSpPr>
            <a:spLocks noGrp="1" noChangeArrowheads="1"/>
          </p:cNvSpPr>
          <p:nvPr>
            <p:ph type="body" idx="1"/>
          </p:nvPr>
        </p:nvSpPr>
        <p:spPr/>
        <p:txBody>
          <a:bodyPr/>
          <a:lstStyle/>
          <a:p>
            <a:pPr algn="just"/>
            <a:r>
              <a:rPr lang="en-US" sz="2600" dirty="0"/>
              <a:t>Earnings per share (EPS): (Net income after taxes – preferred dividends)/ number of shares</a:t>
            </a:r>
          </a:p>
          <a:p>
            <a:pPr algn="just"/>
            <a:r>
              <a:rPr lang="en-US" sz="2600" dirty="0"/>
              <a:t>Price-earnings (P/E): Price per share/expected EPS</a:t>
            </a:r>
          </a:p>
          <a:p>
            <a:pPr algn="just"/>
            <a:r>
              <a:rPr lang="en-US" sz="2600" dirty="0"/>
              <a:t>Dividend yield: Indicated annual dividend/price per share</a:t>
            </a:r>
          </a:p>
          <a:p>
            <a:pPr algn="just"/>
            <a:r>
              <a:rPr lang="en-US" sz="2600" dirty="0"/>
              <a:t>Dividend payout: Dividends per share/EPS</a:t>
            </a:r>
          </a:p>
          <a:p>
            <a:pPr algn="just"/>
            <a:r>
              <a:rPr lang="en-US" sz="2600" dirty="0"/>
              <a:t>Cash flow per share: (After-tax profits + depreciation and other noncash expenses)/number of shares</a:t>
            </a:r>
          </a:p>
          <a:p>
            <a:pPr algn="just"/>
            <a:r>
              <a:rPr lang="en-US" sz="2600" dirty="0"/>
              <a:t>Book value per share: Net worth attributable to common shareholders/number of shares</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sz="6000" dirty="0" smtClean="0"/>
              <a:t>Thx</a:t>
            </a:r>
            <a:endParaRPr lang="en-US" sz="6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1156"/>
          </a:xfrm>
        </p:spPr>
        <p:txBody>
          <a:bodyPr/>
          <a:lstStyle/>
          <a:p>
            <a:r>
              <a:rPr lang="en-US" sz="3600" b="1" dirty="0" smtClean="0"/>
              <a:t>Technical Analysis</a:t>
            </a:r>
            <a:br>
              <a:rPr lang="en-US" sz="3600" b="1" dirty="0" smtClean="0"/>
            </a:br>
            <a:endParaRPr lang="en-US" sz="3600" b="1" dirty="0"/>
          </a:p>
        </p:txBody>
      </p:sp>
      <p:sp>
        <p:nvSpPr>
          <p:cNvPr id="3" name="Content Placeholder 2"/>
          <p:cNvSpPr>
            <a:spLocks noGrp="1"/>
          </p:cNvSpPr>
          <p:nvPr>
            <p:ph idx="1"/>
          </p:nvPr>
        </p:nvSpPr>
        <p:spPr>
          <a:xfrm>
            <a:off x="457200" y="785794"/>
            <a:ext cx="8229600" cy="5340369"/>
          </a:xfrm>
        </p:spPr>
        <p:txBody>
          <a:bodyPr/>
          <a:lstStyle/>
          <a:p>
            <a:pPr algn="just"/>
            <a:r>
              <a:rPr lang="en-US" sz="2800" dirty="0" smtClean="0"/>
              <a:t>Technical </a:t>
            </a:r>
            <a:r>
              <a:rPr lang="en-US" sz="2800" dirty="0" smtClean="0"/>
              <a:t>Analysis is used to forecast the price of a share, which says that the price of a share of the company is based on the interaction of demand and supply forces, operating in the marketplace. </a:t>
            </a:r>
            <a:endParaRPr lang="en-US" sz="2800" dirty="0" smtClean="0"/>
          </a:p>
          <a:p>
            <a:pPr algn="just"/>
            <a:r>
              <a:rPr lang="en-US" sz="2800" dirty="0" smtClean="0"/>
              <a:t>It </a:t>
            </a:r>
            <a:r>
              <a:rPr lang="en-US" sz="2800" dirty="0" smtClean="0"/>
              <a:t>is used to forecast the future market price of the stock, as per the past performance statistics of the share. For this purpose, first of all, the changes in the price of the stock are ascertained, to know how the price will change in future.</a:t>
            </a:r>
          </a:p>
          <a:p>
            <a:pPr algn="just"/>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214289"/>
          <a:ext cx="9144000" cy="6702624"/>
        </p:xfrm>
        <a:graphic>
          <a:graphicData uri="http://schemas.openxmlformats.org/drawingml/2006/table">
            <a:tbl>
              <a:tblPr/>
              <a:tblGrid>
                <a:gridCol w="2071670"/>
                <a:gridCol w="3714776"/>
                <a:gridCol w="3357554"/>
              </a:tblGrid>
              <a:tr h="468147">
                <a:tc>
                  <a:txBody>
                    <a:bodyPr/>
                    <a:lstStyle/>
                    <a:p>
                      <a:pPr marL="0" marR="0" algn="ctr">
                        <a:spcBef>
                          <a:spcPts val="0"/>
                        </a:spcBef>
                        <a:spcAft>
                          <a:spcPts val="1200"/>
                        </a:spcAft>
                      </a:pPr>
                      <a:r>
                        <a:rPr lang="en-US" sz="1600" b="1" cap="all" dirty="0">
                          <a:solidFill>
                            <a:srgbClr val="222222"/>
                          </a:solidFill>
                          <a:latin typeface="Georgia"/>
                          <a:ea typeface="Times New Roman"/>
                          <a:cs typeface="Mangal"/>
                        </a:rPr>
                        <a:t>BASIS FOR COMPARISON</a:t>
                      </a:r>
                      <a:endParaRPr lang="en-US" sz="3600" dirty="0">
                        <a:latin typeface="Times New Roman"/>
                        <a:ea typeface="Times New Roman"/>
                        <a:cs typeface="Mangal"/>
                      </a:endParaRPr>
                    </a:p>
                  </a:txBody>
                  <a:tcPr marL="76200" marR="76200" marT="762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DF7"/>
                    </a:solidFill>
                  </a:tcPr>
                </a:tc>
                <a:tc>
                  <a:txBody>
                    <a:bodyPr/>
                    <a:lstStyle/>
                    <a:p>
                      <a:pPr marL="0" marR="0" algn="ctr">
                        <a:spcBef>
                          <a:spcPts val="0"/>
                        </a:spcBef>
                        <a:spcAft>
                          <a:spcPts val="1200"/>
                        </a:spcAft>
                      </a:pPr>
                      <a:r>
                        <a:rPr lang="en-US" sz="1600" b="1" cap="all">
                          <a:solidFill>
                            <a:srgbClr val="222222"/>
                          </a:solidFill>
                          <a:latin typeface="Georgia"/>
                          <a:ea typeface="Times New Roman"/>
                          <a:cs typeface="Mangal"/>
                        </a:rPr>
                        <a:t>FUNDAMENTAL ANALYSIS</a:t>
                      </a:r>
                      <a:endParaRPr lang="en-US" sz="3600">
                        <a:latin typeface="Times New Roman"/>
                        <a:ea typeface="Times New Roman"/>
                        <a:cs typeface="Mangal"/>
                      </a:endParaRPr>
                    </a:p>
                  </a:txBody>
                  <a:tcPr marL="76200" marR="76200" marT="762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DF7"/>
                    </a:solidFill>
                  </a:tcPr>
                </a:tc>
                <a:tc>
                  <a:txBody>
                    <a:bodyPr/>
                    <a:lstStyle/>
                    <a:p>
                      <a:pPr marL="0" marR="0" algn="ctr">
                        <a:spcBef>
                          <a:spcPts val="0"/>
                        </a:spcBef>
                        <a:spcAft>
                          <a:spcPts val="1200"/>
                        </a:spcAft>
                      </a:pPr>
                      <a:r>
                        <a:rPr lang="en-US" sz="1600" b="1" cap="all">
                          <a:solidFill>
                            <a:srgbClr val="222222"/>
                          </a:solidFill>
                          <a:latin typeface="Georgia"/>
                          <a:ea typeface="Times New Roman"/>
                          <a:cs typeface="Mangal"/>
                        </a:rPr>
                        <a:t>TECHNICAL ANALYSIS</a:t>
                      </a:r>
                      <a:endParaRPr lang="en-US" sz="3600">
                        <a:latin typeface="Times New Roman"/>
                        <a:ea typeface="Times New Roman"/>
                        <a:cs typeface="Mangal"/>
                      </a:endParaRPr>
                    </a:p>
                  </a:txBody>
                  <a:tcPr marL="76200" marR="76200" marT="762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DF7"/>
                    </a:solidFill>
                  </a:tcPr>
                </a:tc>
              </a:tr>
              <a:tr h="1070050">
                <a:tc>
                  <a:txBody>
                    <a:bodyPr/>
                    <a:lstStyle/>
                    <a:p>
                      <a:pPr marL="0" marR="0">
                        <a:spcBef>
                          <a:spcPts val="0"/>
                        </a:spcBef>
                        <a:spcAft>
                          <a:spcPts val="1200"/>
                        </a:spcAft>
                      </a:pPr>
                      <a:r>
                        <a:rPr lang="en-US" sz="1600">
                          <a:solidFill>
                            <a:srgbClr val="222222"/>
                          </a:solidFill>
                          <a:latin typeface="Georgia"/>
                          <a:ea typeface="Times New Roman"/>
                          <a:cs typeface="Mangal"/>
                        </a:rPr>
                        <a:t>Meaning</a:t>
                      </a:r>
                      <a:endParaRPr lang="en-US" sz="3600">
                        <a:latin typeface="Times New Roman"/>
                        <a:ea typeface="Times New Roman"/>
                        <a:cs typeface="Mangal"/>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1200"/>
                        </a:spcAft>
                      </a:pPr>
                      <a:r>
                        <a:rPr lang="en-US" sz="1600">
                          <a:solidFill>
                            <a:srgbClr val="222222"/>
                          </a:solidFill>
                          <a:latin typeface="Georgia"/>
                          <a:ea typeface="Times New Roman"/>
                          <a:cs typeface="Mangal"/>
                        </a:rPr>
                        <a:t>Fundamental Analysis is a practice of analyzing securities by determining the intrinsic value of the stock.</a:t>
                      </a:r>
                      <a:endParaRPr lang="en-US" sz="3600">
                        <a:latin typeface="Times New Roman"/>
                        <a:ea typeface="Times New Roman"/>
                        <a:cs typeface="Mangal"/>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1200"/>
                        </a:spcAft>
                      </a:pPr>
                      <a:r>
                        <a:rPr lang="en-US" sz="1600">
                          <a:solidFill>
                            <a:srgbClr val="222222"/>
                          </a:solidFill>
                          <a:latin typeface="Georgia"/>
                          <a:ea typeface="Times New Roman"/>
                          <a:cs typeface="Mangal"/>
                        </a:rPr>
                        <a:t>Technical analysis is a method of determining the future price of the stock using charts to identify the patterns and trends.</a:t>
                      </a:r>
                      <a:endParaRPr lang="en-US" sz="3600">
                        <a:latin typeface="Times New Roman"/>
                        <a:ea typeface="Times New Roman"/>
                        <a:cs typeface="Mangal"/>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68147">
                <a:tc>
                  <a:txBody>
                    <a:bodyPr/>
                    <a:lstStyle/>
                    <a:p>
                      <a:pPr marL="0" marR="0">
                        <a:spcBef>
                          <a:spcPts val="0"/>
                        </a:spcBef>
                        <a:spcAft>
                          <a:spcPts val="1200"/>
                        </a:spcAft>
                      </a:pPr>
                      <a:r>
                        <a:rPr lang="en-US" sz="1600">
                          <a:solidFill>
                            <a:srgbClr val="222222"/>
                          </a:solidFill>
                          <a:latin typeface="Georgia"/>
                          <a:ea typeface="Times New Roman"/>
                          <a:cs typeface="Mangal"/>
                        </a:rPr>
                        <a:t>Relevant for</a:t>
                      </a:r>
                      <a:endParaRPr lang="en-US" sz="3600">
                        <a:latin typeface="Times New Roman"/>
                        <a:ea typeface="Times New Roman"/>
                        <a:cs typeface="Mangal"/>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spcBef>
                          <a:spcPts val="0"/>
                        </a:spcBef>
                        <a:spcAft>
                          <a:spcPts val="1200"/>
                        </a:spcAft>
                      </a:pPr>
                      <a:r>
                        <a:rPr lang="en-US" sz="1600" dirty="0">
                          <a:solidFill>
                            <a:srgbClr val="222222"/>
                          </a:solidFill>
                          <a:latin typeface="Georgia"/>
                          <a:ea typeface="Times New Roman"/>
                          <a:cs typeface="Mangal"/>
                        </a:rPr>
                        <a:t>Long term investments</a:t>
                      </a:r>
                      <a:endParaRPr lang="en-US" sz="3600" dirty="0">
                        <a:latin typeface="Times New Roman"/>
                        <a:ea typeface="Times New Roman"/>
                        <a:cs typeface="Mangal"/>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spcBef>
                          <a:spcPts val="0"/>
                        </a:spcBef>
                        <a:spcAft>
                          <a:spcPts val="1200"/>
                        </a:spcAft>
                      </a:pPr>
                      <a:r>
                        <a:rPr lang="en-US" sz="1600">
                          <a:solidFill>
                            <a:srgbClr val="222222"/>
                          </a:solidFill>
                          <a:latin typeface="Georgia"/>
                          <a:ea typeface="Times New Roman"/>
                          <a:cs typeface="Mangal"/>
                        </a:rPr>
                        <a:t>Short term investments</a:t>
                      </a:r>
                      <a:endParaRPr lang="en-US" sz="3600">
                        <a:latin typeface="Times New Roman"/>
                        <a:ea typeface="Times New Roman"/>
                        <a:cs typeface="Mangal"/>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r>
              <a:tr h="468147">
                <a:tc>
                  <a:txBody>
                    <a:bodyPr/>
                    <a:lstStyle/>
                    <a:p>
                      <a:pPr marL="0" marR="0">
                        <a:spcBef>
                          <a:spcPts val="0"/>
                        </a:spcBef>
                        <a:spcAft>
                          <a:spcPts val="1200"/>
                        </a:spcAft>
                      </a:pPr>
                      <a:r>
                        <a:rPr lang="en-US" sz="1600">
                          <a:solidFill>
                            <a:srgbClr val="222222"/>
                          </a:solidFill>
                          <a:latin typeface="Georgia"/>
                          <a:ea typeface="Times New Roman"/>
                          <a:cs typeface="Mangal"/>
                        </a:rPr>
                        <a:t>Function</a:t>
                      </a:r>
                      <a:endParaRPr lang="en-US" sz="3600">
                        <a:latin typeface="Times New Roman"/>
                        <a:ea typeface="Times New Roman"/>
                        <a:cs typeface="Mangal"/>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1200"/>
                        </a:spcAft>
                      </a:pPr>
                      <a:r>
                        <a:rPr lang="en-US" sz="1600">
                          <a:solidFill>
                            <a:srgbClr val="222222"/>
                          </a:solidFill>
                          <a:latin typeface="Georgia"/>
                          <a:ea typeface="Times New Roman"/>
                          <a:cs typeface="Mangal"/>
                        </a:rPr>
                        <a:t>Investing</a:t>
                      </a:r>
                      <a:endParaRPr lang="en-US" sz="3600">
                        <a:latin typeface="Times New Roman"/>
                        <a:ea typeface="Times New Roman"/>
                        <a:cs typeface="Mangal"/>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1200"/>
                        </a:spcAft>
                      </a:pPr>
                      <a:r>
                        <a:rPr lang="en-US" sz="1600">
                          <a:solidFill>
                            <a:srgbClr val="222222"/>
                          </a:solidFill>
                          <a:latin typeface="Georgia"/>
                          <a:ea typeface="Times New Roman"/>
                          <a:cs typeface="Mangal"/>
                        </a:rPr>
                        <a:t>Trading</a:t>
                      </a:r>
                      <a:endParaRPr lang="en-US" sz="3600">
                        <a:latin typeface="Times New Roman"/>
                        <a:ea typeface="Times New Roman"/>
                        <a:cs typeface="Mangal"/>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68781">
                <a:tc>
                  <a:txBody>
                    <a:bodyPr/>
                    <a:lstStyle/>
                    <a:p>
                      <a:pPr marL="0" marR="0">
                        <a:spcBef>
                          <a:spcPts val="0"/>
                        </a:spcBef>
                        <a:spcAft>
                          <a:spcPts val="1200"/>
                        </a:spcAft>
                      </a:pPr>
                      <a:r>
                        <a:rPr lang="en-US" sz="1600">
                          <a:solidFill>
                            <a:srgbClr val="222222"/>
                          </a:solidFill>
                          <a:latin typeface="Georgia"/>
                          <a:ea typeface="Times New Roman"/>
                          <a:cs typeface="Mangal"/>
                        </a:rPr>
                        <a:t>Objective</a:t>
                      </a:r>
                      <a:endParaRPr lang="en-US" sz="3600">
                        <a:latin typeface="Times New Roman"/>
                        <a:ea typeface="Times New Roman"/>
                        <a:cs typeface="Mangal"/>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spcBef>
                          <a:spcPts val="0"/>
                        </a:spcBef>
                        <a:spcAft>
                          <a:spcPts val="1200"/>
                        </a:spcAft>
                      </a:pPr>
                      <a:r>
                        <a:rPr lang="en-US" sz="1600" dirty="0">
                          <a:solidFill>
                            <a:srgbClr val="222222"/>
                          </a:solidFill>
                          <a:latin typeface="Georgia"/>
                          <a:ea typeface="Times New Roman"/>
                          <a:cs typeface="Mangal"/>
                        </a:rPr>
                        <a:t>To identify the intrinsic value of the stock.</a:t>
                      </a:r>
                      <a:endParaRPr lang="en-US" sz="3600" dirty="0">
                        <a:latin typeface="Times New Roman"/>
                        <a:ea typeface="Times New Roman"/>
                        <a:cs typeface="Mangal"/>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spcBef>
                          <a:spcPts val="0"/>
                        </a:spcBef>
                        <a:spcAft>
                          <a:spcPts val="1200"/>
                        </a:spcAft>
                      </a:pPr>
                      <a:r>
                        <a:rPr lang="en-US" sz="1600">
                          <a:solidFill>
                            <a:srgbClr val="222222"/>
                          </a:solidFill>
                          <a:latin typeface="Georgia"/>
                          <a:ea typeface="Times New Roman"/>
                          <a:cs typeface="Mangal"/>
                        </a:rPr>
                        <a:t>To identify the right time to enter or exit the market.</a:t>
                      </a:r>
                      <a:endParaRPr lang="en-US" sz="3600">
                        <a:latin typeface="Times New Roman"/>
                        <a:ea typeface="Times New Roman"/>
                        <a:cs typeface="Mangal"/>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r>
              <a:tr h="668781">
                <a:tc>
                  <a:txBody>
                    <a:bodyPr/>
                    <a:lstStyle/>
                    <a:p>
                      <a:pPr marL="0" marR="0">
                        <a:spcBef>
                          <a:spcPts val="0"/>
                        </a:spcBef>
                        <a:spcAft>
                          <a:spcPts val="1200"/>
                        </a:spcAft>
                      </a:pPr>
                      <a:r>
                        <a:rPr lang="en-US" sz="1600">
                          <a:solidFill>
                            <a:srgbClr val="222222"/>
                          </a:solidFill>
                          <a:latin typeface="Georgia"/>
                          <a:ea typeface="Times New Roman"/>
                          <a:cs typeface="Mangal"/>
                        </a:rPr>
                        <a:t>Decision making</a:t>
                      </a:r>
                      <a:endParaRPr lang="en-US" sz="3600">
                        <a:latin typeface="Times New Roman"/>
                        <a:ea typeface="Times New Roman"/>
                        <a:cs typeface="Mangal"/>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1200"/>
                        </a:spcAft>
                      </a:pPr>
                      <a:r>
                        <a:rPr lang="en-US" sz="1600">
                          <a:solidFill>
                            <a:srgbClr val="222222"/>
                          </a:solidFill>
                          <a:latin typeface="Georgia"/>
                          <a:ea typeface="Times New Roman"/>
                          <a:cs typeface="Mangal"/>
                        </a:rPr>
                        <a:t>Decisions are based on the information available and statistic evaluated.</a:t>
                      </a:r>
                      <a:endParaRPr lang="en-US" sz="3600">
                        <a:latin typeface="Times New Roman"/>
                        <a:ea typeface="Times New Roman"/>
                        <a:cs typeface="Mangal"/>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1200"/>
                        </a:spcAft>
                      </a:pPr>
                      <a:r>
                        <a:rPr lang="en-US" sz="1600">
                          <a:solidFill>
                            <a:srgbClr val="222222"/>
                          </a:solidFill>
                          <a:latin typeface="Georgia"/>
                          <a:ea typeface="Times New Roman"/>
                          <a:cs typeface="Mangal"/>
                        </a:rPr>
                        <a:t>Decisions are based on market trends and prices of stock.</a:t>
                      </a:r>
                      <a:endParaRPr lang="en-US" sz="3600">
                        <a:latin typeface="Times New Roman"/>
                        <a:ea typeface="Times New Roman"/>
                        <a:cs typeface="Mangal"/>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68147">
                <a:tc>
                  <a:txBody>
                    <a:bodyPr/>
                    <a:lstStyle/>
                    <a:p>
                      <a:pPr marL="0" marR="0">
                        <a:spcBef>
                          <a:spcPts val="0"/>
                        </a:spcBef>
                        <a:spcAft>
                          <a:spcPts val="1200"/>
                        </a:spcAft>
                      </a:pPr>
                      <a:r>
                        <a:rPr lang="en-US" sz="1600">
                          <a:solidFill>
                            <a:srgbClr val="222222"/>
                          </a:solidFill>
                          <a:latin typeface="Georgia"/>
                          <a:ea typeface="Times New Roman"/>
                          <a:cs typeface="Mangal"/>
                        </a:rPr>
                        <a:t>Focuses on</a:t>
                      </a:r>
                      <a:endParaRPr lang="en-US" sz="3600">
                        <a:latin typeface="Times New Roman"/>
                        <a:ea typeface="Times New Roman"/>
                        <a:cs typeface="Mangal"/>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spcBef>
                          <a:spcPts val="0"/>
                        </a:spcBef>
                        <a:spcAft>
                          <a:spcPts val="1200"/>
                        </a:spcAft>
                      </a:pPr>
                      <a:r>
                        <a:rPr lang="en-US" sz="1600">
                          <a:solidFill>
                            <a:srgbClr val="222222"/>
                          </a:solidFill>
                          <a:latin typeface="Georgia"/>
                          <a:ea typeface="Times New Roman"/>
                          <a:cs typeface="Mangal"/>
                        </a:rPr>
                        <a:t>Both Past and Present data.</a:t>
                      </a:r>
                      <a:endParaRPr lang="en-US" sz="3600">
                        <a:latin typeface="Times New Roman"/>
                        <a:ea typeface="Times New Roman"/>
                        <a:cs typeface="Mangal"/>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spcBef>
                          <a:spcPts val="0"/>
                        </a:spcBef>
                        <a:spcAft>
                          <a:spcPts val="1200"/>
                        </a:spcAft>
                      </a:pPr>
                      <a:r>
                        <a:rPr lang="en-US" sz="1600">
                          <a:solidFill>
                            <a:srgbClr val="222222"/>
                          </a:solidFill>
                          <a:latin typeface="Georgia"/>
                          <a:ea typeface="Times New Roman"/>
                          <a:cs typeface="Mangal"/>
                        </a:rPr>
                        <a:t>Past data only.</a:t>
                      </a:r>
                      <a:endParaRPr lang="en-US" sz="3600">
                        <a:latin typeface="Times New Roman"/>
                        <a:ea typeface="Times New Roman"/>
                        <a:cs typeface="Mangal"/>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r>
              <a:tr h="668781">
                <a:tc>
                  <a:txBody>
                    <a:bodyPr/>
                    <a:lstStyle/>
                    <a:p>
                      <a:pPr marL="0" marR="0">
                        <a:spcBef>
                          <a:spcPts val="0"/>
                        </a:spcBef>
                        <a:spcAft>
                          <a:spcPts val="1200"/>
                        </a:spcAft>
                      </a:pPr>
                      <a:r>
                        <a:rPr lang="en-US" sz="1600">
                          <a:solidFill>
                            <a:srgbClr val="222222"/>
                          </a:solidFill>
                          <a:latin typeface="Georgia"/>
                          <a:ea typeface="Times New Roman"/>
                          <a:cs typeface="Mangal"/>
                        </a:rPr>
                        <a:t>Form of data</a:t>
                      </a:r>
                      <a:endParaRPr lang="en-US" sz="3600">
                        <a:latin typeface="Times New Roman"/>
                        <a:ea typeface="Times New Roman"/>
                        <a:cs typeface="Mangal"/>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1200"/>
                        </a:spcAft>
                      </a:pPr>
                      <a:r>
                        <a:rPr lang="en-US" sz="1600">
                          <a:solidFill>
                            <a:srgbClr val="222222"/>
                          </a:solidFill>
                          <a:latin typeface="Georgia"/>
                          <a:ea typeface="Times New Roman"/>
                          <a:cs typeface="Mangal"/>
                        </a:rPr>
                        <a:t>Economic reports, news events and industry statistics.</a:t>
                      </a:r>
                      <a:endParaRPr lang="en-US" sz="3600">
                        <a:latin typeface="Times New Roman"/>
                        <a:ea typeface="Times New Roman"/>
                        <a:cs typeface="Mangal"/>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1200"/>
                        </a:spcAft>
                      </a:pPr>
                      <a:r>
                        <a:rPr lang="en-US" sz="1600">
                          <a:solidFill>
                            <a:srgbClr val="222222"/>
                          </a:solidFill>
                          <a:latin typeface="Georgia"/>
                          <a:ea typeface="Times New Roman"/>
                          <a:cs typeface="Mangal"/>
                        </a:rPr>
                        <a:t>Chart Analysis</a:t>
                      </a:r>
                      <a:endParaRPr lang="en-US" sz="3600">
                        <a:latin typeface="Times New Roman"/>
                        <a:ea typeface="Times New Roman"/>
                        <a:cs typeface="Mangal"/>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69416">
                <a:tc>
                  <a:txBody>
                    <a:bodyPr/>
                    <a:lstStyle/>
                    <a:p>
                      <a:pPr marL="0" marR="0">
                        <a:spcBef>
                          <a:spcPts val="0"/>
                        </a:spcBef>
                        <a:spcAft>
                          <a:spcPts val="1200"/>
                        </a:spcAft>
                      </a:pPr>
                      <a:r>
                        <a:rPr lang="en-US" sz="1600">
                          <a:solidFill>
                            <a:srgbClr val="222222"/>
                          </a:solidFill>
                          <a:latin typeface="Georgia"/>
                          <a:ea typeface="Times New Roman"/>
                          <a:cs typeface="Mangal"/>
                        </a:rPr>
                        <a:t>Future prices</a:t>
                      </a:r>
                      <a:endParaRPr lang="en-US" sz="3600">
                        <a:latin typeface="Times New Roman"/>
                        <a:ea typeface="Times New Roman"/>
                        <a:cs typeface="Mangal"/>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spcBef>
                          <a:spcPts val="0"/>
                        </a:spcBef>
                        <a:spcAft>
                          <a:spcPts val="1200"/>
                        </a:spcAft>
                      </a:pPr>
                      <a:r>
                        <a:rPr lang="en-US" sz="1600">
                          <a:solidFill>
                            <a:srgbClr val="222222"/>
                          </a:solidFill>
                          <a:latin typeface="Georgia"/>
                          <a:ea typeface="Times New Roman"/>
                          <a:cs typeface="Mangal"/>
                        </a:rPr>
                        <a:t>Predicted on the basis of past and present performance and profitability of the company.</a:t>
                      </a:r>
                      <a:endParaRPr lang="en-US" sz="3600">
                        <a:latin typeface="Times New Roman"/>
                        <a:ea typeface="Times New Roman"/>
                        <a:cs typeface="Mangal"/>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spcBef>
                          <a:spcPts val="0"/>
                        </a:spcBef>
                        <a:spcAft>
                          <a:spcPts val="1200"/>
                        </a:spcAft>
                      </a:pPr>
                      <a:r>
                        <a:rPr lang="en-US" sz="1600">
                          <a:solidFill>
                            <a:srgbClr val="222222"/>
                          </a:solidFill>
                          <a:latin typeface="Georgia"/>
                          <a:ea typeface="Times New Roman"/>
                          <a:cs typeface="Mangal"/>
                        </a:rPr>
                        <a:t>Predicted on the basis of charts and indicators.</a:t>
                      </a:r>
                      <a:endParaRPr lang="en-US" sz="3600">
                        <a:latin typeface="Times New Roman"/>
                        <a:ea typeface="Times New Roman"/>
                        <a:cs typeface="Mangal"/>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r>
              <a:tr h="468147">
                <a:tc>
                  <a:txBody>
                    <a:bodyPr/>
                    <a:lstStyle/>
                    <a:p>
                      <a:pPr marL="0" marR="0">
                        <a:spcBef>
                          <a:spcPts val="0"/>
                        </a:spcBef>
                        <a:spcAft>
                          <a:spcPts val="1200"/>
                        </a:spcAft>
                      </a:pPr>
                      <a:r>
                        <a:rPr lang="en-US" sz="1600">
                          <a:solidFill>
                            <a:srgbClr val="222222"/>
                          </a:solidFill>
                          <a:latin typeface="Georgia"/>
                          <a:ea typeface="Times New Roman"/>
                          <a:cs typeface="Mangal"/>
                        </a:rPr>
                        <a:t>Type of trader</a:t>
                      </a:r>
                      <a:endParaRPr lang="en-US" sz="3600">
                        <a:latin typeface="Times New Roman"/>
                        <a:ea typeface="Times New Roman"/>
                        <a:cs typeface="Mangal"/>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1200"/>
                        </a:spcAft>
                      </a:pPr>
                      <a:r>
                        <a:rPr lang="en-US" sz="1600">
                          <a:solidFill>
                            <a:srgbClr val="222222"/>
                          </a:solidFill>
                          <a:latin typeface="Georgia"/>
                          <a:ea typeface="Times New Roman"/>
                          <a:cs typeface="Mangal"/>
                        </a:rPr>
                        <a:t>Long term position trader.</a:t>
                      </a:r>
                      <a:endParaRPr lang="en-US" sz="3600">
                        <a:latin typeface="Times New Roman"/>
                        <a:ea typeface="Times New Roman"/>
                        <a:cs typeface="Mangal"/>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1200"/>
                        </a:spcAft>
                      </a:pPr>
                      <a:r>
                        <a:rPr lang="en-US" sz="1600" dirty="0">
                          <a:solidFill>
                            <a:srgbClr val="222222"/>
                          </a:solidFill>
                          <a:latin typeface="Georgia"/>
                          <a:ea typeface="Times New Roman"/>
                          <a:cs typeface="Mangal"/>
                        </a:rPr>
                        <a:t>Swing trader and short term day trader.</a:t>
                      </a:r>
                      <a:endParaRPr lang="en-US" sz="3600" dirty="0">
                        <a:latin typeface="Times New Roman"/>
                        <a:ea typeface="Times New Roman"/>
                        <a:cs typeface="Mangal"/>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Economic Industry Company Analysis</a:t>
            </a:r>
            <a:br>
              <a:rPr lang="en-US" sz="3600" b="1" dirty="0" smtClean="0"/>
            </a:br>
            <a:endParaRPr lang="en-US" sz="3600" b="1" dirty="0"/>
          </a:p>
        </p:txBody>
      </p:sp>
      <p:sp>
        <p:nvSpPr>
          <p:cNvPr id="3" name="Content Placeholder 2"/>
          <p:cNvSpPr>
            <a:spLocks noGrp="1"/>
          </p:cNvSpPr>
          <p:nvPr>
            <p:ph idx="1"/>
          </p:nvPr>
        </p:nvSpPr>
        <p:spPr/>
        <p:txBody>
          <a:bodyPr/>
          <a:lstStyle/>
          <a:p>
            <a:pPr algn="just"/>
            <a:r>
              <a:rPr lang="en-US" sz="2800" dirty="0" smtClean="0"/>
              <a:t>In security selection process, a traditional approach of Economic Industry </a:t>
            </a:r>
            <a:r>
              <a:rPr lang="en-US" sz="2800" b="1" dirty="0" smtClean="0"/>
              <a:t>Company analysis</a:t>
            </a:r>
            <a:r>
              <a:rPr lang="en-US" sz="2800" dirty="0" smtClean="0"/>
              <a:t> is employed. EIC analysis is the abbreviation of </a:t>
            </a:r>
            <a:r>
              <a:rPr lang="en-US" sz="2800" dirty="0" err="1" smtClean="0"/>
              <a:t>economiac</a:t>
            </a:r>
            <a:r>
              <a:rPr lang="en-US" sz="2800" dirty="0" smtClean="0"/>
              <a:t>, industry and company. The person conducting EIC analysis examines the conditions in the entire economy and then ascertains the most attractive industries in the light of the economic conditions. At last the most attractive companies within the attractive industries are pointed out by the analyst.</a:t>
            </a:r>
            <a:endParaRPr lang="en-US"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Top-down</a:t>
            </a:r>
            <a:br>
              <a:rPr lang="en-US" b="1" dirty="0" smtClean="0"/>
            </a:br>
            <a:endParaRPr lang="en-US" dirty="0"/>
          </a:p>
        </p:txBody>
      </p:sp>
      <p:pic>
        <p:nvPicPr>
          <p:cNvPr id="1026" name="Picture 2" descr="Top-down Approach"/>
          <p:cNvPicPr>
            <a:picLocks noChangeAspect="1" noChangeArrowheads="1"/>
          </p:cNvPicPr>
          <p:nvPr/>
        </p:nvPicPr>
        <p:blipFill>
          <a:blip r:embed="rId2"/>
          <a:srcRect/>
          <a:stretch>
            <a:fillRect/>
          </a:stretch>
        </p:blipFill>
        <p:spPr bwMode="auto">
          <a:xfrm>
            <a:off x="1643042" y="2000240"/>
            <a:ext cx="6345251" cy="4038629"/>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440</TotalTime>
  <Words>2527</Words>
  <Application>Microsoft Office PowerPoint</Application>
  <PresentationFormat>On-screen Show (4:3)</PresentationFormat>
  <Paragraphs>314</Paragraphs>
  <Slides>51</Slides>
  <Notes>0</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Office Theme</vt:lpstr>
      <vt:lpstr>FUNDAMENTAL ANALYSIS</vt:lpstr>
      <vt:lpstr>What is 'Fundamental Analysis' </vt:lpstr>
      <vt:lpstr>What is 'Fundamental Analysis' </vt:lpstr>
      <vt:lpstr>WHAT IS FUNDAMENTAL ANALYSIS?</vt:lpstr>
      <vt:lpstr>Slide 5</vt:lpstr>
      <vt:lpstr>Technical Analysis </vt:lpstr>
      <vt:lpstr>Slide 7</vt:lpstr>
      <vt:lpstr>Economic Industry Company Analysis </vt:lpstr>
      <vt:lpstr>Top-down </vt:lpstr>
      <vt:lpstr>bottom-up approach</vt:lpstr>
      <vt:lpstr>fundamental analysis is done in three steps</vt:lpstr>
      <vt:lpstr>Slide 12</vt:lpstr>
      <vt:lpstr>2. Industry Analysis</vt:lpstr>
      <vt:lpstr>3. Company Analysis:-</vt:lpstr>
      <vt:lpstr>1. Economic analysis </vt:lpstr>
      <vt:lpstr>GROSS DOMESTIC PRODUCT (GDP)</vt:lpstr>
      <vt:lpstr>GROSS DOMESTIC  PRODUCT (GDP)</vt:lpstr>
      <vt:lpstr>PERSONAL CONSUMPTION </vt:lpstr>
      <vt:lpstr>INFLATION</vt:lpstr>
      <vt:lpstr>INTEREST RATES </vt:lpstr>
      <vt:lpstr>INTEREST RATES</vt:lpstr>
      <vt:lpstr>Consumer Price Index (CPI) </vt:lpstr>
      <vt:lpstr>CONSUMER PRICE INDEX</vt:lpstr>
      <vt:lpstr> Industrial Production/Capacity Utilization INDEX </vt:lpstr>
      <vt:lpstr> Industrial Production/Capacity Utilization </vt:lpstr>
      <vt:lpstr>Business Sales and Inventories </vt:lpstr>
      <vt:lpstr> S&amp;P 500 Stock Index </vt:lpstr>
      <vt:lpstr>EMPLOYMENT </vt:lpstr>
      <vt:lpstr>International TRADE </vt:lpstr>
      <vt:lpstr>Global economic analysis</vt:lpstr>
      <vt:lpstr>World economic recovery continued</vt:lpstr>
      <vt:lpstr>Upward and downward risks are broadly balanced</vt:lpstr>
      <vt:lpstr> Fiscal policy.    </vt:lpstr>
      <vt:lpstr>2. Industry Analysis</vt:lpstr>
      <vt:lpstr>Industry Analysis</vt:lpstr>
      <vt:lpstr>Industry Analysis</vt:lpstr>
      <vt:lpstr>Industry Analysis</vt:lpstr>
      <vt:lpstr>Industry Analysis</vt:lpstr>
      <vt:lpstr>3. Company Analysis: Qualitative Issues</vt:lpstr>
      <vt:lpstr>3. Company Analysis: Qualitative Issues</vt:lpstr>
      <vt:lpstr>3. Company Analysis: Qualitative Issues</vt:lpstr>
      <vt:lpstr>3. Company Analysis: Quantitative Issues</vt:lpstr>
      <vt:lpstr>An Adage</vt:lpstr>
      <vt:lpstr>Company Analysis: Quantitative Issues</vt:lpstr>
      <vt:lpstr>Company Analysis: Quantitative Issues</vt:lpstr>
      <vt:lpstr>Liquidity Ratios</vt:lpstr>
      <vt:lpstr>Debt Ratios</vt:lpstr>
      <vt:lpstr>Profitability Ratios</vt:lpstr>
      <vt:lpstr>Efficiency Ratios</vt:lpstr>
      <vt:lpstr>Other Ratios</vt:lpstr>
      <vt:lpstr>Slide 51</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 ANALYSIS</dc:title>
  <dc:creator>Mr Sanga</dc:creator>
  <cp:lastModifiedBy>Manish</cp:lastModifiedBy>
  <cp:revision>91</cp:revision>
  <dcterms:created xsi:type="dcterms:W3CDTF">2010-01-07T06:49:54Z</dcterms:created>
  <dcterms:modified xsi:type="dcterms:W3CDTF">2020-01-14T04:53:11Z</dcterms:modified>
</cp:coreProperties>
</file>