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9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464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D3481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1" i="1">
                <a:solidFill>
                  <a:schemeClr val="tx1"/>
                </a:solidFill>
                <a:latin typeface="Perpetua"/>
                <a:cs typeface="Perpet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464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D3481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464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D3481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464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696464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42870" y="677671"/>
            <a:ext cx="666115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D3481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5359" y="1425206"/>
            <a:ext cx="8169909" cy="41694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1">
                <a:solidFill>
                  <a:schemeClr val="tx1"/>
                </a:solidFill>
                <a:latin typeface="Perpetua"/>
                <a:cs typeface="Perpet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68729" y="6628700"/>
            <a:ext cx="2790825" cy="241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696464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19181" y="6679530"/>
            <a:ext cx="259715" cy="2273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4839" y="348995"/>
            <a:ext cx="9143993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4839" y="348995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9609" y="419100"/>
            <a:ext cx="9014460" cy="66911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9609" y="419100"/>
            <a:ext cx="9014460" cy="6691630"/>
          </a:xfrm>
          <a:custGeom>
            <a:avLst/>
            <a:gdLst/>
            <a:ahLst/>
            <a:cxnLst/>
            <a:rect l="l" t="t" r="r" b="b"/>
            <a:pathLst>
              <a:path w="9014460" h="6691630">
                <a:moveTo>
                  <a:pt x="329945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1176"/>
                </a:lnTo>
                <a:lnTo>
                  <a:pt x="3579" y="6409909"/>
                </a:lnTo>
                <a:lnTo>
                  <a:pt x="13978" y="6456430"/>
                </a:lnTo>
                <a:lnTo>
                  <a:pt x="30683" y="6500226"/>
                </a:lnTo>
                <a:lnTo>
                  <a:pt x="53183" y="6540788"/>
                </a:lnTo>
                <a:lnTo>
                  <a:pt x="80966" y="6577601"/>
                </a:lnTo>
                <a:lnTo>
                  <a:pt x="113520" y="6610155"/>
                </a:lnTo>
                <a:lnTo>
                  <a:pt x="150333" y="6637938"/>
                </a:lnTo>
                <a:lnTo>
                  <a:pt x="190895" y="6660438"/>
                </a:lnTo>
                <a:lnTo>
                  <a:pt x="234691" y="6677143"/>
                </a:lnTo>
                <a:lnTo>
                  <a:pt x="281212" y="6687542"/>
                </a:lnTo>
                <a:lnTo>
                  <a:pt x="329946" y="6691122"/>
                </a:lnTo>
                <a:lnTo>
                  <a:pt x="8684514" y="6691122"/>
                </a:lnTo>
                <a:lnTo>
                  <a:pt x="8733247" y="6687542"/>
                </a:lnTo>
                <a:lnTo>
                  <a:pt x="8779768" y="6677143"/>
                </a:lnTo>
                <a:lnTo>
                  <a:pt x="8823564" y="6660438"/>
                </a:lnTo>
                <a:lnTo>
                  <a:pt x="8864126" y="6637938"/>
                </a:lnTo>
                <a:lnTo>
                  <a:pt x="8900939" y="6610155"/>
                </a:lnTo>
                <a:lnTo>
                  <a:pt x="8933493" y="6577601"/>
                </a:lnTo>
                <a:lnTo>
                  <a:pt x="8961276" y="6540788"/>
                </a:lnTo>
                <a:lnTo>
                  <a:pt x="8983776" y="6500226"/>
                </a:lnTo>
                <a:lnTo>
                  <a:pt x="9000481" y="6456430"/>
                </a:lnTo>
                <a:lnTo>
                  <a:pt x="9010880" y="6409909"/>
                </a:lnTo>
                <a:lnTo>
                  <a:pt x="9014460" y="6361176"/>
                </a:lnTo>
                <a:lnTo>
                  <a:pt x="9014460" y="329945"/>
                </a:lnTo>
                <a:lnTo>
                  <a:pt x="9010880" y="281212"/>
                </a:lnTo>
                <a:lnTo>
                  <a:pt x="9000481" y="234691"/>
                </a:lnTo>
                <a:lnTo>
                  <a:pt x="8983776" y="190895"/>
                </a:lnTo>
                <a:lnTo>
                  <a:pt x="8961276" y="150333"/>
                </a:lnTo>
                <a:lnTo>
                  <a:pt x="8933493" y="113520"/>
                </a:lnTo>
                <a:lnTo>
                  <a:pt x="8900939" y="80966"/>
                </a:lnTo>
                <a:lnTo>
                  <a:pt x="8864126" y="53183"/>
                </a:lnTo>
                <a:lnTo>
                  <a:pt x="8823564" y="30683"/>
                </a:lnTo>
                <a:lnTo>
                  <a:pt x="8779768" y="13978"/>
                </a:lnTo>
                <a:lnTo>
                  <a:pt x="8733247" y="3579"/>
                </a:lnTo>
                <a:lnTo>
                  <a:pt x="8684514" y="0"/>
                </a:lnTo>
                <a:lnTo>
                  <a:pt x="329945" y="0"/>
                </a:lnTo>
                <a:close/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8085" y="1745742"/>
            <a:ext cx="9020810" cy="121285"/>
          </a:xfrm>
          <a:custGeom>
            <a:avLst/>
            <a:gdLst/>
            <a:ahLst/>
            <a:cxnLst/>
            <a:rect l="l" t="t" r="r" b="b"/>
            <a:pathLst>
              <a:path w="9020810" h="121285">
                <a:moveTo>
                  <a:pt x="0" y="0"/>
                </a:moveTo>
                <a:lnTo>
                  <a:pt x="0" y="121158"/>
                </a:lnTo>
                <a:lnTo>
                  <a:pt x="9020556" y="121158"/>
                </a:lnTo>
                <a:lnTo>
                  <a:pt x="9020556" y="0"/>
                </a:lnTo>
                <a:lnTo>
                  <a:pt x="0" y="0"/>
                </a:lnTo>
                <a:close/>
              </a:path>
            </a:pathLst>
          </a:custGeom>
          <a:solidFill>
            <a:srgbClr val="E6B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8085" y="3325367"/>
            <a:ext cx="9020810" cy="111760"/>
          </a:xfrm>
          <a:custGeom>
            <a:avLst/>
            <a:gdLst/>
            <a:ahLst/>
            <a:cxnLst/>
            <a:rect l="l" t="t" r="r" b="b"/>
            <a:pathLst>
              <a:path w="9020810" h="111760">
                <a:moveTo>
                  <a:pt x="0" y="0"/>
                </a:moveTo>
                <a:lnTo>
                  <a:pt x="0" y="111252"/>
                </a:lnTo>
                <a:lnTo>
                  <a:pt x="9020556" y="111251"/>
                </a:lnTo>
                <a:lnTo>
                  <a:pt x="9020556" y="0"/>
                </a:lnTo>
                <a:lnTo>
                  <a:pt x="0" y="0"/>
                </a:lnTo>
                <a:close/>
              </a:path>
            </a:pathLst>
          </a:custGeom>
          <a:solidFill>
            <a:srgbClr val="9184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838085" y="1866900"/>
            <a:ext cx="9020810" cy="1458595"/>
          </a:xfrm>
          <a:prstGeom prst="rect">
            <a:avLst/>
          </a:prstGeom>
          <a:solidFill>
            <a:srgbClr val="D34817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3600">
              <a:latin typeface="Times New Roman"/>
              <a:cs typeface="Times New Roman"/>
            </a:endParaRPr>
          </a:p>
          <a:p>
            <a:pPr marL="1322705">
              <a:lnSpc>
                <a:spcPct val="100000"/>
              </a:lnSpc>
              <a:tabLst>
                <a:tab pos="3636010" algn="l"/>
                <a:tab pos="5079365" algn="l"/>
              </a:tabLst>
            </a:pPr>
            <a:r>
              <a:rPr sz="3200" b="0" spc="-5" dirty="0">
                <a:solidFill>
                  <a:srgbClr val="FFFFFF"/>
                </a:solidFill>
                <a:latin typeface="Franklin Gothic Book"/>
                <a:cs typeface="Franklin Gothic Book"/>
              </a:rPr>
              <a:t>CORPORATE	</a:t>
            </a:r>
            <a:r>
              <a:rPr sz="3200" b="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SOCIAL	</a:t>
            </a:r>
            <a:r>
              <a:rPr sz="3200" b="0" spc="-5" dirty="0">
                <a:solidFill>
                  <a:srgbClr val="FFFFFF"/>
                </a:solidFill>
                <a:latin typeface="Franklin Gothic Book"/>
                <a:cs typeface="Franklin Gothic Book"/>
              </a:rPr>
              <a:t>RESPONSIBILITY</a:t>
            </a:r>
            <a:endParaRPr sz="32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0022" y="692912"/>
            <a:ext cx="360616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5" dirty="0"/>
              <a:t>UN GLOBAL</a:t>
            </a:r>
            <a:r>
              <a:rPr sz="2500" spc="-60" dirty="0"/>
              <a:t> </a:t>
            </a:r>
            <a:r>
              <a:rPr sz="2500" spc="-5" dirty="0"/>
              <a:t>COMPACT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59135" y="1298244"/>
            <a:ext cx="8107680" cy="393763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409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62585" algn="l"/>
                <a:tab pos="363220" algn="l"/>
              </a:tabLst>
            </a:pPr>
            <a:r>
              <a:rPr sz="2200" spc="-5" dirty="0">
                <a:latin typeface="Arial"/>
                <a:cs typeface="Arial"/>
              </a:rPr>
              <a:t>Launched in July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2000</a:t>
            </a:r>
            <a:endParaRPr sz="2200">
              <a:latin typeface="Arial"/>
              <a:cs typeface="Arial"/>
            </a:endParaRPr>
          </a:p>
          <a:p>
            <a:pPr marL="285115" marR="5080" indent="-272415">
              <a:lnSpc>
                <a:spcPct val="89900"/>
              </a:lnSpc>
              <a:spcBef>
                <a:spcPts val="58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62585" algn="l"/>
                <a:tab pos="363220" algn="l"/>
                <a:tab pos="1139825" algn="l"/>
                <a:tab pos="2136140" algn="l"/>
              </a:tabLst>
            </a:pPr>
            <a:r>
              <a:rPr sz="2200" dirty="0">
                <a:latin typeface="Arial"/>
                <a:cs typeface="Arial"/>
              </a:rPr>
              <a:t>Aims	to bring companies together with UN agencies, labour  and civil society to support ten universal principles in the areas  of human rights, labour, the environment and anti-corruption so  as to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create a	more equitable global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order.</a:t>
            </a:r>
            <a:endParaRPr sz="2200">
              <a:latin typeface="Arial"/>
              <a:cs typeface="Arial"/>
            </a:endParaRPr>
          </a:p>
          <a:p>
            <a:pPr marL="285115" marR="474345" indent="-272415">
              <a:lnSpc>
                <a:spcPts val="2380"/>
              </a:lnSpc>
              <a:spcBef>
                <a:spcPts val="60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Through the power of collective action, the Global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Compact  seeks to promote responsible corporate citizenship so that  business can be a part of the solution to the challenges of  </a:t>
            </a:r>
            <a:r>
              <a:rPr sz="2200" spc="-5" dirty="0">
                <a:latin typeface="Arial"/>
                <a:cs typeface="Arial"/>
              </a:rPr>
              <a:t>globalization.</a:t>
            </a:r>
            <a:endParaRPr sz="2200">
              <a:latin typeface="Arial"/>
              <a:cs typeface="Arial"/>
            </a:endParaRPr>
          </a:p>
          <a:p>
            <a:pPr marL="285115" marR="381000" indent="-272415">
              <a:lnSpc>
                <a:spcPts val="2380"/>
              </a:lnSpc>
              <a:spcBef>
                <a:spcPts val="55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62585" algn="l"/>
                <a:tab pos="363220" algn="l"/>
              </a:tabLst>
            </a:pPr>
            <a:r>
              <a:rPr sz="2200" dirty="0">
                <a:latin typeface="Arial"/>
                <a:cs typeface="Arial"/>
              </a:rPr>
              <a:t>Seeks to make a bridge between traditional policy-makers  (UN, Governments) and business sector in order to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facilitate  more sustainable and efficient world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order.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10</a:t>
            </a:fld>
            <a:endParaRPr spc="-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926" y="540512"/>
            <a:ext cx="514223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7700" algn="l"/>
                <a:tab pos="2165350" algn="l"/>
              </a:tabLst>
            </a:pPr>
            <a:r>
              <a:rPr sz="2500" spc="-5" dirty="0"/>
              <a:t>UN	GLOBAL	COMPACT…..contd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35335" y="1069644"/>
            <a:ext cx="8349615" cy="468693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409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4655820" algn="l"/>
              </a:tabLst>
            </a:pPr>
            <a:r>
              <a:rPr sz="2200" dirty="0">
                <a:latin typeface="Arial"/>
                <a:cs typeface="Arial"/>
              </a:rPr>
              <a:t>It is not a regulatory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 controlling	mechanism.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Participation is purely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voluntary.</a:t>
            </a:r>
            <a:endParaRPr sz="2200">
              <a:latin typeface="Arial"/>
              <a:cs typeface="Arial"/>
            </a:endParaRPr>
          </a:p>
          <a:p>
            <a:pPr marL="285115" marR="49530" indent="-272415">
              <a:lnSpc>
                <a:spcPts val="2370"/>
              </a:lnSpc>
              <a:spcBef>
                <a:spcPts val="62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Designed to stimulate change and to promote good corporate  citizenship and encourage innovative solutions and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partnerships.</a:t>
            </a:r>
            <a:endParaRPr sz="2200">
              <a:latin typeface="Arial"/>
              <a:cs typeface="Arial"/>
            </a:endParaRPr>
          </a:p>
          <a:p>
            <a:pPr marL="285115" marR="5080" indent="-272415">
              <a:lnSpc>
                <a:spcPct val="89900"/>
              </a:lnSpc>
              <a:spcBef>
                <a:spcPts val="54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Offers a policy framework for organizing and developing  corporate sustainability strategies while offering a platform -  based on universal principles - to encourage innovative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initiatives  and partnerships with civil society, governments and other  stakeholders.</a:t>
            </a:r>
            <a:endParaRPr sz="2200">
              <a:latin typeface="Arial"/>
              <a:cs typeface="Arial"/>
            </a:endParaRPr>
          </a:p>
          <a:p>
            <a:pPr marL="285115" marR="266700" indent="-272415">
              <a:lnSpc>
                <a:spcPts val="2380"/>
              </a:lnSpc>
              <a:spcBef>
                <a:spcPts val="60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1295400" algn="l"/>
                <a:tab pos="2165985" algn="l"/>
                <a:tab pos="3984625" algn="l"/>
                <a:tab pos="4871720" algn="l"/>
              </a:tabLst>
            </a:pPr>
            <a:r>
              <a:rPr sz="2200" dirty="0">
                <a:latin typeface="Arial"/>
                <a:cs typeface="Arial"/>
              </a:rPr>
              <a:t>Constituents of Global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Compact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are	companies,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governments,  labour,	social	organizations	and The United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Nations</a:t>
            </a:r>
            <a:endParaRPr sz="2200">
              <a:latin typeface="Arial"/>
              <a:cs typeface="Arial"/>
            </a:endParaRPr>
          </a:p>
          <a:p>
            <a:pPr marL="285115" marR="113664" indent="-272415">
              <a:lnSpc>
                <a:spcPct val="89900"/>
              </a:lnSpc>
              <a:spcBef>
                <a:spcPts val="54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All organizations that believe in transparency, accountability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and  in furthering the ten principles, can become members of Global  Compact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11</a:t>
            </a:fld>
            <a:endParaRPr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2139" y="526034"/>
            <a:ext cx="632142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7065" algn="l"/>
                <a:tab pos="2164080" algn="l"/>
              </a:tabLst>
            </a:pPr>
            <a:r>
              <a:rPr sz="2500" spc="-5" dirty="0"/>
              <a:t>UN	GLOBAL	COMPACT- 10</a:t>
            </a:r>
            <a:r>
              <a:rPr sz="2500" spc="-60" dirty="0"/>
              <a:t> </a:t>
            </a:r>
            <a:r>
              <a:rPr sz="2500" spc="-5" dirty="0"/>
              <a:t>PRINCIPLES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59135" y="1120089"/>
            <a:ext cx="8268334" cy="508698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000" spc="-5" dirty="0">
                <a:latin typeface="Arial"/>
                <a:cs typeface="Arial"/>
              </a:rPr>
              <a:t>Business should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285115" marR="5080" indent="-272415">
              <a:lnSpc>
                <a:spcPct val="100000"/>
              </a:lnSpc>
              <a:spcBef>
                <a:spcPts val="540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000" spc="-10" dirty="0">
                <a:latin typeface="Arial"/>
                <a:cs typeface="Arial"/>
              </a:rPr>
              <a:t>Support </a:t>
            </a:r>
            <a:r>
              <a:rPr sz="2000" spc="-5" dirty="0">
                <a:latin typeface="Arial"/>
                <a:cs typeface="Arial"/>
              </a:rPr>
              <a:t>and </a:t>
            </a:r>
            <a:r>
              <a:rPr sz="2000" spc="-10" dirty="0">
                <a:latin typeface="Arial"/>
                <a:cs typeface="Arial"/>
              </a:rPr>
              <a:t>respect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protection </a:t>
            </a:r>
            <a:r>
              <a:rPr sz="2000" spc="-5" dirty="0">
                <a:latin typeface="Arial"/>
                <a:cs typeface="Arial"/>
              </a:rPr>
              <a:t>of internationally proclaimed human  rights</a:t>
            </a:r>
            <a:endParaRPr sz="20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  <a:tab pos="2102485" algn="l"/>
                <a:tab pos="2623185" algn="l"/>
              </a:tabLst>
            </a:pPr>
            <a:r>
              <a:rPr sz="2000" spc="-10" dirty="0">
                <a:latin typeface="Arial"/>
                <a:cs typeface="Arial"/>
              </a:rPr>
              <a:t>Make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sure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that	it is	</a:t>
            </a:r>
            <a:r>
              <a:rPr sz="2000" spc="-10" dirty="0">
                <a:latin typeface="Arial"/>
                <a:cs typeface="Arial"/>
              </a:rPr>
              <a:t>not </a:t>
            </a:r>
            <a:r>
              <a:rPr sz="2000" spc="-5" dirty="0">
                <a:latin typeface="Arial"/>
                <a:cs typeface="Arial"/>
              </a:rPr>
              <a:t>complicit in </a:t>
            </a:r>
            <a:r>
              <a:rPr sz="2000" spc="-10" dirty="0">
                <a:latin typeface="Arial"/>
                <a:cs typeface="Arial"/>
              </a:rPr>
              <a:t>human rights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abuses</a:t>
            </a:r>
            <a:endParaRPr sz="2000">
              <a:latin typeface="Arial"/>
              <a:cs typeface="Arial"/>
            </a:endParaRPr>
          </a:p>
          <a:p>
            <a:pPr marL="285115" marR="178435" indent="-272415">
              <a:lnSpc>
                <a:spcPct val="100000"/>
              </a:lnSpc>
              <a:spcBef>
                <a:spcPts val="570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000" spc="-10" dirty="0">
                <a:latin typeface="Arial"/>
                <a:cs typeface="Arial"/>
              </a:rPr>
              <a:t>Uphold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freedom </a:t>
            </a:r>
            <a:r>
              <a:rPr sz="2000" spc="-5" dirty="0">
                <a:latin typeface="Arial"/>
                <a:cs typeface="Arial"/>
              </a:rPr>
              <a:t>of </a:t>
            </a:r>
            <a:r>
              <a:rPr sz="2000" spc="-10" dirty="0">
                <a:latin typeface="Arial"/>
                <a:cs typeface="Arial"/>
              </a:rPr>
              <a:t>association </a:t>
            </a:r>
            <a:r>
              <a:rPr sz="2000" spc="-5" dirty="0">
                <a:latin typeface="Arial"/>
                <a:cs typeface="Arial"/>
              </a:rPr>
              <a:t>and the </a:t>
            </a:r>
            <a:r>
              <a:rPr sz="2000" spc="-10" dirty="0">
                <a:latin typeface="Arial"/>
                <a:cs typeface="Arial"/>
              </a:rPr>
              <a:t>effective recognition </a:t>
            </a:r>
            <a:r>
              <a:rPr sz="2000" spc="-5" dirty="0">
                <a:latin typeface="Arial"/>
                <a:cs typeface="Arial"/>
              </a:rPr>
              <a:t>of </a:t>
            </a:r>
            <a:r>
              <a:rPr sz="2000" spc="-10" dirty="0">
                <a:latin typeface="Arial"/>
                <a:cs typeface="Arial"/>
              </a:rPr>
              <a:t>the  </a:t>
            </a:r>
            <a:r>
              <a:rPr sz="2000" spc="-5" dirty="0">
                <a:latin typeface="Arial"/>
                <a:cs typeface="Arial"/>
              </a:rPr>
              <a:t>right to collective bargaining</a:t>
            </a:r>
            <a:endParaRPr sz="20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000" spc="-5" dirty="0">
                <a:latin typeface="Arial"/>
                <a:cs typeface="Arial"/>
              </a:rPr>
              <a:t>Eliminate all forms of forced and </a:t>
            </a:r>
            <a:r>
              <a:rPr sz="2000" spc="-10" dirty="0">
                <a:latin typeface="Arial"/>
                <a:cs typeface="Arial"/>
              </a:rPr>
              <a:t>compulsory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labour</a:t>
            </a:r>
            <a:endParaRPr sz="20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000" spc="-5" dirty="0">
                <a:latin typeface="Arial"/>
                <a:cs typeface="Arial"/>
              </a:rPr>
              <a:t>Effectively abolish child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labour</a:t>
            </a:r>
            <a:endParaRPr sz="20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80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000" spc="-5" dirty="0">
                <a:latin typeface="Arial"/>
                <a:cs typeface="Arial"/>
              </a:rPr>
              <a:t>Eliminate discrimination in respect of </a:t>
            </a:r>
            <a:r>
              <a:rPr sz="2000" spc="-10" dirty="0">
                <a:latin typeface="Arial"/>
                <a:cs typeface="Arial"/>
              </a:rPr>
              <a:t>employment </a:t>
            </a:r>
            <a:r>
              <a:rPr sz="2000" spc="-5" dirty="0">
                <a:latin typeface="Arial"/>
                <a:cs typeface="Arial"/>
              </a:rPr>
              <a:t>and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occupation</a:t>
            </a:r>
            <a:endParaRPr sz="20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000" spc="-5" dirty="0">
                <a:latin typeface="Arial"/>
                <a:cs typeface="Arial"/>
              </a:rPr>
              <a:t>Support a precautionary approach to environmental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challenges</a:t>
            </a:r>
            <a:endParaRPr sz="20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000" spc="-5" dirty="0">
                <a:latin typeface="Arial"/>
                <a:cs typeface="Arial"/>
              </a:rPr>
              <a:t>Undertake initiatives to promote greater environmental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responsibility</a:t>
            </a:r>
            <a:endParaRPr sz="2000">
              <a:latin typeface="Arial"/>
              <a:cs typeface="Arial"/>
            </a:endParaRPr>
          </a:p>
          <a:p>
            <a:pPr marL="285115" marR="272415" indent="-272415">
              <a:lnSpc>
                <a:spcPct val="100000"/>
              </a:lnSpc>
              <a:spcBef>
                <a:spcPts val="570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000" spc="-10" dirty="0">
                <a:latin typeface="Arial"/>
                <a:cs typeface="Arial"/>
              </a:rPr>
              <a:t>Encourage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development </a:t>
            </a:r>
            <a:r>
              <a:rPr sz="2000" spc="-5" dirty="0">
                <a:latin typeface="Arial"/>
                <a:cs typeface="Arial"/>
              </a:rPr>
              <a:t>and diffusion of environmentally friendly  technologies</a:t>
            </a:r>
            <a:endParaRPr sz="20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000" spc="-5" dirty="0">
                <a:latin typeface="Arial"/>
                <a:cs typeface="Arial"/>
              </a:rPr>
              <a:t>Work against corruption in all its forms, including extortion and</a:t>
            </a:r>
            <a:r>
              <a:rPr sz="2000" spc="1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bribery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12</a:t>
            </a:fld>
            <a:endParaRPr spc="-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35335" y="877315"/>
            <a:ext cx="8039100" cy="4316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D34817"/>
                </a:solidFill>
                <a:latin typeface="Arial"/>
                <a:cs typeface="Arial"/>
              </a:rPr>
              <a:t>CORPORATE SOCIAL RESPONSIBILITY VOLUNTARY GUIDELINES</a:t>
            </a:r>
            <a:r>
              <a:rPr sz="1800" b="1" spc="150" dirty="0">
                <a:solidFill>
                  <a:srgbClr val="D34817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D34817"/>
                </a:solidFill>
                <a:latin typeface="Arial"/>
                <a:cs typeface="Arial"/>
              </a:rPr>
              <a:t>2009</a:t>
            </a:r>
            <a:endParaRPr sz="1800">
              <a:latin typeface="Arial"/>
              <a:cs typeface="Arial"/>
            </a:endParaRPr>
          </a:p>
          <a:p>
            <a:pPr marL="12700" marR="3818254">
              <a:lnSpc>
                <a:spcPct val="126699"/>
              </a:lnSpc>
              <a:spcBef>
                <a:spcPts val="1515"/>
              </a:spcBef>
            </a:pPr>
            <a:r>
              <a:rPr sz="1800" spc="-5" dirty="0">
                <a:latin typeface="Perpetua"/>
                <a:cs typeface="Perpetua"/>
              </a:rPr>
              <a:t>Each business entity should </a:t>
            </a:r>
            <a:r>
              <a:rPr sz="1800" dirty="0">
                <a:latin typeface="Perpetua"/>
                <a:cs typeface="Perpetua"/>
              </a:rPr>
              <a:t>formulate a </a:t>
            </a:r>
            <a:r>
              <a:rPr sz="1800" spc="-5" dirty="0">
                <a:latin typeface="Perpetua"/>
                <a:cs typeface="Perpetua"/>
              </a:rPr>
              <a:t>CSR policy  The policy should be approved by the</a:t>
            </a:r>
            <a:r>
              <a:rPr sz="1800" spc="-3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Board.</a:t>
            </a:r>
            <a:endParaRPr sz="18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Perpetua"/>
                <a:cs typeface="Perpetua"/>
              </a:rPr>
              <a:t>The CSR Policy should normally </a:t>
            </a:r>
            <a:r>
              <a:rPr sz="1800" dirty="0">
                <a:latin typeface="Perpetua"/>
                <a:cs typeface="Perpetua"/>
              </a:rPr>
              <a:t>cover following</a:t>
            </a:r>
            <a:r>
              <a:rPr sz="1800" spc="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:</a:t>
            </a:r>
            <a:endParaRPr sz="1800">
              <a:latin typeface="Perpetua"/>
              <a:cs typeface="Perpet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850">
              <a:latin typeface="Times New Roman"/>
              <a:cs typeface="Times New Roman"/>
            </a:endParaRPr>
          </a:p>
          <a:p>
            <a:pPr marL="235585" indent="-222885">
              <a:lnSpc>
                <a:spcPct val="100000"/>
              </a:lnSpc>
              <a:buAutoNum type="arabicPeriod"/>
              <a:tabLst>
                <a:tab pos="236220" algn="l"/>
              </a:tabLst>
            </a:pPr>
            <a:r>
              <a:rPr sz="1800" spc="-5" dirty="0">
                <a:latin typeface="Perpetua"/>
                <a:cs typeface="Perpetua"/>
              </a:rPr>
              <a:t>Care </a:t>
            </a:r>
            <a:r>
              <a:rPr sz="1800" dirty="0">
                <a:latin typeface="Perpetua"/>
                <a:cs typeface="Perpetua"/>
              </a:rPr>
              <a:t>for </a:t>
            </a:r>
            <a:r>
              <a:rPr sz="1800" spc="-5" dirty="0">
                <a:latin typeface="Perpetua"/>
                <a:cs typeface="Perpetua"/>
              </a:rPr>
              <a:t>all</a:t>
            </a:r>
            <a:r>
              <a:rPr sz="1800" dirty="0">
                <a:latin typeface="Perpetua"/>
                <a:cs typeface="Perpetua"/>
              </a:rPr>
              <a:t> Stakeholders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Ethical</a:t>
            </a:r>
            <a:r>
              <a:rPr sz="1800" spc="-1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functioning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Respect for Workers' Rights and</a:t>
            </a:r>
            <a:r>
              <a:rPr sz="180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Welfare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Respect for Human</a:t>
            </a:r>
            <a:r>
              <a:rPr sz="180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Rights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Respect </a:t>
            </a:r>
            <a:r>
              <a:rPr sz="1800" dirty="0">
                <a:latin typeface="Perpetua"/>
                <a:cs typeface="Perpetua"/>
              </a:rPr>
              <a:t>for</a:t>
            </a:r>
            <a:r>
              <a:rPr sz="1800" spc="-1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Environment: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Activities for Social and Inclusive</a:t>
            </a:r>
            <a:r>
              <a:rPr sz="1800" spc="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Development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13</a:t>
            </a:fld>
            <a:endParaRPr spc="-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35335" y="602995"/>
            <a:ext cx="8242934" cy="3895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 marR="508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D34817"/>
                </a:solidFill>
                <a:latin typeface="Arial"/>
                <a:cs typeface="Arial"/>
              </a:rPr>
              <a:t>NATIONAL VOLUNTARY GUIDELINES ON SOCIAL, ENVIRONMENTAL AND  </a:t>
            </a:r>
            <a:r>
              <a:rPr sz="1800" b="1" dirty="0">
                <a:solidFill>
                  <a:srgbClr val="D34817"/>
                </a:solidFill>
                <a:latin typeface="Arial"/>
                <a:cs typeface="Arial"/>
              </a:rPr>
              <a:t>ECONOMIC RESPONSIBILITIES OF BUSINESS,</a:t>
            </a:r>
            <a:r>
              <a:rPr sz="1800" b="1" spc="-10" dirty="0">
                <a:solidFill>
                  <a:srgbClr val="D34817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D34817"/>
                </a:solidFill>
                <a:latin typeface="Arial"/>
                <a:cs typeface="Arial"/>
              </a:rPr>
              <a:t>2011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36220" algn="l"/>
              </a:tabLst>
            </a:pPr>
            <a:r>
              <a:rPr sz="1800" dirty="0">
                <a:latin typeface="Perpetua"/>
                <a:cs typeface="Perpetua"/>
              </a:rPr>
              <a:t>Ethics, </a:t>
            </a:r>
            <a:r>
              <a:rPr sz="1800" spc="-5" dirty="0">
                <a:latin typeface="Perpetua"/>
                <a:cs typeface="Perpetua"/>
              </a:rPr>
              <a:t>Transparency and Accountability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Goods and services that are safe and contribute to sustainability</a:t>
            </a:r>
            <a:endParaRPr sz="1800">
              <a:latin typeface="Perpetua"/>
              <a:cs typeface="Perpetua"/>
            </a:endParaRPr>
          </a:p>
          <a:p>
            <a:pPr marL="12700" marR="5337175">
              <a:lnSpc>
                <a:spcPts val="2740"/>
              </a:lnSpc>
              <a:spcBef>
                <a:spcPts val="185"/>
              </a:spcBef>
              <a:buAutoNum type="arabicPeriod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Well being of employees  4.Responsive </a:t>
            </a:r>
            <a:r>
              <a:rPr sz="1800" dirty="0">
                <a:latin typeface="Perpetua"/>
                <a:cs typeface="Perpetua"/>
              </a:rPr>
              <a:t>towards</a:t>
            </a:r>
            <a:r>
              <a:rPr sz="1800" spc="-9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stakeholders</a:t>
            </a:r>
            <a:endParaRPr sz="1800">
              <a:latin typeface="Perpetua"/>
              <a:cs typeface="Perpetua"/>
            </a:endParaRPr>
          </a:p>
          <a:p>
            <a:pPr marL="235585" indent="-222885">
              <a:lnSpc>
                <a:spcPct val="100000"/>
              </a:lnSpc>
              <a:spcBef>
                <a:spcPts val="390"/>
              </a:spcBef>
              <a:buAutoNum type="arabicPeriod" startAt="5"/>
              <a:tabLst>
                <a:tab pos="236220" algn="l"/>
              </a:tabLst>
            </a:pPr>
            <a:r>
              <a:rPr sz="1800" spc="-5" dirty="0">
                <a:latin typeface="Perpetua"/>
                <a:cs typeface="Perpetua"/>
              </a:rPr>
              <a:t>Respect and promote human</a:t>
            </a:r>
            <a:r>
              <a:rPr sz="1800" spc="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rights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75"/>
              </a:spcBef>
              <a:buAutoNum type="arabicPeriod" startAt="5"/>
              <a:tabLst>
                <a:tab pos="235585" algn="l"/>
              </a:tabLst>
            </a:pPr>
            <a:r>
              <a:rPr sz="1800" dirty="0">
                <a:latin typeface="Perpetua"/>
                <a:cs typeface="Perpetua"/>
              </a:rPr>
              <a:t>Environment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75"/>
              </a:spcBef>
              <a:buAutoNum type="arabicPeriod" startAt="5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Influence public and regulatory policy in </a:t>
            </a:r>
            <a:r>
              <a:rPr sz="1800" dirty="0">
                <a:latin typeface="Perpetua"/>
                <a:cs typeface="Perpetua"/>
              </a:rPr>
              <a:t>a </a:t>
            </a:r>
            <a:r>
              <a:rPr sz="1800" spc="-5" dirty="0">
                <a:latin typeface="Perpetua"/>
                <a:cs typeface="Perpetua"/>
              </a:rPr>
              <a:t>responsible</a:t>
            </a:r>
            <a:r>
              <a:rPr sz="1800" spc="1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manner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80"/>
              </a:spcBef>
              <a:buAutoNum type="arabicPeriod" startAt="5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Inclusive growth and equitable</a:t>
            </a:r>
            <a:r>
              <a:rPr sz="1800" spc="-1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development</a:t>
            </a:r>
            <a:endParaRPr sz="1800">
              <a:latin typeface="Perpetua"/>
              <a:cs typeface="Perpetua"/>
            </a:endParaRPr>
          </a:p>
          <a:p>
            <a:pPr marL="234950" indent="-222250">
              <a:lnSpc>
                <a:spcPct val="100000"/>
              </a:lnSpc>
              <a:spcBef>
                <a:spcPts val="580"/>
              </a:spcBef>
              <a:buAutoNum type="arabicPeriod" startAt="5"/>
              <a:tabLst>
                <a:tab pos="235585" algn="l"/>
              </a:tabLst>
            </a:pPr>
            <a:r>
              <a:rPr sz="1800" spc="-5" dirty="0">
                <a:latin typeface="Perpetua"/>
                <a:cs typeface="Perpetua"/>
              </a:rPr>
              <a:t>Provide value to customers and</a:t>
            </a:r>
            <a:r>
              <a:rPr sz="1800" spc="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consumers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14</a:t>
            </a:fld>
            <a:endParaRPr spc="-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5558" y="695197"/>
            <a:ext cx="431355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32914" algn="l"/>
                <a:tab pos="2127885" algn="l"/>
              </a:tabLst>
            </a:pPr>
            <a:r>
              <a:rPr sz="2000" spc="-5" dirty="0"/>
              <a:t>PROVISIONS	IN	COMPANIES</a:t>
            </a:r>
            <a:r>
              <a:rPr sz="2000" spc="-50" dirty="0"/>
              <a:t> </a:t>
            </a:r>
            <a:r>
              <a:rPr sz="2000" spc="-5" dirty="0"/>
              <a:t>BILL</a:t>
            </a:r>
            <a:endParaRPr sz="20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35" y="1493773"/>
            <a:ext cx="8225155" cy="84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0"/>
              </a:spcBef>
              <a:tabLst>
                <a:tab pos="479425" algn="l"/>
                <a:tab pos="881380" algn="l"/>
                <a:tab pos="8021955" algn="l"/>
              </a:tabLst>
            </a:pPr>
            <a:r>
              <a:rPr sz="1800" b="1" spc="-5" dirty="0">
                <a:latin typeface="Perpetua"/>
                <a:cs typeface="Perpetua"/>
              </a:rPr>
              <a:t>166	</a:t>
            </a:r>
            <a:r>
              <a:rPr sz="1800" spc="-5" dirty="0">
                <a:latin typeface="Perpetua"/>
                <a:cs typeface="Perpetua"/>
              </a:rPr>
              <a:t>(2)	</a:t>
            </a:r>
            <a:r>
              <a:rPr sz="1800" dirty="0">
                <a:latin typeface="Perpetua"/>
                <a:cs typeface="Perpetua"/>
              </a:rPr>
              <a:t>A </a:t>
            </a:r>
            <a:r>
              <a:rPr sz="1800" spc="-5" dirty="0">
                <a:latin typeface="Perpetua"/>
                <a:cs typeface="Perpetua"/>
              </a:rPr>
              <a:t>director of </a:t>
            </a:r>
            <a:r>
              <a:rPr sz="1800" dirty="0">
                <a:latin typeface="Perpetua"/>
                <a:cs typeface="Perpetua"/>
              </a:rPr>
              <a:t>a company </a:t>
            </a:r>
            <a:r>
              <a:rPr sz="1800" spc="-5" dirty="0">
                <a:latin typeface="Perpetua"/>
                <a:cs typeface="Perpetua"/>
              </a:rPr>
              <a:t>shall act in good </a:t>
            </a:r>
            <a:r>
              <a:rPr sz="1800" dirty="0">
                <a:latin typeface="Perpetua"/>
                <a:cs typeface="Perpetua"/>
              </a:rPr>
              <a:t>faith </a:t>
            </a:r>
            <a:r>
              <a:rPr sz="1800" spc="-5" dirty="0">
                <a:latin typeface="Perpetua"/>
                <a:cs typeface="Perpetua"/>
              </a:rPr>
              <a:t>in order to promote the objects of the  compan</a:t>
            </a:r>
            <a:r>
              <a:rPr sz="1800" dirty="0">
                <a:latin typeface="Perpetua"/>
                <a:cs typeface="Perpetua"/>
              </a:rPr>
              <a:t>y</a:t>
            </a:r>
            <a:r>
              <a:rPr sz="1800" spc="-5" dirty="0">
                <a:latin typeface="Perpetua"/>
                <a:cs typeface="Perpetua"/>
              </a:rPr>
              <a:t> fo</a:t>
            </a:r>
            <a:r>
              <a:rPr sz="1800" dirty="0">
                <a:latin typeface="Perpetua"/>
                <a:cs typeface="Perpetua"/>
              </a:rPr>
              <a:t>r</a:t>
            </a:r>
            <a:r>
              <a:rPr sz="1800" spc="-5" dirty="0">
                <a:latin typeface="Perpetua"/>
                <a:cs typeface="Perpetua"/>
              </a:rPr>
              <a:t> th</a:t>
            </a:r>
            <a:r>
              <a:rPr sz="1800" dirty="0">
                <a:latin typeface="Perpetua"/>
                <a:cs typeface="Perpetua"/>
              </a:rPr>
              <a:t>e</a:t>
            </a:r>
            <a:r>
              <a:rPr sz="1800" spc="-5" dirty="0">
                <a:latin typeface="Perpetua"/>
                <a:cs typeface="Perpetua"/>
              </a:rPr>
              <a:t> benefi</a:t>
            </a:r>
            <a:r>
              <a:rPr sz="1800" dirty="0">
                <a:latin typeface="Perpetua"/>
                <a:cs typeface="Perpetua"/>
              </a:rPr>
              <a:t>t</a:t>
            </a:r>
            <a:r>
              <a:rPr sz="1800" spc="-5" dirty="0">
                <a:latin typeface="Perpetua"/>
                <a:cs typeface="Perpetua"/>
              </a:rPr>
              <a:t> o</a:t>
            </a:r>
            <a:r>
              <a:rPr sz="1800" dirty="0">
                <a:latin typeface="Perpetua"/>
                <a:cs typeface="Perpetua"/>
              </a:rPr>
              <a:t>f</a:t>
            </a:r>
            <a:r>
              <a:rPr sz="1800" spc="-1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it</a:t>
            </a:r>
            <a:r>
              <a:rPr sz="1800" dirty="0">
                <a:latin typeface="Perpetua"/>
                <a:cs typeface="Perpetua"/>
              </a:rPr>
              <a:t>s</a:t>
            </a:r>
            <a:r>
              <a:rPr sz="1800" spc="-5" dirty="0">
                <a:latin typeface="Perpetua"/>
                <a:cs typeface="Perpetua"/>
              </a:rPr>
              <a:t> mem</a:t>
            </a:r>
            <a:r>
              <a:rPr sz="1800" spc="-25" dirty="0">
                <a:latin typeface="Perpetua"/>
                <a:cs typeface="Perpetua"/>
              </a:rPr>
              <a:t>b</a:t>
            </a:r>
            <a:r>
              <a:rPr sz="1800" spc="-5" dirty="0">
                <a:latin typeface="Perpetua"/>
                <a:cs typeface="Perpetua"/>
              </a:rPr>
              <a:t>er</a:t>
            </a:r>
            <a:r>
              <a:rPr sz="1800" dirty="0">
                <a:latin typeface="Perpetua"/>
                <a:cs typeface="Perpetua"/>
              </a:rPr>
              <a:t>s</a:t>
            </a:r>
            <a:r>
              <a:rPr sz="1800" spc="-5" dirty="0">
                <a:latin typeface="Perpetua"/>
                <a:cs typeface="Perpetua"/>
              </a:rPr>
              <a:t> a</a:t>
            </a:r>
            <a:r>
              <a:rPr sz="1800" dirty="0">
                <a:latin typeface="Perpetua"/>
                <a:cs typeface="Perpetua"/>
              </a:rPr>
              <a:t>s</a:t>
            </a:r>
            <a:r>
              <a:rPr sz="1800" spc="-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a</a:t>
            </a:r>
            <a:r>
              <a:rPr sz="1800" spc="-5" dirty="0">
                <a:latin typeface="Perpetua"/>
                <a:cs typeface="Perpetua"/>
              </a:rPr>
              <a:t> whole</a:t>
            </a:r>
            <a:r>
              <a:rPr sz="1800" dirty="0">
                <a:latin typeface="Perpetua"/>
                <a:cs typeface="Perpetua"/>
              </a:rPr>
              <a:t>,</a:t>
            </a:r>
            <a:r>
              <a:rPr sz="1800" spc="-5" dirty="0">
                <a:latin typeface="Perpetua"/>
                <a:cs typeface="Perpetua"/>
              </a:rPr>
              <a:t> an</a:t>
            </a:r>
            <a:r>
              <a:rPr sz="1800" dirty="0">
                <a:latin typeface="Perpetua"/>
                <a:cs typeface="Perpetua"/>
              </a:rPr>
              <a:t>d</a:t>
            </a:r>
            <a:r>
              <a:rPr sz="1800" spc="-5" dirty="0">
                <a:latin typeface="Perpetua"/>
                <a:cs typeface="Perpetua"/>
              </a:rPr>
              <a:t> i</a:t>
            </a:r>
            <a:r>
              <a:rPr sz="1800" dirty="0">
                <a:latin typeface="Perpetua"/>
                <a:cs typeface="Perpetua"/>
              </a:rPr>
              <a:t>n</a:t>
            </a:r>
            <a:r>
              <a:rPr sz="1800" spc="-5" dirty="0">
                <a:latin typeface="Perpetua"/>
                <a:cs typeface="Perpetua"/>
              </a:rPr>
              <a:t> t</a:t>
            </a:r>
            <a:r>
              <a:rPr sz="1800" spc="-10" dirty="0">
                <a:latin typeface="Perpetua"/>
                <a:cs typeface="Perpetua"/>
              </a:rPr>
              <a:t>h</a:t>
            </a:r>
            <a:r>
              <a:rPr sz="1800" dirty="0">
                <a:latin typeface="Perpetua"/>
                <a:cs typeface="Perpetua"/>
              </a:rPr>
              <a:t>e</a:t>
            </a:r>
            <a:r>
              <a:rPr sz="1800" spc="-5" dirty="0">
                <a:latin typeface="Perpetua"/>
                <a:cs typeface="Perpetua"/>
              </a:rPr>
              <a:t> </a:t>
            </a:r>
            <a:r>
              <a:rPr sz="1800" spc="-10" dirty="0">
                <a:latin typeface="Perpetua"/>
                <a:cs typeface="Perpetua"/>
              </a:rPr>
              <a:t>b</a:t>
            </a:r>
            <a:r>
              <a:rPr sz="1800" dirty="0">
                <a:latin typeface="Perpetua"/>
                <a:cs typeface="Perpetua"/>
              </a:rPr>
              <a:t>e</a:t>
            </a:r>
            <a:r>
              <a:rPr sz="1800" spc="-5" dirty="0">
                <a:latin typeface="Perpetua"/>
                <a:cs typeface="Perpetua"/>
              </a:rPr>
              <a:t>s</a:t>
            </a:r>
            <a:r>
              <a:rPr sz="1800" dirty="0">
                <a:latin typeface="Perpetua"/>
                <a:cs typeface="Perpetua"/>
              </a:rPr>
              <a:t>t </a:t>
            </a:r>
            <a:r>
              <a:rPr sz="1800" spc="-5" dirty="0">
                <a:latin typeface="Perpetua"/>
                <a:cs typeface="Perpetua"/>
              </a:rPr>
              <a:t>interest</a:t>
            </a:r>
            <a:r>
              <a:rPr sz="1800" dirty="0">
                <a:latin typeface="Perpetua"/>
                <a:cs typeface="Perpetua"/>
              </a:rPr>
              <a:t>s</a:t>
            </a:r>
            <a:r>
              <a:rPr sz="1800" spc="-5" dirty="0">
                <a:latin typeface="Perpetua"/>
                <a:cs typeface="Perpetua"/>
              </a:rPr>
              <a:t> o</a:t>
            </a:r>
            <a:r>
              <a:rPr sz="1800" dirty="0">
                <a:latin typeface="Perpetua"/>
                <a:cs typeface="Perpetua"/>
              </a:rPr>
              <a:t>f</a:t>
            </a:r>
            <a:r>
              <a:rPr sz="1800" spc="-5" dirty="0">
                <a:latin typeface="Perpetua"/>
                <a:cs typeface="Perpetua"/>
              </a:rPr>
              <a:t> th</a:t>
            </a:r>
            <a:r>
              <a:rPr sz="1800" dirty="0">
                <a:latin typeface="Perpetua"/>
                <a:cs typeface="Perpetua"/>
              </a:rPr>
              <a:t>e</a:t>
            </a:r>
            <a:r>
              <a:rPr sz="1800" spc="-5" dirty="0">
                <a:latin typeface="Perpetua"/>
                <a:cs typeface="Perpetua"/>
              </a:rPr>
              <a:t> comp</a:t>
            </a:r>
            <a:r>
              <a:rPr sz="1800" spc="0" dirty="0">
                <a:latin typeface="Perpetua"/>
                <a:cs typeface="Perpetua"/>
              </a:rPr>
              <a:t>a</a:t>
            </a:r>
            <a:r>
              <a:rPr sz="1800" spc="-5" dirty="0">
                <a:latin typeface="Perpetua"/>
                <a:cs typeface="Perpetua"/>
              </a:rPr>
              <a:t>ny</a:t>
            </a:r>
            <a:r>
              <a:rPr sz="1800" dirty="0">
                <a:latin typeface="Perpetua"/>
                <a:cs typeface="Perpetua"/>
              </a:rPr>
              <a:t>,	</a:t>
            </a:r>
            <a:r>
              <a:rPr sz="1800" spc="-5" dirty="0">
                <a:latin typeface="Perpetua"/>
                <a:cs typeface="Perpetua"/>
              </a:rPr>
              <a:t>its  employees, the shareholders, the community and for the protection of</a:t>
            </a:r>
            <a:r>
              <a:rPr sz="1800" spc="-2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environment.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15</a:t>
            </a:fld>
            <a:endParaRPr spc="-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67304" y="695197"/>
            <a:ext cx="533019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33550" algn="l"/>
                <a:tab pos="2128520" algn="l"/>
              </a:tabLst>
            </a:pPr>
            <a:r>
              <a:rPr sz="2000" spc="-5" dirty="0"/>
              <a:t>PROVISIONS	IN	COMPANIES BILL…</a:t>
            </a:r>
            <a:r>
              <a:rPr sz="2000" spc="-30" dirty="0"/>
              <a:t> </a:t>
            </a:r>
            <a:r>
              <a:rPr sz="2000" spc="-5" dirty="0"/>
              <a:t>contd</a:t>
            </a:r>
            <a:endParaRPr sz="20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35" y="1188973"/>
            <a:ext cx="26130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Perpetua"/>
                <a:cs typeface="Perpetua"/>
              </a:rPr>
              <a:t>135. (1) Every company</a:t>
            </a:r>
            <a:r>
              <a:rPr sz="1800" spc="-8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having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16</a:t>
            </a:fld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795398" y="1463294"/>
            <a:ext cx="1390650" cy="1068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65" marR="337820" indent="-50800">
              <a:lnSpc>
                <a:spcPct val="126699"/>
              </a:lnSpc>
              <a:spcBef>
                <a:spcPts val="100"/>
              </a:spcBef>
            </a:pPr>
            <a:r>
              <a:rPr sz="1800" spc="-5" dirty="0">
                <a:latin typeface="Perpetua"/>
                <a:cs typeface="Perpetua"/>
              </a:rPr>
              <a:t>net worth</a:t>
            </a:r>
            <a:r>
              <a:rPr sz="1800" spc="-9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of  turnover</a:t>
            </a:r>
            <a:r>
              <a:rPr sz="1800" spc="-6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of</a:t>
            </a:r>
            <a:endParaRPr sz="18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800" spc="-5" dirty="0">
                <a:latin typeface="Perpetua"/>
                <a:cs typeface="Perpetua"/>
              </a:rPr>
              <a:t>or </a:t>
            </a:r>
            <a:r>
              <a:rPr sz="1800" dirty="0">
                <a:latin typeface="Perpetua"/>
                <a:cs typeface="Perpetua"/>
              </a:rPr>
              <a:t>a </a:t>
            </a:r>
            <a:r>
              <a:rPr sz="1800" spc="-5" dirty="0">
                <a:latin typeface="Perpetua"/>
                <a:cs typeface="Perpetua"/>
              </a:rPr>
              <a:t>net profit</a:t>
            </a:r>
            <a:r>
              <a:rPr sz="1800" spc="-9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of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87999" y="1463294"/>
            <a:ext cx="2169160" cy="10687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370" marR="5080" indent="-27305">
              <a:lnSpc>
                <a:spcPct val="126800"/>
              </a:lnSpc>
              <a:spcBef>
                <a:spcPts val="95"/>
              </a:spcBef>
            </a:pPr>
            <a:r>
              <a:rPr sz="1800" spc="-5" dirty="0">
                <a:latin typeface="Perpetua"/>
                <a:cs typeface="Perpetua"/>
              </a:rPr>
              <a:t>Rs 500 crore or more, or  Rs 1000 crore or more  Rs </a:t>
            </a:r>
            <a:r>
              <a:rPr sz="1800" dirty="0">
                <a:latin typeface="Perpetua"/>
                <a:cs typeface="Perpetua"/>
              </a:rPr>
              <a:t>5 </a:t>
            </a:r>
            <a:r>
              <a:rPr sz="1800" spc="-5" dirty="0">
                <a:latin typeface="Perpetua"/>
                <a:cs typeface="Perpetua"/>
              </a:rPr>
              <a:t>crore or</a:t>
            </a:r>
            <a:r>
              <a:rPr sz="1800" spc="-3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more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08125" y="2579611"/>
            <a:ext cx="71354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302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Perpetua"/>
                <a:cs typeface="Perpetua"/>
              </a:rPr>
              <a:t>during any financial year shall constitute </a:t>
            </a:r>
            <a:r>
              <a:rPr sz="1800" dirty="0">
                <a:latin typeface="Perpetua"/>
                <a:cs typeface="Perpetua"/>
              </a:rPr>
              <a:t>a </a:t>
            </a:r>
            <a:r>
              <a:rPr sz="1800" spc="-5" dirty="0">
                <a:latin typeface="Perpetua"/>
                <a:cs typeface="Perpetua"/>
              </a:rPr>
              <a:t>Corporate Social Responsibility Committee  consisting of </a:t>
            </a:r>
            <a:r>
              <a:rPr sz="1800" dirty="0">
                <a:latin typeface="Perpetua"/>
                <a:cs typeface="Perpetua"/>
              </a:rPr>
              <a:t>3 </a:t>
            </a:r>
            <a:r>
              <a:rPr sz="1800" spc="-5" dirty="0">
                <a:latin typeface="Perpetua"/>
                <a:cs typeface="Perpetua"/>
              </a:rPr>
              <a:t>or more directors, with at least </a:t>
            </a:r>
            <a:r>
              <a:rPr sz="1800" dirty="0">
                <a:latin typeface="Perpetua"/>
                <a:cs typeface="Perpetua"/>
              </a:rPr>
              <a:t>1 </a:t>
            </a:r>
            <a:r>
              <a:rPr sz="1800" spc="-5" dirty="0">
                <a:latin typeface="Perpetua"/>
                <a:cs typeface="Perpetua"/>
              </a:rPr>
              <a:t>independent</a:t>
            </a:r>
            <a:r>
              <a:rPr sz="1800" spc="-10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.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86933" y="3202165"/>
            <a:ext cx="1258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Perpetua"/>
                <a:cs typeface="Perpetua"/>
              </a:rPr>
              <a:t>composition</a:t>
            </a:r>
            <a:r>
              <a:rPr sz="1800" spc="-7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of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89836" y="3202165"/>
            <a:ext cx="6317615" cy="9220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" marR="5080" indent="-17780">
              <a:lnSpc>
                <a:spcPct val="100000"/>
              </a:lnSpc>
              <a:spcBef>
                <a:spcPts val="100"/>
              </a:spcBef>
              <a:buAutoNum type="arabicParenBoth" startAt="2"/>
              <a:tabLst>
                <a:tab pos="311785" algn="l"/>
              </a:tabLst>
            </a:pPr>
            <a:r>
              <a:rPr sz="1800" spc="-5" dirty="0">
                <a:latin typeface="Perpetua"/>
                <a:cs typeface="Perpetua"/>
              </a:rPr>
              <a:t>The Board's report under sub-section (3) of section 134 shall disclose the  the CSR</a:t>
            </a:r>
            <a:r>
              <a:rPr sz="1800" spc="-1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Committee.</a:t>
            </a:r>
            <a:endParaRPr sz="1800">
              <a:latin typeface="Perpetua"/>
              <a:cs typeface="Perpetua"/>
            </a:endParaRPr>
          </a:p>
          <a:p>
            <a:pPr marL="311150" indent="-298450">
              <a:lnSpc>
                <a:spcPct val="100000"/>
              </a:lnSpc>
              <a:spcBef>
                <a:spcPts val="575"/>
              </a:spcBef>
              <a:buAutoNum type="arabicParenBoth" startAt="2"/>
              <a:tabLst>
                <a:tab pos="311785" algn="l"/>
              </a:tabLst>
            </a:pPr>
            <a:r>
              <a:rPr sz="1800" spc="-5" dirty="0">
                <a:latin typeface="Perpetua"/>
                <a:cs typeface="Perpetua"/>
              </a:rPr>
              <a:t>The CSR Committee</a:t>
            </a:r>
            <a:r>
              <a:rPr sz="1800" spc="-1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shall,—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08150" y="4171429"/>
            <a:ext cx="8008620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4785">
              <a:lnSpc>
                <a:spcPct val="100000"/>
              </a:lnSpc>
              <a:spcBef>
                <a:spcPts val="100"/>
              </a:spcBef>
              <a:tabLst>
                <a:tab pos="3412490" algn="l"/>
                <a:tab pos="4527550" algn="l"/>
              </a:tabLst>
            </a:pPr>
            <a:r>
              <a:rPr sz="1800" spc="-5" dirty="0">
                <a:latin typeface="Perpetua"/>
                <a:cs typeface="Perpetua"/>
              </a:rPr>
              <a:t>(a) formulate and recommend to the Board,</a:t>
            </a:r>
            <a:r>
              <a:rPr sz="1800" spc="3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a </a:t>
            </a:r>
            <a:r>
              <a:rPr sz="1800" spc="-5" dirty="0">
                <a:latin typeface="Perpetua"/>
                <a:cs typeface="Perpetua"/>
              </a:rPr>
              <a:t>CSR	Policy which shall indicate the activities to  be undertaken by the</a:t>
            </a:r>
            <a:r>
              <a:rPr sz="1800" spc="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company as	specified in Schedule</a:t>
            </a:r>
            <a:r>
              <a:rPr sz="1800" spc="-2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VII;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59422" y="4793970"/>
            <a:ext cx="1181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Perpetua"/>
                <a:cs typeface="Perpetua"/>
              </a:rPr>
              <a:t>referred to</a:t>
            </a:r>
            <a:r>
              <a:rPr sz="1800" spc="-9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in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8150" y="4793970"/>
            <a:ext cx="6318885" cy="922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4785">
              <a:lnSpc>
                <a:spcPct val="100000"/>
              </a:lnSpc>
              <a:spcBef>
                <a:spcPts val="100"/>
              </a:spcBef>
              <a:buAutoNum type="alphaLcParenBoth" startAt="2"/>
              <a:tabLst>
                <a:tab pos="494665" algn="l"/>
              </a:tabLst>
            </a:pPr>
            <a:r>
              <a:rPr sz="1800" spc="-5" dirty="0">
                <a:latin typeface="Perpetua"/>
                <a:cs typeface="Perpetua"/>
              </a:rPr>
              <a:t>recommend the amount of expenditure to be incurred on the activities  </a:t>
            </a:r>
            <a:r>
              <a:rPr sz="1800" dirty="0">
                <a:latin typeface="Perpetua"/>
                <a:cs typeface="Perpetua"/>
              </a:rPr>
              <a:t>clause (a);</a:t>
            </a:r>
            <a:r>
              <a:rPr sz="1800" spc="-1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and</a:t>
            </a:r>
            <a:endParaRPr sz="1800">
              <a:latin typeface="Perpetua"/>
              <a:cs typeface="Perpetua"/>
            </a:endParaRPr>
          </a:p>
          <a:p>
            <a:pPr marL="479425" indent="-281940">
              <a:lnSpc>
                <a:spcPct val="100000"/>
              </a:lnSpc>
              <a:spcBef>
                <a:spcPts val="580"/>
              </a:spcBef>
              <a:buAutoNum type="alphaLcParenBoth" startAt="2"/>
              <a:tabLst>
                <a:tab pos="480059" algn="l"/>
              </a:tabLst>
            </a:pPr>
            <a:r>
              <a:rPr sz="1800" spc="-5" dirty="0">
                <a:latin typeface="Perpetua"/>
                <a:cs typeface="Perpetua"/>
              </a:rPr>
              <a:t>monitor the CSR Policy of </a:t>
            </a:r>
            <a:r>
              <a:rPr sz="1800" dirty="0">
                <a:latin typeface="Perpetua"/>
                <a:cs typeface="Perpetua"/>
              </a:rPr>
              <a:t>the company from </a:t>
            </a:r>
            <a:r>
              <a:rPr sz="1800" spc="-5" dirty="0">
                <a:latin typeface="Perpetua"/>
                <a:cs typeface="Perpetua"/>
              </a:rPr>
              <a:t>time to</a:t>
            </a:r>
            <a:r>
              <a:rPr sz="1800" spc="-5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time.</a:t>
            </a:r>
            <a:endParaRPr sz="18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67304" y="618997"/>
            <a:ext cx="533019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33550" algn="l"/>
                <a:tab pos="2128520" algn="l"/>
              </a:tabLst>
            </a:pPr>
            <a:r>
              <a:rPr sz="2000" spc="-5" dirty="0"/>
              <a:t>PROVISIONS	IN	COMPANIES BILL…</a:t>
            </a:r>
            <a:r>
              <a:rPr sz="2000" spc="-30" dirty="0"/>
              <a:t> </a:t>
            </a:r>
            <a:r>
              <a:rPr sz="2000" spc="-5" dirty="0"/>
              <a:t>contd</a:t>
            </a:r>
            <a:endParaRPr sz="20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11" y="968298"/>
            <a:ext cx="8249920" cy="496379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328295" indent="-315595">
              <a:lnSpc>
                <a:spcPct val="100000"/>
              </a:lnSpc>
              <a:spcBef>
                <a:spcPts val="445"/>
              </a:spcBef>
              <a:buAutoNum type="arabicParenBoth" startAt="4"/>
              <a:tabLst>
                <a:tab pos="328930" algn="l"/>
              </a:tabLst>
            </a:pPr>
            <a:r>
              <a:rPr sz="1900" dirty="0">
                <a:latin typeface="Perpetua"/>
                <a:cs typeface="Perpetua"/>
              </a:rPr>
              <a:t>The Board </a:t>
            </a:r>
            <a:r>
              <a:rPr sz="1900" spc="-5" dirty="0">
                <a:latin typeface="Perpetua"/>
                <a:cs typeface="Perpetua"/>
              </a:rPr>
              <a:t>of </a:t>
            </a:r>
            <a:r>
              <a:rPr sz="1900" dirty="0">
                <a:latin typeface="Perpetua"/>
                <a:cs typeface="Perpetua"/>
              </a:rPr>
              <a:t>every company </a:t>
            </a:r>
            <a:r>
              <a:rPr sz="1900" spc="-5" dirty="0">
                <a:latin typeface="Perpetua"/>
                <a:cs typeface="Perpetua"/>
              </a:rPr>
              <a:t>referred </a:t>
            </a:r>
            <a:r>
              <a:rPr sz="1900" dirty="0">
                <a:latin typeface="Perpetua"/>
                <a:cs typeface="Perpetua"/>
              </a:rPr>
              <a:t>to in sub-section (1)</a:t>
            </a:r>
            <a:r>
              <a:rPr sz="1900" spc="-50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shall,—</a:t>
            </a:r>
            <a:endParaRPr sz="1900">
              <a:latin typeface="Perpetua"/>
              <a:cs typeface="Perpetua"/>
            </a:endParaRPr>
          </a:p>
          <a:p>
            <a:pPr marL="285115" marR="100965" lvl="1" indent="-272415">
              <a:lnSpc>
                <a:spcPct val="89900"/>
              </a:lnSpc>
              <a:spcBef>
                <a:spcPts val="580"/>
              </a:spcBef>
              <a:buAutoNum type="alphaLcParenBoth"/>
              <a:tabLst>
                <a:tab pos="306705" algn="l"/>
              </a:tabLst>
            </a:pPr>
            <a:r>
              <a:rPr sz="1900" spc="-5" dirty="0">
                <a:latin typeface="Perpetua"/>
                <a:cs typeface="Perpetua"/>
              </a:rPr>
              <a:t>after </a:t>
            </a:r>
            <a:r>
              <a:rPr sz="1900" dirty="0">
                <a:latin typeface="Perpetua"/>
                <a:cs typeface="Perpetua"/>
              </a:rPr>
              <a:t>taking into </a:t>
            </a:r>
            <a:r>
              <a:rPr sz="1900" spc="-5" dirty="0">
                <a:latin typeface="Perpetua"/>
                <a:cs typeface="Perpetua"/>
              </a:rPr>
              <a:t>account </a:t>
            </a:r>
            <a:r>
              <a:rPr sz="1900" dirty="0">
                <a:latin typeface="Perpetua"/>
                <a:cs typeface="Perpetua"/>
              </a:rPr>
              <a:t>the </a:t>
            </a:r>
            <a:r>
              <a:rPr sz="1900" spc="-5" dirty="0">
                <a:latin typeface="Perpetua"/>
                <a:cs typeface="Perpetua"/>
              </a:rPr>
              <a:t>recommendations made </a:t>
            </a:r>
            <a:r>
              <a:rPr sz="1900" dirty="0">
                <a:latin typeface="Perpetua"/>
                <a:cs typeface="Perpetua"/>
              </a:rPr>
              <a:t>by </a:t>
            </a:r>
            <a:r>
              <a:rPr sz="1900" spc="-5" dirty="0">
                <a:latin typeface="Perpetua"/>
                <a:cs typeface="Perpetua"/>
              </a:rPr>
              <a:t>the CSR Committee, approve the  CSR Policy for the company </a:t>
            </a:r>
            <a:r>
              <a:rPr sz="1900" dirty="0">
                <a:latin typeface="Perpetua"/>
                <a:cs typeface="Perpetua"/>
              </a:rPr>
              <a:t>and disclose contents of such Policy in its </a:t>
            </a:r>
            <a:r>
              <a:rPr sz="1900" spc="-5" dirty="0">
                <a:latin typeface="Perpetua"/>
                <a:cs typeface="Perpetua"/>
              </a:rPr>
              <a:t>report and also  place it on </a:t>
            </a:r>
            <a:r>
              <a:rPr sz="1900" dirty="0">
                <a:latin typeface="Perpetua"/>
                <a:cs typeface="Perpetua"/>
              </a:rPr>
              <a:t>the company's website, </a:t>
            </a:r>
            <a:r>
              <a:rPr sz="1900" spc="-5" dirty="0">
                <a:latin typeface="Perpetua"/>
                <a:cs typeface="Perpetua"/>
              </a:rPr>
              <a:t>if any, </a:t>
            </a:r>
            <a:r>
              <a:rPr sz="1900" dirty="0">
                <a:latin typeface="Perpetua"/>
                <a:cs typeface="Perpetua"/>
              </a:rPr>
              <a:t>in such </a:t>
            </a:r>
            <a:r>
              <a:rPr sz="1900" spc="-5" dirty="0">
                <a:latin typeface="Perpetua"/>
                <a:cs typeface="Perpetua"/>
              </a:rPr>
              <a:t>manner as </a:t>
            </a:r>
            <a:r>
              <a:rPr sz="1900" dirty="0">
                <a:latin typeface="Perpetua"/>
                <a:cs typeface="Perpetua"/>
              </a:rPr>
              <a:t>may </a:t>
            </a:r>
            <a:r>
              <a:rPr sz="1900" spc="-5" dirty="0">
                <a:latin typeface="Perpetua"/>
                <a:cs typeface="Perpetua"/>
              </a:rPr>
              <a:t>be </a:t>
            </a:r>
            <a:r>
              <a:rPr sz="1900" dirty="0">
                <a:latin typeface="Perpetua"/>
                <a:cs typeface="Perpetua"/>
              </a:rPr>
              <a:t>prescribed;</a:t>
            </a:r>
            <a:r>
              <a:rPr sz="1900" spc="-3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and</a:t>
            </a:r>
            <a:endParaRPr sz="1900">
              <a:latin typeface="Perpetua"/>
              <a:cs typeface="Perpetua"/>
            </a:endParaRPr>
          </a:p>
          <a:p>
            <a:pPr marL="285115" marR="118110" lvl="1" indent="-272415">
              <a:lnSpc>
                <a:spcPts val="2050"/>
              </a:lnSpc>
              <a:spcBef>
                <a:spcPts val="600"/>
              </a:spcBef>
              <a:buAutoNum type="alphaLcParenBoth"/>
              <a:tabLst>
                <a:tab pos="326390" algn="l"/>
              </a:tabLst>
            </a:pPr>
            <a:r>
              <a:rPr sz="1900" dirty="0">
                <a:latin typeface="Perpetua"/>
                <a:cs typeface="Perpetua"/>
              </a:rPr>
              <a:t>ensure that </a:t>
            </a:r>
            <a:r>
              <a:rPr sz="1900" spc="-5" dirty="0">
                <a:latin typeface="Perpetua"/>
                <a:cs typeface="Perpetua"/>
              </a:rPr>
              <a:t>the activities as are </a:t>
            </a:r>
            <a:r>
              <a:rPr sz="1900" dirty="0">
                <a:latin typeface="Perpetua"/>
                <a:cs typeface="Perpetua"/>
              </a:rPr>
              <a:t>included in </a:t>
            </a:r>
            <a:r>
              <a:rPr sz="1900" spc="-5" dirty="0">
                <a:latin typeface="Perpetua"/>
                <a:cs typeface="Perpetua"/>
              </a:rPr>
              <a:t>CSR </a:t>
            </a:r>
            <a:r>
              <a:rPr sz="1900" dirty="0">
                <a:latin typeface="Perpetua"/>
                <a:cs typeface="Perpetua"/>
              </a:rPr>
              <a:t>Policy of the company </a:t>
            </a:r>
            <a:r>
              <a:rPr sz="1900" spc="-5" dirty="0">
                <a:latin typeface="Perpetua"/>
                <a:cs typeface="Perpetua"/>
              </a:rPr>
              <a:t>are </a:t>
            </a:r>
            <a:r>
              <a:rPr sz="1900" dirty="0">
                <a:latin typeface="Perpetua"/>
                <a:cs typeface="Perpetua"/>
              </a:rPr>
              <a:t>undertaken by  the</a:t>
            </a:r>
            <a:r>
              <a:rPr sz="1900" spc="-1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company.</a:t>
            </a:r>
            <a:endParaRPr sz="1900">
              <a:latin typeface="Perpetua"/>
              <a:cs typeface="Perpetua"/>
            </a:endParaRPr>
          </a:p>
          <a:p>
            <a:pPr marL="285115" marR="5080" indent="-273050">
              <a:lnSpc>
                <a:spcPct val="89900"/>
              </a:lnSpc>
              <a:spcBef>
                <a:spcPts val="550"/>
              </a:spcBef>
              <a:tabLst>
                <a:tab pos="7447280" algn="l"/>
              </a:tabLst>
            </a:pPr>
            <a:r>
              <a:rPr sz="1900" dirty="0">
                <a:latin typeface="Perpetua"/>
                <a:cs typeface="Perpetua"/>
              </a:rPr>
              <a:t>(5)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The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Board</a:t>
            </a:r>
            <a:r>
              <a:rPr sz="1900" spc="-5" dirty="0">
                <a:latin typeface="Perpetua"/>
                <a:cs typeface="Perpetua"/>
              </a:rPr>
              <a:t> o</a:t>
            </a:r>
            <a:r>
              <a:rPr sz="1900" dirty="0">
                <a:latin typeface="Perpetua"/>
                <a:cs typeface="Perpetua"/>
              </a:rPr>
              <a:t>f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every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company</a:t>
            </a:r>
            <a:r>
              <a:rPr sz="1900" spc="-5" dirty="0">
                <a:latin typeface="Perpetua"/>
                <a:cs typeface="Perpetua"/>
              </a:rPr>
              <a:t> referre</a:t>
            </a:r>
            <a:r>
              <a:rPr sz="1900" dirty="0">
                <a:latin typeface="Perpetua"/>
                <a:cs typeface="Perpetua"/>
              </a:rPr>
              <a:t>d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to</a:t>
            </a:r>
            <a:r>
              <a:rPr sz="1900" spc="-5" dirty="0">
                <a:latin typeface="Perpetua"/>
                <a:cs typeface="Perpetua"/>
              </a:rPr>
              <a:t> i</a:t>
            </a:r>
            <a:r>
              <a:rPr sz="1900" dirty="0">
                <a:latin typeface="Perpetua"/>
                <a:cs typeface="Perpetua"/>
              </a:rPr>
              <a:t>n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sub-section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(1),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shall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ensure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that</a:t>
            </a:r>
            <a:r>
              <a:rPr sz="1900" spc="-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the	company  spends, in every financial </a:t>
            </a:r>
            <a:r>
              <a:rPr sz="1900" spc="-5" dirty="0">
                <a:latin typeface="Perpetua"/>
                <a:cs typeface="Perpetua"/>
              </a:rPr>
              <a:t>year, at least two per </a:t>
            </a:r>
            <a:r>
              <a:rPr sz="1900" dirty="0">
                <a:latin typeface="Perpetua"/>
                <a:cs typeface="Perpetua"/>
              </a:rPr>
              <a:t>cent. </a:t>
            </a:r>
            <a:r>
              <a:rPr sz="1900" spc="-5" dirty="0">
                <a:latin typeface="Perpetua"/>
                <a:cs typeface="Perpetua"/>
              </a:rPr>
              <a:t>of the average net profits of </a:t>
            </a:r>
            <a:r>
              <a:rPr sz="1900" dirty="0">
                <a:latin typeface="Perpetua"/>
                <a:cs typeface="Perpetua"/>
              </a:rPr>
              <a:t>the  company </a:t>
            </a:r>
            <a:r>
              <a:rPr sz="1900" spc="-5" dirty="0">
                <a:latin typeface="Perpetua"/>
                <a:cs typeface="Perpetua"/>
              </a:rPr>
              <a:t>made </a:t>
            </a:r>
            <a:r>
              <a:rPr sz="1900" dirty="0">
                <a:latin typeface="Perpetua"/>
                <a:cs typeface="Perpetua"/>
              </a:rPr>
              <a:t>during the three immediately </a:t>
            </a:r>
            <a:r>
              <a:rPr sz="1900" spc="-5" dirty="0">
                <a:latin typeface="Perpetua"/>
                <a:cs typeface="Perpetua"/>
              </a:rPr>
              <a:t>preceding </a:t>
            </a:r>
            <a:r>
              <a:rPr sz="1900" dirty="0">
                <a:latin typeface="Perpetua"/>
                <a:cs typeface="Perpetua"/>
              </a:rPr>
              <a:t>financial years, in pursuance of its  Corporate Social Responsibility</a:t>
            </a:r>
            <a:r>
              <a:rPr sz="1900" spc="-20" dirty="0">
                <a:latin typeface="Perpetua"/>
                <a:cs typeface="Perpetua"/>
              </a:rPr>
              <a:t> </a:t>
            </a:r>
            <a:r>
              <a:rPr sz="1900" spc="-5" dirty="0">
                <a:latin typeface="Perpetua"/>
                <a:cs typeface="Perpetua"/>
              </a:rPr>
              <a:t>Policy:</a:t>
            </a:r>
            <a:endParaRPr sz="1900">
              <a:latin typeface="Perpetua"/>
              <a:cs typeface="Perpetua"/>
            </a:endParaRPr>
          </a:p>
          <a:p>
            <a:pPr marL="285115" marR="83185" indent="-56515">
              <a:lnSpc>
                <a:spcPts val="2050"/>
              </a:lnSpc>
              <a:spcBef>
                <a:spcPts val="605"/>
              </a:spcBef>
            </a:pPr>
            <a:r>
              <a:rPr sz="1900" dirty="0">
                <a:latin typeface="Perpetua"/>
                <a:cs typeface="Perpetua"/>
              </a:rPr>
              <a:t>Provided that the company shall give preference to the local area and areas around it</a:t>
            </a:r>
            <a:r>
              <a:rPr sz="1900" spc="-114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where  it operates, for spending the </a:t>
            </a:r>
            <a:r>
              <a:rPr sz="1900" spc="-5" dirty="0">
                <a:latin typeface="Perpetua"/>
                <a:cs typeface="Perpetua"/>
              </a:rPr>
              <a:t>amount earmarked for CSR</a:t>
            </a:r>
            <a:r>
              <a:rPr sz="1900" spc="400" dirty="0">
                <a:latin typeface="Perpetua"/>
                <a:cs typeface="Perpetua"/>
              </a:rPr>
              <a:t> </a:t>
            </a:r>
            <a:r>
              <a:rPr sz="1900" spc="-5" dirty="0">
                <a:latin typeface="Perpetua"/>
                <a:cs typeface="Perpetua"/>
              </a:rPr>
              <a:t>activities:</a:t>
            </a:r>
            <a:endParaRPr sz="1900">
              <a:latin typeface="Perpetua"/>
              <a:cs typeface="Perpetua"/>
            </a:endParaRPr>
          </a:p>
          <a:p>
            <a:pPr marL="285115" marR="140970" indent="-56515">
              <a:lnSpc>
                <a:spcPts val="2050"/>
              </a:lnSpc>
              <a:spcBef>
                <a:spcPts val="575"/>
              </a:spcBef>
            </a:pPr>
            <a:r>
              <a:rPr sz="1900" spc="-5" dirty="0">
                <a:latin typeface="Perpetua"/>
                <a:cs typeface="Perpetua"/>
              </a:rPr>
              <a:t>Provided </a:t>
            </a:r>
            <a:r>
              <a:rPr sz="1900" dirty="0">
                <a:latin typeface="Perpetua"/>
                <a:cs typeface="Perpetua"/>
              </a:rPr>
              <a:t>further </a:t>
            </a:r>
            <a:r>
              <a:rPr sz="1900" spc="-5" dirty="0">
                <a:latin typeface="Perpetua"/>
                <a:cs typeface="Perpetua"/>
              </a:rPr>
              <a:t>that if the </a:t>
            </a:r>
            <a:r>
              <a:rPr sz="1900" dirty="0">
                <a:latin typeface="Perpetua"/>
                <a:cs typeface="Perpetua"/>
              </a:rPr>
              <a:t>company fails </a:t>
            </a:r>
            <a:r>
              <a:rPr sz="1900" spc="-5" dirty="0">
                <a:latin typeface="Perpetua"/>
                <a:cs typeface="Perpetua"/>
              </a:rPr>
              <a:t>to </a:t>
            </a:r>
            <a:r>
              <a:rPr sz="1900" dirty="0">
                <a:latin typeface="Perpetua"/>
                <a:cs typeface="Perpetua"/>
              </a:rPr>
              <a:t>spend such amount, the Board shall, in its  report made under clause (o) of sub-section </a:t>
            </a:r>
            <a:r>
              <a:rPr sz="1900" spc="0" dirty="0">
                <a:latin typeface="Perpetua"/>
                <a:cs typeface="Perpetua"/>
              </a:rPr>
              <a:t>(3) </a:t>
            </a:r>
            <a:r>
              <a:rPr sz="1900" dirty="0">
                <a:latin typeface="Perpetua"/>
                <a:cs typeface="Perpetua"/>
              </a:rPr>
              <a:t>of section 134, </a:t>
            </a:r>
            <a:r>
              <a:rPr sz="1900" spc="-5" dirty="0">
                <a:latin typeface="Perpetua"/>
                <a:cs typeface="Perpetua"/>
              </a:rPr>
              <a:t>specify </a:t>
            </a:r>
            <a:r>
              <a:rPr sz="1900" dirty="0">
                <a:latin typeface="Perpetua"/>
                <a:cs typeface="Perpetua"/>
              </a:rPr>
              <a:t>the </a:t>
            </a:r>
            <a:r>
              <a:rPr sz="1900" spc="-5" dirty="0">
                <a:latin typeface="Perpetua"/>
                <a:cs typeface="Perpetua"/>
              </a:rPr>
              <a:t>reasons </a:t>
            </a:r>
            <a:r>
              <a:rPr sz="1900" dirty="0">
                <a:latin typeface="Perpetua"/>
                <a:cs typeface="Perpetua"/>
              </a:rPr>
              <a:t>for not  spending the</a:t>
            </a:r>
            <a:r>
              <a:rPr sz="1900" spc="-1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amount.</a:t>
            </a:r>
            <a:endParaRPr sz="1900">
              <a:latin typeface="Perpetua"/>
              <a:cs typeface="Perpetua"/>
            </a:endParaRPr>
          </a:p>
          <a:p>
            <a:pPr marL="285115" marR="239395" indent="50800">
              <a:lnSpc>
                <a:spcPts val="2050"/>
              </a:lnSpc>
              <a:spcBef>
                <a:spcPts val="575"/>
              </a:spcBef>
            </a:pPr>
            <a:r>
              <a:rPr sz="1900" dirty="0">
                <a:latin typeface="Perpetua"/>
                <a:cs typeface="Perpetua"/>
              </a:rPr>
              <a:t>Explanation.—For the purposes of this section “average net profit” </a:t>
            </a:r>
            <a:r>
              <a:rPr sz="1900" spc="-5" dirty="0">
                <a:latin typeface="Perpetua"/>
                <a:cs typeface="Perpetua"/>
              </a:rPr>
              <a:t>shall </a:t>
            </a:r>
            <a:r>
              <a:rPr sz="1900" dirty="0">
                <a:latin typeface="Perpetua"/>
                <a:cs typeface="Perpetua"/>
              </a:rPr>
              <a:t>be calculated in  </a:t>
            </a:r>
            <a:r>
              <a:rPr sz="1900" spc="-5" dirty="0">
                <a:latin typeface="Perpetua"/>
                <a:cs typeface="Perpetua"/>
              </a:rPr>
              <a:t>accordance </a:t>
            </a:r>
            <a:r>
              <a:rPr sz="1900" dirty="0">
                <a:latin typeface="Perpetua"/>
                <a:cs typeface="Perpetua"/>
              </a:rPr>
              <a:t>with the provisions of section</a:t>
            </a:r>
            <a:r>
              <a:rPr sz="1900" spc="-35" dirty="0">
                <a:latin typeface="Perpetua"/>
                <a:cs typeface="Perpetua"/>
              </a:rPr>
              <a:t> </a:t>
            </a:r>
            <a:r>
              <a:rPr sz="1900" dirty="0">
                <a:latin typeface="Perpetua"/>
                <a:cs typeface="Perpetua"/>
              </a:rPr>
              <a:t>198.</a:t>
            </a:r>
            <a:endParaRPr sz="1900">
              <a:latin typeface="Perpetua"/>
              <a:cs typeface="Perpetu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17</a:t>
            </a:fld>
            <a:endParaRPr spc="-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99842" y="663193"/>
            <a:ext cx="586676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08175" algn="l"/>
                <a:tab pos="2342515" algn="l"/>
              </a:tabLst>
            </a:pPr>
            <a:r>
              <a:rPr sz="2200" spc="-5" dirty="0"/>
              <a:t>PROVISIONS	IN	COMPANIES BILL…</a:t>
            </a:r>
            <a:r>
              <a:rPr sz="2200" spc="-60" dirty="0"/>
              <a:t> </a:t>
            </a:r>
            <a:r>
              <a:rPr sz="2200" spc="-5" dirty="0"/>
              <a:t>contd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35" y="1133043"/>
            <a:ext cx="6429375" cy="533781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1700" b="1" spc="-5" dirty="0">
                <a:latin typeface="Perpetua"/>
                <a:cs typeface="Perpetua"/>
              </a:rPr>
              <a:t>SCHEDULE </a:t>
            </a:r>
            <a:r>
              <a:rPr sz="1700" b="1" spc="-10" dirty="0">
                <a:latin typeface="Perpetua"/>
                <a:cs typeface="Perpetua"/>
              </a:rPr>
              <a:t>VII</a:t>
            </a:r>
            <a:endParaRPr sz="17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700" spc="-5" dirty="0">
                <a:latin typeface="Perpetua"/>
                <a:cs typeface="Perpetua"/>
              </a:rPr>
              <a:t>(</a:t>
            </a:r>
            <a:r>
              <a:rPr sz="1700" i="1" spc="-5" dirty="0">
                <a:latin typeface="Perpetua"/>
                <a:cs typeface="Perpetua"/>
              </a:rPr>
              <a:t>See section</a:t>
            </a:r>
            <a:r>
              <a:rPr sz="1700" i="1" dirty="0">
                <a:latin typeface="Perpetua"/>
                <a:cs typeface="Perpetua"/>
              </a:rPr>
              <a:t> </a:t>
            </a:r>
            <a:r>
              <a:rPr sz="1700" i="1" spc="-5" dirty="0">
                <a:latin typeface="Perpetua"/>
                <a:cs typeface="Perpetua"/>
              </a:rPr>
              <a:t>135)</a:t>
            </a:r>
            <a:endParaRPr sz="1700">
              <a:latin typeface="Perpetua"/>
              <a:cs typeface="Perpetua"/>
            </a:endParaRPr>
          </a:p>
          <a:p>
            <a:pPr marL="12700" marR="758825">
              <a:lnSpc>
                <a:spcPct val="107700"/>
              </a:lnSpc>
              <a:spcBef>
                <a:spcPts val="5"/>
              </a:spcBef>
            </a:pPr>
            <a:r>
              <a:rPr sz="1700" spc="-5" dirty="0">
                <a:latin typeface="Perpetua"/>
                <a:cs typeface="Perpetua"/>
              </a:rPr>
              <a:t>Activities which may be included by companies in their Corporate Social  Responsibility Policies</a:t>
            </a:r>
            <a:endParaRPr sz="17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700" spc="-5" dirty="0">
                <a:latin typeface="Perpetua"/>
                <a:cs typeface="Perpetua"/>
              </a:rPr>
              <a:t>Activities relating</a:t>
            </a:r>
            <a:r>
              <a:rPr sz="1700" spc="5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to:—</a:t>
            </a:r>
            <a:endParaRPr sz="17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  <a:buAutoNum type="romanLcParenBoth"/>
              <a:tabLst>
                <a:tab pos="247015" algn="l"/>
              </a:tabLst>
            </a:pPr>
            <a:r>
              <a:rPr sz="1700" spc="-5" dirty="0">
                <a:latin typeface="Perpetua"/>
                <a:cs typeface="Perpetua"/>
              </a:rPr>
              <a:t>eradicating extreme hunger and</a:t>
            </a:r>
            <a:r>
              <a:rPr sz="1700" spc="10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poverty;</a:t>
            </a:r>
            <a:endParaRPr sz="1700">
              <a:latin typeface="Perpetua"/>
              <a:cs typeface="Perpetua"/>
            </a:endParaRPr>
          </a:p>
          <a:p>
            <a:pPr marL="295275" indent="-282575">
              <a:lnSpc>
                <a:spcPct val="100000"/>
              </a:lnSpc>
              <a:spcBef>
                <a:spcPts val="160"/>
              </a:spcBef>
              <a:buAutoNum type="romanLcParenBoth"/>
              <a:tabLst>
                <a:tab pos="295910" algn="l"/>
              </a:tabLst>
            </a:pPr>
            <a:r>
              <a:rPr sz="1700" spc="-5" dirty="0">
                <a:latin typeface="Perpetua"/>
                <a:cs typeface="Perpetua"/>
              </a:rPr>
              <a:t>promotion of</a:t>
            </a:r>
            <a:r>
              <a:rPr sz="1700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education;</a:t>
            </a:r>
            <a:endParaRPr sz="1700">
              <a:latin typeface="Perpetua"/>
              <a:cs typeface="Perpetua"/>
            </a:endParaRPr>
          </a:p>
          <a:p>
            <a:pPr marL="345440" indent="-332740">
              <a:lnSpc>
                <a:spcPct val="100000"/>
              </a:lnSpc>
              <a:spcBef>
                <a:spcPts val="160"/>
              </a:spcBef>
              <a:buAutoNum type="romanLcParenBoth"/>
              <a:tabLst>
                <a:tab pos="346075" algn="l"/>
              </a:tabLst>
            </a:pPr>
            <a:r>
              <a:rPr sz="1700" spc="-5" dirty="0">
                <a:latin typeface="Perpetua"/>
                <a:cs typeface="Perpetua"/>
              </a:rPr>
              <a:t>promoting gender equality and empowering</a:t>
            </a:r>
            <a:r>
              <a:rPr sz="1700" spc="25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women;</a:t>
            </a:r>
            <a:endParaRPr sz="1700">
              <a:latin typeface="Perpetua"/>
              <a:cs typeface="Perpetua"/>
            </a:endParaRPr>
          </a:p>
          <a:p>
            <a:pPr marL="337185" indent="-324485">
              <a:lnSpc>
                <a:spcPct val="100000"/>
              </a:lnSpc>
              <a:spcBef>
                <a:spcPts val="160"/>
              </a:spcBef>
              <a:buAutoNum type="romanLcParenBoth"/>
              <a:tabLst>
                <a:tab pos="337820" algn="l"/>
              </a:tabLst>
            </a:pPr>
            <a:r>
              <a:rPr sz="1700" spc="-5" dirty="0">
                <a:latin typeface="Perpetua"/>
                <a:cs typeface="Perpetua"/>
              </a:rPr>
              <a:t>reducing child mortality and improving maternal</a:t>
            </a:r>
            <a:r>
              <a:rPr sz="1700" spc="55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health;</a:t>
            </a:r>
            <a:endParaRPr sz="1700">
              <a:latin typeface="Perpetua"/>
              <a:cs typeface="Perpetua"/>
            </a:endParaRPr>
          </a:p>
          <a:p>
            <a:pPr marL="12700" marR="513080">
              <a:lnSpc>
                <a:spcPts val="2200"/>
              </a:lnSpc>
              <a:spcBef>
                <a:spcPts val="100"/>
              </a:spcBef>
              <a:buAutoNum type="romanLcParenBoth"/>
              <a:tabLst>
                <a:tab pos="287020" algn="l"/>
              </a:tabLst>
            </a:pPr>
            <a:r>
              <a:rPr sz="1700" spc="-5" dirty="0">
                <a:latin typeface="Perpetua"/>
                <a:cs typeface="Perpetua"/>
              </a:rPr>
              <a:t>combating human immunodeficiency virus, </a:t>
            </a:r>
            <a:r>
              <a:rPr sz="1700" spc="-10" dirty="0">
                <a:latin typeface="Perpetua"/>
                <a:cs typeface="Perpetua"/>
              </a:rPr>
              <a:t>acquired immuno deficiency  </a:t>
            </a:r>
            <a:r>
              <a:rPr sz="1700" spc="-5" dirty="0">
                <a:latin typeface="Perpetua"/>
                <a:cs typeface="Perpetua"/>
              </a:rPr>
              <a:t>syndrome, malaria and other</a:t>
            </a:r>
            <a:r>
              <a:rPr sz="1700" spc="10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diseases;</a:t>
            </a:r>
            <a:endParaRPr sz="1700">
              <a:latin typeface="Perpetua"/>
              <a:cs typeface="Perpetua"/>
            </a:endParaRPr>
          </a:p>
          <a:p>
            <a:pPr marL="336550" indent="-323850">
              <a:lnSpc>
                <a:spcPct val="100000"/>
              </a:lnSpc>
              <a:spcBef>
                <a:spcPts val="60"/>
              </a:spcBef>
              <a:buAutoNum type="romanLcParenBoth"/>
              <a:tabLst>
                <a:tab pos="337185" algn="l"/>
              </a:tabLst>
            </a:pPr>
            <a:r>
              <a:rPr sz="1700" spc="-5" dirty="0">
                <a:latin typeface="Perpetua"/>
                <a:cs typeface="Perpetua"/>
              </a:rPr>
              <a:t>ensuring environmental</a:t>
            </a:r>
            <a:r>
              <a:rPr sz="1700" spc="0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sustainability;</a:t>
            </a:r>
            <a:endParaRPr sz="1700">
              <a:latin typeface="Perpetua"/>
              <a:cs typeface="Perpetua"/>
            </a:endParaRPr>
          </a:p>
          <a:p>
            <a:pPr marL="386080" indent="-373380">
              <a:lnSpc>
                <a:spcPct val="100000"/>
              </a:lnSpc>
              <a:spcBef>
                <a:spcPts val="160"/>
              </a:spcBef>
              <a:buAutoNum type="romanLcParenBoth"/>
              <a:tabLst>
                <a:tab pos="386715" algn="l"/>
              </a:tabLst>
            </a:pPr>
            <a:r>
              <a:rPr sz="1700" spc="-5" dirty="0">
                <a:latin typeface="Perpetua"/>
                <a:cs typeface="Perpetua"/>
              </a:rPr>
              <a:t>employment enhancing vocational</a:t>
            </a:r>
            <a:r>
              <a:rPr sz="1700" spc="5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skills;</a:t>
            </a:r>
            <a:endParaRPr sz="1700">
              <a:latin typeface="Perpetua"/>
              <a:cs typeface="Perpetua"/>
            </a:endParaRPr>
          </a:p>
          <a:p>
            <a:pPr marL="435609" indent="-422909">
              <a:lnSpc>
                <a:spcPct val="100000"/>
              </a:lnSpc>
              <a:spcBef>
                <a:spcPts val="160"/>
              </a:spcBef>
              <a:buAutoNum type="romanLcParenBoth"/>
              <a:tabLst>
                <a:tab pos="436245" algn="l"/>
              </a:tabLst>
            </a:pPr>
            <a:r>
              <a:rPr sz="1700" spc="-5" dirty="0">
                <a:latin typeface="Perpetua"/>
                <a:cs typeface="Perpetua"/>
              </a:rPr>
              <a:t>social business</a:t>
            </a:r>
            <a:r>
              <a:rPr sz="1700" spc="0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projects;</a:t>
            </a:r>
            <a:endParaRPr sz="1700">
              <a:latin typeface="Perpetua"/>
              <a:cs typeface="Perpetua"/>
            </a:endParaRPr>
          </a:p>
          <a:p>
            <a:pPr marL="12700" marR="586105">
              <a:lnSpc>
                <a:spcPct val="107600"/>
              </a:lnSpc>
              <a:spcBef>
                <a:spcPts val="5"/>
              </a:spcBef>
              <a:buAutoNum type="romanLcParenBoth"/>
              <a:tabLst>
                <a:tab pos="345440" algn="l"/>
              </a:tabLst>
            </a:pPr>
            <a:r>
              <a:rPr sz="1700" spc="-5" dirty="0">
                <a:latin typeface="Perpetua"/>
                <a:cs typeface="Perpetua"/>
              </a:rPr>
              <a:t>contribution to the Prime Minister's National Relief Fund or any other  fund set up by the Central Government or the State Governments</a:t>
            </a:r>
            <a:r>
              <a:rPr sz="1700" spc="125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for</a:t>
            </a:r>
            <a:endParaRPr sz="1700">
              <a:latin typeface="Perpetua"/>
              <a:cs typeface="Perpetua"/>
            </a:endParaRPr>
          </a:p>
          <a:p>
            <a:pPr marL="12700" marR="5080">
              <a:lnSpc>
                <a:spcPct val="107900"/>
              </a:lnSpc>
            </a:pPr>
            <a:r>
              <a:rPr sz="1700" spc="-5" dirty="0">
                <a:latin typeface="Perpetua"/>
                <a:cs typeface="Perpetua"/>
              </a:rPr>
              <a:t>socio-economic development and relief and funds for the welfare of the Scheduled  Castes, the Scheduled Tribes, other backward classes, minorities and women;</a:t>
            </a:r>
            <a:r>
              <a:rPr sz="1700" spc="250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and</a:t>
            </a:r>
            <a:endParaRPr sz="1700">
              <a:latin typeface="Perpetua"/>
              <a:cs typeface="Perpetua"/>
            </a:endParaRPr>
          </a:p>
          <a:p>
            <a:pPr marL="296545" indent="-283845">
              <a:lnSpc>
                <a:spcPct val="100000"/>
              </a:lnSpc>
              <a:spcBef>
                <a:spcPts val="180"/>
              </a:spcBef>
              <a:buAutoNum type="romanLcParenBoth" startAt="10"/>
              <a:tabLst>
                <a:tab pos="297180" algn="l"/>
              </a:tabLst>
            </a:pPr>
            <a:r>
              <a:rPr sz="1700" spc="-5" dirty="0">
                <a:latin typeface="Perpetua"/>
                <a:cs typeface="Perpetua"/>
              </a:rPr>
              <a:t>such other matters as may be</a:t>
            </a:r>
            <a:r>
              <a:rPr sz="1700" spc="40" dirty="0">
                <a:latin typeface="Perpetua"/>
                <a:cs typeface="Perpetua"/>
              </a:rPr>
              <a:t> </a:t>
            </a:r>
            <a:r>
              <a:rPr sz="1700" spc="-5" dirty="0">
                <a:latin typeface="Perpetua"/>
                <a:cs typeface="Perpetua"/>
              </a:rPr>
              <a:t>prescribed</a:t>
            </a:r>
            <a:endParaRPr sz="1700">
              <a:latin typeface="Perpetua"/>
              <a:cs typeface="Perpetu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18</a:t>
            </a:fld>
            <a:endParaRPr spc="-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68729" y="572516"/>
            <a:ext cx="6946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D34817"/>
                </a:solidFill>
                <a:latin typeface="Arial"/>
                <a:cs typeface="Arial"/>
              </a:rPr>
              <a:t>SCHEDULE </a:t>
            </a:r>
            <a:r>
              <a:rPr sz="1800" b="1" dirty="0">
                <a:solidFill>
                  <a:srgbClr val="D34817"/>
                </a:solidFill>
                <a:latin typeface="Arial"/>
                <a:cs typeface="Arial"/>
              </a:rPr>
              <a:t>VII VERSUS </a:t>
            </a:r>
            <a:r>
              <a:rPr sz="1800" b="1" spc="-5" dirty="0">
                <a:solidFill>
                  <a:srgbClr val="D34817"/>
                </a:solidFill>
                <a:latin typeface="Arial"/>
                <a:cs typeface="Arial"/>
              </a:rPr>
              <a:t>UN </a:t>
            </a:r>
            <a:r>
              <a:rPr sz="1800" b="1" dirty="0">
                <a:solidFill>
                  <a:srgbClr val="D34817"/>
                </a:solidFill>
                <a:latin typeface="Arial"/>
                <a:cs typeface="Arial"/>
              </a:rPr>
              <a:t>MILLENIUM DEVELOMENT</a:t>
            </a:r>
            <a:r>
              <a:rPr sz="1800" b="1" spc="-70" dirty="0">
                <a:solidFill>
                  <a:srgbClr val="D3481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D34817"/>
                </a:solidFill>
                <a:latin typeface="Arial"/>
                <a:cs typeface="Arial"/>
              </a:rPr>
              <a:t>GOALS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68729" y="1076185"/>
            <a:ext cx="1625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D34817"/>
                </a:solidFill>
                <a:latin typeface="Arial"/>
                <a:cs typeface="Arial"/>
              </a:rPr>
              <a:t>SCHEDULE</a:t>
            </a:r>
            <a:r>
              <a:rPr sz="1800" b="1" spc="-80" dirty="0">
                <a:solidFill>
                  <a:srgbClr val="D34817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D34817"/>
                </a:solidFill>
                <a:latin typeface="Arial"/>
                <a:cs typeface="Arial"/>
              </a:rPr>
              <a:t>VII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54928" y="999997"/>
            <a:ext cx="3822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D34817"/>
                </a:solidFill>
                <a:latin typeface="Arial"/>
                <a:cs typeface="Arial"/>
              </a:rPr>
              <a:t>MILLENIUM DEVELOMENT</a:t>
            </a:r>
            <a:r>
              <a:rPr sz="1800" b="1" spc="-100" dirty="0">
                <a:solidFill>
                  <a:srgbClr val="D3481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D34817"/>
                </a:solidFill>
                <a:latin typeface="Arial"/>
                <a:cs typeface="Arial"/>
              </a:rPr>
              <a:t>GOALS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59135" y="1420621"/>
            <a:ext cx="4216400" cy="452755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675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dirty="0">
                <a:latin typeface="Perpetua"/>
                <a:cs typeface="Perpetua"/>
              </a:rPr>
              <a:t>Eradicating extreme </a:t>
            </a:r>
            <a:r>
              <a:rPr sz="1800" spc="-5" dirty="0">
                <a:latin typeface="Perpetua"/>
                <a:cs typeface="Perpetua"/>
              </a:rPr>
              <a:t>hunger and</a:t>
            </a:r>
            <a:r>
              <a:rPr sz="1800" spc="-2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poverty;</a:t>
            </a:r>
            <a:endParaRPr sz="1800">
              <a:latin typeface="Perpetua"/>
              <a:cs typeface="Perpetua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Perpetua"/>
                <a:cs typeface="Perpetua"/>
              </a:rPr>
              <a:t>Promotion of</a:t>
            </a:r>
            <a:r>
              <a:rPr sz="1800" spc="-1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education;</a:t>
            </a:r>
            <a:endParaRPr sz="1800">
              <a:latin typeface="Perpetua"/>
              <a:cs typeface="Perpetua"/>
            </a:endParaRPr>
          </a:p>
          <a:p>
            <a:pPr marL="285115" marR="27368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Perpetua"/>
                <a:cs typeface="Perpetua"/>
              </a:rPr>
              <a:t>Promoting gender </a:t>
            </a:r>
            <a:r>
              <a:rPr sz="1800" dirty="0">
                <a:latin typeface="Perpetua"/>
                <a:cs typeface="Perpetua"/>
              </a:rPr>
              <a:t>equality </a:t>
            </a:r>
            <a:r>
              <a:rPr sz="1800" spc="-5" dirty="0">
                <a:latin typeface="Perpetua"/>
                <a:cs typeface="Perpetua"/>
              </a:rPr>
              <a:t>and </a:t>
            </a:r>
            <a:r>
              <a:rPr sz="1800" dirty="0">
                <a:latin typeface="Perpetua"/>
                <a:cs typeface="Perpetua"/>
              </a:rPr>
              <a:t>empowering  </a:t>
            </a:r>
            <a:r>
              <a:rPr sz="1800" spc="-5" dirty="0">
                <a:latin typeface="Perpetua"/>
                <a:cs typeface="Perpetua"/>
              </a:rPr>
              <a:t>women;</a:t>
            </a:r>
            <a:endParaRPr sz="1800">
              <a:latin typeface="Perpetua"/>
              <a:cs typeface="Perpetua"/>
            </a:endParaRPr>
          </a:p>
          <a:p>
            <a:pPr marL="285115" marR="624205" indent="-272415">
              <a:lnSpc>
                <a:spcPct val="100000"/>
              </a:lnSpc>
              <a:spcBef>
                <a:spcPts val="585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Perpetua"/>
                <a:cs typeface="Perpetua"/>
              </a:rPr>
              <a:t>Reducing </a:t>
            </a:r>
            <a:r>
              <a:rPr sz="1800" dirty="0">
                <a:latin typeface="Perpetua"/>
                <a:cs typeface="Perpetua"/>
              </a:rPr>
              <a:t>child </a:t>
            </a:r>
            <a:r>
              <a:rPr sz="1800" spc="-5" dirty="0">
                <a:latin typeface="Perpetua"/>
                <a:cs typeface="Perpetua"/>
              </a:rPr>
              <a:t>mortality and </a:t>
            </a:r>
            <a:r>
              <a:rPr sz="1800" dirty="0">
                <a:latin typeface="Perpetua"/>
                <a:cs typeface="Perpetua"/>
              </a:rPr>
              <a:t>improving  maternal</a:t>
            </a:r>
            <a:r>
              <a:rPr sz="1800" spc="-5" dirty="0">
                <a:latin typeface="Perpetua"/>
                <a:cs typeface="Perpetua"/>
              </a:rPr>
              <a:t> health;</a:t>
            </a:r>
            <a:endParaRPr sz="1800">
              <a:latin typeface="Perpetua"/>
              <a:cs typeface="Perpetua"/>
            </a:endParaRPr>
          </a:p>
          <a:p>
            <a:pPr marL="285115" marR="5080" indent="-272415">
              <a:lnSpc>
                <a:spcPct val="100000"/>
              </a:lnSpc>
              <a:spcBef>
                <a:spcPts val="580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Perpetua"/>
                <a:cs typeface="Perpetua"/>
              </a:rPr>
              <a:t>Combating human immuno deficiency virus,  acquired immuno </a:t>
            </a:r>
            <a:r>
              <a:rPr sz="1800" spc="-10" dirty="0">
                <a:latin typeface="Perpetua"/>
                <a:cs typeface="Perpetua"/>
              </a:rPr>
              <a:t>deficiency </a:t>
            </a:r>
            <a:r>
              <a:rPr sz="1800" dirty="0">
                <a:latin typeface="Perpetua"/>
                <a:cs typeface="Perpetua"/>
              </a:rPr>
              <a:t>syndrome, </a:t>
            </a:r>
            <a:r>
              <a:rPr sz="1800" spc="-5" dirty="0">
                <a:latin typeface="Perpetua"/>
                <a:cs typeface="Perpetua"/>
              </a:rPr>
              <a:t>malaria  and other</a:t>
            </a:r>
            <a:r>
              <a:rPr sz="180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diseases;</a:t>
            </a:r>
            <a:endParaRPr sz="1800">
              <a:latin typeface="Perpetua"/>
              <a:cs typeface="Perpetua"/>
            </a:endParaRPr>
          </a:p>
          <a:p>
            <a:pPr marL="285115" indent="-272415">
              <a:lnSpc>
                <a:spcPct val="100000"/>
              </a:lnSpc>
              <a:spcBef>
                <a:spcPts val="585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dirty="0">
                <a:latin typeface="Perpetua"/>
                <a:cs typeface="Perpetua"/>
              </a:rPr>
              <a:t>Ensuring environmental</a:t>
            </a:r>
            <a:r>
              <a:rPr sz="1800" spc="-1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sustainability;</a:t>
            </a:r>
            <a:endParaRPr sz="1800">
              <a:latin typeface="Perpetua"/>
              <a:cs typeface="Perpetua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dirty="0">
                <a:latin typeface="Perpetua"/>
                <a:cs typeface="Perpetua"/>
              </a:rPr>
              <a:t>Employment </a:t>
            </a:r>
            <a:r>
              <a:rPr sz="1800" spc="-5" dirty="0">
                <a:latin typeface="Perpetua"/>
                <a:cs typeface="Perpetua"/>
              </a:rPr>
              <a:t>enhancing vocational</a:t>
            </a:r>
            <a:r>
              <a:rPr sz="1800" spc="-15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skills;</a:t>
            </a:r>
            <a:endParaRPr sz="1800">
              <a:latin typeface="Perpetua"/>
              <a:cs typeface="Perpetua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Perpetua"/>
                <a:cs typeface="Perpetua"/>
              </a:rPr>
              <a:t>Social business</a:t>
            </a:r>
            <a:r>
              <a:rPr sz="180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projects;</a:t>
            </a:r>
            <a:endParaRPr sz="1800">
              <a:latin typeface="Perpetua"/>
              <a:cs typeface="Perpetua"/>
            </a:endParaRPr>
          </a:p>
          <a:p>
            <a:pPr marL="285115" marR="90170" indent="-272415">
              <a:lnSpc>
                <a:spcPct val="100000"/>
              </a:lnSpc>
              <a:spcBef>
                <a:spcPts val="580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Perpetua"/>
                <a:cs typeface="Perpetua"/>
              </a:rPr>
              <a:t>Contribution to the PM's National Relief Fund  or any other </a:t>
            </a:r>
            <a:r>
              <a:rPr sz="1800" dirty="0">
                <a:latin typeface="Perpetua"/>
                <a:cs typeface="Perpetua"/>
              </a:rPr>
              <a:t>fund……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19</a:t>
            </a:fld>
            <a:endParaRPr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5502528" y="1525777"/>
            <a:ext cx="4184015" cy="2446020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465"/>
              </a:spcBef>
              <a:buClr>
                <a:srgbClr val="D34817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Arial"/>
                <a:cs typeface="Arial"/>
              </a:rPr>
              <a:t>Eradicate extreme poverty and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hunger</a:t>
            </a:r>
            <a:endParaRPr sz="1800">
              <a:latin typeface="Arial"/>
              <a:cs typeface="Arial"/>
            </a:endParaRPr>
          </a:p>
          <a:p>
            <a:pPr marL="348615" indent="-335915">
              <a:lnSpc>
                <a:spcPct val="100000"/>
              </a:lnSpc>
              <a:spcBef>
                <a:spcPts val="365"/>
              </a:spcBef>
              <a:buClr>
                <a:srgbClr val="D34817"/>
              </a:buClr>
              <a:buSzPct val="83333"/>
              <a:buChar char="●"/>
              <a:tabLst>
                <a:tab pos="348615" algn="l"/>
                <a:tab pos="349250" algn="l"/>
              </a:tabLst>
            </a:pPr>
            <a:r>
              <a:rPr sz="1800" spc="-5" dirty="0">
                <a:latin typeface="Arial"/>
                <a:cs typeface="Arial"/>
              </a:rPr>
              <a:t>Achieve universal primary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education</a:t>
            </a:r>
            <a:endParaRPr sz="1800">
              <a:latin typeface="Arial"/>
              <a:cs typeface="Arial"/>
            </a:endParaRPr>
          </a:p>
          <a:p>
            <a:pPr marL="285115" marR="893444" indent="-272415">
              <a:lnSpc>
                <a:spcPts val="1950"/>
              </a:lnSpc>
              <a:spcBef>
                <a:spcPts val="605"/>
              </a:spcBef>
              <a:buClr>
                <a:srgbClr val="D34817"/>
              </a:buClr>
              <a:buSzPct val="83333"/>
              <a:buChar char="●"/>
              <a:tabLst>
                <a:tab pos="348615" algn="l"/>
                <a:tab pos="349250" algn="l"/>
              </a:tabLst>
            </a:pPr>
            <a:r>
              <a:rPr sz="1800" spc="-5" dirty="0">
                <a:latin typeface="Arial"/>
                <a:cs typeface="Arial"/>
              </a:rPr>
              <a:t>Promote gender equality </a:t>
            </a:r>
            <a:r>
              <a:rPr sz="1800" spc="-10" dirty="0">
                <a:latin typeface="Arial"/>
                <a:cs typeface="Arial"/>
              </a:rPr>
              <a:t>and  </a:t>
            </a:r>
            <a:r>
              <a:rPr sz="1800" spc="-5" dirty="0">
                <a:latin typeface="Arial"/>
                <a:cs typeface="Arial"/>
              </a:rPr>
              <a:t>empower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women</a:t>
            </a:r>
            <a:endParaRPr sz="18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40"/>
              </a:spcBef>
              <a:buClr>
                <a:srgbClr val="D34817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Arial"/>
                <a:cs typeface="Arial"/>
              </a:rPr>
              <a:t>Reduce child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mortality</a:t>
            </a:r>
            <a:endParaRPr sz="18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65"/>
              </a:spcBef>
              <a:buClr>
                <a:srgbClr val="D34817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Arial"/>
                <a:cs typeface="Arial"/>
              </a:rPr>
              <a:t>Improve maternal</a:t>
            </a:r>
            <a:r>
              <a:rPr sz="1800" spc="-10" dirty="0">
                <a:latin typeface="Arial"/>
                <a:cs typeface="Arial"/>
              </a:rPr>
              <a:t> health</a:t>
            </a:r>
            <a:endParaRPr sz="1800">
              <a:latin typeface="Arial"/>
              <a:cs typeface="Arial"/>
            </a:endParaRPr>
          </a:p>
          <a:p>
            <a:pPr marL="285115" marR="524510" indent="-272415">
              <a:lnSpc>
                <a:spcPts val="1950"/>
              </a:lnSpc>
              <a:spcBef>
                <a:spcPts val="605"/>
              </a:spcBef>
              <a:buClr>
                <a:srgbClr val="D34817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Arial"/>
                <a:cs typeface="Arial"/>
              </a:rPr>
              <a:t>Combat </a:t>
            </a:r>
            <a:r>
              <a:rPr sz="1800" dirty="0">
                <a:latin typeface="Arial"/>
                <a:cs typeface="Arial"/>
              </a:rPr>
              <a:t>HIV/AIDS, </a:t>
            </a:r>
            <a:r>
              <a:rPr sz="1800" spc="-5" dirty="0">
                <a:latin typeface="Arial"/>
                <a:cs typeface="Arial"/>
              </a:rPr>
              <a:t>malaria/ other  diseases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02528" y="4265929"/>
            <a:ext cx="3891915" cy="895985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465"/>
              </a:spcBef>
              <a:buClr>
                <a:srgbClr val="D34817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Arial"/>
                <a:cs typeface="Arial"/>
              </a:rPr>
              <a:t>Ensure environmental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sustainability</a:t>
            </a:r>
            <a:endParaRPr sz="1800">
              <a:latin typeface="Arial"/>
              <a:cs typeface="Arial"/>
            </a:endParaRPr>
          </a:p>
          <a:p>
            <a:pPr marL="285115" marR="283845" indent="-272415">
              <a:lnSpc>
                <a:spcPts val="1800"/>
              </a:lnSpc>
              <a:spcBef>
                <a:spcPts val="725"/>
              </a:spcBef>
              <a:buClr>
                <a:srgbClr val="D34817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Arial"/>
                <a:cs typeface="Arial"/>
              </a:rPr>
              <a:t>Develop a Global Partnership for  Development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7392" y="647191"/>
            <a:ext cx="759079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29715" algn="l"/>
              </a:tabLst>
            </a:pPr>
            <a:r>
              <a:rPr sz="2500" spc="-5" dirty="0"/>
              <a:t>WHAT</a:t>
            </a:r>
            <a:r>
              <a:rPr sz="2500" spc="0" dirty="0"/>
              <a:t> </a:t>
            </a:r>
            <a:r>
              <a:rPr sz="2500" spc="-5" dirty="0"/>
              <a:t>IS	CORPORATE SOCIAL</a:t>
            </a:r>
            <a:r>
              <a:rPr sz="2500" spc="-45" dirty="0"/>
              <a:t> </a:t>
            </a:r>
            <a:r>
              <a:rPr sz="2500" spc="-5" dirty="0"/>
              <a:t>RESPONSIBILITY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82935" y="1669795"/>
            <a:ext cx="8402320" cy="3187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2415">
              <a:lnSpc>
                <a:spcPct val="100000"/>
              </a:lnSpc>
              <a:spcBef>
                <a:spcPts val="100"/>
              </a:spcBef>
              <a:buClr>
                <a:srgbClr val="FF0065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CSR is the way firms integrate social, environmental and  economic concerns into their values, culture, decision making,  strategy and operations in a transparent and accountable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manner  and thereby establish better practices within the firm, create  wealth and improve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society.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F0065"/>
              </a:buClr>
              <a:buFont typeface="Microsoft Sans Serif"/>
              <a:buChar char="▪"/>
            </a:pPr>
            <a:endParaRPr sz="3250">
              <a:latin typeface="Times New Roman"/>
              <a:cs typeface="Times New Roman"/>
            </a:endParaRPr>
          </a:p>
          <a:p>
            <a:pPr marL="285115" marR="694055" indent="-272415">
              <a:lnSpc>
                <a:spcPct val="100000"/>
              </a:lnSpc>
              <a:buClr>
                <a:srgbClr val="FF0065"/>
              </a:buClr>
              <a:buSzPct val="86363"/>
              <a:buFont typeface="Microsoft Sans Serif"/>
              <a:buChar char="▪"/>
              <a:tabLst>
                <a:tab pos="518159" algn="l"/>
                <a:tab pos="518795" algn="l"/>
              </a:tabLst>
            </a:pPr>
            <a:r>
              <a:rPr sz="2200" dirty="0">
                <a:latin typeface="Arial"/>
                <a:cs typeface="Arial"/>
              </a:rPr>
              <a:t>The World Business Council for Sustainable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Development  describes CSR as the business contribution to sustainable  economic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development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</a:t>
            </a:fld>
            <a:endParaRPr spc="-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03040" y="663193"/>
            <a:ext cx="345757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/>
              <a:t>DRAFT CSR RULES-</a:t>
            </a:r>
            <a:r>
              <a:rPr sz="2200" spc="-55" dirty="0"/>
              <a:t> </a:t>
            </a:r>
            <a:r>
              <a:rPr sz="2200" spc="-5" dirty="0"/>
              <a:t>2012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284" y="1183639"/>
            <a:ext cx="8140700" cy="4280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115" marR="223520" indent="-272415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252095" algn="l"/>
              </a:tabLst>
            </a:pPr>
            <a:r>
              <a:rPr sz="2000" i="1" spc="-5" dirty="0">
                <a:latin typeface="Perpetua"/>
                <a:cs typeface="Perpetua"/>
              </a:rPr>
              <a:t>(a) All companies falling under the </a:t>
            </a:r>
            <a:r>
              <a:rPr sz="2000" i="1" spc="-10" dirty="0">
                <a:latin typeface="Perpetua"/>
                <a:cs typeface="Perpetua"/>
              </a:rPr>
              <a:t>provision </a:t>
            </a:r>
            <a:r>
              <a:rPr sz="2000" i="1" spc="-5" dirty="0">
                <a:latin typeface="Perpetua"/>
                <a:cs typeface="Perpetua"/>
              </a:rPr>
              <a:t>of Section 135 (1) of the Act shall file their </a:t>
            </a:r>
            <a:r>
              <a:rPr sz="2000" i="1" spc="-10" dirty="0">
                <a:latin typeface="Perpetua"/>
                <a:cs typeface="Perpetua"/>
              </a:rPr>
              <a:t>CSR  information </a:t>
            </a:r>
            <a:r>
              <a:rPr sz="2000" i="1" spc="-5" dirty="0">
                <a:latin typeface="Perpetua"/>
                <a:cs typeface="Perpetua"/>
              </a:rPr>
              <a:t>in the template provided as CSRRF in </a:t>
            </a:r>
            <a:r>
              <a:rPr sz="2000" i="1" spc="-10" dirty="0">
                <a:latin typeface="Perpetua"/>
                <a:cs typeface="Perpetua"/>
              </a:rPr>
              <a:t>Attachment</a:t>
            </a:r>
            <a:r>
              <a:rPr sz="2000" i="1" spc="40" dirty="0">
                <a:latin typeface="Perpetua"/>
                <a:cs typeface="Perpetua"/>
              </a:rPr>
              <a:t> </a:t>
            </a:r>
            <a:r>
              <a:rPr sz="2000" i="1" spc="-5" dirty="0">
                <a:latin typeface="Perpetua"/>
                <a:cs typeface="Perpetua"/>
              </a:rPr>
              <a:t>1.</a:t>
            </a:r>
            <a:endParaRPr sz="2000">
              <a:latin typeface="Perpetua"/>
              <a:cs typeface="Perpetua"/>
            </a:endParaRPr>
          </a:p>
          <a:p>
            <a:pPr marL="285115" marR="239395" indent="-215900">
              <a:lnSpc>
                <a:spcPct val="100000"/>
              </a:lnSpc>
              <a:spcBef>
                <a:spcPts val="580"/>
              </a:spcBef>
            </a:pPr>
            <a:r>
              <a:rPr sz="2000" i="1" spc="-5" dirty="0">
                <a:latin typeface="Perpetua"/>
                <a:cs typeface="Perpetua"/>
              </a:rPr>
              <a:t>Filing of </a:t>
            </a:r>
            <a:r>
              <a:rPr sz="2000" i="1" spc="-10" dirty="0">
                <a:latin typeface="Perpetua"/>
                <a:cs typeface="Perpetua"/>
              </a:rPr>
              <a:t>information </a:t>
            </a:r>
            <a:r>
              <a:rPr sz="2000" i="1" spc="-5" dirty="0">
                <a:latin typeface="Perpetua"/>
                <a:cs typeface="Perpetua"/>
              </a:rPr>
              <a:t>in </a:t>
            </a:r>
            <a:r>
              <a:rPr sz="2000" i="1" spc="-10" dirty="0">
                <a:latin typeface="Perpetua"/>
                <a:cs typeface="Perpetua"/>
              </a:rPr>
              <a:t>above mentioned </a:t>
            </a:r>
            <a:r>
              <a:rPr sz="2000" i="1" dirty="0">
                <a:latin typeface="Perpetua"/>
                <a:cs typeface="Perpetua"/>
              </a:rPr>
              <a:t>template </a:t>
            </a:r>
            <a:r>
              <a:rPr sz="2000" i="1" spc="-5" dirty="0">
                <a:latin typeface="Perpetua"/>
                <a:cs typeface="Perpetua"/>
              </a:rPr>
              <a:t>shall be </a:t>
            </a:r>
            <a:r>
              <a:rPr sz="2000" i="1" spc="-10" dirty="0">
                <a:latin typeface="Perpetua"/>
                <a:cs typeface="Perpetua"/>
              </a:rPr>
              <a:t>mandatory for </a:t>
            </a:r>
            <a:r>
              <a:rPr sz="2000" i="1" spc="-5" dirty="0">
                <a:latin typeface="Perpetua"/>
                <a:cs typeface="Perpetua"/>
              </a:rPr>
              <a:t>the companies covered  under clause (1) of Section 135 of the Act. However, other companies which undertake </a:t>
            </a:r>
            <a:r>
              <a:rPr sz="2000" i="1" spc="-10" dirty="0">
                <a:latin typeface="Perpetua"/>
                <a:cs typeface="Perpetua"/>
              </a:rPr>
              <a:t>CSR  activities </a:t>
            </a:r>
            <a:r>
              <a:rPr sz="2000" i="1" spc="-5" dirty="0">
                <a:latin typeface="Perpetua"/>
                <a:cs typeface="Perpetua"/>
              </a:rPr>
              <a:t>are also </a:t>
            </a:r>
            <a:r>
              <a:rPr sz="2000" i="1" spc="-10" dirty="0">
                <a:latin typeface="Perpetua"/>
                <a:cs typeface="Perpetua"/>
              </a:rPr>
              <a:t>encouraged </a:t>
            </a:r>
            <a:r>
              <a:rPr sz="2000" i="1" spc="-5" dirty="0">
                <a:latin typeface="Perpetua"/>
                <a:cs typeface="Perpetua"/>
              </a:rPr>
              <a:t>to submit </a:t>
            </a:r>
            <a:r>
              <a:rPr sz="2000" i="1" spc="-10" dirty="0">
                <a:latin typeface="Perpetua"/>
                <a:cs typeface="Perpetua"/>
              </a:rPr>
              <a:t>information </a:t>
            </a:r>
            <a:r>
              <a:rPr sz="2000" i="1" spc="-5" dirty="0">
                <a:latin typeface="Perpetua"/>
                <a:cs typeface="Perpetua"/>
              </a:rPr>
              <a:t>in the prescribed</a:t>
            </a:r>
            <a:r>
              <a:rPr sz="2000" i="1" spc="50" dirty="0">
                <a:latin typeface="Perpetua"/>
                <a:cs typeface="Perpetua"/>
              </a:rPr>
              <a:t> </a:t>
            </a:r>
            <a:r>
              <a:rPr sz="2000" i="1" spc="-10" dirty="0">
                <a:latin typeface="Perpetua"/>
                <a:cs typeface="Perpetua"/>
              </a:rPr>
              <a:t>format.</a:t>
            </a:r>
            <a:endParaRPr sz="2000">
              <a:latin typeface="Perpetua"/>
              <a:cs typeface="Perpetua"/>
            </a:endParaRPr>
          </a:p>
          <a:p>
            <a:pPr marL="285115" marR="5080" indent="-272415">
              <a:lnSpc>
                <a:spcPct val="100000"/>
              </a:lnSpc>
              <a:spcBef>
                <a:spcPts val="575"/>
              </a:spcBef>
              <a:buAutoNum type="arabicPeriod" startAt="4"/>
              <a:tabLst>
                <a:tab pos="285750" algn="l"/>
              </a:tabLst>
            </a:pPr>
            <a:r>
              <a:rPr sz="2000" i="1" spc="-5" dirty="0">
                <a:latin typeface="Perpetua"/>
                <a:cs typeface="Perpetua"/>
              </a:rPr>
              <a:t>The Board of the company, while </a:t>
            </a:r>
            <a:r>
              <a:rPr sz="2000" i="1" spc="-10" dirty="0">
                <a:latin typeface="Perpetua"/>
                <a:cs typeface="Perpetua"/>
              </a:rPr>
              <a:t>formulating </a:t>
            </a:r>
            <a:r>
              <a:rPr sz="2000" i="1" spc="-5" dirty="0">
                <a:latin typeface="Perpetua"/>
                <a:cs typeface="Perpetua"/>
              </a:rPr>
              <a:t>the CSR Policy, shall specify the sector along with  specific </a:t>
            </a:r>
            <a:r>
              <a:rPr sz="2000" i="1" spc="-10" dirty="0">
                <a:latin typeface="Perpetua"/>
                <a:cs typeface="Perpetua"/>
              </a:rPr>
              <a:t>activities/projects </a:t>
            </a:r>
            <a:r>
              <a:rPr sz="2000" i="1" spc="-5" dirty="0">
                <a:latin typeface="Perpetua"/>
                <a:cs typeface="Perpetua"/>
              </a:rPr>
              <a:t>to be </a:t>
            </a:r>
            <a:r>
              <a:rPr sz="2000" i="1" spc="-10" dirty="0">
                <a:latin typeface="Perpetua"/>
                <a:cs typeface="Perpetua"/>
              </a:rPr>
              <a:t>undertaken </a:t>
            </a:r>
            <a:r>
              <a:rPr sz="2000" i="1" spc="-5" dirty="0">
                <a:latin typeface="Perpetua"/>
                <a:cs typeface="Perpetua"/>
              </a:rPr>
              <a:t>during the </a:t>
            </a:r>
            <a:r>
              <a:rPr sz="2000" i="1" spc="-10" dirty="0">
                <a:latin typeface="Perpetua"/>
                <a:cs typeface="Perpetua"/>
              </a:rPr>
              <a:t>financial </a:t>
            </a:r>
            <a:r>
              <a:rPr sz="2000" i="1" spc="-5" dirty="0">
                <a:latin typeface="Perpetua"/>
                <a:cs typeface="Perpetua"/>
              </a:rPr>
              <a:t>year in </a:t>
            </a:r>
            <a:r>
              <a:rPr sz="2000" i="1" spc="-10" dirty="0">
                <a:latin typeface="Perpetua"/>
                <a:cs typeface="Perpetua"/>
              </a:rPr>
              <a:t>pursuance </a:t>
            </a:r>
            <a:r>
              <a:rPr sz="2000" i="1" spc="-5" dirty="0">
                <a:latin typeface="Perpetua"/>
                <a:cs typeface="Perpetua"/>
              </a:rPr>
              <a:t>of such </a:t>
            </a:r>
            <a:r>
              <a:rPr sz="2000" i="1" spc="-10" dirty="0">
                <a:latin typeface="Perpetua"/>
                <a:cs typeface="Perpetua"/>
              </a:rPr>
              <a:t>CSR  Policy.</a:t>
            </a:r>
            <a:endParaRPr sz="2000">
              <a:latin typeface="Perpetua"/>
              <a:cs typeface="Perpetua"/>
            </a:endParaRPr>
          </a:p>
          <a:p>
            <a:pPr marL="285115" marR="323850" indent="-272415">
              <a:lnSpc>
                <a:spcPct val="100000"/>
              </a:lnSpc>
              <a:spcBef>
                <a:spcPts val="575"/>
              </a:spcBef>
              <a:buFont typeface="Perpetua"/>
              <a:buAutoNum type="arabicPeriod" startAt="4"/>
              <a:tabLst>
                <a:tab pos="285750" algn="l"/>
              </a:tabLst>
            </a:pPr>
            <a:r>
              <a:rPr sz="2000" b="1" i="1" spc="-5" dirty="0">
                <a:latin typeface="Perpetua"/>
                <a:cs typeface="Perpetua"/>
              </a:rPr>
              <a:t>All companies shall bring out a </a:t>
            </a:r>
            <a:r>
              <a:rPr sz="2000" b="1" i="1" spc="-10" dirty="0">
                <a:latin typeface="Perpetua"/>
                <a:cs typeface="Perpetua"/>
              </a:rPr>
              <a:t>separate </a:t>
            </a:r>
            <a:r>
              <a:rPr sz="2000" b="1" i="1" spc="-5" dirty="0">
                <a:latin typeface="Perpetua"/>
                <a:cs typeface="Perpetua"/>
              </a:rPr>
              <a:t>Annual CSR Report and this report  shall be placed on the company’s</a:t>
            </a:r>
            <a:r>
              <a:rPr sz="2000" b="1" i="1" spc="25" dirty="0">
                <a:latin typeface="Perpetua"/>
                <a:cs typeface="Perpetua"/>
              </a:rPr>
              <a:t> </a:t>
            </a:r>
            <a:r>
              <a:rPr sz="2000" b="1" i="1" spc="-5" dirty="0">
                <a:latin typeface="Perpetua"/>
                <a:cs typeface="Perpetua"/>
              </a:rPr>
              <a:t>website.</a:t>
            </a:r>
            <a:endParaRPr sz="2000">
              <a:latin typeface="Perpetua"/>
              <a:cs typeface="Perpetua"/>
            </a:endParaRPr>
          </a:p>
          <a:p>
            <a:pPr marL="285115" marR="45720" indent="-272415">
              <a:lnSpc>
                <a:spcPct val="100000"/>
              </a:lnSpc>
              <a:spcBef>
                <a:spcPts val="575"/>
              </a:spcBef>
              <a:buAutoNum type="arabicPeriod" startAt="4"/>
              <a:tabLst>
                <a:tab pos="285750" algn="l"/>
              </a:tabLst>
            </a:pPr>
            <a:r>
              <a:rPr sz="2000" i="1" spc="-5" dirty="0">
                <a:latin typeface="Perpetua"/>
                <a:cs typeface="Perpetua"/>
              </a:rPr>
              <a:t>The CSR </a:t>
            </a:r>
            <a:r>
              <a:rPr sz="2000" i="1" spc="-10" dirty="0">
                <a:latin typeface="Perpetua"/>
                <a:cs typeface="Perpetua"/>
              </a:rPr>
              <a:t>Committee </a:t>
            </a:r>
            <a:r>
              <a:rPr sz="2000" i="1" spc="-5" dirty="0">
                <a:latin typeface="Perpetua"/>
                <a:cs typeface="Perpetua"/>
              </a:rPr>
              <a:t>constituted under Section 135 of the Act shall prepare a comprehensive  </a:t>
            </a:r>
            <a:r>
              <a:rPr sz="2000" i="1" spc="-10" dirty="0">
                <a:latin typeface="Perpetua"/>
                <a:cs typeface="Perpetua"/>
              </a:rPr>
              <a:t>monitoring mechanism </a:t>
            </a:r>
            <a:r>
              <a:rPr sz="2000" i="1" spc="-5" dirty="0">
                <a:latin typeface="Perpetua"/>
                <a:cs typeface="Perpetua"/>
              </a:rPr>
              <a:t>for ensuring successful implementation of the </a:t>
            </a:r>
            <a:r>
              <a:rPr sz="2000" i="1" spc="-10" dirty="0">
                <a:latin typeface="Perpetua"/>
                <a:cs typeface="Perpetua"/>
              </a:rPr>
              <a:t>activities/projects proposed  </a:t>
            </a:r>
            <a:r>
              <a:rPr sz="2000" i="1" spc="-5" dirty="0">
                <a:latin typeface="Perpetua"/>
                <a:cs typeface="Perpetua"/>
              </a:rPr>
              <a:t>to be undertaken. The contours of this mechanism will be </a:t>
            </a:r>
            <a:r>
              <a:rPr sz="2000" i="1" spc="-10" dirty="0">
                <a:latin typeface="Perpetua"/>
                <a:cs typeface="Perpetua"/>
              </a:rPr>
              <a:t>indicated </a:t>
            </a:r>
            <a:r>
              <a:rPr sz="2000" i="1" spc="-5" dirty="0">
                <a:latin typeface="Perpetua"/>
                <a:cs typeface="Perpetua"/>
              </a:rPr>
              <a:t>in the Annual CSR</a:t>
            </a:r>
            <a:r>
              <a:rPr sz="2000" i="1" spc="125" dirty="0">
                <a:latin typeface="Perpetua"/>
                <a:cs typeface="Perpetua"/>
              </a:rPr>
              <a:t> </a:t>
            </a:r>
            <a:r>
              <a:rPr sz="2000" i="1" spc="-5" dirty="0">
                <a:latin typeface="Perpetua"/>
                <a:cs typeface="Perpetua"/>
              </a:rPr>
              <a:t>Report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20</a:t>
            </a:fld>
            <a:endParaRPr spc="-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39972" y="663193"/>
            <a:ext cx="378396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/>
              <a:t>DRAFT CSR RULES…</a:t>
            </a:r>
            <a:r>
              <a:rPr sz="2200" spc="-50" dirty="0"/>
              <a:t> </a:t>
            </a:r>
            <a:r>
              <a:rPr sz="2200" spc="-5" dirty="0"/>
              <a:t>contd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35" y="1561592"/>
            <a:ext cx="8242300" cy="3657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115" marR="519430" indent="-272415">
              <a:lnSpc>
                <a:spcPct val="100000"/>
              </a:lnSpc>
              <a:spcBef>
                <a:spcPts val="95"/>
              </a:spcBef>
              <a:buClr>
                <a:srgbClr val="000000"/>
              </a:buClr>
              <a:buFont typeface="Perpetua"/>
              <a:buAutoNum type="arabicPeriod" startAt="7"/>
              <a:tabLst>
                <a:tab pos="285750" algn="l"/>
              </a:tabLst>
            </a:pPr>
            <a:r>
              <a:rPr sz="2000" b="1" i="1" spc="-5" dirty="0">
                <a:solidFill>
                  <a:srgbClr val="FF0000"/>
                </a:solidFill>
                <a:latin typeface="Perpetua"/>
                <a:cs typeface="Perpetua"/>
              </a:rPr>
              <a:t>As far as </a:t>
            </a:r>
            <a:r>
              <a:rPr sz="2000" b="1" i="1" spc="-10" dirty="0">
                <a:solidFill>
                  <a:srgbClr val="FF0000"/>
                </a:solidFill>
                <a:latin typeface="Perpetua"/>
                <a:cs typeface="Perpetua"/>
              </a:rPr>
              <a:t>possible </a:t>
            </a:r>
            <a:r>
              <a:rPr sz="2000" b="1" i="1" spc="-5" dirty="0">
                <a:latin typeface="Perpetua"/>
                <a:cs typeface="Perpetua"/>
              </a:rPr>
              <a:t>(preferably more than 90% in monetary terms), activities  taken up under the CSR Policy of the company shall be in Project</a:t>
            </a:r>
            <a:r>
              <a:rPr sz="2000" b="1" i="1" spc="125" dirty="0">
                <a:latin typeface="Perpetua"/>
                <a:cs typeface="Perpetua"/>
              </a:rPr>
              <a:t> </a:t>
            </a:r>
            <a:r>
              <a:rPr sz="2000" b="1" i="1" spc="-5" dirty="0">
                <a:latin typeface="Perpetua"/>
                <a:cs typeface="Perpetua"/>
              </a:rPr>
              <a:t>Mode.</a:t>
            </a:r>
            <a:endParaRPr sz="2000">
              <a:latin typeface="Perpetua"/>
              <a:cs typeface="Perpetua"/>
            </a:endParaRPr>
          </a:p>
          <a:p>
            <a:pPr marL="12700" marR="5080">
              <a:lnSpc>
                <a:spcPct val="124000"/>
              </a:lnSpc>
              <a:buFont typeface="Perpetua"/>
              <a:buAutoNum type="arabicPeriod" startAt="7"/>
              <a:tabLst>
                <a:tab pos="285750" algn="l"/>
              </a:tabLst>
            </a:pPr>
            <a:r>
              <a:rPr sz="2000" b="1" i="1" spc="-5" dirty="0">
                <a:latin typeface="Perpetua"/>
                <a:cs typeface="Perpetua"/>
              </a:rPr>
              <a:t>An activity to be classified as a Project should have the following characteristics:  </a:t>
            </a:r>
            <a:r>
              <a:rPr sz="2000" b="1" i="1" spc="-10" dirty="0">
                <a:latin typeface="Perpetua"/>
                <a:cs typeface="Perpetua"/>
              </a:rPr>
              <a:t>Baseline </a:t>
            </a:r>
            <a:r>
              <a:rPr sz="2000" b="1" i="1" spc="-5" dirty="0">
                <a:latin typeface="Perpetua"/>
                <a:cs typeface="Perpetua"/>
              </a:rPr>
              <a:t>survey (If not taken up, reasons may be</a:t>
            </a:r>
            <a:r>
              <a:rPr sz="2000" b="1" i="1" spc="30" dirty="0">
                <a:latin typeface="Perpetua"/>
                <a:cs typeface="Perpetua"/>
              </a:rPr>
              <a:t> </a:t>
            </a:r>
            <a:r>
              <a:rPr sz="2000" b="1" i="1" spc="-5" dirty="0">
                <a:latin typeface="Perpetua"/>
                <a:cs typeface="Perpetua"/>
              </a:rPr>
              <a:t>provided)</a:t>
            </a:r>
            <a:endParaRPr sz="20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1" i="1" spc="-5" dirty="0">
                <a:latin typeface="Perpetua"/>
                <a:cs typeface="Perpetua"/>
              </a:rPr>
              <a:t>Duration of Project</a:t>
            </a:r>
            <a:endParaRPr sz="20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b="1" i="1" spc="-5" dirty="0">
                <a:latin typeface="Perpetua"/>
                <a:cs typeface="Perpetua"/>
              </a:rPr>
              <a:t>Amount allocated to the</a:t>
            </a:r>
            <a:r>
              <a:rPr sz="2000" b="1" i="1" spc="10" dirty="0">
                <a:latin typeface="Perpetua"/>
                <a:cs typeface="Perpetua"/>
              </a:rPr>
              <a:t> </a:t>
            </a:r>
            <a:r>
              <a:rPr sz="2000" b="1" i="1" spc="-10" dirty="0">
                <a:latin typeface="Perpetua"/>
                <a:cs typeface="Perpetua"/>
              </a:rPr>
              <a:t>Project</a:t>
            </a:r>
            <a:endParaRPr sz="2000">
              <a:latin typeface="Perpetua"/>
              <a:cs typeface="Perpetua"/>
            </a:endParaRPr>
          </a:p>
          <a:p>
            <a:pPr marL="12700" marR="3707765">
              <a:lnSpc>
                <a:spcPts val="2980"/>
              </a:lnSpc>
              <a:spcBef>
                <a:spcPts val="185"/>
              </a:spcBef>
            </a:pPr>
            <a:r>
              <a:rPr sz="2000" b="1" i="1" spc="-5" dirty="0">
                <a:latin typeface="Perpetua"/>
                <a:cs typeface="Perpetua"/>
              </a:rPr>
              <a:t>Amount allocated to the Project in current FY  Start </a:t>
            </a:r>
            <a:r>
              <a:rPr sz="2000" b="1" i="1" spc="-10" dirty="0">
                <a:latin typeface="Perpetua"/>
                <a:cs typeface="Perpetua"/>
              </a:rPr>
              <a:t>Date/End</a:t>
            </a:r>
            <a:r>
              <a:rPr sz="2000" b="1" i="1" spc="-5" dirty="0">
                <a:latin typeface="Perpetua"/>
                <a:cs typeface="Perpetua"/>
              </a:rPr>
              <a:t> </a:t>
            </a:r>
            <a:r>
              <a:rPr sz="2000" b="1" i="1" spc="-10" dirty="0">
                <a:latin typeface="Perpetua"/>
                <a:cs typeface="Perpetua"/>
              </a:rPr>
              <a:t>Date</a:t>
            </a:r>
            <a:endParaRPr sz="20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2000" b="1" i="1" spc="-5" dirty="0">
                <a:latin typeface="Perpetua"/>
                <a:cs typeface="Perpetua"/>
              </a:rPr>
              <a:t>Monitoring and</a:t>
            </a:r>
            <a:r>
              <a:rPr sz="2000" b="1" i="1" spc="0" dirty="0">
                <a:latin typeface="Perpetua"/>
                <a:cs typeface="Perpetua"/>
              </a:rPr>
              <a:t> </a:t>
            </a:r>
            <a:r>
              <a:rPr sz="2000" b="1" i="1" spc="-5" dirty="0">
                <a:latin typeface="Perpetua"/>
                <a:cs typeface="Perpetua"/>
              </a:rPr>
              <a:t>Documentation</a:t>
            </a:r>
            <a:endParaRPr sz="20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b="1" i="1" spc="-5" dirty="0">
                <a:latin typeface="Perpetua"/>
                <a:cs typeface="Perpetua"/>
              </a:rPr>
              <a:t>Objective</a:t>
            </a:r>
            <a:r>
              <a:rPr sz="2000" b="1" i="1" spc="-10" dirty="0">
                <a:latin typeface="Perpetua"/>
                <a:cs typeface="Perpetua"/>
              </a:rPr>
              <a:t> </a:t>
            </a:r>
            <a:r>
              <a:rPr sz="2000" b="1" i="1" spc="-5" dirty="0">
                <a:latin typeface="Perpetua"/>
                <a:cs typeface="Perpetua"/>
              </a:rPr>
              <a:t>Evaluation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21</a:t>
            </a:fld>
            <a:endParaRPr spc="-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39972" y="663193"/>
            <a:ext cx="378396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/>
              <a:t>DRAFT CSR RULES…</a:t>
            </a:r>
            <a:r>
              <a:rPr sz="2200" spc="-50" dirty="0"/>
              <a:t> </a:t>
            </a:r>
            <a:r>
              <a:rPr sz="2200" spc="-5" dirty="0"/>
              <a:t>contd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35" y="1144016"/>
            <a:ext cx="8181340" cy="4899660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285115" marR="56515" indent="-272415">
              <a:lnSpc>
                <a:spcPct val="80000"/>
              </a:lnSpc>
              <a:spcBef>
                <a:spcPts val="555"/>
              </a:spcBef>
              <a:buFont typeface="Perpetua"/>
              <a:buAutoNum type="arabicPeriod" startAt="9"/>
              <a:tabLst>
                <a:tab pos="285750" algn="l"/>
              </a:tabLst>
            </a:pPr>
            <a:r>
              <a:rPr sz="1900" b="1" i="1" dirty="0">
                <a:latin typeface="Perpetua"/>
                <a:cs typeface="Perpetua"/>
              </a:rPr>
              <a:t>Project activities </a:t>
            </a:r>
            <a:r>
              <a:rPr sz="1900" i="1" spc="-5" dirty="0">
                <a:latin typeface="Perpetua"/>
                <a:cs typeface="Perpetua"/>
              </a:rPr>
              <a:t>identified </a:t>
            </a:r>
            <a:r>
              <a:rPr sz="1900" i="1" dirty="0">
                <a:latin typeface="Perpetua"/>
                <a:cs typeface="Perpetua"/>
              </a:rPr>
              <a:t>under </a:t>
            </a:r>
            <a:r>
              <a:rPr sz="1900" i="1" spc="-5" dirty="0">
                <a:latin typeface="Perpetua"/>
                <a:cs typeface="Perpetua"/>
              </a:rPr>
              <a:t>CSR </a:t>
            </a:r>
            <a:r>
              <a:rPr sz="1900" b="1" i="1" spc="-5" dirty="0">
                <a:latin typeface="Perpetua"/>
                <a:cs typeface="Perpetua"/>
              </a:rPr>
              <a:t>may be </a:t>
            </a:r>
            <a:r>
              <a:rPr sz="1900" b="1" i="1" dirty="0">
                <a:latin typeface="Perpetua"/>
                <a:cs typeface="Perpetua"/>
              </a:rPr>
              <a:t>implemented </a:t>
            </a:r>
            <a:r>
              <a:rPr sz="1900" b="1" i="1" spc="-5" dirty="0">
                <a:latin typeface="Perpetua"/>
                <a:cs typeface="Perpetua"/>
              </a:rPr>
              <a:t>by </a:t>
            </a:r>
            <a:r>
              <a:rPr sz="1900" i="1" dirty="0">
                <a:latin typeface="Perpetua"/>
                <a:cs typeface="Perpetua"/>
              </a:rPr>
              <a:t>Specialized Agencies </a:t>
            </a:r>
            <a:r>
              <a:rPr sz="1900" b="1" i="1" spc="-5" dirty="0">
                <a:latin typeface="Perpetua"/>
                <a:cs typeface="Perpetua"/>
              </a:rPr>
              <a:t>and  generally </a:t>
            </a:r>
            <a:r>
              <a:rPr sz="1900" b="1" i="1" dirty="0">
                <a:latin typeface="Perpetua"/>
                <a:cs typeface="Perpetua"/>
              </a:rPr>
              <a:t>not </a:t>
            </a:r>
            <a:r>
              <a:rPr sz="1900" b="1" i="1" spc="-5" dirty="0">
                <a:latin typeface="Perpetua"/>
                <a:cs typeface="Perpetua"/>
              </a:rPr>
              <a:t>by staff </a:t>
            </a:r>
            <a:r>
              <a:rPr sz="1900" b="1" i="1" dirty="0">
                <a:latin typeface="Perpetua"/>
                <a:cs typeface="Perpetua"/>
              </a:rPr>
              <a:t>of the Company </a:t>
            </a:r>
            <a:r>
              <a:rPr sz="1900" i="1" dirty="0">
                <a:latin typeface="Perpetua"/>
                <a:cs typeface="Perpetua"/>
              </a:rPr>
              <a:t>concerned. Specialized agencies could work singly </a:t>
            </a:r>
            <a:r>
              <a:rPr sz="1900" i="1" spc="-5" dirty="0">
                <a:latin typeface="Perpetua"/>
                <a:cs typeface="Perpetua"/>
              </a:rPr>
              <a:t>or in  tandem with other</a:t>
            </a:r>
            <a:r>
              <a:rPr sz="1900" i="1" spc="-15" dirty="0">
                <a:latin typeface="Perpetua"/>
                <a:cs typeface="Perpetua"/>
              </a:rPr>
              <a:t> </a:t>
            </a:r>
            <a:r>
              <a:rPr sz="1900" i="1" spc="-5" dirty="0">
                <a:latin typeface="Perpetua"/>
                <a:cs typeface="Perpetua"/>
              </a:rPr>
              <a:t>agencies</a:t>
            </a:r>
            <a:endParaRPr sz="1900">
              <a:latin typeface="Perpetua"/>
              <a:cs typeface="Perpetua"/>
            </a:endParaRPr>
          </a:p>
          <a:p>
            <a:pPr marL="285115">
              <a:lnSpc>
                <a:spcPct val="100000"/>
              </a:lnSpc>
              <a:spcBef>
                <a:spcPts val="120"/>
              </a:spcBef>
            </a:pPr>
            <a:r>
              <a:rPr sz="1900" i="1" dirty="0">
                <a:latin typeface="Perpetua"/>
                <a:cs typeface="Perpetua"/>
              </a:rPr>
              <a:t>Such specialized agencies would</a:t>
            </a:r>
            <a:r>
              <a:rPr sz="1900" i="1" spc="-25" dirty="0">
                <a:latin typeface="Perpetua"/>
                <a:cs typeface="Perpetua"/>
              </a:rPr>
              <a:t> </a:t>
            </a:r>
            <a:r>
              <a:rPr sz="1900" i="1" spc="-5" dirty="0">
                <a:latin typeface="Perpetua"/>
                <a:cs typeface="Perpetua"/>
              </a:rPr>
              <a:t>include:</a:t>
            </a:r>
            <a:endParaRPr sz="1900">
              <a:latin typeface="Perpetua"/>
              <a:cs typeface="Perpetua"/>
            </a:endParaRPr>
          </a:p>
          <a:p>
            <a:pPr marL="12700" marR="3122930">
              <a:lnSpc>
                <a:spcPct val="105300"/>
              </a:lnSpc>
            </a:pPr>
            <a:r>
              <a:rPr sz="1900" i="1" spc="-5" dirty="0">
                <a:latin typeface="Perpetua"/>
                <a:cs typeface="Perpetua"/>
              </a:rPr>
              <a:t>Community based organizations </a:t>
            </a:r>
            <a:r>
              <a:rPr sz="1900" i="1" dirty="0">
                <a:latin typeface="Perpetua"/>
                <a:cs typeface="Perpetua"/>
              </a:rPr>
              <a:t>whether </a:t>
            </a:r>
            <a:r>
              <a:rPr sz="1900" i="1" spc="-5" dirty="0">
                <a:latin typeface="Perpetua"/>
                <a:cs typeface="Perpetua"/>
              </a:rPr>
              <a:t>formal or </a:t>
            </a:r>
            <a:r>
              <a:rPr sz="1900" i="1" dirty="0">
                <a:latin typeface="Perpetua"/>
                <a:cs typeface="Perpetua"/>
              </a:rPr>
              <a:t>informal;  Voluntary </a:t>
            </a:r>
            <a:r>
              <a:rPr sz="1900" i="1" spc="-5" dirty="0">
                <a:latin typeface="Perpetua"/>
                <a:cs typeface="Perpetua"/>
              </a:rPr>
              <a:t>Agencies </a:t>
            </a:r>
            <a:r>
              <a:rPr sz="1900" i="1" dirty="0">
                <a:latin typeface="Perpetua"/>
                <a:cs typeface="Perpetua"/>
              </a:rPr>
              <a:t>(NGOs)/ </a:t>
            </a:r>
            <a:r>
              <a:rPr sz="1900" i="1" spc="-5" dirty="0">
                <a:latin typeface="Perpetua"/>
                <a:cs typeface="Perpetua"/>
              </a:rPr>
              <a:t>Civil </a:t>
            </a:r>
            <a:r>
              <a:rPr sz="1900" i="1" dirty="0">
                <a:latin typeface="Perpetua"/>
                <a:cs typeface="Perpetua"/>
              </a:rPr>
              <a:t>Society Organizations (CSOs)  Social Entrepreneurs</a:t>
            </a:r>
            <a:endParaRPr sz="1900">
              <a:latin typeface="Perpetua"/>
              <a:cs typeface="Perpetua"/>
            </a:endParaRPr>
          </a:p>
          <a:p>
            <a:pPr marL="12700" marR="5337175">
              <a:lnSpc>
                <a:spcPct val="105300"/>
              </a:lnSpc>
            </a:pPr>
            <a:r>
              <a:rPr sz="1900" i="1" dirty="0">
                <a:latin typeface="Perpetua"/>
                <a:cs typeface="Perpetua"/>
              </a:rPr>
              <a:t>Institutes/ </a:t>
            </a:r>
            <a:r>
              <a:rPr sz="1900" i="1" spc="-5" dirty="0">
                <a:latin typeface="Perpetua"/>
                <a:cs typeface="Perpetua"/>
              </a:rPr>
              <a:t>Academic Organizations;  Trusts/Missions;</a:t>
            </a:r>
            <a:endParaRPr sz="19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i="1" dirty="0">
                <a:latin typeface="Perpetua"/>
                <a:cs typeface="Perpetua"/>
              </a:rPr>
              <a:t>Self-help</a:t>
            </a:r>
            <a:r>
              <a:rPr sz="1900" i="1" spc="-5" dirty="0">
                <a:latin typeface="Perpetua"/>
                <a:cs typeface="Perpetua"/>
              </a:rPr>
              <a:t> Groups;</a:t>
            </a:r>
            <a:endParaRPr sz="1900">
              <a:latin typeface="Perpetua"/>
              <a:cs typeface="Perpetua"/>
            </a:endParaRPr>
          </a:p>
          <a:p>
            <a:pPr marL="12700" marR="5026660">
              <a:lnSpc>
                <a:spcPct val="105300"/>
              </a:lnSpc>
            </a:pPr>
            <a:r>
              <a:rPr sz="1900" i="1" spc="-5" dirty="0">
                <a:latin typeface="Perpetua"/>
                <a:cs typeface="Perpetua"/>
              </a:rPr>
              <a:t>Contracted </a:t>
            </a:r>
            <a:r>
              <a:rPr sz="1900" i="1" dirty="0">
                <a:latin typeface="Perpetua"/>
                <a:cs typeface="Perpetua"/>
              </a:rPr>
              <a:t>agencies </a:t>
            </a:r>
            <a:r>
              <a:rPr sz="1900" i="1" spc="-5" dirty="0">
                <a:latin typeface="Perpetua"/>
                <a:cs typeface="Perpetua"/>
              </a:rPr>
              <a:t>for </a:t>
            </a:r>
            <a:r>
              <a:rPr sz="1900" i="1" dirty="0">
                <a:latin typeface="Perpetua"/>
                <a:cs typeface="Perpetua"/>
              </a:rPr>
              <a:t>civil works;  Professional </a:t>
            </a:r>
            <a:r>
              <a:rPr sz="1900" i="1" spc="-5" dirty="0">
                <a:latin typeface="Perpetua"/>
                <a:cs typeface="Perpetua"/>
              </a:rPr>
              <a:t>Consultancy</a:t>
            </a:r>
            <a:r>
              <a:rPr sz="1900" i="1" spc="-7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Organizations.</a:t>
            </a:r>
            <a:endParaRPr sz="1900">
              <a:latin typeface="Perpetua"/>
              <a:cs typeface="Perpetua"/>
            </a:endParaRPr>
          </a:p>
          <a:p>
            <a:pPr marL="285115" marR="252729" indent="-272415">
              <a:lnSpc>
                <a:spcPts val="1820"/>
              </a:lnSpc>
              <a:spcBef>
                <a:spcPts val="565"/>
              </a:spcBef>
              <a:buAutoNum type="arabicPeriod" startAt="10"/>
              <a:tabLst>
                <a:tab pos="926465" algn="l"/>
                <a:tab pos="927100" algn="l"/>
                <a:tab pos="7327900" algn="l"/>
              </a:tabLst>
            </a:pPr>
            <a:r>
              <a:rPr sz="1900" i="1" spc="-5" dirty="0">
                <a:latin typeface="Perpetua"/>
                <a:cs typeface="Perpetua"/>
              </a:rPr>
              <a:t>C</a:t>
            </a:r>
            <a:r>
              <a:rPr sz="1900" i="1" dirty="0">
                <a:latin typeface="Perpetua"/>
                <a:cs typeface="Perpetua"/>
              </a:rPr>
              <a:t>SR</a:t>
            </a:r>
            <a:r>
              <a:rPr sz="1900" i="1" spc="-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mo</a:t>
            </a:r>
            <a:r>
              <a:rPr sz="1900" i="1" spc="-10" dirty="0">
                <a:latin typeface="Perpetua"/>
                <a:cs typeface="Perpetua"/>
              </a:rPr>
              <a:t>n</a:t>
            </a:r>
            <a:r>
              <a:rPr sz="1900" i="1" dirty="0">
                <a:latin typeface="Perpetua"/>
                <a:cs typeface="Perpetua"/>
              </a:rPr>
              <a:t>ey</a:t>
            </a:r>
            <a:r>
              <a:rPr sz="1900" i="1" spc="-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as</a:t>
            </a:r>
            <a:r>
              <a:rPr sz="1900" i="1" spc="-5" dirty="0">
                <a:latin typeface="Perpetua"/>
                <a:cs typeface="Perpetua"/>
              </a:rPr>
              <a:t> fa</a:t>
            </a:r>
            <a:r>
              <a:rPr sz="1900" i="1" dirty="0">
                <a:latin typeface="Perpetua"/>
                <a:cs typeface="Perpetua"/>
              </a:rPr>
              <a:t>r</a:t>
            </a:r>
            <a:r>
              <a:rPr sz="1900" i="1" spc="-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as</a:t>
            </a:r>
            <a:r>
              <a:rPr sz="1900" i="1" spc="-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possible</a:t>
            </a:r>
            <a:r>
              <a:rPr sz="1900" i="1" spc="-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should</a:t>
            </a:r>
            <a:r>
              <a:rPr sz="1900" i="1" spc="-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n</a:t>
            </a:r>
            <a:r>
              <a:rPr sz="1900" i="1" spc="10" dirty="0">
                <a:latin typeface="Perpetua"/>
                <a:cs typeface="Perpetua"/>
              </a:rPr>
              <a:t>o</a:t>
            </a:r>
            <a:r>
              <a:rPr sz="1900" i="1" dirty="0">
                <a:latin typeface="Perpetua"/>
                <a:cs typeface="Perpetua"/>
              </a:rPr>
              <a:t>t</a:t>
            </a:r>
            <a:r>
              <a:rPr sz="1900" i="1" spc="-5" dirty="0">
                <a:latin typeface="Perpetua"/>
                <a:cs typeface="Perpetua"/>
              </a:rPr>
              <a:t> b</a:t>
            </a:r>
            <a:r>
              <a:rPr sz="1900" i="1" dirty="0">
                <a:latin typeface="Perpetua"/>
                <a:cs typeface="Perpetua"/>
              </a:rPr>
              <a:t>e</a:t>
            </a:r>
            <a:r>
              <a:rPr sz="1900" i="1" spc="-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deposited</a:t>
            </a:r>
            <a:r>
              <a:rPr sz="1900" i="1" spc="-5" dirty="0">
                <a:latin typeface="Perpetua"/>
                <a:cs typeface="Perpetua"/>
              </a:rPr>
              <a:t> i</a:t>
            </a:r>
            <a:r>
              <a:rPr sz="1900" i="1" dirty="0">
                <a:latin typeface="Perpetua"/>
                <a:cs typeface="Perpetua"/>
              </a:rPr>
              <a:t>n</a:t>
            </a:r>
            <a:r>
              <a:rPr sz="1900" i="1" spc="-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any</a:t>
            </a:r>
            <a:r>
              <a:rPr sz="1900" i="1" spc="-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Government	acco</a:t>
            </a:r>
            <a:r>
              <a:rPr sz="1900" i="1" spc="-10" dirty="0">
                <a:latin typeface="Perpetua"/>
                <a:cs typeface="Perpetua"/>
              </a:rPr>
              <a:t>un</a:t>
            </a:r>
            <a:r>
              <a:rPr sz="1900" i="1" dirty="0">
                <a:latin typeface="Perpetua"/>
                <a:cs typeface="Perpetua"/>
              </a:rPr>
              <a:t>t  </a:t>
            </a:r>
            <a:r>
              <a:rPr sz="1900" i="1" spc="-5" dirty="0">
                <a:latin typeface="Perpetua"/>
                <a:cs typeface="Perpetua"/>
              </a:rPr>
              <a:t>except those indicated in Schedule</a:t>
            </a:r>
            <a:r>
              <a:rPr sz="1900" i="1" spc="-10" dirty="0">
                <a:latin typeface="Perpetua"/>
                <a:cs typeface="Perpetua"/>
              </a:rPr>
              <a:t> </a:t>
            </a:r>
            <a:r>
              <a:rPr sz="1900" i="1" spc="-5" dirty="0">
                <a:latin typeface="Perpetua"/>
                <a:cs typeface="Perpetua"/>
              </a:rPr>
              <a:t>VII</a:t>
            </a:r>
            <a:endParaRPr sz="1900">
              <a:latin typeface="Perpetua"/>
              <a:cs typeface="Perpetua"/>
            </a:endParaRPr>
          </a:p>
          <a:p>
            <a:pPr marL="285115" marR="5080" indent="-272415">
              <a:lnSpc>
                <a:spcPts val="1820"/>
              </a:lnSpc>
              <a:spcBef>
                <a:spcPts val="580"/>
              </a:spcBef>
              <a:buFont typeface="Perpetua"/>
              <a:buAutoNum type="arabicPeriod" startAt="10"/>
              <a:tabLst>
                <a:tab pos="926465" algn="l"/>
                <a:tab pos="927735" algn="l"/>
              </a:tabLst>
            </a:pPr>
            <a:r>
              <a:rPr sz="1900" b="1" i="1" dirty="0">
                <a:latin typeface="Perpetua"/>
                <a:cs typeface="Perpetua"/>
              </a:rPr>
              <a:t>Contributions to item ‘ix’ of Schedule VII </a:t>
            </a:r>
            <a:r>
              <a:rPr sz="1900" b="1" i="1" spc="-5" dirty="0">
                <a:solidFill>
                  <a:srgbClr val="FF0000"/>
                </a:solidFill>
                <a:latin typeface="Perpetua"/>
                <a:cs typeface="Perpetua"/>
              </a:rPr>
              <a:t>should preferably </a:t>
            </a:r>
            <a:r>
              <a:rPr sz="1900" b="1" i="1" dirty="0">
                <a:solidFill>
                  <a:srgbClr val="FF0000"/>
                </a:solidFill>
                <a:latin typeface="Perpetua"/>
                <a:cs typeface="Perpetua"/>
              </a:rPr>
              <a:t>not exceed </a:t>
            </a:r>
            <a:r>
              <a:rPr sz="1900" b="1" i="1" dirty="0">
                <a:latin typeface="Perpetua"/>
                <a:cs typeface="Perpetua"/>
              </a:rPr>
              <a:t>10% of  total CSR</a:t>
            </a:r>
            <a:r>
              <a:rPr sz="1900" b="1" i="1" spc="-5" dirty="0">
                <a:latin typeface="Perpetua"/>
                <a:cs typeface="Perpetua"/>
              </a:rPr>
              <a:t> </a:t>
            </a:r>
            <a:r>
              <a:rPr sz="1900" b="1" i="1" dirty="0">
                <a:latin typeface="Perpetua"/>
                <a:cs typeface="Perpetua"/>
              </a:rPr>
              <a:t>budget.</a:t>
            </a:r>
            <a:endParaRPr sz="1900">
              <a:latin typeface="Perpetua"/>
              <a:cs typeface="Perpetua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00" i="1" dirty="0">
                <a:latin typeface="Perpetua"/>
                <a:cs typeface="Perpetua"/>
              </a:rPr>
              <a:t>.</a:t>
            </a:r>
            <a:endParaRPr sz="1900">
              <a:latin typeface="Perpetua"/>
              <a:cs typeface="Perpetu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22</a:t>
            </a:fld>
            <a:endParaRPr spc="-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39972" y="663193"/>
            <a:ext cx="378396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/>
              <a:t>DRAFT CSR RULES…</a:t>
            </a:r>
            <a:r>
              <a:rPr sz="2200" spc="-50" dirty="0"/>
              <a:t> </a:t>
            </a:r>
            <a:r>
              <a:rPr sz="2200" spc="-5" dirty="0"/>
              <a:t>contd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35" y="1183639"/>
            <a:ext cx="3238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10" dirty="0">
                <a:latin typeface="Perpetua"/>
                <a:cs typeface="Perpetua"/>
              </a:rPr>
              <a:t>12.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23</a:t>
            </a:fld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2149749" y="1183639"/>
            <a:ext cx="7265034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5" dirty="0">
                <a:latin typeface="Perpetua"/>
                <a:cs typeface="Perpetua"/>
              </a:rPr>
              <a:t>The expenditure undertaken by the companies for their CSR activities must be reflected</a:t>
            </a:r>
            <a:r>
              <a:rPr sz="2000" i="1" spc="185" dirty="0">
                <a:latin typeface="Perpetua"/>
                <a:cs typeface="Perpetua"/>
              </a:rPr>
              <a:t> </a:t>
            </a:r>
            <a:r>
              <a:rPr sz="2000" i="1" spc="-5" dirty="0">
                <a:latin typeface="Perpetua"/>
                <a:cs typeface="Perpetua"/>
              </a:rPr>
              <a:t>at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08137" y="1488439"/>
            <a:ext cx="63385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5" dirty="0">
                <a:latin typeface="Perpetua"/>
                <a:cs typeface="Perpetua"/>
              </a:rPr>
              <a:t>an </a:t>
            </a:r>
            <a:r>
              <a:rPr sz="2000" i="1" spc="-10" dirty="0">
                <a:latin typeface="Perpetua"/>
                <a:cs typeface="Perpetua"/>
              </a:rPr>
              <a:t>appropriate </a:t>
            </a:r>
            <a:r>
              <a:rPr sz="2000" i="1" spc="-5" dirty="0">
                <a:latin typeface="Perpetua"/>
                <a:cs typeface="Perpetua"/>
              </a:rPr>
              <a:t>place in their Annual Financial Returns (Balance Sheet,</a:t>
            </a:r>
            <a:r>
              <a:rPr sz="2000" i="1" spc="155" dirty="0">
                <a:latin typeface="Perpetua"/>
                <a:cs typeface="Perpetua"/>
              </a:rPr>
              <a:t> </a:t>
            </a:r>
            <a:r>
              <a:rPr sz="2000" i="1" spc="-5" dirty="0">
                <a:latin typeface="Perpetua"/>
                <a:cs typeface="Perpetua"/>
              </a:rPr>
              <a:t>etc.).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35335" y="1866392"/>
            <a:ext cx="3238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10" dirty="0">
                <a:latin typeface="Perpetua"/>
                <a:cs typeface="Perpetua"/>
              </a:rPr>
              <a:t>13.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49495" y="1866392"/>
            <a:ext cx="7366634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10" dirty="0">
                <a:latin typeface="Perpetua"/>
                <a:cs typeface="Perpetua"/>
              </a:rPr>
              <a:t>Companies </a:t>
            </a:r>
            <a:r>
              <a:rPr sz="2000" i="1" spc="-5" dirty="0">
                <a:latin typeface="Perpetua"/>
                <a:cs typeface="Perpetua"/>
              </a:rPr>
              <a:t>are </a:t>
            </a:r>
            <a:r>
              <a:rPr sz="2000" i="1" spc="-5" dirty="0">
                <a:solidFill>
                  <a:srgbClr val="FF0000"/>
                </a:solidFill>
                <a:latin typeface="Perpetua"/>
                <a:cs typeface="Perpetua"/>
              </a:rPr>
              <a:t>encouraged to </a:t>
            </a:r>
            <a:r>
              <a:rPr sz="2000" i="1" spc="-10" dirty="0">
                <a:latin typeface="Perpetua"/>
                <a:cs typeface="Perpetua"/>
              </a:rPr>
              <a:t>meaningfully </a:t>
            </a:r>
            <a:r>
              <a:rPr sz="2000" i="1" spc="-5" dirty="0">
                <a:latin typeface="Perpetua"/>
                <a:cs typeface="Perpetua"/>
              </a:rPr>
              <a:t>engage and consult </a:t>
            </a:r>
            <a:r>
              <a:rPr sz="2000" i="1" spc="-10" dirty="0">
                <a:latin typeface="Perpetua"/>
                <a:cs typeface="Perpetua"/>
              </a:rPr>
              <a:t>beneficiaries/</a:t>
            </a:r>
            <a:r>
              <a:rPr sz="2000" i="1" spc="204" dirty="0">
                <a:latin typeface="Perpetua"/>
                <a:cs typeface="Perpetua"/>
              </a:rPr>
              <a:t> </a:t>
            </a:r>
            <a:r>
              <a:rPr sz="2000" i="1" spc="-5" dirty="0">
                <a:latin typeface="Perpetua"/>
                <a:cs typeface="Perpetua"/>
              </a:rPr>
              <a:t>communities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8137" y="2171192"/>
            <a:ext cx="54622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5" dirty="0">
                <a:latin typeface="Perpetua"/>
                <a:cs typeface="Perpetua"/>
              </a:rPr>
              <a:t>so as to </a:t>
            </a:r>
            <a:r>
              <a:rPr sz="2000" i="1" spc="-10" dirty="0">
                <a:latin typeface="Perpetua"/>
                <a:cs typeface="Perpetua"/>
              </a:rPr>
              <a:t>promote participation </a:t>
            </a:r>
            <a:r>
              <a:rPr sz="2000" i="1" spc="-5" dirty="0">
                <a:latin typeface="Perpetua"/>
                <a:cs typeface="Perpetua"/>
              </a:rPr>
              <a:t>and ownership of CSR</a:t>
            </a:r>
            <a:r>
              <a:rPr sz="2000" i="1" spc="100" dirty="0">
                <a:latin typeface="Perpetua"/>
                <a:cs typeface="Perpetua"/>
              </a:rPr>
              <a:t> </a:t>
            </a:r>
            <a:r>
              <a:rPr sz="2000" i="1" spc="-10" dirty="0">
                <a:latin typeface="Perpetua"/>
                <a:cs typeface="Perpetua"/>
              </a:rPr>
              <a:t>interventions.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35335" y="2549144"/>
            <a:ext cx="3238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10" dirty="0">
                <a:latin typeface="Perpetua"/>
                <a:cs typeface="Perpetua"/>
              </a:rPr>
              <a:t>14.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49729" y="2549144"/>
            <a:ext cx="68516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i="1" spc="-5" dirty="0">
                <a:latin typeface="Perpetua"/>
                <a:cs typeface="Perpetua"/>
              </a:rPr>
              <a:t>CSR activities </a:t>
            </a:r>
            <a:r>
              <a:rPr sz="2000" b="1" i="1" spc="-10" dirty="0">
                <a:latin typeface="Perpetua"/>
                <a:cs typeface="Perpetua"/>
              </a:rPr>
              <a:t>should </a:t>
            </a:r>
            <a:r>
              <a:rPr sz="2000" b="1" i="1" spc="-5" dirty="0">
                <a:latin typeface="Perpetua"/>
                <a:cs typeface="Perpetua"/>
              </a:rPr>
              <a:t>also involve, </a:t>
            </a:r>
            <a:r>
              <a:rPr sz="2000" b="1" i="1" spc="-5" dirty="0">
                <a:solidFill>
                  <a:srgbClr val="FF0000"/>
                </a:solidFill>
                <a:latin typeface="Perpetua"/>
                <a:cs typeface="Perpetua"/>
              </a:rPr>
              <a:t>whenever possible</a:t>
            </a:r>
            <a:r>
              <a:rPr sz="2000" b="1" i="1" spc="-5" dirty="0">
                <a:latin typeface="Perpetua"/>
                <a:cs typeface="Perpetua"/>
              </a:rPr>
              <a:t>, the suppliers</a:t>
            </a:r>
            <a:r>
              <a:rPr sz="2000" b="1" i="1" spc="200" dirty="0">
                <a:latin typeface="Perpetua"/>
                <a:cs typeface="Perpetua"/>
              </a:rPr>
              <a:t> </a:t>
            </a:r>
            <a:r>
              <a:rPr sz="2000" b="1" i="1" spc="-5" dirty="0">
                <a:latin typeface="Perpetua"/>
                <a:cs typeface="Perpetua"/>
              </a:rPr>
              <a:t>in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8137" y="2853944"/>
            <a:ext cx="683704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i="1" spc="-5" dirty="0">
                <a:latin typeface="Perpetua"/>
                <a:cs typeface="Perpetua"/>
              </a:rPr>
              <a:t>order to ensure that the supply-chain also follows the CSR</a:t>
            </a:r>
            <a:r>
              <a:rPr sz="2000" b="1" i="1" spc="200" dirty="0">
                <a:latin typeface="Perpetua"/>
                <a:cs typeface="Perpetua"/>
              </a:rPr>
              <a:t> </a:t>
            </a:r>
            <a:r>
              <a:rPr sz="2000" b="1" i="1" spc="-5" dirty="0">
                <a:latin typeface="Perpetua"/>
                <a:cs typeface="Perpetua"/>
              </a:rPr>
              <a:t>principles.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35335" y="3231908"/>
            <a:ext cx="3238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10" dirty="0">
                <a:latin typeface="Perpetua"/>
                <a:cs typeface="Perpetua"/>
              </a:rPr>
              <a:t>15.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06689" y="3231908"/>
            <a:ext cx="711962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10" dirty="0">
                <a:latin typeface="Perpetua"/>
                <a:cs typeface="Perpetua"/>
              </a:rPr>
              <a:t>Companies </a:t>
            </a:r>
            <a:r>
              <a:rPr sz="2000" i="1" spc="-5" dirty="0">
                <a:latin typeface="Perpetua"/>
                <a:cs typeface="Perpetua"/>
              </a:rPr>
              <a:t>are </a:t>
            </a:r>
            <a:r>
              <a:rPr sz="2000" i="1" spc="-5" dirty="0">
                <a:solidFill>
                  <a:srgbClr val="FF0000"/>
                </a:solidFill>
                <a:latin typeface="Perpetua"/>
                <a:cs typeface="Perpetua"/>
              </a:rPr>
              <a:t>encouraged to </a:t>
            </a:r>
            <a:r>
              <a:rPr sz="2000" i="1" spc="-5" dirty="0">
                <a:latin typeface="Perpetua"/>
                <a:cs typeface="Perpetua"/>
              </a:rPr>
              <a:t>roll over unspent amounts of their annual CSR budgets</a:t>
            </a:r>
            <a:r>
              <a:rPr sz="2000" i="1" spc="150" dirty="0">
                <a:latin typeface="Perpetua"/>
                <a:cs typeface="Perpetua"/>
              </a:rPr>
              <a:t> </a:t>
            </a:r>
            <a:r>
              <a:rPr sz="2000" i="1" spc="-5" dirty="0">
                <a:latin typeface="Perpetua"/>
                <a:cs typeface="Perpetua"/>
              </a:rPr>
              <a:t>to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08137" y="3536708"/>
            <a:ext cx="592709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5" dirty="0">
                <a:latin typeface="Perpetua"/>
                <a:cs typeface="Perpetua"/>
              </a:rPr>
              <a:t>the next FY in case of any </a:t>
            </a:r>
            <a:r>
              <a:rPr sz="2000" i="1" spc="-10" dirty="0">
                <a:latin typeface="Perpetua"/>
                <a:cs typeface="Perpetua"/>
              </a:rPr>
              <a:t>shortfalls </a:t>
            </a:r>
            <a:r>
              <a:rPr sz="2000" i="1" spc="-5" dirty="0">
                <a:latin typeface="Perpetua"/>
                <a:cs typeface="Perpetua"/>
              </a:rPr>
              <a:t>in </a:t>
            </a:r>
            <a:r>
              <a:rPr sz="2000" i="1" spc="-10" dirty="0">
                <a:latin typeface="Perpetua"/>
                <a:cs typeface="Perpetua"/>
              </a:rPr>
              <a:t>expenditure </a:t>
            </a:r>
            <a:r>
              <a:rPr sz="2000" i="1" spc="-5" dirty="0">
                <a:latin typeface="Perpetua"/>
                <a:cs typeface="Perpetua"/>
              </a:rPr>
              <a:t>in any </a:t>
            </a:r>
            <a:r>
              <a:rPr sz="2000" i="1" spc="-10" dirty="0">
                <a:latin typeface="Perpetua"/>
                <a:cs typeface="Perpetua"/>
              </a:rPr>
              <a:t>particular</a:t>
            </a:r>
            <a:r>
              <a:rPr sz="2000" i="1" spc="135" dirty="0">
                <a:latin typeface="Perpetua"/>
                <a:cs typeface="Perpetua"/>
              </a:rPr>
              <a:t> </a:t>
            </a:r>
            <a:r>
              <a:rPr sz="2000" i="1" spc="-5" dirty="0">
                <a:latin typeface="Perpetua"/>
                <a:cs typeface="Perpetua"/>
              </a:rPr>
              <a:t>FY.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35335" y="3914660"/>
            <a:ext cx="3238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10" dirty="0">
                <a:latin typeface="Perpetua"/>
                <a:cs typeface="Perpetua"/>
              </a:rPr>
              <a:t>16.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49729" y="3914660"/>
            <a:ext cx="712089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5" dirty="0">
                <a:solidFill>
                  <a:srgbClr val="FF0000"/>
                </a:solidFill>
                <a:latin typeface="Perpetua"/>
                <a:cs typeface="Perpetua"/>
              </a:rPr>
              <a:t>As far as possible</a:t>
            </a:r>
            <a:r>
              <a:rPr sz="2000" i="1" spc="-5" dirty="0">
                <a:latin typeface="Perpetua"/>
                <a:cs typeface="Perpetua"/>
              </a:rPr>
              <a:t>, companies should work towards </a:t>
            </a:r>
            <a:r>
              <a:rPr sz="2000" i="1" spc="-10" dirty="0">
                <a:latin typeface="Perpetua"/>
                <a:cs typeface="Perpetua"/>
              </a:rPr>
              <a:t>fulfilment </a:t>
            </a:r>
            <a:r>
              <a:rPr sz="2000" i="1" spc="-5" dirty="0">
                <a:latin typeface="Perpetua"/>
                <a:cs typeface="Perpetua"/>
              </a:rPr>
              <a:t>of the </a:t>
            </a:r>
            <a:r>
              <a:rPr sz="2000" i="1" spc="-10" dirty="0">
                <a:latin typeface="Perpetua"/>
                <a:cs typeface="Perpetua"/>
              </a:rPr>
              <a:t>National </a:t>
            </a:r>
            <a:r>
              <a:rPr sz="2000" i="1" spc="-5" dirty="0">
                <a:latin typeface="Perpetua"/>
                <a:cs typeface="Perpetua"/>
              </a:rPr>
              <a:t>Plan</a:t>
            </a:r>
            <a:r>
              <a:rPr sz="2000" i="1" spc="135" dirty="0">
                <a:latin typeface="Perpetua"/>
                <a:cs typeface="Perpetua"/>
              </a:rPr>
              <a:t> </a:t>
            </a:r>
            <a:r>
              <a:rPr sz="2000" i="1" spc="-5" dirty="0">
                <a:latin typeface="Perpetua"/>
                <a:cs typeface="Perpetua"/>
              </a:rPr>
              <a:t>goals</a:t>
            </a:r>
            <a:endParaRPr sz="2000">
              <a:latin typeface="Perpetua"/>
              <a:cs typeface="Perpetu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08137" y="4219460"/>
            <a:ext cx="69735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5" dirty="0">
                <a:latin typeface="Perpetua"/>
                <a:cs typeface="Perpetua"/>
              </a:rPr>
              <a:t>and </a:t>
            </a:r>
            <a:r>
              <a:rPr sz="2000" i="1" spc="-10" dirty="0">
                <a:latin typeface="Perpetua"/>
                <a:cs typeface="Perpetua"/>
              </a:rPr>
              <a:t>objectives, </a:t>
            </a:r>
            <a:r>
              <a:rPr sz="2000" i="1" spc="-5" dirty="0">
                <a:latin typeface="Perpetua"/>
                <a:cs typeface="Perpetua"/>
              </a:rPr>
              <a:t>as well as the </a:t>
            </a:r>
            <a:r>
              <a:rPr sz="2000" i="1" spc="-10" dirty="0">
                <a:latin typeface="Perpetua"/>
                <a:cs typeface="Perpetua"/>
              </a:rPr>
              <a:t>Millennium Development </a:t>
            </a:r>
            <a:r>
              <a:rPr sz="2000" i="1" spc="-5" dirty="0">
                <a:latin typeface="Perpetua"/>
                <a:cs typeface="Perpetua"/>
              </a:rPr>
              <a:t>Goals </a:t>
            </a:r>
            <a:r>
              <a:rPr sz="2000" i="1" spc="-10" dirty="0">
                <a:latin typeface="Perpetua"/>
                <a:cs typeface="Perpetua"/>
              </a:rPr>
              <a:t>adopted </a:t>
            </a:r>
            <a:r>
              <a:rPr sz="2000" i="1" spc="-5" dirty="0">
                <a:latin typeface="Perpetua"/>
                <a:cs typeface="Perpetua"/>
              </a:rPr>
              <a:t>by our</a:t>
            </a:r>
            <a:r>
              <a:rPr sz="2000" i="1" spc="180" dirty="0">
                <a:latin typeface="Perpetua"/>
                <a:cs typeface="Perpetua"/>
              </a:rPr>
              <a:t> </a:t>
            </a:r>
            <a:r>
              <a:rPr sz="2000" i="1" spc="-10" dirty="0">
                <a:latin typeface="Perpetua"/>
                <a:cs typeface="Perpetua"/>
              </a:rPr>
              <a:t>country.</a:t>
            </a:r>
            <a:endParaRPr sz="20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39972" y="663193"/>
            <a:ext cx="378396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/>
              <a:t>DRAFT CSR RULES…</a:t>
            </a:r>
            <a:r>
              <a:rPr sz="2200" spc="-50" dirty="0"/>
              <a:t> </a:t>
            </a:r>
            <a:r>
              <a:rPr sz="2200" spc="-5" dirty="0"/>
              <a:t>contd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11" y="1164589"/>
            <a:ext cx="8298815" cy="451294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85115" marR="56515" indent="-272415">
              <a:lnSpc>
                <a:spcPct val="89900"/>
              </a:lnSpc>
              <a:spcBef>
                <a:spcPts val="330"/>
              </a:spcBef>
              <a:buFont typeface="Perpetua"/>
              <a:buAutoNum type="arabicPeriod" startAt="17"/>
              <a:tabLst>
                <a:tab pos="926465" algn="l"/>
                <a:tab pos="927735" algn="l"/>
              </a:tabLst>
            </a:pPr>
            <a:r>
              <a:rPr sz="1900" b="1" i="1" dirty="0">
                <a:latin typeface="Perpetua"/>
                <a:cs typeface="Perpetua"/>
              </a:rPr>
              <a:t>Companies </a:t>
            </a:r>
            <a:r>
              <a:rPr sz="1900" b="1" i="1" spc="-5" dirty="0">
                <a:latin typeface="Perpetua"/>
                <a:cs typeface="Perpetua"/>
              </a:rPr>
              <a:t>may promote </a:t>
            </a:r>
            <a:r>
              <a:rPr sz="1900" b="1" i="1" dirty="0">
                <a:latin typeface="Perpetua"/>
                <a:cs typeface="Perpetua"/>
              </a:rPr>
              <a:t>employee </a:t>
            </a:r>
            <a:r>
              <a:rPr sz="1900" b="1" i="1" spc="-5" dirty="0">
                <a:latin typeface="Perpetua"/>
                <a:cs typeface="Perpetua"/>
              </a:rPr>
              <a:t>participation </a:t>
            </a:r>
            <a:r>
              <a:rPr sz="1900" b="1" i="1" dirty="0">
                <a:latin typeface="Perpetua"/>
                <a:cs typeface="Perpetua"/>
              </a:rPr>
              <a:t>in CSR activities </a:t>
            </a:r>
            <a:r>
              <a:rPr sz="1900" b="1" i="1" spc="-5" dirty="0">
                <a:latin typeface="Perpetua"/>
                <a:cs typeface="Perpetua"/>
              </a:rPr>
              <a:t>through  their Volunteering Programmes. </a:t>
            </a:r>
            <a:r>
              <a:rPr sz="1900" i="1" spc="-5" dirty="0">
                <a:latin typeface="Perpetua"/>
                <a:cs typeface="Perpetua"/>
              </a:rPr>
              <a:t>However, such initiatives </a:t>
            </a:r>
            <a:r>
              <a:rPr sz="1900" i="1" dirty="0">
                <a:latin typeface="Perpetua"/>
                <a:cs typeface="Perpetua"/>
              </a:rPr>
              <a:t>will only </a:t>
            </a:r>
            <a:r>
              <a:rPr sz="1900" i="1" spc="-5" dirty="0">
                <a:latin typeface="Perpetua"/>
                <a:cs typeface="Perpetua"/>
              </a:rPr>
              <a:t>be </a:t>
            </a:r>
            <a:r>
              <a:rPr sz="1900" i="1" dirty="0">
                <a:latin typeface="Perpetua"/>
                <a:cs typeface="Perpetua"/>
              </a:rPr>
              <a:t>treated as </a:t>
            </a:r>
            <a:r>
              <a:rPr sz="1900" i="1" spc="-5" dirty="0">
                <a:latin typeface="Perpetua"/>
                <a:cs typeface="Perpetua"/>
              </a:rPr>
              <a:t>CSR </a:t>
            </a:r>
            <a:r>
              <a:rPr sz="1900" i="1" dirty="0">
                <a:latin typeface="Perpetua"/>
                <a:cs typeface="Perpetua"/>
              </a:rPr>
              <a:t>activities  if they are part of clearly defined Projects </a:t>
            </a:r>
            <a:r>
              <a:rPr sz="1900" i="1" spc="-5" dirty="0">
                <a:latin typeface="Perpetua"/>
                <a:cs typeface="Perpetua"/>
              </a:rPr>
              <a:t>included in </a:t>
            </a:r>
            <a:r>
              <a:rPr sz="1900" i="1" dirty="0">
                <a:latin typeface="Perpetua"/>
                <a:cs typeface="Perpetua"/>
              </a:rPr>
              <a:t>the </a:t>
            </a:r>
            <a:r>
              <a:rPr sz="1900" i="1" spc="-5" dirty="0">
                <a:latin typeface="Perpetua"/>
                <a:cs typeface="Perpetua"/>
              </a:rPr>
              <a:t>CSR Policy of </a:t>
            </a:r>
            <a:r>
              <a:rPr sz="1900" i="1" dirty="0">
                <a:latin typeface="Perpetua"/>
                <a:cs typeface="Perpetua"/>
              </a:rPr>
              <a:t>the</a:t>
            </a:r>
            <a:r>
              <a:rPr sz="1900" i="1" spc="-35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company.</a:t>
            </a:r>
            <a:endParaRPr sz="1900">
              <a:latin typeface="Perpetua"/>
              <a:cs typeface="Perpetua"/>
            </a:endParaRPr>
          </a:p>
          <a:p>
            <a:pPr marL="285115" marR="337185" indent="-272415">
              <a:lnSpc>
                <a:spcPct val="89900"/>
              </a:lnSpc>
              <a:spcBef>
                <a:spcPts val="580"/>
              </a:spcBef>
              <a:buAutoNum type="arabicPeriod" startAt="17"/>
              <a:tabLst>
                <a:tab pos="925830" algn="l"/>
                <a:tab pos="926465" algn="l"/>
              </a:tabLst>
            </a:pPr>
            <a:r>
              <a:rPr sz="1900" i="1" spc="-5" dirty="0">
                <a:latin typeface="Perpetua"/>
                <a:cs typeface="Perpetua"/>
              </a:rPr>
              <a:t>Where </a:t>
            </a:r>
            <a:r>
              <a:rPr sz="1900" i="1" dirty="0">
                <a:latin typeface="Perpetua"/>
                <a:cs typeface="Perpetua"/>
              </a:rPr>
              <a:t>a company </a:t>
            </a:r>
            <a:r>
              <a:rPr sz="1900" i="1" spc="-5" dirty="0">
                <a:latin typeface="Perpetua"/>
                <a:cs typeface="Perpetua"/>
              </a:rPr>
              <a:t>has set up </a:t>
            </a:r>
            <a:r>
              <a:rPr sz="1900" i="1" dirty="0">
                <a:latin typeface="Perpetua"/>
                <a:cs typeface="Perpetua"/>
              </a:rPr>
              <a:t>a </a:t>
            </a:r>
            <a:r>
              <a:rPr sz="1900" i="1" spc="-5" dirty="0">
                <a:latin typeface="Perpetua"/>
                <a:cs typeface="Perpetua"/>
              </a:rPr>
              <a:t>CSR Foundation </a:t>
            </a:r>
            <a:r>
              <a:rPr sz="1900" i="1" dirty="0">
                <a:latin typeface="Perpetua"/>
                <a:cs typeface="Perpetua"/>
              </a:rPr>
              <a:t>to </a:t>
            </a:r>
            <a:r>
              <a:rPr sz="1900" i="1" spc="-5" dirty="0">
                <a:latin typeface="Perpetua"/>
                <a:cs typeface="Perpetua"/>
              </a:rPr>
              <a:t>facilitate implementation of its CSR  activities, such </a:t>
            </a:r>
            <a:r>
              <a:rPr sz="1900" i="1" dirty="0">
                <a:latin typeface="Perpetua"/>
                <a:cs typeface="Perpetua"/>
              </a:rPr>
              <a:t>a Foundation </a:t>
            </a:r>
            <a:r>
              <a:rPr sz="1900" i="1" spc="-5" dirty="0">
                <a:latin typeface="Perpetua"/>
                <a:cs typeface="Perpetua"/>
              </a:rPr>
              <a:t>should </a:t>
            </a:r>
            <a:r>
              <a:rPr sz="1900" i="1" dirty="0">
                <a:latin typeface="Perpetua"/>
                <a:cs typeface="Perpetua"/>
              </a:rPr>
              <a:t>clearly </a:t>
            </a:r>
            <a:r>
              <a:rPr sz="1900" i="1" spc="-5" dirty="0">
                <a:latin typeface="Perpetua"/>
                <a:cs typeface="Perpetua"/>
              </a:rPr>
              <a:t>indicate </a:t>
            </a:r>
            <a:r>
              <a:rPr sz="1900" i="1" dirty="0">
                <a:latin typeface="Perpetua"/>
                <a:cs typeface="Perpetua"/>
              </a:rPr>
              <a:t>the </a:t>
            </a:r>
            <a:r>
              <a:rPr sz="1900" i="1" spc="-5" dirty="0">
                <a:latin typeface="Perpetua"/>
                <a:cs typeface="Perpetua"/>
              </a:rPr>
              <a:t>specific activities </a:t>
            </a:r>
            <a:r>
              <a:rPr sz="1900" i="1" dirty="0">
                <a:latin typeface="Perpetua"/>
                <a:cs typeface="Perpetua"/>
              </a:rPr>
              <a:t>taken </a:t>
            </a:r>
            <a:r>
              <a:rPr sz="1900" i="1" spc="-5" dirty="0">
                <a:latin typeface="Perpetua"/>
                <a:cs typeface="Perpetua"/>
              </a:rPr>
              <a:t>up by it </a:t>
            </a:r>
            <a:r>
              <a:rPr sz="1900" i="1" dirty="0">
                <a:latin typeface="Perpetua"/>
                <a:cs typeface="Perpetua"/>
              </a:rPr>
              <a:t>with </a:t>
            </a:r>
            <a:r>
              <a:rPr sz="1900" i="1" spc="-5" dirty="0">
                <a:latin typeface="Perpetua"/>
                <a:cs typeface="Perpetua"/>
              </a:rPr>
              <a:t>funds  provided by </a:t>
            </a:r>
            <a:r>
              <a:rPr sz="1900" i="1" dirty="0">
                <a:latin typeface="Perpetua"/>
                <a:cs typeface="Perpetua"/>
              </a:rPr>
              <a:t>the </a:t>
            </a:r>
            <a:r>
              <a:rPr sz="1900" i="1" spc="-5" dirty="0">
                <a:latin typeface="Perpetua"/>
                <a:cs typeface="Perpetua"/>
              </a:rPr>
              <a:t>parent </a:t>
            </a:r>
            <a:r>
              <a:rPr sz="1900" i="1" dirty="0">
                <a:latin typeface="Perpetua"/>
                <a:cs typeface="Perpetua"/>
              </a:rPr>
              <a:t>company. </a:t>
            </a:r>
            <a:r>
              <a:rPr sz="1900" i="1" spc="-5" dirty="0">
                <a:latin typeface="Perpetua"/>
                <a:cs typeface="Perpetua"/>
              </a:rPr>
              <a:t>Only such expenditure incurred out of </a:t>
            </a:r>
            <a:r>
              <a:rPr sz="1900" i="1" dirty="0">
                <a:latin typeface="Perpetua"/>
                <a:cs typeface="Perpetua"/>
              </a:rPr>
              <a:t>the </a:t>
            </a:r>
            <a:r>
              <a:rPr sz="1900" i="1" spc="-5" dirty="0">
                <a:latin typeface="Perpetua"/>
                <a:cs typeface="Perpetua"/>
              </a:rPr>
              <a:t>monetary </a:t>
            </a:r>
            <a:r>
              <a:rPr sz="1900" i="1" dirty="0">
                <a:latin typeface="Perpetua"/>
                <a:cs typeface="Perpetua"/>
              </a:rPr>
              <a:t>contribution  </a:t>
            </a:r>
            <a:r>
              <a:rPr sz="1900" i="1" spc="-5" dirty="0">
                <a:latin typeface="Perpetua"/>
                <a:cs typeface="Perpetua"/>
              </a:rPr>
              <a:t>made by </a:t>
            </a:r>
            <a:r>
              <a:rPr sz="1900" i="1" dirty="0">
                <a:latin typeface="Perpetua"/>
                <a:cs typeface="Perpetua"/>
              </a:rPr>
              <a:t>the </a:t>
            </a:r>
            <a:r>
              <a:rPr sz="1900" i="1" spc="-5" dirty="0">
                <a:latin typeface="Perpetua"/>
                <a:cs typeface="Perpetua"/>
              </a:rPr>
              <a:t>parent </a:t>
            </a:r>
            <a:r>
              <a:rPr sz="1900" i="1" dirty="0">
                <a:latin typeface="Perpetua"/>
                <a:cs typeface="Perpetua"/>
              </a:rPr>
              <a:t>company can </a:t>
            </a:r>
            <a:r>
              <a:rPr sz="1900" i="1" spc="-5" dirty="0">
                <a:latin typeface="Perpetua"/>
                <a:cs typeface="Perpetua"/>
              </a:rPr>
              <a:t>be shown as CSR expenditure </a:t>
            </a:r>
            <a:r>
              <a:rPr sz="1900" i="1" dirty="0">
                <a:latin typeface="Perpetua"/>
                <a:cs typeface="Perpetua"/>
              </a:rPr>
              <a:t>of </a:t>
            </a:r>
            <a:r>
              <a:rPr sz="1900" i="1" spc="-5" dirty="0">
                <a:latin typeface="Perpetua"/>
                <a:cs typeface="Perpetua"/>
              </a:rPr>
              <a:t>the parent company and thus  </a:t>
            </a:r>
            <a:r>
              <a:rPr sz="1900" i="1" dirty="0">
                <a:latin typeface="Perpetua"/>
                <a:cs typeface="Perpetua"/>
              </a:rPr>
              <a:t>reported </a:t>
            </a:r>
            <a:r>
              <a:rPr sz="1900" i="1" spc="-5" dirty="0">
                <a:latin typeface="Perpetua"/>
                <a:cs typeface="Perpetua"/>
              </a:rPr>
              <a:t>in</a:t>
            </a:r>
            <a:r>
              <a:rPr sz="1900" i="1" spc="-15" dirty="0">
                <a:latin typeface="Perpetua"/>
                <a:cs typeface="Perpetua"/>
              </a:rPr>
              <a:t> </a:t>
            </a:r>
            <a:r>
              <a:rPr sz="1900" i="1" spc="-5" dirty="0">
                <a:latin typeface="Perpetua"/>
                <a:cs typeface="Perpetua"/>
              </a:rPr>
              <a:t>CSRRF.</a:t>
            </a:r>
            <a:endParaRPr sz="1900">
              <a:latin typeface="Perpetua"/>
              <a:cs typeface="Perpetua"/>
            </a:endParaRPr>
          </a:p>
          <a:p>
            <a:pPr marL="285115" marR="365760" indent="-272415">
              <a:lnSpc>
                <a:spcPts val="2050"/>
              </a:lnSpc>
              <a:spcBef>
                <a:spcPts val="600"/>
              </a:spcBef>
              <a:buAutoNum type="arabicPeriod" startAt="17"/>
              <a:tabLst>
                <a:tab pos="926465" algn="l"/>
                <a:tab pos="927100" algn="l"/>
              </a:tabLst>
            </a:pPr>
            <a:r>
              <a:rPr sz="1900" i="1" spc="-5" dirty="0">
                <a:latin typeface="Perpetua"/>
                <a:cs typeface="Perpetua"/>
              </a:rPr>
              <a:t>CSR expenditure </a:t>
            </a:r>
            <a:r>
              <a:rPr sz="1900" i="1" dirty="0">
                <a:latin typeface="Perpetua"/>
                <a:cs typeface="Perpetua"/>
              </a:rPr>
              <a:t>taken </a:t>
            </a:r>
            <a:r>
              <a:rPr sz="1900" i="1" spc="-5" dirty="0">
                <a:latin typeface="Perpetua"/>
                <a:cs typeface="Perpetua"/>
              </a:rPr>
              <a:t>up in foreign </a:t>
            </a:r>
            <a:r>
              <a:rPr sz="1900" i="1" dirty="0">
                <a:latin typeface="Perpetua"/>
                <a:cs typeface="Perpetua"/>
              </a:rPr>
              <a:t>countries will </a:t>
            </a:r>
            <a:r>
              <a:rPr sz="1900" i="1" spc="-5" dirty="0">
                <a:latin typeface="Perpetua"/>
                <a:cs typeface="Perpetua"/>
              </a:rPr>
              <a:t>not </a:t>
            </a:r>
            <a:r>
              <a:rPr sz="1900" i="1" dirty="0">
                <a:latin typeface="Perpetua"/>
                <a:cs typeface="Perpetua"/>
              </a:rPr>
              <a:t>count </a:t>
            </a:r>
            <a:r>
              <a:rPr sz="1900" i="1" spc="-5" dirty="0">
                <a:latin typeface="Perpetua"/>
                <a:cs typeface="Perpetua"/>
              </a:rPr>
              <a:t>for the purposes of </a:t>
            </a:r>
            <a:r>
              <a:rPr sz="1900" i="1" dirty="0">
                <a:latin typeface="Perpetua"/>
                <a:cs typeface="Perpetua"/>
              </a:rPr>
              <a:t>companies  </a:t>
            </a:r>
            <a:r>
              <a:rPr sz="1900" i="1" spc="-10" dirty="0">
                <a:latin typeface="Perpetua"/>
                <a:cs typeface="Perpetua"/>
              </a:rPr>
              <a:t>Act.</a:t>
            </a:r>
            <a:endParaRPr sz="1900">
              <a:latin typeface="Perpetua"/>
              <a:cs typeface="Perpetua"/>
            </a:endParaRPr>
          </a:p>
          <a:p>
            <a:pPr marL="285115" marR="727075" indent="-272415">
              <a:lnSpc>
                <a:spcPts val="2050"/>
              </a:lnSpc>
              <a:spcBef>
                <a:spcPts val="575"/>
              </a:spcBef>
              <a:buAutoNum type="arabicPeriod" startAt="17"/>
              <a:tabLst>
                <a:tab pos="926465" algn="l"/>
                <a:tab pos="927100" algn="l"/>
              </a:tabLst>
            </a:pPr>
            <a:r>
              <a:rPr sz="1900" i="1" spc="-5" dirty="0">
                <a:latin typeface="Perpetua"/>
                <a:cs typeface="Perpetua"/>
              </a:rPr>
              <a:t>Companies may undertake CSR activities in </a:t>
            </a:r>
            <a:r>
              <a:rPr sz="1900" i="1" dirty="0">
                <a:latin typeface="Perpetua"/>
                <a:cs typeface="Perpetua"/>
              </a:rPr>
              <a:t>PPP </a:t>
            </a:r>
            <a:r>
              <a:rPr sz="1900" i="1" spc="-5" dirty="0">
                <a:latin typeface="Perpetua"/>
                <a:cs typeface="Perpetua"/>
              </a:rPr>
              <a:t>mode i.e. in </a:t>
            </a:r>
            <a:r>
              <a:rPr sz="1900" i="1" dirty="0">
                <a:latin typeface="Perpetua"/>
                <a:cs typeface="Perpetua"/>
              </a:rPr>
              <a:t>specific </a:t>
            </a:r>
            <a:r>
              <a:rPr sz="1900" i="1" spc="-5" dirty="0">
                <a:latin typeface="Perpetua"/>
                <a:cs typeface="Perpetua"/>
              </a:rPr>
              <a:t>partnership with  Government/Government Agencies/Public </a:t>
            </a:r>
            <a:r>
              <a:rPr sz="1900" i="1" dirty="0">
                <a:latin typeface="Perpetua"/>
                <a:cs typeface="Perpetua"/>
              </a:rPr>
              <a:t>Sector</a:t>
            </a:r>
            <a:r>
              <a:rPr sz="1900" i="1" spc="-10" dirty="0">
                <a:latin typeface="Perpetua"/>
                <a:cs typeface="Perpetua"/>
              </a:rPr>
              <a:t> </a:t>
            </a:r>
            <a:r>
              <a:rPr sz="1900" i="1" dirty="0">
                <a:latin typeface="Perpetua"/>
                <a:cs typeface="Perpetua"/>
              </a:rPr>
              <a:t>Enterprises.</a:t>
            </a:r>
            <a:endParaRPr sz="1900">
              <a:latin typeface="Perpetua"/>
              <a:cs typeface="Perpetua"/>
            </a:endParaRPr>
          </a:p>
          <a:p>
            <a:pPr marL="285115" marR="5080" indent="-272415">
              <a:lnSpc>
                <a:spcPct val="89900"/>
              </a:lnSpc>
              <a:spcBef>
                <a:spcPts val="545"/>
              </a:spcBef>
              <a:buFont typeface="Perpetua"/>
              <a:buAutoNum type="arabicPeriod" startAt="17"/>
              <a:tabLst>
                <a:tab pos="926465" algn="l"/>
                <a:tab pos="927735" algn="l"/>
              </a:tabLst>
            </a:pPr>
            <a:r>
              <a:rPr sz="1900" b="1" i="1" dirty="0">
                <a:latin typeface="Perpetua"/>
                <a:cs typeface="Perpetua"/>
              </a:rPr>
              <a:t>Companies </a:t>
            </a:r>
            <a:r>
              <a:rPr sz="1900" b="1" i="1" spc="-5" dirty="0">
                <a:latin typeface="Perpetua"/>
                <a:cs typeface="Perpetua"/>
              </a:rPr>
              <a:t>may </a:t>
            </a:r>
            <a:r>
              <a:rPr sz="1900" b="1" i="1" dirty="0">
                <a:latin typeface="Perpetua"/>
                <a:cs typeface="Perpetua"/>
              </a:rPr>
              <a:t>achieve CSR objectives </a:t>
            </a:r>
            <a:r>
              <a:rPr sz="1900" b="1" i="1" spc="-5" dirty="0">
                <a:latin typeface="Perpetua"/>
                <a:cs typeface="Perpetua"/>
              </a:rPr>
              <a:t>by </a:t>
            </a:r>
            <a:r>
              <a:rPr sz="1900" b="1" i="1" dirty="0">
                <a:latin typeface="Perpetua"/>
                <a:cs typeface="Perpetua"/>
              </a:rPr>
              <a:t>integrating their </a:t>
            </a:r>
            <a:r>
              <a:rPr sz="1900" b="1" i="1" spc="-5" dirty="0">
                <a:latin typeface="Perpetua"/>
                <a:cs typeface="Perpetua"/>
              </a:rPr>
              <a:t>business processes  </a:t>
            </a:r>
            <a:r>
              <a:rPr sz="1900" b="1" i="1" dirty="0">
                <a:latin typeface="Perpetua"/>
                <a:cs typeface="Perpetua"/>
              </a:rPr>
              <a:t>with </a:t>
            </a:r>
            <a:r>
              <a:rPr sz="1900" b="1" i="1" spc="-5" dirty="0">
                <a:latin typeface="Perpetua"/>
                <a:cs typeface="Perpetua"/>
              </a:rPr>
              <a:t>social processes and developing innovative business models which create shared  value. However in such cases companies </a:t>
            </a:r>
            <a:r>
              <a:rPr sz="1900" b="1" i="1" dirty="0">
                <a:latin typeface="Perpetua"/>
                <a:cs typeface="Perpetua"/>
              </a:rPr>
              <a:t>would need to </a:t>
            </a:r>
            <a:r>
              <a:rPr sz="1900" b="1" i="1" spc="-5" dirty="0">
                <a:latin typeface="Perpetua"/>
                <a:cs typeface="Perpetua"/>
              </a:rPr>
              <a:t>clearly </a:t>
            </a:r>
            <a:r>
              <a:rPr sz="1900" b="1" i="1" dirty="0">
                <a:latin typeface="Perpetua"/>
                <a:cs typeface="Perpetua"/>
              </a:rPr>
              <a:t>quantify </a:t>
            </a:r>
            <a:r>
              <a:rPr sz="1900" b="1" i="1" spc="-5" dirty="0">
                <a:latin typeface="Perpetua"/>
                <a:cs typeface="Perpetua"/>
              </a:rPr>
              <a:t>social benefits  </a:t>
            </a:r>
            <a:r>
              <a:rPr sz="1900" b="1" i="1" dirty="0">
                <a:latin typeface="Perpetua"/>
                <a:cs typeface="Perpetua"/>
              </a:rPr>
              <a:t>flowing to </a:t>
            </a:r>
            <a:r>
              <a:rPr sz="1900" b="1" i="1" spc="-5" dirty="0">
                <a:latin typeface="Perpetua"/>
                <a:cs typeface="Perpetua"/>
              </a:rPr>
              <a:t>beneficiaries </a:t>
            </a:r>
            <a:r>
              <a:rPr sz="1900" b="1" i="1" dirty="0">
                <a:latin typeface="Perpetua"/>
                <a:cs typeface="Perpetua"/>
              </a:rPr>
              <a:t>in </a:t>
            </a:r>
            <a:r>
              <a:rPr sz="1900" b="1" i="1" spc="-5" dirty="0">
                <a:latin typeface="Perpetua"/>
                <a:cs typeface="Perpetua"/>
              </a:rPr>
              <a:t>monetary terms prior to starting the project.</a:t>
            </a:r>
            <a:endParaRPr sz="1900">
              <a:latin typeface="Perpetua"/>
              <a:cs typeface="Perpetu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24</a:t>
            </a:fld>
            <a:endParaRPr spc="-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39972" y="663193"/>
            <a:ext cx="378396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/>
              <a:t>DRAFT CSR RULES…</a:t>
            </a:r>
            <a:r>
              <a:rPr sz="2200" spc="-50" dirty="0"/>
              <a:t> </a:t>
            </a:r>
            <a:r>
              <a:rPr sz="2200" spc="-5" dirty="0"/>
              <a:t>contd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11" y="1144016"/>
            <a:ext cx="8279765" cy="3998595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285115" marR="154305" indent="-272415">
              <a:lnSpc>
                <a:spcPct val="80000"/>
              </a:lnSpc>
              <a:spcBef>
                <a:spcPts val="555"/>
              </a:spcBef>
              <a:buAutoNum type="arabicPeriod" startAt="22"/>
              <a:tabLst>
                <a:tab pos="926465" algn="l"/>
                <a:tab pos="927100" algn="l"/>
              </a:tabLst>
            </a:pPr>
            <a:r>
              <a:rPr sz="1900" i="1" spc="-5" dirty="0">
                <a:latin typeface="Perpetua"/>
                <a:cs typeface="Perpetua"/>
              </a:rPr>
              <a:t>Companies may supplement/ </a:t>
            </a:r>
            <a:r>
              <a:rPr sz="1900" i="1" dirty="0">
                <a:latin typeface="Perpetua"/>
                <a:cs typeface="Perpetua"/>
              </a:rPr>
              <a:t>complement </a:t>
            </a:r>
            <a:r>
              <a:rPr sz="1900" i="1" spc="-5" dirty="0">
                <a:latin typeface="Perpetua"/>
                <a:cs typeface="Perpetua"/>
              </a:rPr>
              <a:t>the </a:t>
            </a:r>
            <a:r>
              <a:rPr sz="1900" i="1" dirty="0">
                <a:latin typeface="Perpetua"/>
                <a:cs typeface="Perpetua"/>
              </a:rPr>
              <a:t>development activities </a:t>
            </a:r>
            <a:r>
              <a:rPr sz="1900" i="1" spc="-5" dirty="0">
                <a:latin typeface="Perpetua"/>
                <a:cs typeface="Perpetua"/>
              </a:rPr>
              <a:t>of Government and  Government Agencies. However, every </a:t>
            </a:r>
            <a:r>
              <a:rPr sz="1900" i="1" dirty="0">
                <a:latin typeface="Perpetua"/>
                <a:cs typeface="Perpetua"/>
              </a:rPr>
              <a:t>care </a:t>
            </a:r>
            <a:r>
              <a:rPr sz="1900" i="1" spc="-5" dirty="0">
                <a:latin typeface="Perpetua"/>
                <a:cs typeface="Perpetua"/>
              </a:rPr>
              <a:t>should be taken to ensure that there is no </a:t>
            </a:r>
            <a:r>
              <a:rPr sz="1900" b="1" i="1" dirty="0">
                <a:latin typeface="Perpetua"/>
                <a:cs typeface="Perpetua"/>
              </a:rPr>
              <a:t>duplication </a:t>
            </a:r>
            <a:r>
              <a:rPr sz="1900" i="1" spc="-5" dirty="0">
                <a:latin typeface="Perpetua"/>
                <a:cs typeface="Perpetua"/>
              </a:rPr>
              <a:t>of  CSR activities with that of programmes run by Central, State and Local</a:t>
            </a:r>
            <a:r>
              <a:rPr sz="1900" i="1" spc="0" dirty="0">
                <a:latin typeface="Perpetua"/>
                <a:cs typeface="Perpetua"/>
              </a:rPr>
              <a:t> </a:t>
            </a:r>
            <a:r>
              <a:rPr sz="1900" i="1" spc="-5" dirty="0">
                <a:latin typeface="Perpetua"/>
                <a:cs typeface="Perpetua"/>
              </a:rPr>
              <a:t>Governments.</a:t>
            </a:r>
            <a:endParaRPr sz="1900">
              <a:latin typeface="Perpetua"/>
              <a:cs typeface="Perpetua"/>
            </a:endParaRPr>
          </a:p>
          <a:p>
            <a:pPr marL="285115" marR="397510" indent="-272415">
              <a:lnSpc>
                <a:spcPts val="1820"/>
              </a:lnSpc>
              <a:spcBef>
                <a:spcPts val="565"/>
              </a:spcBef>
              <a:buFont typeface="Perpetua"/>
              <a:buAutoNum type="arabicPeriod" startAt="22"/>
              <a:tabLst>
                <a:tab pos="927100" algn="l"/>
                <a:tab pos="927735" algn="l"/>
              </a:tabLst>
            </a:pPr>
            <a:r>
              <a:rPr sz="1900" b="1" i="1" dirty="0">
                <a:latin typeface="Perpetua"/>
                <a:cs typeface="Perpetua"/>
              </a:rPr>
              <a:t>Companies </a:t>
            </a:r>
            <a:r>
              <a:rPr sz="1900" b="1" i="1" spc="-5" dirty="0">
                <a:solidFill>
                  <a:srgbClr val="FF0000"/>
                </a:solidFill>
                <a:latin typeface="Perpetua"/>
                <a:cs typeface="Perpetua"/>
              </a:rPr>
              <a:t>are encouraged to </a:t>
            </a:r>
            <a:r>
              <a:rPr sz="1900" b="1" i="1" dirty="0">
                <a:latin typeface="Perpetua"/>
                <a:cs typeface="Perpetua"/>
              </a:rPr>
              <a:t>ensure </a:t>
            </a:r>
            <a:r>
              <a:rPr sz="1900" b="1" i="1" spc="-5" dirty="0">
                <a:latin typeface="Perpetua"/>
                <a:cs typeface="Perpetua"/>
              </a:rPr>
              <a:t>that </a:t>
            </a:r>
            <a:r>
              <a:rPr sz="1900" b="1" i="1" dirty="0">
                <a:latin typeface="Perpetua"/>
                <a:cs typeface="Perpetua"/>
              </a:rPr>
              <a:t>every </a:t>
            </a:r>
            <a:r>
              <a:rPr sz="1900" b="1" i="1" spc="-5" dirty="0">
                <a:latin typeface="Perpetua"/>
                <a:cs typeface="Perpetua"/>
              </a:rPr>
              <a:t>member </a:t>
            </a:r>
            <a:r>
              <a:rPr sz="1900" b="1" i="1" dirty="0">
                <a:latin typeface="Perpetua"/>
                <a:cs typeface="Perpetua"/>
              </a:rPr>
              <a:t>of </a:t>
            </a:r>
            <a:r>
              <a:rPr sz="1900" b="1" i="1" spc="-5" dirty="0">
                <a:latin typeface="Perpetua"/>
                <a:cs typeface="Perpetua"/>
              </a:rPr>
              <a:t>the Board </a:t>
            </a:r>
            <a:r>
              <a:rPr sz="1900" b="1" i="1" dirty="0">
                <a:latin typeface="Perpetua"/>
                <a:cs typeface="Perpetua"/>
              </a:rPr>
              <a:t>level  CSR Committee undergoes </a:t>
            </a:r>
            <a:r>
              <a:rPr sz="1900" b="1" i="1" spc="-5" dirty="0">
                <a:latin typeface="Perpetua"/>
                <a:cs typeface="Perpetua"/>
              </a:rPr>
              <a:t>an orientation programme </a:t>
            </a:r>
            <a:r>
              <a:rPr sz="1900" b="1" i="1" dirty="0">
                <a:latin typeface="Perpetua"/>
                <a:cs typeface="Perpetua"/>
              </a:rPr>
              <a:t>with</a:t>
            </a:r>
            <a:r>
              <a:rPr sz="1900" b="1" i="1" spc="-15" dirty="0">
                <a:latin typeface="Perpetua"/>
                <a:cs typeface="Perpetua"/>
              </a:rPr>
              <a:t> </a:t>
            </a:r>
            <a:r>
              <a:rPr sz="1900" b="1" i="1" spc="-5" dirty="0">
                <a:latin typeface="Perpetua"/>
                <a:cs typeface="Perpetua"/>
              </a:rPr>
              <a:t>IICA.</a:t>
            </a:r>
            <a:endParaRPr sz="1900">
              <a:latin typeface="Perpetua"/>
              <a:cs typeface="Perpetua"/>
            </a:endParaRPr>
          </a:p>
          <a:p>
            <a:pPr marL="285115" marR="38735" indent="-272415">
              <a:lnSpc>
                <a:spcPts val="1820"/>
              </a:lnSpc>
              <a:spcBef>
                <a:spcPts val="585"/>
              </a:spcBef>
              <a:buFont typeface="Perpetua"/>
              <a:buAutoNum type="arabicPeriod" startAt="22"/>
              <a:tabLst>
                <a:tab pos="926465" algn="l"/>
                <a:tab pos="927735" algn="l"/>
              </a:tabLst>
            </a:pPr>
            <a:r>
              <a:rPr sz="1900" b="1" i="1" spc="-5" dirty="0">
                <a:latin typeface="Perpetua"/>
                <a:cs typeface="Perpetua"/>
              </a:rPr>
              <a:t>All corporate trainings </a:t>
            </a:r>
            <a:r>
              <a:rPr sz="1900" b="1" i="1" dirty="0">
                <a:latin typeface="Perpetua"/>
                <a:cs typeface="Perpetua"/>
              </a:rPr>
              <a:t>with regard </a:t>
            </a:r>
            <a:r>
              <a:rPr sz="1900" b="1" i="1" spc="-5" dirty="0">
                <a:latin typeface="Perpetua"/>
                <a:cs typeface="Perpetua"/>
              </a:rPr>
              <a:t>to </a:t>
            </a:r>
            <a:r>
              <a:rPr sz="1900" b="1" i="1" dirty="0">
                <a:latin typeface="Perpetua"/>
                <a:cs typeface="Perpetua"/>
              </a:rPr>
              <a:t>implementation of </a:t>
            </a:r>
            <a:r>
              <a:rPr sz="1900" b="1" i="1" spc="-5" dirty="0">
                <a:latin typeface="Perpetua"/>
                <a:cs typeface="Perpetua"/>
              </a:rPr>
              <a:t>provisions </a:t>
            </a:r>
            <a:r>
              <a:rPr sz="1900" b="1" i="1" dirty="0">
                <a:latin typeface="Perpetua"/>
                <a:cs typeface="Perpetua"/>
              </a:rPr>
              <a:t>of Section  135 of the Act will </a:t>
            </a:r>
            <a:r>
              <a:rPr sz="1900" b="1" i="1" spc="-5" dirty="0">
                <a:latin typeface="Perpetua"/>
                <a:cs typeface="Perpetua"/>
              </a:rPr>
              <a:t>be </a:t>
            </a:r>
            <a:r>
              <a:rPr sz="1900" b="1" i="1" dirty="0">
                <a:latin typeface="Perpetua"/>
                <a:cs typeface="Perpetua"/>
              </a:rPr>
              <a:t>included in the </a:t>
            </a:r>
            <a:r>
              <a:rPr sz="1900" b="1" i="1" spc="-5" dirty="0">
                <a:latin typeface="Perpetua"/>
                <a:cs typeface="Perpetua"/>
              </a:rPr>
              <a:t>2% </a:t>
            </a:r>
            <a:r>
              <a:rPr sz="1900" b="1" i="1" dirty="0">
                <a:latin typeface="Perpetua"/>
                <a:cs typeface="Perpetua"/>
              </a:rPr>
              <a:t>CSR </a:t>
            </a:r>
            <a:r>
              <a:rPr sz="1900" b="1" i="1" spc="-5" dirty="0">
                <a:latin typeface="Perpetua"/>
                <a:cs typeface="Perpetua"/>
              </a:rPr>
              <a:t>spending. Such trainings may be  </a:t>
            </a:r>
            <a:r>
              <a:rPr sz="1900" b="1" i="1" dirty="0">
                <a:latin typeface="Perpetua"/>
                <a:cs typeface="Perpetua"/>
              </a:rPr>
              <a:t>carried out </a:t>
            </a:r>
            <a:r>
              <a:rPr sz="1900" b="1" i="1" spc="-5" dirty="0">
                <a:latin typeface="Perpetua"/>
                <a:cs typeface="Perpetua"/>
              </a:rPr>
              <a:t>preferably by IICA </a:t>
            </a:r>
            <a:r>
              <a:rPr sz="1900" b="1" i="1" dirty="0">
                <a:latin typeface="Perpetua"/>
                <a:cs typeface="Perpetua"/>
              </a:rPr>
              <a:t>accredited </a:t>
            </a:r>
            <a:r>
              <a:rPr sz="1900" b="1" i="1" spc="-5" dirty="0">
                <a:latin typeface="Perpetua"/>
                <a:cs typeface="Perpetua"/>
              </a:rPr>
              <a:t>professional</a:t>
            </a:r>
            <a:r>
              <a:rPr sz="1900" b="1" i="1" spc="-15" dirty="0">
                <a:latin typeface="Perpetua"/>
                <a:cs typeface="Perpetua"/>
              </a:rPr>
              <a:t> </a:t>
            </a:r>
            <a:r>
              <a:rPr sz="1900" b="1" i="1" dirty="0">
                <a:latin typeface="Perpetua"/>
                <a:cs typeface="Perpetua"/>
              </a:rPr>
              <a:t>agencies.</a:t>
            </a:r>
            <a:endParaRPr sz="1900">
              <a:latin typeface="Perpetua"/>
              <a:cs typeface="Perpetua"/>
            </a:endParaRPr>
          </a:p>
          <a:p>
            <a:pPr marL="285115" marR="5080" indent="-272415">
              <a:lnSpc>
                <a:spcPct val="80100"/>
              </a:lnSpc>
              <a:spcBef>
                <a:spcPts val="595"/>
              </a:spcBef>
              <a:buAutoNum type="arabicPeriod" startAt="22"/>
              <a:tabLst>
                <a:tab pos="926465" algn="l"/>
                <a:tab pos="927100" algn="l"/>
                <a:tab pos="5501005" algn="l"/>
              </a:tabLst>
            </a:pPr>
            <a:r>
              <a:rPr sz="1900" i="1" spc="-5" dirty="0">
                <a:latin typeface="Perpetua"/>
                <a:cs typeface="Perpetua"/>
              </a:rPr>
              <a:t>For </a:t>
            </a:r>
            <a:r>
              <a:rPr sz="1900" i="1" dirty="0">
                <a:latin typeface="Perpetua"/>
                <a:cs typeface="Perpetua"/>
              </a:rPr>
              <a:t>the purpose </a:t>
            </a:r>
            <a:r>
              <a:rPr sz="1900" i="1" spc="-5" dirty="0">
                <a:latin typeface="Perpetua"/>
                <a:cs typeface="Perpetua"/>
              </a:rPr>
              <a:t>of </a:t>
            </a:r>
            <a:r>
              <a:rPr sz="1900" i="1" dirty="0">
                <a:latin typeface="Perpetua"/>
                <a:cs typeface="Perpetua"/>
              </a:rPr>
              <a:t>sub-clause 5 </a:t>
            </a:r>
            <a:r>
              <a:rPr sz="1900" i="1" spc="-5" dirty="0">
                <a:latin typeface="Perpetua"/>
                <a:cs typeface="Perpetua"/>
              </a:rPr>
              <a:t>of </a:t>
            </a:r>
            <a:r>
              <a:rPr sz="1900" i="1" dirty="0">
                <a:latin typeface="Perpetua"/>
                <a:cs typeface="Perpetua"/>
              </a:rPr>
              <a:t>Section 135, </a:t>
            </a:r>
            <a:r>
              <a:rPr sz="1900" i="1" spc="-5" dirty="0">
                <a:latin typeface="Perpetua"/>
                <a:cs typeface="Perpetua"/>
              </a:rPr>
              <a:t>only </a:t>
            </a:r>
            <a:r>
              <a:rPr sz="1900" i="1" dirty="0">
                <a:latin typeface="Perpetua"/>
                <a:cs typeface="Perpetua"/>
              </a:rPr>
              <a:t>the </a:t>
            </a:r>
            <a:r>
              <a:rPr sz="1900" i="1" spc="-5" dirty="0">
                <a:latin typeface="Perpetua"/>
                <a:cs typeface="Perpetua"/>
              </a:rPr>
              <a:t>direct expenditure undertaken </a:t>
            </a:r>
            <a:r>
              <a:rPr sz="1900" i="1" dirty="0">
                <a:latin typeface="Perpetua"/>
                <a:cs typeface="Perpetua"/>
              </a:rPr>
              <a:t>to carry  </a:t>
            </a:r>
            <a:r>
              <a:rPr sz="1900" i="1" spc="-5" dirty="0">
                <a:latin typeface="Perpetua"/>
                <a:cs typeface="Perpetua"/>
              </a:rPr>
              <a:t>out </a:t>
            </a:r>
            <a:r>
              <a:rPr sz="1900" i="1" dirty="0">
                <a:latin typeface="Perpetua"/>
                <a:cs typeface="Perpetua"/>
              </a:rPr>
              <a:t>the project/ projects shall </a:t>
            </a:r>
            <a:r>
              <a:rPr sz="1900" i="1" spc="-5" dirty="0">
                <a:latin typeface="Perpetua"/>
                <a:cs typeface="Perpetua"/>
              </a:rPr>
              <a:t>be </a:t>
            </a:r>
            <a:r>
              <a:rPr sz="1900" i="1" dirty="0">
                <a:latin typeface="Perpetua"/>
                <a:cs typeface="Perpetua"/>
              </a:rPr>
              <a:t>eligible </a:t>
            </a:r>
            <a:r>
              <a:rPr sz="1900" i="1" spc="-5" dirty="0">
                <a:latin typeface="Perpetua"/>
                <a:cs typeface="Perpetua"/>
              </a:rPr>
              <a:t>for inclusion in </a:t>
            </a:r>
            <a:r>
              <a:rPr sz="1900" i="1" dirty="0">
                <a:latin typeface="Perpetua"/>
                <a:cs typeface="Perpetua"/>
              </a:rPr>
              <a:t>the </a:t>
            </a:r>
            <a:r>
              <a:rPr sz="1900" i="1" spc="-5" dirty="0">
                <a:latin typeface="Perpetua"/>
                <a:cs typeface="Perpetua"/>
              </a:rPr>
              <a:t>2% CSR </a:t>
            </a:r>
            <a:r>
              <a:rPr sz="1900" i="1" dirty="0">
                <a:latin typeface="Perpetua"/>
                <a:cs typeface="Perpetua"/>
              </a:rPr>
              <a:t>Spending. </a:t>
            </a:r>
            <a:r>
              <a:rPr sz="1900" b="1" i="1" spc="-5" dirty="0">
                <a:latin typeface="Perpetua"/>
                <a:cs typeface="Perpetua"/>
              </a:rPr>
              <a:t>The following  </a:t>
            </a:r>
            <a:r>
              <a:rPr sz="1900" b="1" i="1" dirty="0">
                <a:latin typeface="Perpetua"/>
                <a:cs typeface="Perpetua"/>
              </a:rPr>
              <a:t>items shall not be eligible for </a:t>
            </a:r>
            <a:r>
              <a:rPr sz="1900" b="1" i="1" spc="-5" dirty="0">
                <a:latin typeface="Perpetua"/>
                <a:cs typeface="Perpetua"/>
              </a:rPr>
              <a:t>inclusion </a:t>
            </a:r>
            <a:r>
              <a:rPr sz="1900" b="1" i="1" dirty="0">
                <a:latin typeface="Perpetua"/>
                <a:cs typeface="Perpetua"/>
              </a:rPr>
              <a:t>in</a:t>
            </a:r>
            <a:r>
              <a:rPr sz="1900" b="1" i="1" spc="15" dirty="0">
                <a:latin typeface="Perpetua"/>
                <a:cs typeface="Perpetua"/>
              </a:rPr>
              <a:t> </a:t>
            </a:r>
            <a:r>
              <a:rPr sz="1900" b="1" i="1" spc="-5" dirty="0">
                <a:latin typeface="Perpetua"/>
                <a:cs typeface="Perpetua"/>
              </a:rPr>
              <a:t>the</a:t>
            </a:r>
            <a:r>
              <a:rPr sz="1900" b="1" i="1" dirty="0">
                <a:latin typeface="Perpetua"/>
                <a:cs typeface="Perpetua"/>
              </a:rPr>
              <a:t> </a:t>
            </a:r>
            <a:r>
              <a:rPr sz="1900" b="1" i="1" spc="-5" dirty="0">
                <a:latin typeface="Perpetua"/>
                <a:cs typeface="Perpetua"/>
              </a:rPr>
              <a:t>2%	</a:t>
            </a:r>
            <a:r>
              <a:rPr sz="1900" b="1" i="1" dirty="0">
                <a:latin typeface="Perpetua"/>
                <a:cs typeface="Perpetua"/>
              </a:rPr>
              <a:t>CSR</a:t>
            </a:r>
            <a:r>
              <a:rPr sz="1900" b="1" i="1" spc="-10" dirty="0">
                <a:latin typeface="Perpetua"/>
                <a:cs typeface="Perpetua"/>
              </a:rPr>
              <a:t> </a:t>
            </a:r>
            <a:r>
              <a:rPr sz="1900" b="1" i="1" spc="-5" dirty="0">
                <a:latin typeface="Perpetua"/>
                <a:cs typeface="Perpetua"/>
              </a:rPr>
              <a:t>Spending:</a:t>
            </a:r>
            <a:endParaRPr sz="1900">
              <a:latin typeface="Perpetua"/>
              <a:cs typeface="Perpetua"/>
            </a:endParaRPr>
          </a:p>
          <a:p>
            <a:pPr marL="378460" indent="-365760">
              <a:lnSpc>
                <a:spcPct val="100000"/>
              </a:lnSpc>
              <a:spcBef>
                <a:spcPts val="120"/>
              </a:spcBef>
              <a:buAutoNum type="alphaLcParenBoth"/>
              <a:tabLst>
                <a:tab pos="379095" algn="l"/>
              </a:tabLst>
            </a:pPr>
            <a:r>
              <a:rPr sz="1900" b="1" i="1" spc="-5" dirty="0">
                <a:latin typeface="Perpetua"/>
                <a:cs typeface="Perpetua"/>
              </a:rPr>
              <a:t>Salary, perks </a:t>
            </a:r>
            <a:r>
              <a:rPr sz="1900" b="1" i="1" dirty="0">
                <a:latin typeface="Perpetua"/>
                <a:cs typeface="Perpetua"/>
              </a:rPr>
              <a:t>etc of </a:t>
            </a:r>
            <a:r>
              <a:rPr sz="1900" b="1" i="1" spc="-5" dirty="0">
                <a:latin typeface="Perpetua"/>
                <a:cs typeface="Perpetua"/>
              </a:rPr>
              <a:t>the core </a:t>
            </a:r>
            <a:r>
              <a:rPr sz="1900" b="1" i="1" dirty="0">
                <a:latin typeface="Perpetua"/>
                <a:cs typeface="Perpetua"/>
              </a:rPr>
              <a:t>CSR employees of the </a:t>
            </a:r>
            <a:r>
              <a:rPr sz="1900" b="1" i="1" spc="-5" dirty="0">
                <a:latin typeface="Perpetua"/>
                <a:cs typeface="Perpetua"/>
              </a:rPr>
              <a:t>parent</a:t>
            </a:r>
            <a:r>
              <a:rPr sz="1900" b="1" i="1" spc="-45" dirty="0">
                <a:latin typeface="Perpetua"/>
                <a:cs typeface="Perpetua"/>
              </a:rPr>
              <a:t> </a:t>
            </a:r>
            <a:r>
              <a:rPr sz="1900" b="1" i="1" dirty="0">
                <a:latin typeface="Perpetua"/>
                <a:cs typeface="Perpetua"/>
              </a:rPr>
              <a:t>company;</a:t>
            </a:r>
            <a:endParaRPr sz="1900">
              <a:latin typeface="Perpetua"/>
              <a:cs typeface="Perpetua"/>
            </a:endParaRPr>
          </a:p>
          <a:p>
            <a:pPr marL="279400" indent="-266700">
              <a:lnSpc>
                <a:spcPct val="100000"/>
              </a:lnSpc>
              <a:spcBef>
                <a:spcPts val="120"/>
              </a:spcBef>
              <a:buFont typeface="Perpetua"/>
              <a:buAutoNum type="alphaLcParenBoth"/>
              <a:tabLst>
                <a:tab pos="280035" algn="l"/>
              </a:tabLst>
            </a:pPr>
            <a:r>
              <a:rPr sz="1900" b="1" i="1" dirty="0">
                <a:latin typeface="Perpetua"/>
                <a:cs typeface="Perpetua"/>
              </a:rPr>
              <a:t>Mere </a:t>
            </a:r>
            <a:r>
              <a:rPr sz="1900" b="1" i="1" spc="-5" dirty="0">
                <a:latin typeface="Perpetua"/>
                <a:cs typeface="Perpetua"/>
              </a:rPr>
              <a:t>donations </a:t>
            </a:r>
            <a:r>
              <a:rPr sz="1900" b="1" i="1" dirty="0">
                <a:latin typeface="Perpetua"/>
                <a:cs typeface="Perpetua"/>
              </a:rPr>
              <a:t>or </a:t>
            </a:r>
            <a:r>
              <a:rPr sz="1900" b="1" i="1" spc="-5" dirty="0">
                <a:latin typeface="Perpetua"/>
                <a:cs typeface="Perpetua"/>
              </a:rPr>
              <a:t>philanthropy </a:t>
            </a:r>
            <a:r>
              <a:rPr sz="1900" b="1" i="1" dirty="0">
                <a:latin typeface="Perpetua"/>
                <a:cs typeface="Perpetua"/>
              </a:rPr>
              <a:t>/charity would not come under the category of</a:t>
            </a:r>
            <a:r>
              <a:rPr sz="1900" b="1" i="1" spc="-80" dirty="0">
                <a:latin typeface="Perpetua"/>
                <a:cs typeface="Perpetua"/>
              </a:rPr>
              <a:t> </a:t>
            </a:r>
            <a:r>
              <a:rPr sz="1900" b="1" i="1" dirty="0">
                <a:latin typeface="Perpetua"/>
                <a:cs typeface="Perpetua"/>
              </a:rPr>
              <a:t>CSR;</a:t>
            </a:r>
            <a:endParaRPr sz="1900">
              <a:latin typeface="Perpetua"/>
              <a:cs typeface="Perpetua"/>
            </a:endParaRPr>
          </a:p>
          <a:p>
            <a:pPr marL="285115" marR="99695" indent="-219075">
              <a:lnSpc>
                <a:spcPct val="80000"/>
              </a:lnSpc>
              <a:spcBef>
                <a:spcPts val="580"/>
              </a:spcBef>
            </a:pPr>
            <a:r>
              <a:rPr sz="1900" i="1" dirty="0">
                <a:latin typeface="Perpetua"/>
                <a:cs typeface="Perpetua"/>
              </a:rPr>
              <a:t>(c ) </a:t>
            </a:r>
            <a:r>
              <a:rPr sz="1900" i="1" spc="-5" dirty="0">
                <a:latin typeface="Perpetua"/>
                <a:cs typeface="Perpetua"/>
              </a:rPr>
              <a:t>Any activity </a:t>
            </a:r>
            <a:r>
              <a:rPr sz="1900" i="1" dirty="0">
                <a:latin typeface="Perpetua"/>
                <a:cs typeface="Perpetua"/>
              </a:rPr>
              <a:t>that </a:t>
            </a:r>
            <a:r>
              <a:rPr sz="1900" i="1" spc="-5" dirty="0">
                <a:latin typeface="Perpetua"/>
                <a:cs typeface="Perpetua"/>
              </a:rPr>
              <a:t>is undertaken primarily for </a:t>
            </a:r>
            <a:r>
              <a:rPr sz="1900" i="1" dirty="0">
                <a:latin typeface="Perpetua"/>
                <a:cs typeface="Perpetua"/>
              </a:rPr>
              <a:t>the benefits of employees of the </a:t>
            </a:r>
            <a:r>
              <a:rPr sz="1900" i="1" spc="-5" dirty="0">
                <a:latin typeface="Perpetua"/>
                <a:cs typeface="Perpetua"/>
              </a:rPr>
              <a:t>company </a:t>
            </a:r>
            <a:r>
              <a:rPr sz="1900" i="1" dirty="0">
                <a:latin typeface="Perpetua"/>
                <a:cs typeface="Perpetua"/>
              </a:rPr>
              <a:t>or </a:t>
            </a:r>
            <a:r>
              <a:rPr sz="1900" i="1" spc="-5" dirty="0">
                <a:latin typeface="Perpetua"/>
                <a:cs typeface="Perpetua"/>
              </a:rPr>
              <a:t>their family  </a:t>
            </a:r>
            <a:r>
              <a:rPr sz="1900" i="1" dirty="0">
                <a:latin typeface="Perpetua"/>
                <a:cs typeface="Perpetua"/>
              </a:rPr>
              <a:t>members.</a:t>
            </a:r>
            <a:endParaRPr sz="1900">
              <a:latin typeface="Perpetua"/>
              <a:cs typeface="Perpetu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25</a:t>
            </a:fld>
            <a:endParaRPr spc="-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39972" y="663193"/>
            <a:ext cx="378396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/>
              <a:t>DRAFT CSR RULES…</a:t>
            </a:r>
            <a:r>
              <a:rPr sz="2200" spc="-50" dirty="0"/>
              <a:t> </a:t>
            </a:r>
            <a:r>
              <a:rPr sz="2200" spc="-5" dirty="0"/>
              <a:t>contd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35335" y="1164589"/>
            <a:ext cx="31051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i="1" dirty="0">
                <a:latin typeface="Perpetua"/>
                <a:cs typeface="Perpetua"/>
              </a:rPr>
              <a:t>26.</a:t>
            </a:r>
            <a:endParaRPr sz="1900">
              <a:latin typeface="Perpetua"/>
              <a:cs typeface="Perpetu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26</a:t>
            </a:fld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2149741" y="1164589"/>
            <a:ext cx="720280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i="1" dirty="0">
                <a:latin typeface="Perpetua"/>
                <a:cs typeface="Perpetua"/>
              </a:rPr>
              <a:t>Subject to the </a:t>
            </a:r>
            <a:r>
              <a:rPr sz="1900" b="1" i="1" spc="-5" dirty="0">
                <a:latin typeface="Perpetua"/>
                <a:cs typeface="Perpetua"/>
              </a:rPr>
              <a:t>provision </a:t>
            </a:r>
            <a:r>
              <a:rPr sz="1900" b="1" i="1" dirty="0">
                <a:latin typeface="Perpetua"/>
                <a:cs typeface="Perpetua"/>
              </a:rPr>
              <a:t>of the Schedule VII of the Act, the contribution</a:t>
            </a:r>
            <a:r>
              <a:rPr sz="1900" b="1" i="1" spc="-100" dirty="0">
                <a:latin typeface="Perpetua"/>
                <a:cs typeface="Perpetua"/>
              </a:rPr>
              <a:t> </a:t>
            </a:r>
            <a:r>
              <a:rPr sz="1900" b="1" i="1" spc="-5" dirty="0">
                <a:latin typeface="Perpetua"/>
                <a:cs typeface="Perpetua"/>
              </a:rPr>
              <a:t>made</a:t>
            </a:r>
            <a:endParaRPr sz="1900">
              <a:latin typeface="Perpetua"/>
              <a:cs typeface="Perpetu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85115" marR="5080">
              <a:lnSpc>
                <a:spcPct val="89900"/>
              </a:lnSpc>
              <a:spcBef>
                <a:spcPts val="330"/>
              </a:spcBef>
            </a:pPr>
            <a:r>
              <a:rPr i="1" dirty="0"/>
              <a:t>towards the </a:t>
            </a:r>
            <a:r>
              <a:rPr i="1" spc="-5" dirty="0"/>
              <a:t>Indian Institute </a:t>
            </a:r>
            <a:r>
              <a:rPr i="1" dirty="0"/>
              <a:t>of Corporate </a:t>
            </a:r>
            <a:r>
              <a:rPr i="1" spc="-5" dirty="0"/>
              <a:t>Affairs </a:t>
            </a:r>
            <a:r>
              <a:rPr i="1" dirty="0"/>
              <a:t>(IICA) </a:t>
            </a:r>
            <a:r>
              <a:rPr i="1" spc="-5" dirty="0"/>
              <a:t>shall </a:t>
            </a:r>
            <a:r>
              <a:rPr i="1" dirty="0"/>
              <a:t>be eligible for the  </a:t>
            </a:r>
            <a:r>
              <a:rPr dirty="0"/>
              <a:t>inclusion in </a:t>
            </a:r>
            <a:r>
              <a:rPr spc="-5" dirty="0"/>
              <a:t>the 2% </a:t>
            </a:r>
            <a:r>
              <a:rPr dirty="0"/>
              <a:t>CSR Spending and </a:t>
            </a:r>
            <a:r>
              <a:rPr spc="-5" dirty="0">
                <a:solidFill>
                  <a:srgbClr val="FF0000"/>
                </a:solidFill>
              </a:rPr>
              <a:t>such contribution </a:t>
            </a:r>
            <a:r>
              <a:rPr dirty="0">
                <a:solidFill>
                  <a:srgbClr val="FF0000"/>
                </a:solidFill>
              </a:rPr>
              <a:t>will </a:t>
            </a:r>
            <a:r>
              <a:rPr spc="-5" dirty="0">
                <a:solidFill>
                  <a:srgbClr val="FF0000"/>
                </a:solidFill>
              </a:rPr>
              <a:t>also qualify for Income  Tax </a:t>
            </a:r>
            <a:r>
              <a:rPr dirty="0">
                <a:solidFill>
                  <a:srgbClr val="FF0000"/>
                </a:solidFill>
              </a:rPr>
              <a:t>Exemption under Section </a:t>
            </a:r>
            <a:r>
              <a:rPr spc="-5" dirty="0">
                <a:solidFill>
                  <a:srgbClr val="FF0000"/>
                </a:solidFill>
              </a:rPr>
              <a:t>80G(5)(vi) </a:t>
            </a:r>
            <a:r>
              <a:rPr dirty="0">
                <a:solidFill>
                  <a:srgbClr val="FF0000"/>
                </a:solidFill>
              </a:rPr>
              <a:t>of </a:t>
            </a:r>
            <a:r>
              <a:rPr spc="-5" dirty="0">
                <a:solidFill>
                  <a:srgbClr val="FF0000"/>
                </a:solidFill>
              </a:rPr>
              <a:t>the IT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Act,1961.</a:t>
            </a:r>
          </a:p>
          <a:p>
            <a:pPr marL="12700" marR="7620">
              <a:lnSpc>
                <a:spcPct val="114999"/>
              </a:lnSpc>
              <a:spcBef>
                <a:spcPts val="5"/>
              </a:spcBef>
              <a:tabLst>
                <a:tab pos="926465" algn="l"/>
              </a:tabLst>
            </a:pPr>
            <a:r>
              <a:rPr b="0" i="1" dirty="0">
                <a:latin typeface="Perpetua"/>
                <a:cs typeface="Perpetua"/>
              </a:rPr>
              <a:t>27.	</a:t>
            </a:r>
            <a:r>
              <a:rPr b="0" i="1" spc="-5" dirty="0">
                <a:latin typeface="Perpetua"/>
                <a:cs typeface="Perpetua"/>
              </a:rPr>
              <a:t>Following </a:t>
            </a:r>
            <a:r>
              <a:rPr b="0" i="1" dirty="0">
                <a:latin typeface="Perpetua"/>
                <a:cs typeface="Perpetua"/>
              </a:rPr>
              <a:t>additional activities shall </a:t>
            </a:r>
            <a:r>
              <a:rPr b="0" i="1" spc="-5" dirty="0">
                <a:latin typeface="Perpetua"/>
                <a:cs typeface="Perpetua"/>
              </a:rPr>
              <a:t>be </a:t>
            </a:r>
            <a:r>
              <a:rPr b="0" i="1" dirty="0">
                <a:latin typeface="Perpetua"/>
                <a:cs typeface="Perpetua"/>
              </a:rPr>
              <a:t>deemed </a:t>
            </a:r>
            <a:r>
              <a:rPr b="0" i="1" spc="-5" dirty="0">
                <a:latin typeface="Perpetua"/>
                <a:cs typeface="Perpetua"/>
              </a:rPr>
              <a:t>to be included in the Schedule VII of the Act:-  </a:t>
            </a:r>
            <a:r>
              <a:rPr b="0" spc="-5" dirty="0">
                <a:latin typeface="Perpetua"/>
                <a:cs typeface="Perpetua"/>
              </a:rPr>
              <a:t>Toilet </a:t>
            </a:r>
            <a:r>
              <a:rPr b="0" dirty="0">
                <a:latin typeface="Perpetua"/>
                <a:cs typeface="Perpetua"/>
              </a:rPr>
              <a:t>and Sanitation Facilities </a:t>
            </a:r>
            <a:r>
              <a:rPr b="0" spc="-5" dirty="0">
                <a:latin typeface="Perpetua"/>
                <a:cs typeface="Perpetua"/>
              </a:rPr>
              <a:t>in rural </a:t>
            </a:r>
            <a:r>
              <a:rPr b="0" dirty="0">
                <a:latin typeface="Perpetua"/>
                <a:cs typeface="Perpetua"/>
              </a:rPr>
              <a:t>schools, particularly </a:t>
            </a:r>
            <a:r>
              <a:rPr b="0" spc="-5" dirty="0">
                <a:latin typeface="Perpetua"/>
                <a:cs typeface="Perpetua"/>
              </a:rPr>
              <a:t>for</a:t>
            </a:r>
            <a:r>
              <a:rPr b="0" spc="-30" dirty="0">
                <a:latin typeface="Perpetua"/>
                <a:cs typeface="Perpetua"/>
              </a:rPr>
              <a:t> </a:t>
            </a:r>
            <a:r>
              <a:rPr b="0" dirty="0">
                <a:latin typeface="Perpetua"/>
                <a:cs typeface="Perpetua"/>
              </a:rPr>
              <a:t>girls;</a:t>
            </a:r>
          </a:p>
          <a:p>
            <a:pPr marL="12700" marR="5666105">
              <a:lnSpc>
                <a:spcPct val="114999"/>
              </a:lnSpc>
              <a:spcBef>
                <a:spcPts val="10"/>
              </a:spcBef>
            </a:pPr>
            <a:r>
              <a:rPr b="0" i="1" dirty="0">
                <a:latin typeface="Perpetua"/>
                <a:cs typeface="Perpetua"/>
              </a:rPr>
              <a:t>Promotion </a:t>
            </a:r>
            <a:r>
              <a:rPr b="0" i="1" spc="-5" dirty="0">
                <a:latin typeface="Perpetua"/>
                <a:cs typeface="Perpetua"/>
              </a:rPr>
              <a:t>of </a:t>
            </a:r>
            <a:r>
              <a:rPr b="0" i="1" dirty="0">
                <a:latin typeface="Perpetua"/>
                <a:cs typeface="Perpetua"/>
              </a:rPr>
              <a:t>Sports and</a:t>
            </a:r>
            <a:r>
              <a:rPr b="0" i="1" spc="-90" dirty="0">
                <a:latin typeface="Perpetua"/>
                <a:cs typeface="Perpetua"/>
              </a:rPr>
              <a:t> </a:t>
            </a:r>
            <a:r>
              <a:rPr b="0" i="1" dirty="0">
                <a:latin typeface="Perpetua"/>
                <a:cs typeface="Perpetua"/>
              </a:rPr>
              <a:t>Games;  </a:t>
            </a:r>
            <a:r>
              <a:rPr b="0" dirty="0">
                <a:latin typeface="Perpetua"/>
                <a:cs typeface="Perpetua"/>
              </a:rPr>
              <a:t>Promotion </a:t>
            </a:r>
            <a:r>
              <a:rPr b="0" spc="-5" dirty="0">
                <a:latin typeface="Perpetua"/>
                <a:cs typeface="Perpetua"/>
              </a:rPr>
              <a:t>of Art and</a:t>
            </a:r>
            <a:r>
              <a:rPr b="0" spc="-50" dirty="0">
                <a:latin typeface="Perpetua"/>
                <a:cs typeface="Perpetua"/>
              </a:rPr>
              <a:t> </a:t>
            </a:r>
            <a:r>
              <a:rPr b="0" spc="-5" dirty="0">
                <a:latin typeface="Perpetua"/>
                <a:cs typeface="Perpetua"/>
              </a:rPr>
              <a:t>Culture;</a:t>
            </a:r>
          </a:p>
          <a:p>
            <a:pPr marL="12700" marR="2331720">
              <a:lnSpc>
                <a:spcPct val="114999"/>
              </a:lnSpc>
              <a:spcBef>
                <a:spcPts val="5"/>
              </a:spcBef>
            </a:pPr>
            <a:r>
              <a:rPr b="0" i="1" dirty="0">
                <a:latin typeface="Perpetua"/>
                <a:cs typeface="Perpetua"/>
              </a:rPr>
              <a:t>Welfare measures for the differently abled, </a:t>
            </a:r>
            <a:r>
              <a:rPr b="0" i="1" spc="-5" dirty="0">
                <a:latin typeface="Perpetua"/>
                <a:cs typeface="Perpetua"/>
              </a:rPr>
              <a:t>the old, homeless and destitutes;  </a:t>
            </a:r>
            <a:r>
              <a:rPr b="0" spc="-5" dirty="0">
                <a:latin typeface="Perpetua"/>
                <a:cs typeface="Perpetua"/>
              </a:rPr>
              <a:t>Adoption of</a:t>
            </a:r>
            <a:r>
              <a:rPr b="0" spc="-10" dirty="0">
                <a:latin typeface="Perpetua"/>
                <a:cs typeface="Perpetua"/>
              </a:rPr>
              <a:t> </a:t>
            </a:r>
            <a:r>
              <a:rPr b="0" spc="-5" dirty="0">
                <a:latin typeface="Perpetua"/>
                <a:cs typeface="Perpetua"/>
              </a:rPr>
              <a:t>villages;</a:t>
            </a: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b="0" i="1" dirty="0">
                <a:latin typeface="Perpetua"/>
                <a:cs typeface="Perpetua"/>
              </a:rPr>
              <a:t>Scholarships to </a:t>
            </a:r>
            <a:r>
              <a:rPr b="0" i="1" spc="-5" dirty="0">
                <a:latin typeface="Perpetua"/>
                <a:cs typeface="Perpetua"/>
              </a:rPr>
              <a:t>student/trainees</a:t>
            </a:r>
            <a:r>
              <a:rPr b="0" i="1" spc="-10" dirty="0">
                <a:latin typeface="Perpetua"/>
                <a:cs typeface="Perpetua"/>
              </a:rPr>
              <a:t> </a:t>
            </a:r>
            <a:r>
              <a:rPr b="0" i="1" spc="-5" dirty="0">
                <a:latin typeface="Perpetua"/>
                <a:cs typeface="Perpetua"/>
              </a:rPr>
              <a:t>etc.;</a:t>
            </a:r>
          </a:p>
          <a:p>
            <a:pPr marL="12700" marR="1599565">
              <a:lnSpc>
                <a:spcPts val="2630"/>
              </a:lnSpc>
              <a:spcBef>
                <a:spcPts val="140"/>
              </a:spcBef>
            </a:pPr>
            <a:r>
              <a:rPr b="0" i="1" spc="-5" dirty="0">
                <a:latin typeface="Perpetua"/>
                <a:cs typeface="Perpetua"/>
              </a:rPr>
              <a:t>Disaster Management Activities including </a:t>
            </a:r>
            <a:r>
              <a:rPr b="0" i="1" dirty="0">
                <a:latin typeface="Perpetua"/>
                <a:cs typeface="Perpetua"/>
              </a:rPr>
              <a:t>those related to amelioration/ </a:t>
            </a:r>
            <a:r>
              <a:rPr b="0" i="1" spc="-5" dirty="0">
                <a:latin typeface="Perpetua"/>
                <a:cs typeface="Perpetua"/>
              </a:rPr>
              <a:t>mitigation;  </a:t>
            </a:r>
            <a:r>
              <a:rPr b="0" spc="-5" dirty="0">
                <a:latin typeface="Perpetua"/>
                <a:cs typeface="Perpetua"/>
              </a:rPr>
              <a:t>Other matters </a:t>
            </a:r>
            <a:r>
              <a:rPr b="0" dirty="0">
                <a:latin typeface="Perpetua"/>
                <a:cs typeface="Perpetua"/>
              </a:rPr>
              <a:t>which the </a:t>
            </a:r>
            <a:r>
              <a:rPr b="0" spc="-5" dirty="0">
                <a:latin typeface="Perpetua"/>
                <a:cs typeface="Perpetua"/>
              </a:rPr>
              <a:t>Board of </a:t>
            </a:r>
            <a:r>
              <a:rPr b="0" dirty="0">
                <a:latin typeface="Perpetua"/>
                <a:cs typeface="Perpetua"/>
              </a:rPr>
              <a:t>the company </a:t>
            </a:r>
            <a:r>
              <a:rPr b="0" spc="-5" dirty="0">
                <a:latin typeface="Perpetua"/>
                <a:cs typeface="Perpetua"/>
              </a:rPr>
              <a:t>may </a:t>
            </a:r>
            <a:r>
              <a:rPr b="0" dirty="0">
                <a:latin typeface="Perpetua"/>
                <a:cs typeface="Perpetua"/>
              </a:rPr>
              <a:t>consider to </a:t>
            </a:r>
            <a:r>
              <a:rPr b="0" spc="-5" dirty="0">
                <a:latin typeface="Perpetua"/>
                <a:cs typeface="Perpetua"/>
              </a:rPr>
              <a:t>be</a:t>
            </a:r>
            <a:r>
              <a:rPr b="0" spc="-50" dirty="0">
                <a:latin typeface="Perpetua"/>
                <a:cs typeface="Perpetua"/>
              </a:rPr>
              <a:t> </a:t>
            </a:r>
            <a:r>
              <a:rPr b="0" spc="-5" dirty="0">
                <a:latin typeface="Perpetua"/>
                <a:cs typeface="Perpetua"/>
              </a:rPr>
              <a:t>appropriate;</a:t>
            </a: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b="0" i="1" dirty="0">
                <a:latin typeface="Perpetua"/>
                <a:cs typeface="Perpetua"/>
              </a:rPr>
              <a:t>Such </a:t>
            </a:r>
            <a:r>
              <a:rPr b="0" i="1" spc="-5" dirty="0">
                <a:latin typeface="Perpetua"/>
                <a:cs typeface="Perpetua"/>
              </a:rPr>
              <a:t>other matters as may be</a:t>
            </a:r>
            <a:r>
              <a:rPr b="0" i="1" spc="-15" dirty="0">
                <a:latin typeface="Perpetua"/>
                <a:cs typeface="Perpetua"/>
              </a:rPr>
              <a:t> </a:t>
            </a:r>
            <a:r>
              <a:rPr b="0" i="1" spc="-5" dirty="0">
                <a:latin typeface="Perpetua"/>
                <a:cs typeface="Perpetua"/>
              </a:rPr>
              <a:t>prescribed.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7563" y="692912"/>
            <a:ext cx="487045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43480" algn="l"/>
              </a:tabLst>
            </a:pPr>
            <a:r>
              <a:rPr sz="2500" spc="-5" dirty="0"/>
              <a:t>SUSTAINABL</a:t>
            </a:r>
            <a:r>
              <a:rPr sz="2500" dirty="0"/>
              <a:t>E	</a:t>
            </a:r>
            <a:r>
              <a:rPr sz="2500" spc="-5" dirty="0"/>
              <a:t>DEVELOPMENT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59135" y="1337563"/>
            <a:ext cx="7994015" cy="427355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85115" marR="721995" indent="-272415">
              <a:lnSpc>
                <a:spcPts val="2380"/>
              </a:lnSpc>
              <a:spcBef>
                <a:spcPts val="39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3751579" algn="l"/>
                <a:tab pos="5650230" algn="l"/>
              </a:tabLst>
            </a:pPr>
            <a:r>
              <a:rPr sz="2200" dirty="0">
                <a:latin typeface="Arial"/>
                <a:cs typeface="Arial"/>
              </a:rPr>
              <a:t>Over the last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two decades,	the issues of sustainability  actively discussed by various governments,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international  bodies and other important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constituents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	society.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27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2801620" algn="l"/>
              </a:tabLst>
            </a:pPr>
            <a:r>
              <a:rPr sz="2200" dirty="0">
                <a:latin typeface="Arial"/>
                <a:cs typeface="Arial"/>
              </a:rPr>
              <a:t>The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'Earth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Summit'	at Rio de Janeiro in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1992</a:t>
            </a:r>
            <a:endParaRPr sz="2200">
              <a:latin typeface="Arial"/>
              <a:cs typeface="Arial"/>
            </a:endParaRPr>
          </a:p>
          <a:p>
            <a:pPr marL="285115" marR="5080" indent="-272415">
              <a:lnSpc>
                <a:spcPts val="2380"/>
              </a:lnSpc>
              <a:spcBef>
                <a:spcPts val="60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1948180" algn="l"/>
                <a:tab pos="3098800" algn="l"/>
                <a:tab pos="3472179" algn="l"/>
              </a:tabLst>
            </a:pPr>
            <a:r>
              <a:rPr sz="2200" dirty="0">
                <a:latin typeface="Arial"/>
                <a:cs typeface="Arial"/>
              </a:rPr>
              <a:t>The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Summit	resulted	in	The Rio Declaration on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Environment  </a:t>
            </a:r>
            <a:r>
              <a:rPr sz="2200" spc="-5" dirty="0">
                <a:latin typeface="Arial"/>
                <a:cs typeface="Arial"/>
              </a:rPr>
              <a:t>and Development</a:t>
            </a:r>
            <a:endParaRPr sz="2200">
              <a:latin typeface="Arial"/>
              <a:cs typeface="Arial"/>
            </a:endParaRPr>
          </a:p>
          <a:p>
            <a:pPr marL="285115" marR="211454" indent="-272415" algn="just">
              <a:lnSpc>
                <a:spcPct val="89900"/>
              </a:lnSpc>
              <a:spcBef>
                <a:spcPts val="54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Establishment of various UN bodies like the UN Commission  </a:t>
            </a:r>
            <a:r>
              <a:rPr sz="2200" dirty="0">
                <a:latin typeface="Arial"/>
                <a:cs typeface="Arial"/>
              </a:rPr>
              <a:t>on Sustainable Development, the Framework Convention on  </a:t>
            </a:r>
            <a:r>
              <a:rPr sz="2200" spc="-5" dirty="0">
                <a:latin typeface="Arial"/>
                <a:cs typeface="Arial"/>
              </a:rPr>
              <a:t>Climate Change and the Convention on Biological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Diversity.</a:t>
            </a:r>
            <a:endParaRPr sz="2200">
              <a:latin typeface="Arial"/>
              <a:cs typeface="Arial"/>
            </a:endParaRPr>
          </a:p>
          <a:p>
            <a:pPr marL="285115" marR="128270" indent="-272415">
              <a:lnSpc>
                <a:spcPts val="2380"/>
              </a:lnSpc>
              <a:spcBef>
                <a:spcPts val="6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5758815" algn="l"/>
              </a:tabLst>
            </a:pPr>
            <a:r>
              <a:rPr sz="2200" dirty="0">
                <a:latin typeface="Arial"/>
                <a:cs typeface="Arial"/>
              </a:rPr>
              <a:t>Subsequent conferences and protocols addressed the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issues  of sustainable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development,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environmental	improvement,  climate change, ethical governance and corporate social  responsibility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27</a:t>
            </a:fld>
            <a:endParaRPr spc="-5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9482" y="540512"/>
            <a:ext cx="462534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5" dirty="0"/>
              <a:t>SUSTAINABILITY</a:t>
            </a:r>
            <a:r>
              <a:rPr sz="2500" spc="-60" dirty="0"/>
              <a:t> </a:t>
            </a:r>
            <a:r>
              <a:rPr sz="2500" spc="-5" dirty="0"/>
              <a:t>REPORTING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30578" y="993901"/>
            <a:ext cx="8319134" cy="406400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13664" marR="860425" indent="-101600">
              <a:lnSpc>
                <a:spcPts val="2080"/>
              </a:lnSpc>
              <a:spcBef>
                <a:spcPts val="430"/>
              </a:spcBef>
            </a:pPr>
            <a:r>
              <a:rPr sz="2000" spc="-5" dirty="0">
                <a:latin typeface="Arial"/>
                <a:cs typeface="Arial"/>
              </a:rPr>
              <a:t>The World Commission on Environment and </a:t>
            </a:r>
            <a:r>
              <a:rPr sz="2000" spc="-10" dirty="0">
                <a:latin typeface="Arial"/>
                <a:cs typeface="Arial"/>
              </a:rPr>
              <a:t>Development defines  </a:t>
            </a:r>
            <a:r>
              <a:rPr sz="2000" spc="-5" dirty="0">
                <a:latin typeface="Arial"/>
                <a:cs typeface="Arial"/>
              </a:rPr>
              <a:t>sustainable development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as</a:t>
            </a:r>
            <a:endParaRPr sz="2000">
              <a:latin typeface="Arial"/>
              <a:cs typeface="Arial"/>
            </a:endParaRPr>
          </a:p>
          <a:p>
            <a:pPr marL="113664" marR="210820" indent="-62865">
              <a:lnSpc>
                <a:spcPts val="1930"/>
              </a:lnSpc>
              <a:spcBef>
                <a:spcPts val="540"/>
              </a:spcBef>
            </a:pPr>
            <a:r>
              <a:rPr sz="2000" spc="-10" dirty="0">
                <a:latin typeface="Arial"/>
                <a:cs typeface="Arial"/>
              </a:rPr>
              <a:t>“Development which meets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needs </a:t>
            </a:r>
            <a:r>
              <a:rPr sz="2000" spc="-5" dirty="0">
                <a:latin typeface="Arial"/>
                <a:cs typeface="Arial"/>
              </a:rPr>
              <a:t>of the </a:t>
            </a:r>
            <a:r>
              <a:rPr sz="2000" spc="-10" dirty="0">
                <a:latin typeface="Arial"/>
                <a:cs typeface="Arial"/>
              </a:rPr>
              <a:t>present without  compromising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ability </a:t>
            </a:r>
            <a:r>
              <a:rPr sz="2000" spc="-5" dirty="0">
                <a:latin typeface="Arial"/>
                <a:cs typeface="Arial"/>
              </a:rPr>
              <a:t>of </a:t>
            </a:r>
            <a:r>
              <a:rPr sz="2000" spc="-10" dirty="0">
                <a:latin typeface="Arial"/>
                <a:cs typeface="Arial"/>
              </a:rPr>
              <a:t>future </a:t>
            </a:r>
            <a:r>
              <a:rPr sz="2000" spc="-5" dirty="0">
                <a:latin typeface="Arial"/>
                <a:cs typeface="Arial"/>
              </a:rPr>
              <a:t>generations to meet their own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needs"</a:t>
            </a:r>
            <a:endParaRPr sz="2000">
              <a:latin typeface="Arial"/>
              <a:cs typeface="Arial"/>
            </a:endParaRPr>
          </a:p>
          <a:p>
            <a:pPr marL="113664" marR="331470" indent="-62230">
              <a:lnSpc>
                <a:spcPts val="1930"/>
              </a:lnSpc>
              <a:spcBef>
                <a:spcPts val="560"/>
              </a:spcBef>
              <a:tabLst>
                <a:tab pos="1687195" algn="l"/>
                <a:tab pos="4254500" algn="l"/>
                <a:tab pos="6694805" algn="l"/>
              </a:tabLst>
            </a:pPr>
            <a:r>
              <a:rPr sz="2000" spc="-10" dirty="0">
                <a:latin typeface="Arial"/>
                <a:cs typeface="Arial"/>
              </a:rPr>
              <a:t>Sustainabilit</a:t>
            </a:r>
            <a:r>
              <a:rPr sz="2000" spc="-5" dirty="0">
                <a:latin typeface="Arial"/>
                <a:cs typeface="Arial"/>
              </a:rPr>
              <a:t>y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ma</a:t>
            </a:r>
            <a:r>
              <a:rPr sz="2000" spc="-5" dirty="0">
                <a:latin typeface="Arial"/>
                <a:cs typeface="Arial"/>
              </a:rPr>
              <a:t>y </a:t>
            </a:r>
            <a:r>
              <a:rPr sz="2000" spc="-1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e </a:t>
            </a:r>
            <a:r>
              <a:rPr sz="2000" spc="-10" dirty="0">
                <a:latin typeface="Arial"/>
                <a:cs typeface="Arial"/>
              </a:rPr>
              <a:t>sai</a:t>
            </a:r>
            <a:r>
              <a:rPr sz="2000" spc="-5" dirty="0">
                <a:latin typeface="Arial"/>
                <a:cs typeface="Arial"/>
              </a:rPr>
              <a:t>d 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spc="-5" dirty="0">
                <a:latin typeface="Arial"/>
                <a:cs typeface="Arial"/>
              </a:rPr>
              <a:t>o </a:t>
            </a:r>
            <a:r>
              <a:rPr sz="2000" spc="-1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e </a:t>
            </a:r>
            <a:r>
              <a:rPr sz="2000" spc="0" dirty="0">
                <a:latin typeface="Arial"/>
                <a:cs typeface="Arial"/>
              </a:rPr>
              <a:t>t</a:t>
            </a:r>
            <a:r>
              <a:rPr sz="2000" spc="-5" dirty="0">
                <a:latin typeface="Arial"/>
                <a:cs typeface="Arial"/>
              </a:rPr>
              <a:t>he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the destination while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sustainable  development is the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path</a:t>
            </a:r>
            <a:endParaRPr sz="2000">
              <a:latin typeface="Arial"/>
              <a:cs typeface="Arial"/>
            </a:endParaRPr>
          </a:p>
          <a:p>
            <a:pPr marL="113664" marR="5080" indent="-62230">
              <a:lnSpc>
                <a:spcPct val="80200"/>
              </a:lnSpc>
              <a:spcBef>
                <a:spcPts val="590"/>
              </a:spcBef>
              <a:tabLst>
                <a:tab pos="4106545" algn="l"/>
                <a:tab pos="5476240" algn="l"/>
              </a:tabLst>
            </a:pPr>
            <a:r>
              <a:rPr sz="2000" spc="-5" dirty="0">
                <a:latin typeface="Arial"/>
                <a:cs typeface="Arial"/>
              </a:rPr>
              <a:t>Sustainability reporting is the practice of </a:t>
            </a:r>
            <a:r>
              <a:rPr sz="2000" spc="-10" dirty="0">
                <a:latin typeface="Arial"/>
                <a:cs typeface="Arial"/>
              </a:rPr>
              <a:t>measuring, disclosing, </a:t>
            </a:r>
            <a:r>
              <a:rPr sz="2000" spc="-5" dirty="0">
                <a:latin typeface="Arial"/>
                <a:cs typeface="Arial"/>
              </a:rPr>
              <a:t>and </a:t>
            </a:r>
            <a:r>
              <a:rPr sz="2000" spc="-10" dirty="0">
                <a:latin typeface="Arial"/>
                <a:cs typeface="Arial"/>
              </a:rPr>
              <a:t>being  </a:t>
            </a:r>
            <a:r>
              <a:rPr sz="2000" spc="-5" dirty="0">
                <a:latin typeface="Arial"/>
                <a:cs typeface="Arial"/>
              </a:rPr>
              <a:t>accountable to internal and external stakeholders for organizational  </a:t>
            </a:r>
            <a:r>
              <a:rPr sz="2000" spc="-10" dirty="0">
                <a:latin typeface="Arial"/>
                <a:cs typeface="Arial"/>
              </a:rPr>
              <a:t>performance towards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goal </a:t>
            </a:r>
            <a:r>
              <a:rPr sz="2000" spc="-5" dirty="0">
                <a:latin typeface="Arial"/>
                <a:cs typeface="Arial"/>
              </a:rPr>
              <a:t>of </a:t>
            </a:r>
            <a:r>
              <a:rPr sz="2000" spc="-10" dirty="0">
                <a:latin typeface="Arial"/>
                <a:cs typeface="Arial"/>
              </a:rPr>
              <a:t>sustainable development. </a:t>
            </a:r>
            <a:r>
              <a:rPr sz="2000" spc="-5" dirty="0">
                <a:latin typeface="Arial"/>
                <a:cs typeface="Arial"/>
              </a:rPr>
              <a:t>A  sustainability report should provide</a:t>
            </a:r>
            <a:r>
              <a:rPr sz="2000" spc="1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balanced	and reasonable  representation of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sustainability	</a:t>
            </a:r>
            <a:r>
              <a:rPr sz="2000" spc="-10" dirty="0">
                <a:latin typeface="Arial"/>
                <a:cs typeface="Arial"/>
              </a:rPr>
              <a:t>performance </a:t>
            </a:r>
            <a:r>
              <a:rPr sz="2000" spc="-5" dirty="0">
                <a:latin typeface="Arial"/>
                <a:cs typeface="Arial"/>
              </a:rPr>
              <a:t>of a </a:t>
            </a:r>
            <a:r>
              <a:rPr sz="2000" spc="-10" dirty="0">
                <a:latin typeface="Arial"/>
                <a:cs typeface="Arial"/>
              </a:rPr>
              <a:t>reporting  </a:t>
            </a:r>
            <a:r>
              <a:rPr sz="2000" spc="-5" dirty="0">
                <a:latin typeface="Arial"/>
                <a:cs typeface="Arial"/>
              </a:rPr>
              <a:t>organization</a:t>
            </a:r>
            <a:endParaRPr sz="2000">
              <a:latin typeface="Arial"/>
              <a:cs typeface="Arial"/>
            </a:endParaRPr>
          </a:p>
          <a:p>
            <a:pPr marL="113664" marR="343535" indent="-62230">
              <a:lnSpc>
                <a:spcPct val="80100"/>
              </a:lnSpc>
              <a:spcBef>
                <a:spcPts val="580"/>
              </a:spcBef>
              <a:tabLst>
                <a:tab pos="968375" algn="l"/>
                <a:tab pos="1311910" algn="l"/>
                <a:tab pos="4796155" algn="l"/>
              </a:tabLst>
            </a:pPr>
            <a:r>
              <a:rPr sz="2000" spc="-10" dirty="0">
                <a:latin typeface="Arial"/>
                <a:cs typeface="Arial"/>
              </a:rPr>
              <a:t>Today,	</a:t>
            </a:r>
            <a:r>
              <a:rPr sz="2000" spc="-5" dirty="0">
                <a:latin typeface="Arial"/>
                <a:cs typeface="Arial"/>
              </a:rPr>
              <a:t>of the 250 </a:t>
            </a:r>
            <a:r>
              <a:rPr sz="2000" spc="-10" dirty="0">
                <a:latin typeface="Arial"/>
                <a:cs typeface="Arial"/>
              </a:rPr>
              <a:t>largest global </a:t>
            </a:r>
            <a:r>
              <a:rPr sz="2000" spc="-5" dirty="0">
                <a:latin typeface="Arial"/>
                <a:cs typeface="Arial"/>
              </a:rPr>
              <a:t>companies, over 80% are publishing  sustainability reports. Overall,</a:t>
            </a:r>
            <a:r>
              <a:rPr sz="2000" spc="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more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than	</a:t>
            </a:r>
            <a:r>
              <a:rPr sz="2000" spc="-10" dirty="0">
                <a:latin typeface="Arial"/>
                <a:cs typeface="Arial"/>
              </a:rPr>
              <a:t>5,000 companies across the  globe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are	</a:t>
            </a:r>
            <a:r>
              <a:rPr sz="2000" spc="-10" dirty="0">
                <a:latin typeface="Arial"/>
                <a:cs typeface="Arial"/>
              </a:rPr>
              <a:t>coming </a:t>
            </a:r>
            <a:r>
              <a:rPr sz="2000" spc="-5" dirty="0">
                <a:latin typeface="Arial"/>
                <a:cs typeface="Arial"/>
              </a:rPr>
              <a:t>out with sustainability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reports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28</a:t>
            </a:fld>
            <a:endParaRPr spc="-5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6123" y="540512"/>
            <a:ext cx="505333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5" dirty="0"/>
              <a:t>GLOBAL REPORTING</a:t>
            </a:r>
            <a:r>
              <a:rPr sz="2500" spc="-40" dirty="0"/>
              <a:t> </a:t>
            </a:r>
            <a:r>
              <a:rPr sz="2500" spc="-5" dirty="0"/>
              <a:t>INITIATIVE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59135" y="1229359"/>
            <a:ext cx="1314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75" dirty="0">
                <a:solidFill>
                  <a:srgbClr val="FF0065"/>
                </a:solidFill>
                <a:latin typeface="Arial"/>
                <a:cs typeface="Arial"/>
              </a:rPr>
              <a:t>●</a:t>
            </a:r>
            <a:endParaRPr sz="15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29</a:t>
            </a:fld>
            <a:endParaRPr spc="-5" dirty="0"/>
          </a:p>
        </p:txBody>
      </p:sp>
      <p:sp>
        <p:nvSpPr>
          <p:cNvPr id="5" name="object 5"/>
          <p:cNvSpPr txBox="1"/>
          <p:nvPr/>
        </p:nvSpPr>
        <p:spPr>
          <a:xfrm>
            <a:off x="1159135" y="1191259"/>
            <a:ext cx="7459980" cy="8686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85115" marR="5080" indent="253365">
              <a:lnSpc>
                <a:spcPts val="1950"/>
              </a:lnSpc>
              <a:spcBef>
                <a:spcPts val="340"/>
              </a:spcBef>
              <a:tabLst>
                <a:tab pos="4197350" algn="l"/>
              </a:tabLst>
            </a:pPr>
            <a:r>
              <a:rPr sz="1800" spc="-5" dirty="0">
                <a:latin typeface="Arial"/>
                <a:cs typeface="Arial"/>
              </a:rPr>
              <a:t>Global Reporting Initiative</a:t>
            </a:r>
            <a:r>
              <a:rPr sz="1800" spc="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(GRI) 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is	an organization that provides a  framework for sustainability</a:t>
            </a:r>
            <a:r>
              <a:rPr sz="1800" spc="-10" dirty="0">
                <a:latin typeface="Arial"/>
                <a:cs typeface="Arial"/>
              </a:rPr>
              <a:t> reporting</a:t>
            </a:r>
            <a:endParaRPr sz="18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35"/>
              </a:spcBef>
              <a:buClr>
                <a:srgbClr val="FF0065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Arial"/>
                <a:cs typeface="Arial"/>
              </a:rPr>
              <a:t>The framework can be used by all types of</a:t>
            </a:r>
            <a:r>
              <a:rPr sz="1800" spc="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organizations.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9135" y="2382265"/>
            <a:ext cx="8073390" cy="814069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285115" marR="5080" indent="-272415">
              <a:lnSpc>
                <a:spcPct val="93700"/>
              </a:lnSpc>
              <a:spcBef>
                <a:spcPts val="235"/>
              </a:spcBef>
              <a:buClr>
                <a:srgbClr val="FF0065"/>
              </a:buClr>
              <a:buSzPct val="83333"/>
              <a:buChar char="●"/>
              <a:tabLst>
                <a:tab pos="348615" algn="l"/>
                <a:tab pos="349250" algn="l"/>
              </a:tabLst>
            </a:pPr>
            <a:r>
              <a:rPr sz="1800" spc="-5" dirty="0">
                <a:latin typeface="Arial"/>
                <a:cs typeface="Arial"/>
              </a:rPr>
              <a:t>Although the GRI is independent, it remains a collaborating centre of </a:t>
            </a:r>
            <a:r>
              <a:rPr sz="1800" spc="-5" dirty="0">
                <a:latin typeface="Perpetua"/>
                <a:cs typeface="Perpetua"/>
              </a:rPr>
              <a:t>United  </a:t>
            </a:r>
            <a:r>
              <a:rPr sz="1800" dirty="0">
                <a:latin typeface="Perpetua"/>
                <a:cs typeface="Perpetua"/>
              </a:rPr>
              <a:t>Nations Environment Programme (UNEP) </a:t>
            </a:r>
            <a:r>
              <a:rPr sz="1800" spc="-5" dirty="0">
                <a:latin typeface="Arial"/>
                <a:cs typeface="Arial"/>
              </a:rPr>
              <a:t>and works in cooperation with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United  Nations Global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Compact.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59135" y="3576320"/>
            <a:ext cx="1314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75" dirty="0">
                <a:solidFill>
                  <a:srgbClr val="FF0065"/>
                </a:solidFill>
                <a:latin typeface="Arial"/>
                <a:cs typeface="Arial"/>
              </a:rPr>
              <a:t>●</a:t>
            </a:r>
            <a:endParaRPr sz="1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1925" y="3538220"/>
            <a:ext cx="7960995" cy="1042669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252729">
              <a:lnSpc>
                <a:spcPts val="1950"/>
              </a:lnSpc>
              <a:spcBef>
                <a:spcPts val="340"/>
              </a:spcBef>
            </a:pPr>
            <a:r>
              <a:rPr sz="1800" spc="-5" dirty="0">
                <a:latin typeface="Arial"/>
                <a:cs typeface="Arial"/>
              </a:rPr>
              <a:t>Sustainability reporting is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action where an organization publicly  communicates their economic, environmental, and social performance. The  GRI’s mission is to make sustainability reporting by all organizations as </a:t>
            </a:r>
            <a:r>
              <a:rPr sz="1800" spc="-10" dirty="0">
                <a:latin typeface="Arial"/>
                <a:cs typeface="Arial"/>
              </a:rPr>
              <a:t>routine  </a:t>
            </a:r>
            <a:r>
              <a:rPr sz="1800" spc="-5" dirty="0">
                <a:latin typeface="Arial"/>
                <a:cs typeface="Arial"/>
              </a:rPr>
              <a:t>and comparable as financial</a:t>
            </a:r>
            <a:r>
              <a:rPr sz="1800" spc="-10" dirty="0">
                <a:latin typeface="Arial"/>
                <a:cs typeface="Arial"/>
              </a:rPr>
              <a:t> reporting.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9135" y="4922011"/>
            <a:ext cx="8187055" cy="79502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85115" marR="5080" indent="-272415">
              <a:lnSpc>
                <a:spcPts val="1950"/>
              </a:lnSpc>
              <a:spcBef>
                <a:spcPts val="340"/>
              </a:spcBef>
              <a:buClr>
                <a:srgbClr val="FF0065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dirty="0">
                <a:latin typeface="Arial"/>
                <a:cs typeface="Arial"/>
              </a:rPr>
              <a:t>GRI </a:t>
            </a:r>
            <a:r>
              <a:rPr sz="1800" spc="-5" dirty="0">
                <a:latin typeface="Arial"/>
                <a:cs typeface="Arial"/>
              </a:rPr>
              <a:t>Guidelines are </a:t>
            </a:r>
            <a:r>
              <a:rPr sz="1800" dirty="0">
                <a:latin typeface="Arial"/>
                <a:cs typeface="Arial"/>
              </a:rPr>
              <a:t>the most </a:t>
            </a:r>
            <a:r>
              <a:rPr sz="1800" spc="-5" dirty="0">
                <a:latin typeface="Arial"/>
                <a:cs typeface="Arial"/>
              </a:rPr>
              <a:t>widely used in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world </a:t>
            </a:r>
            <a:r>
              <a:rPr sz="1800" dirty="0">
                <a:latin typeface="Arial"/>
                <a:cs typeface="Arial"/>
              </a:rPr>
              <a:t>for </a:t>
            </a:r>
            <a:r>
              <a:rPr sz="1800" spc="-5" dirty="0">
                <a:latin typeface="Arial"/>
                <a:cs typeface="Arial"/>
              </a:rPr>
              <a:t>reporting. More than  4,000 organizations from 60 countries use the Guidelines to produce </a:t>
            </a:r>
            <a:r>
              <a:rPr sz="1800" spc="-10" dirty="0">
                <a:latin typeface="Arial"/>
                <a:cs typeface="Arial"/>
              </a:rPr>
              <a:t>their  </a:t>
            </a:r>
            <a:r>
              <a:rPr sz="1800" spc="-5" dirty="0">
                <a:latin typeface="Arial"/>
                <a:cs typeface="Arial"/>
              </a:rPr>
              <a:t>sustainability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reports.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1086" y="540512"/>
            <a:ext cx="33432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41525" algn="l"/>
                <a:tab pos="2660015" algn="l"/>
              </a:tabLst>
            </a:pPr>
            <a:r>
              <a:rPr sz="2500" spc="-5" dirty="0"/>
              <a:t>EVOLUTIO</a:t>
            </a:r>
            <a:r>
              <a:rPr sz="2500" dirty="0"/>
              <a:t>N	</a:t>
            </a:r>
            <a:r>
              <a:rPr sz="2500" spc="-5" dirty="0"/>
              <a:t>O</a:t>
            </a:r>
            <a:r>
              <a:rPr sz="2500" dirty="0"/>
              <a:t>F	</a:t>
            </a:r>
            <a:r>
              <a:rPr sz="2500" spc="-5" dirty="0"/>
              <a:t>CSR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35335" y="1032763"/>
            <a:ext cx="8119745" cy="5314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10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1374140" algn="l"/>
              </a:tabLst>
            </a:pPr>
            <a:r>
              <a:rPr sz="2200" dirty="0">
                <a:latin typeface="Arial"/>
                <a:cs typeface="Arial"/>
              </a:rPr>
              <a:t>Initially,	shareholders were considered the only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stakeholders.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D34817"/>
              </a:buClr>
              <a:buFont typeface="Microsoft Sans Serif"/>
              <a:buChar char="▪"/>
            </a:pPr>
            <a:endParaRPr sz="305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89900"/>
              </a:lnSpc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1840230" algn="l"/>
                <a:tab pos="2539365" algn="l"/>
              </a:tabLst>
            </a:pPr>
            <a:r>
              <a:rPr sz="2200" dirty="0">
                <a:latin typeface="Arial"/>
                <a:cs typeface="Arial"/>
              </a:rPr>
              <a:t>Nobel Laureate Milton Friedman said “the business of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business  is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business.” </a:t>
            </a:r>
            <a:r>
              <a:rPr sz="2200" spc="-5" dirty="0">
                <a:latin typeface="Arial"/>
                <a:cs typeface="Arial"/>
              </a:rPr>
              <a:t>and	</a:t>
            </a:r>
            <a:r>
              <a:rPr sz="2200" dirty="0">
                <a:latin typeface="Arial"/>
                <a:cs typeface="Arial"/>
              </a:rPr>
              <a:t>“the only social </a:t>
            </a:r>
            <a:r>
              <a:rPr sz="2200" spc="-5" dirty="0">
                <a:latin typeface="Arial"/>
                <a:cs typeface="Arial"/>
              </a:rPr>
              <a:t>responsibility of business is  </a:t>
            </a:r>
            <a:r>
              <a:rPr sz="2200" dirty="0">
                <a:latin typeface="Arial"/>
                <a:cs typeface="Arial"/>
              </a:rPr>
              <a:t>maximizing	profits”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D34817"/>
              </a:buClr>
              <a:buFont typeface="Microsoft Sans Serif"/>
              <a:buChar char="▪"/>
            </a:pPr>
            <a:endParaRPr sz="2800">
              <a:latin typeface="Times New Roman"/>
              <a:cs typeface="Times New Roman"/>
            </a:endParaRPr>
          </a:p>
          <a:p>
            <a:pPr marL="362585" indent="-349885">
              <a:lnSpc>
                <a:spcPct val="100000"/>
              </a:lnSpc>
              <a:spcBef>
                <a:spcPts val="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62585" algn="l"/>
                <a:tab pos="363220" algn="l"/>
              </a:tabLst>
            </a:pPr>
            <a:r>
              <a:rPr sz="2200" dirty="0">
                <a:latin typeface="Arial"/>
                <a:cs typeface="Arial"/>
              </a:rPr>
              <a:t>Gradually companies grew in size and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clout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34817"/>
              </a:buClr>
              <a:buFont typeface="Microsoft Sans Serif"/>
              <a:buChar char="▪"/>
            </a:pPr>
            <a:endParaRPr sz="28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3751579" algn="l"/>
              </a:tabLst>
            </a:pPr>
            <a:r>
              <a:rPr sz="2200" dirty="0">
                <a:latin typeface="Arial"/>
                <a:cs typeface="Arial"/>
              </a:rPr>
              <a:t>Companies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started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playing	ever increasing role in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society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D34817"/>
              </a:buClr>
              <a:buFont typeface="Microsoft Sans Serif"/>
              <a:buChar char="▪"/>
            </a:pPr>
            <a:endParaRPr sz="28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969010" algn="l"/>
              </a:tabLst>
            </a:pPr>
            <a:r>
              <a:rPr sz="2200" dirty="0">
                <a:latin typeface="Arial"/>
                <a:cs typeface="Arial"/>
              </a:rPr>
              <a:t>This	led to redefining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stakeholders.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34817"/>
              </a:buClr>
              <a:buFont typeface="Microsoft Sans Serif"/>
              <a:buChar char="▪"/>
            </a:pPr>
            <a:endParaRPr sz="3050">
              <a:latin typeface="Times New Roman"/>
              <a:cs typeface="Times New Roman"/>
            </a:endParaRPr>
          </a:p>
          <a:p>
            <a:pPr marL="285115" marR="563245" indent="-272415">
              <a:lnSpc>
                <a:spcPct val="89900"/>
              </a:lnSpc>
              <a:spcBef>
                <a:spcPts val="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2929255" algn="l"/>
                <a:tab pos="7252334" algn="l"/>
              </a:tabLst>
            </a:pPr>
            <a:r>
              <a:rPr sz="2200" dirty="0">
                <a:latin typeface="Arial"/>
                <a:cs typeface="Arial"/>
              </a:rPr>
              <a:t>Today, society at large, customers, vendors, employees,  government etc. are	considered as much stakeholders	as  shareholders.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3</a:t>
            </a:fld>
            <a:endParaRPr spc="-5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88078" y="540512"/>
            <a:ext cx="270891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55015" algn="l"/>
              </a:tabLst>
            </a:pPr>
            <a:r>
              <a:rPr sz="2500" spc="-5" dirty="0"/>
              <a:t>GRI	GUIDELINES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59135" y="1140968"/>
            <a:ext cx="8350884" cy="270891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675"/>
              </a:spcBef>
              <a:buClr>
                <a:srgbClr val="D34817"/>
              </a:buClr>
              <a:buSzPct val="83333"/>
              <a:buChar char="●"/>
              <a:tabLst>
                <a:tab pos="411480" algn="l"/>
                <a:tab pos="412115" algn="l"/>
              </a:tabLst>
            </a:pPr>
            <a:r>
              <a:rPr sz="1800" spc="-5" dirty="0">
                <a:latin typeface="Arial"/>
                <a:cs typeface="Arial"/>
              </a:rPr>
              <a:t>Initial Guidelines in 2000</a:t>
            </a:r>
            <a:endParaRPr sz="18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Arial"/>
                <a:cs typeface="Arial"/>
              </a:rPr>
              <a:t>G2 Guidelines in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2002</a:t>
            </a:r>
            <a:endParaRPr sz="18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Arial"/>
                <a:cs typeface="Arial"/>
              </a:rPr>
              <a:t>G3 Guidelines in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2006</a:t>
            </a:r>
            <a:endParaRPr sz="18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585"/>
              </a:spcBef>
              <a:buClr>
                <a:srgbClr val="D34817"/>
              </a:buClr>
              <a:buSzPct val="83333"/>
              <a:buChar char="●"/>
              <a:tabLst>
                <a:tab pos="285115" algn="l"/>
                <a:tab pos="285750" algn="l"/>
              </a:tabLst>
            </a:pPr>
            <a:r>
              <a:rPr sz="1800" dirty="0">
                <a:latin typeface="Arial"/>
                <a:cs typeface="Arial"/>
              </a:rPr>
              <a:t>G </a:t>
            </a:r>
            <a:r>
              <a:rPr sz="1800" spc="-5" dirty="0">
                <a:latin typeface="Arial"/>
                <a:cs typeface="Arial"/>
              </a:rPr>
              <a:t>3.1 Guidelines in March</a:t>
            </a:r>
            <a:r>
              <a:rPr sz="1800" spc="-10" dirty="0">
                <a:latin typeface="Arial"/>
                <a:cs typeface="Arial"/>
              </a:rPr>
              <a:t> 2011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D34817"/>
              </a:buClr>
              <a:buFont typeface="Arial"/>
              <a:buChar char="●"/>
            </a:pPr>
            <a:endParaRPr sz="27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Perpetua"/>
                <a:cs typeface="Perpetua"/>
              </a:rPr>
              <a:t>The Guidelines provide universal guidance </a:t>
            </a:r>
            <a:r>
              <a:rPr sz="1800" dirty="0">
                <a:latin typeface="Perpetua"/>
                <a:cs typeface="Perpetua"/>
              </a:rPr>
              <a:t>for </a:t>
            </a:r>
            <a:r>
              <a:rPr sz="1800" spc="-5" dirty="0">
                <a:latin typeface="Perpetua"/>
                <a:cs typeface="Perpetua"/>
              </a:rPr>
              <a:t>reporting on sustainability</a:t>
            </a:r>
            <a:r>
              <a:rPr sz="1800" dirty="0">
                <a:latin typeface="Perpetua"/>
                <a:cs typeface="Perpetua"/>
              </a:rPr>
              <a:t> </a:t>
            </a:r>
            <a:r>
              <a:rPr sz="1800" spc="-5" dirty="0">
                <a:latin typeface="Perpetua"/>
                <a:cs typeface="Perpetua"/>
              </a:rPr>
              <a:t>performance.</a:t>
            </a:r>
            <a:endParaRPr sz="1800">
              <a:latin typeface="Perpetua"/>
              <a:cs typeface="Perpetua"/>
            </a:endParaRPr>
          </a:p>
          <a:p>
            <a:pPr marL="285115" marR="5080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3333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1800" spc="-5" dirty="0">
                <a:latin typeface="Perpetua"/>
                <a:cs typeface="Perpetua"/>
              </a:rPr>
              <a:t>This means they are applicable </a:t>
            </a:r>
            <a:r>
              <a:rPr sz="1800" dirty="0">
                <a:latin typeface="Perpetua"/>
                <a:cs typeface="Perpetua"/>
              </a:rPr>
              <a:t>to small companies, </a:t>
            </a:r>
            <a:r>
              <a:rPr sz="1800" spc="-5" dirty="0">
                <a:latin typeface="Perpetua"/>
                <a:cs typeface="Perpetua"/>
              </a:rPr>
              <a:t>large multinationals, public sector, NGOs and  other types of organizations </a:t>
            </a:r>
            <a:r>
              <a:rPr sz="1800" dirty="0">
                <a:latin typeface="Perpetua"/>
                <a:cs typeface="Perpetua"/>
              </a:rPr>
              <a:t>from </a:t>
            </a:r>
            <a:r>
              <a:rPr sz="1800" spc="-5" dirty="0">
                <a:latin typeface="Perpetua"/>
                <a:cs typeface="Perpetua"/>
              </a:rPr>
              <a:t>all around </a:t>
            </a:r>
            <a:r>
              <a:rPr sz="1800" dirty="0">
                <a:latin typeface="Perpetua"/>
                <a:cs typeface="Perpetua"/>
              </a:rPr>
              <a:t>the</a:t>
            </a:r>
            <a:r>
              <a:rPr sz="1800" spc="5" dirty="0">
                <a:latin typeface="Perpetua"/>
                <a:cs typeface="Perpetua"/>
              </a:rPr>
              <a:t> </a:t>
            </a:r>
            <a:r>
              <a:rPr sz="1800" dirty="0">
                <a:latin typeface="Perpetua"/>
                <a:cs typeface="Perpetua"/>
              </a:rPr>
              <a:t>world.</a:t>
            </a:r>
            <a:endParaRPr sz="1800">
              <a:latin typeface="Perpetua"/>
              <a:cs typeface="Perpetu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30</a:t>
            </a:fld>
            <a:endParaRPr spc="-5" dirty="0"/>
          </a:p>
        </p:txBody>
      </p:sp>
      <p:sp>
        <p:nvSpPr>
          <p:cNvPr id="5" name="object 5"/>
          <p:cNvSpPr txBox="1"/>
          <p:nvPr/>
        </p:nvSpPr>
        <p:spPr>
          <a:xfrm>
            <a:off x="1412113" y="4269727"/>
            <a:ext cx="572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Note: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48525" y="4269727"/>
            <a:ext cx="4483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G </a:t>
            </a:r>
            <a:r>
              <a:rPr sz="1800" spc="-5" dirty="0">
                <a:latin typeface="Arial"/>
                <a:cs typeface="Arial"/>
              </a:rPr>
              <a:t>4 Guidelines are expected in May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2013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3958" y="845311"/>
            <a:ext cx="7766684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5" dirty="0"/>
              <a:t>SUSTAINABILITY REPORTING UNDER GRI</a:t>
            </a:r>
            <a:r>
              <a:rPr sz="2500" spc="-20" dirty="0"/>
              <a:t> </a:t>
            </a:r>
            <a:r>
              <a:rPr sz="2500" spc="-5" dirty="0"/>
              <a:t>NORMS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82935" y="1450644"/>
            <a:ext cx="8662035" cy="265811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409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Explain the basis for identification and selection of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stakeholders</a:t>
            </a:r>
            <a:endParaRPr sz="2200">
              <a:latin typeface="Arial"/>
              <a:cs typeface="Arial"/>
            </a:endParaRPr>
          </a:p>
          <a:p>
            <a:pPr marL="285115" marR="126364" indent="-272415">
              <a:lnSpc>
                <a:spcPct val="89900"/>
              </a:lnSpc>
              <a:spcBef>
                <a:spcPts val="58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Approaches to stakeholder engagement, including frequency of  engagement by type and by stakeholder group. This could include  surveys, focus groups, community panels, corporate advisory  panels, written communication, management/union structures,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and  </a:t>
            </a:r>
            <a:r>
              <a:rPr sz="2200" spc="-5" dirty="0">
                <a:latin typeface="Arial"/>
                <a:cs typeface="Arial"/>
              </a:rPr>
              <a:t>other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vehicles</a:t>
            </a:r>
            <a:endParaRPr sz="2200">
              <a:latin typeface="Arial"/>
              <a:cs typeface="Arial"/>
            </a:endParaRPr>
          </a:p>
          <a:p>
            <a:pPr marL="285115" marR="5080" indent="-272415">
              <a:lnSpc>
                <a:spcPts val="2380"/>
              </a:lnSpc>
              <a:spcBef>
                <a:spcPts val="60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Key topics and concerns that have been raised through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stakeholder  engagement, and how the organization has responded to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these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31</a:t>
            </a:fld>
            <a:endParaRPr spc="-5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8717" y="464312"/>
            <a:ext cx="6496050" cy="788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500" spc="-5" dirty="0"/>
              <a:t>SUSTAINABILITY REPORTING UNDER</a:t>
            </a:r>
            <a:r>
              <a:rPr sz="2500" spc="-35" dirty="0"/>
              <a:t> </a:t>
            </a:r>
            <a:r>
              <a:rPr sz="2500" spc="-5" dirty="0"/>
              <a:t>GRI</a:t>
            </a:r>
            <a:endParaRPr sz="2500"/>
          </a:p>
          <a:p>
            <a:pPr marR="80010" algn="ctr">
              <a:lnSpc>
                <a:spcPct val="100000"/>
              </a:lnSpc>
            </a:pPr>
            <a:r>
              <a:rPr sz="2500" spc="-5" dirty="0"/>
              <a:t>NORMS…contd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82935" y="1450644"/>
            <a:ext cx="8646160" cy="490601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1193800" algn="l"/>
              </a:tabLst>
            </a:pPr>
            <a:r>
              <a:rPr sz="2200" dirty="0">
                <a:latin typeface="Arial"/>
                <a:cs typeface="Arial"/>
              </a:rPr>
              <a:t>Detailed	reporting on following is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required: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6363"/>
              <a:buChar char="●"/>
              <a:tabLst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Organizational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Profile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5"/>
              </a:spcBef>
              <a:buClr>
                <a:srgbClr val="D34817"/>
              </a:buClr>
              <a:buSzPct val="86363"/>
              <a:buChar char="●"/>
              <a:tabLst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Report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Parameters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6363"/>
              <a:buChar char="●"/>
              <a:tabLst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Governance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Structure</a:t>
            </a:r>
            <a:endParaRPr sz="2200">
              <a:latin typeface="Arial"/>
              <a:cs typeface="Arial"/>
            </a:endParaRPr>
          </a:p>
          <a:p>
            <a:pPr marL="285115" marR="611505" indent="-272415">
              <a:lnSpc>
                <a:spcPts val="2380"/>
              </a:lnSpc>
              <a:spcBef>
                <a:spcPts val="610"/>
              </a:spcBef>
              <a:buClr>
                <a:srgbClr val="D34817"/>
              </a:buClr>
              <a:buSzPct val="86363"/>
              <a:buChar char="●"/>
              <a:tabLst>
                <a:tab pos="285750" algn="l"/>
                <a:tab pos="3703954" algn="l"/>
                <a:tab pos="7264400" algn="l"/>
              </a:tabLst>
            </a:pPr>
            <a:r>
              <a:rPr sz="2200" dirty="0">
                <a:latin typeface="Arial"/>
                <a:cs typeface="Arial"/>
              </a:rPr>
              <a:t>Environmental disclosures	inclu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dirty="0">
                <a:latin typeface="Arial"/>
                <a:cs typeface="Arial"/>
              </a:rPr>
              <a:t>ing materials, energy,	water,  </a:t>
            </a:r>
            <a:r>
              <a:rPr sz="2200" spc="-5" dirty="0">
                <a:latin typeface="Arial"/>
                <a:cs typeface="Arial"/>
              </a:rPr>
              <a:t>biodiversity</a:t>
            </a:r>
            <a:endParaRPr sz="2200">
              <a:latin typeface="Arial"/>
              <a:cs typeface="Arial"/>
            </a:endParaRPr>
          </a:p>
          <a:p>
            <a:pPr marL="285115" marR="347345" indent="-272415">
              <a:lnSpc>
                <a:spcPts val="2380"/>
              </a:lnSpc>
              <a:spcBef>
                <a:spcPts val="560"/>
              </a:spcBef>
              <a:buClr>
                <a:srgbClr val="D34817"/>
              </a:buClr>
              <a:buSzPct val="86363"/>
              <a:buChar char="●"/>
              <a:tabLst>
                <a:tab pos="285750" algn="l"/>
                <a:tab pos="4652645" algn="l"/>
              </a:tabLst>
            </a:pPr>
            <a:r>
              <a:rPr sz="2200" dirty="0">
                <a:latin typeface="Arial"/>
                <a:cs typeface="Arial"/>
              </a:rPr>
              <a:t>Employment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disclosures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including	labour relations,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occupational  health and safety, training, diversity and equal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opportunity</a:t>
            </a:r>
            <a:endParaRPr sz="2200">
              <a:latin typeface="Arial"/>
              <a:cs typeface="Arial"/>
            </a:endParaRPr>
          </a:p>
          <a:p>
            <a:pPr marL="285115" marR="5080" indent="-272415">
              <a:lnSpc>
                <a:spcPts val="2380"/>
              </a:lnSpc>
              <a:spcBef>
                <a:spcPts val="570"/>
              </a:spcBef>
              <a:buClr>
                <a:srgbClr val="D34817"/>
              </a:buClr>
              <a:buSzPct val="86363"/>
              <a:buChar char="●"/>
              <a:tabLst>
                <a:tab pos="285750" algn="l"/>
                <a:tab pos="4870450" algn="l"/>
              </a:tabLst>
            </a:pPr>
            <a:r>
              <a:rPr sz="2200" dirty="0">
                <a:latin typeface="Arial"/>
                <a:cs typeface="Arial"/>
              </a:rPr>
              <a:t>Human Rights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disclosures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including	non-discrimination, freedom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  association, child labour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etc</a:t>
            </a:r>
            <a:endParaRPr sz="2200">
              <a:latin typeface="Arial"/>
              <a:cs typeface="Arial"/>
            </a:endParaRPr>
          </a:p>
          <a:p>
            <a:pPr marL="285115" marR="1047115" indent="-272415">
              <a:lnSpc>
                <a:spcPts val="2380"/>
              </a:lnSpc>
              <a:spcBef>
                <a:spcPts val="560"/>
              </a:spcBef>
              <a:buClr>
                <a:srgbClr val="D34817"/>
              </a:buClr>
              <a:buSzPct val="86363"/>
              <a:buChar char="●"/>
              <a:tabLst>
                <a:tab pos="285750" algn="l"/>
                <a:tab pos="3440429" algn="l"/>
              </a:tabLst>
            </a:pPr>
            <a:r>
              <a:rPr sz="2200" dirty="0">
                <a:latin typeface="Arial"/>
                <a:cs typeface="Arial"/>
              </a:rPr>
              <a:t>Social performance diclosures including local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communities,  corruption,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public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policy,	etc.</a:t>
            </a:r>
            <a:endParaRPr sz="2200">
              <a:latin typeface="Arial"/>
              <a:cs typeface="Arial"/>
            </a:endParaRPr>
          </a:p>
          <a:p>
            <a:pPr marL="285115" marR="422909" indent="-272415">
              <a:lnSpc>
                <a:spcPts val="2380"/>
              </a:lnSpc>
              <a:spcBef>
                <a:spcPts val="570"/>
              </a:spcBef>
              <a:buClr>
                <a:srgbClr val="D34817"/>
              </a:buClr>
              <a:buSzPct val="86363"/>
              <a:buChar char="●"/>
              <a:tabLst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Product related disclosure including customer health and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safety,  customer satisfaction surveys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etc.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32</a:t>
            </a:fld>
            <a:endParaRPr spc="-5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2935" y="1363471"/>
            <a:ext cx="8075295" cy="331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6248400" algn="l"/>
              </a:tabLst>
            </a:pPr>
            <a:r>
              <a:rPr sz="2400" spc="-5" dirty="0">
                <a:latin typeface="Arial"/>
                <a:cs typeface="Arial"/>
              </a:rPr>
              <a:t>Top companies </a:t>
            </a:r>
            <a:r>
              <a:rPr sz="2400" dirty="0">
                <a:latin typeface="Arial"/>
                <a:cs typeface="Arial"/>
              </a:rPr>
              <a:t>of the </a:t>
            </a:r>
            <a:r>
              <a:rPr sz="2400" spc="-5" dirty="0">
                <a:latin typeface="Arial"/>
                <a:cs typeface="Arial"/>
              </a:rPr>
              <a:t>world today</a:t>
            </a:r>
            <a:r>
              <a:rPr sz="2400" spc="10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are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mainly	focusing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their  CSR efforts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on: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•Education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•Public health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•Environment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•Sports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•Disaster relief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•Charitable support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11907" y="677671"/>
            <a:ext cx="53219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CSR ACTIVITIES – TOP</a:t>
            </a:r>
            <a:r>
              <a:rPr spc="-80" dirty="0"/>
              <a:t> </a:t>
            </a:r>
            <a:r>
              <a:rPr spc="-5" dirty="0"/>
              <a:t>COMPANIES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68729" y="6629654"/>
            <a:ext cx="279082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696464"/>
                </a:solidFill>
                <a:latin typeface="Verdana"/>
                <a:cs typeface="Verdana"/>
              </a:rPr>
              <a:t>Corporate Social</a:t>
            </a:r>
            <a:r>
              <a:rPr sz="1400" spc="5" dirty="0">
                <a:solidFill>
                  <a:srgbClr val="696464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696464"/>
                </a:solidFill>
                <a:latin typeface="Verdana"/>
                <a:cs typeface="Verdana"/>
              </a:rPr>
              <a:t>Responsibility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31881" y="6537452"/>
            <a:ext cx="2343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25" dirty="0">
                <a:solidFill>
                  <a:srgbClr val="FFFFFF"/>
                </a:solidFill>
                <a:latin typeface="Franklin Gothic Book"/>
                <a:cs typeface="Franklin Gothic Book"/>
              </a:rPr>
              <a:t>3</a:t>
            </a:r>
            <a:r>
              <a:rPr sz="3600" spc="-1027" baseline="-17361" dirty="0">
                <a:latin typeface="Symbol"/>
                <a:cs typeface="Symbol"/>
              </a:rPr>
              <a:t></a:t>
            </a:r>
            <a:r>
              <a:rPr sz="1400" spc="-5" dirty="0">
                <a:solidFill>
                  <a:srgbClr val="FFFFFF"/>
                </a:solidFill>
                <a:latin typeface="Franklin Gothic Book"/>
                <a:cs typeface="Franklin Gothic Book"/>
              </a:rPr>
              <a:t>3</a:t>
            </a:r>
            <a:endParaRPr sz="14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CSR ACTIVITIES – JUBILANT LIFE</a:t>
            </a:r>
            <a:r>
              <a:rPr spc="-80" dirty="0"/>
              <a:t> </a:t>
            </a:r>
            <a:r>
              <a:rPr spc="-5" dirty="0"/>
              <a:t>SCIENCES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82926" y="1013409"/>
            <a:ext cx="8486140" cy="459295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  <a:tabLst>
                <a:tab pos="1028065" algn="l"/>
                <a:tab pos="6656705" algn="l"/>
              </a:tabLst>
            </a:pPr>
            <a:r>
              <a:rPr sz="2000" spc="-5" dirty="0">
                <a:latin typeface="Arial"/>
                <a:cs typeface="Arial"/>
              </a:rPr>
              <a:t>Jubilant	has taken various CSR initiatives. </a:t>
            </a:r>
            <a:r>
              <a:rPr sz="2000" spc="-10" dirty="0">
                <a:latin typeface="Arial"/>
                <a:cs typeface="Arial"/>
              </a:rPr>
              <a:t>Some</a:t>
            </a:r>
            <a:r>
              <a:rPr sz="2000" spc="8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of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these	are:</a:t>
            </a:r>
            <a:endParaRPr sz="2000">
              <a:latin typeface="Arial"/>
              <a:cs typeface="Arial"/>
            </a:endParaRPr>
          </a:p>
          <a:p>
            <a:pPr marL="12700" marR="76200">
              <a:lnSpc>
                <a:spcPts val="2160"/>
              </a:lnSpc>
              <a:spcBef>
                <a:spcPts val="650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  <a:tab pos="5884545" algn="l"/>
              </a:tabLst>
            </a:pPr>
            <a:r>
              <a:rPr sz="2000" spc="-5" dirty="0">
                <a:latin typeface="Arial"/>
                <a:cs typeface="Arial"/>
              </a:rPr>
              <a:t>Implements pulse polio vaccination program. Over last 7 </a:t>
            </a:r>
            <a:r>
              <a:rPr sz="2000" spc="-10" dirty="0">
                <a:latin typeface="Arial"/>
                <a:cs typeface="Arial"/>
              </a:rPr>
              <a:t>years, more than  </a:t>
            </a:r>
            <a:r>
              <a:rPr sz="2000" spc="-5" dirty="0">
                <a:latin typeface="Arial"/>
                <a:cs typeface="Arial"/>
              </a:rPr>
              <a:t>half a million children immunized</a:t>
            </a:r>
            <a:r>
              <a:rPr sz="2000" spc="1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through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Jubilant’s	</a:t>
            </a:r>
            <a:r>
              <a:rPr sz="2000" spc="-10" dirty="0">
                <a:latin typeface="Arial"/>
                <a:cs typeface="Arial"/>
              </a:rPr>
              <a:t>efforts.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90100"/>
              </a:lnSpc>
              <a:spcBef>
                <a:spcPts val="545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  <a:tab pos="4299585" algn="l"/>
                <a:tab pos="5992495" algn="l"/>
              </a:tabLst>
            </a:pPr>
            <a:r>
              <a:rPr sz="2000" spc="-5" dirty="0">
                <a:latin typeface="Arial"/>
                <a:cs typeface="Arial"/>
              </a:rPr>
              <a:t>Helped formation of 38 Self Help Groups</a:t>
            </a:r>
            <a:r>
              <a:rPr sz="2000" spc="16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of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women	</a:t>
            </a:r>
            <a:r>
              <a:rPr sz="2000" spc="-5" dirty="0">
                <a:latin typeface="Arial"/>
                <a:cs typeface="Arial"/>
              </a:rPr>
              <a:t>so as to </a:t>
            </a:r>
            <a:r>
              <a:rPr sz="2000" spc="-10" dirty="0">
                <a:latin typeface="Arial"/>
                <a:cs typeface="Arial"/>
              </a:rPr>
              <a:t>increase their  </a:t>
            </a:r>
            <a:r>
              <a:rPr sz="2000" spc="-5" dirty="0">
                <a:latin typeface="Arial"/>
                <a:cs typeface="Arial"/>
              </a:rPr>
              <a:t>earnings &amp; to make</a:t>
            </a:r>
            <a:r>
              <a:rPr sz="2000" spc="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them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financially	independent. The combined funds  mobilized so far are over Rs. 1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million.</a:t>
            </a:r>
            <a:endParaRPr sz="2000">
              <a:latin typeface="Arial"/>
              <a:cs typeface="Arial"/>
            </a:endParaRPr>
          </a:p>
          <a:p>
            <a:pPr marL="12700" marR="342900">
              <a:lnSpc>
                <a:spcPct val="90100"/>
              </a:lnSpc>
              <a:spcBef>
                <a:spcPts val="570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82245" algn="l"/>
              </a:tabLst>
            </a:pPr>
            <a:r>
              <a:rPr sz="2000" spc="-10" dirty="0">
                <a:latin typeface="Arial"/>
                <a:cs typeface="Arial"/>
              </a:rPr>
              <a:t>Utilization </a:t>
            </a:r>
            <a:r>
              <a:rPr sz="2000" spc="-5" dirty="0">
                <a:latin typeface="Arial"/>
                <a:cs typeface="Arial"/>
              </a:rPr>
              <a:t>of Biogas, </a:t>
            </a:r>
            <a:r>
              <a:rPr sz="2000" spc="-10" dirty="0">
                <a:latin typeface="Arial"/>
                <a:cs typeface="Arial"/>
              </a:rPr>
              <a:t>generated </a:t>
            </a:r>
            <a:r>
              <a:rPr sz="2000" spc="-5" dirty="0">
                <a:latin typeface="Arial"/>
                <a:cs typeface="Arial"/>
              </a:rPr>
              <a:t>from </a:t>
            </a:r>
            <a:r>
              <a:rPr sz="2000" spc="-10" dirty="0">
                <a:latin typeface="Arial"/>
                <a:cs typeface="Arial"/>
              </a:rPr>
              <a:t>effluent treatment </a:t>
            </a:r>
            <a:r>
              <a:rPr sz="2000" spc="-5" dirty="0">
                <a:latin typeface="Arial"/>
                <a:cs typeface="Arial"/>
              </a:rPr>
              <a:t>in </a:t>
            </a:r>
            <a:r>
              <a:rPr sz="2000" spc="-10" dirty="0">
                <a:latin typeface="Arial"/>
                <a:cs typeface="Arial"/>
              </a:rPr>
              <a:t>boilers and  furnaces. </a:t>
            </a:r>
            <a:r>
              <a:rPr sz="2000" spc="-5" dirty="0">
                <a:latin typeface="Arial"/>
                <a:cs typeface="Arial"/>
              </a:rPr>
              <a:t>This </a:t>
            </a:r>
            <a:r>
              <a:rPr sz="2000" spc="-10" dirty="0">
                <a:latin typeface="Arial"/>
                <a:cs typeface="Arial"/>
              </a:rPr>
              <a:t>saves </a:t>
            </a:r>
            <a:r>
              <a:rPr sz="2000" spc="-5" dirty="0">
                <a:latin typeface="Arial"/>
                <a:cs typeface="Arial"/>
              </a:rPr>
              <a:t>over </a:t>
            </a:r>
            <a:r>
              <a:rPr sz="2000" spc="-10" dirty="0">
                <a:latin typeface="Arial"/>
                <a:cs typeface="Arial"/>
              </a:rPr>
              <a:t>73000 tones </a:t>
            </a:r>
            <a:r>
              <a:rPr sz="2000" spc="-5" dirty="0">
                <a:latin typeface="Arial"/>
                <a:cs typeface="Arial"/>
              </a:rPr>
              <a:t>of coal per </a:t>
            </a:r>
            <a:r>
              <a:rPr sz="2000" spc="-10" dirty="0">
                <a:latin typeface="Arial"/>
                <a:cs typeface="Arial"/>
              </a:rPr>
              <a:t>annum, </a:t>
            </a:r>
            <a:r>
              <a:rPr sz="2000" spc="-5" dirty="0">
                <a:latin typeface="Arial"/>
                <a:cs typeface="Arial"/>
              </a:rPr>
              <a:t>thus </a:t>
            </a:r>
            <a:r>
              <a:rPr sz="2000" spc="-10" dirty="0">
                <a:latin typeface="Arial"/>
                <a:cs typeface="Arial"/>
              </a:rPr>
              <a:t>reducing  </a:t>
            </a:r>
            <a:r>
              <a:rPr sz="2000" spc="-5" dirty="0">
                <a:latin typeface="Arial"/>
                <a:cs typeface="Arial"/>
              </a:rPr>
              <a:t>greenhouse gas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emissions.</a:t>
            </a:r>
            <a:endParaRPr sz="2000">
              <a:latin typeface="Arial"/>
              <a:cs typeface="Arial"/>
            </a:endParaRPr>
          </a:p>
          <a:p>
            <a:pPr marL="12700" marR="60960">
              <a:lnSpc>
                <a:spcPct val="90100"/>
              </a:lnSpc>
              <a:spcBef>
                <a:spcPts val="580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  <a:tab pos="7135495" algn="l"/>
              </a:tabLst>
            </a:pPr>
            <a:r>
              <a:rPr sz="2000" spc="-5" dirty="0">
                <a:latin typeface="Arial"/>
                <a:cs typeface="Arial"/>
              </a:rPr>
              <a:t>Jubilant Medical Centre at Gajraula has </a:t>
            </a:r>
            <a:r>
              <a:rPr sz="2000" spc="-10" dirty="0">
                <a:latin typeface="Arial"/>
                <a:cs typeface="Arial"/>
              </a:rPr>
              <a:t>been selected </a:t>
            </a:r>
            <a:r>
              <a:rPr sz="2000" spc="-5" dirty="0">
                <a:latin typeface="Arial"/>
                <a:cs typeface="Arial"/>
              </a:rPr>
              <a:t>as the only </a:t>
            </a:r>
            <a:r>
              <a:rPr sz="2000" spc="-10" dirty="0">
                <a:latin typeface="Arial"/>
                <a:cs typeface="Arial"/>
              </a:rPr>
              <a:t>private  sector DOTS centre </a:t>
            </a:r>
            <a:r>
              <a:rPr sz="2000" spc="-5" dirty="0">
                <a:latin typeface="Arial"/>
                <a:cs typeface="Arial"/>
              </a:rPr>
              <a:t>for </a:t>
            </a:r>
            <a:r>
              <a:rPr sz="2000" spc="-10" dirty="0">
                <a:latin typeface="Arial"/>
                <a:cs typeface="Arial"/>
              </a:rPr>
              <a:t>Tuberculosis </a:t>
            </a:r>
            <a:r>
              <a:rPr sz="2000" spc="-5" dirty="0">
                <a:latin typeface="Arial"/>
                <a:cs typeface="Arial"/>
              </a:rPr>
              <a:t>by Govt. of </a:t>
            </a:r>
            <a:r>
              <a:rPr sz="2000" spc="-10" dirty="0">
                <a:latin typeface="Arial"/>
                <a:cs typeface="Arial"/>
              </a:rPr>
              <a:t>India </a:t>
            </a:r>
            <a:r>
              <a:rPr sz="2000" spc="-5" dirty="0">
                <a:latin typeface="Arial"/>
                <a:cs typeface="Arial"/>
              </a:rPr>
              <a:t>&amp; </a:t>
            </a:r>
            <a:r>
              <a:rPr sz="2000" spc="-10" dirty="0">
                <a:latin typeface="Arial"/>
                <a:cs typeface="Arial"/>
              </a:rPr>
              <a:t>World Health  Organisation </a:t>
            </a:r>
            <a:r>
              <a:rPr sz="2000" spc="-5" dirty="0">
                <a:latin typeface="Arial"/>
                <a:cs typeface="Arial"/>
              </a:rPr>
              <a:t>and is </a:t>
            </a:r>
            <a:r>
              <a:rPr sz="2000" spc="-10" dirty="0">
                <a:latin typeface="Arial"/>
                <a:cs typeface="Arial"/>
              </a:rPr>
              <a:t>being upgraded </a:t>
            </a:r>
            <a:r>
              <a:rPr sz="2000" spc="-5" dirty="0">
                <a:latin typeface="Arial"/>
                <a:cs typeface="Arial"/>
              </a:rPr>
              <a:t>to TU </a:t>
            </a:r>
            <a:r>
              <a:rPr sz="2000" spc="-10" dirty="0">
                <a:latin typeface="Arial"/>
                <a:cs typeface="Arial"/>
              </a:rPr>
              <a:t>Centre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to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supervise	</a:t>
            </a:r>
            <a:r>
              <a:rPr sz="2000" spc="-5" dirty="0">
                <a:latin typeface="Arial"/>
                <a:cs typeface="Arial"/>
              </a:rPr>
              <a:t>4 - 5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DOTS  Centres </a:t>
            </a:r>
            <a:r>
              <a:rPr sz="2000" spc="-5" dirty="0">
                <a:latin typeface="Arial"/>
                <a:cs typeface="Arial"/>
              </a:rPr>
              <a:t>in the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region.</a:t>
            </a:r>
            <a:endParaRPr sz="2000">
              <a:latin typeface="Arial"/>
              <a:cs typeface="Arial"/>
            </a:endParaRPr>
          </a:p>
          <a:p>
            <a:pPr marL="12700" marR="174625">
              <a:lnSpc>
                <a:spcPts val="2160"/>
              </a:lnSpc>
              <a:spcBef>
                <a:spcPts val="610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  <a:tab pos="985519" algn="l"/>
                <a:tab pos="6202680" algn="l"/>
              </a:tabLst>
            </a:pPr>
            <a:r>
              <a:rPr sz="2000" spc="-10" dirty="0">
                <a:latin typeface="Arial"/>
                <a:cs typeface="Arial"/>
              </a:rPr>
              <a:t>Promoting primary education </a:t>
            </a:r>
            <a:r>
              <a:rPr sz="2000" spc="-5" dirty="0">
                <a:latin typeface="Arial"/>
                <a:cs typeface="Arial"/>
              </a:rPr>
              <a:t>by supporting</a:t>
            </a:r>
            <a:r>
              <a:rPr sz="2000" spc="114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100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govt.	</a:t>
            </a:r>
            <a:r>
              <a:rPr sz="2000" spc="-10" dirty="0">
                <a:latin typeface="Arial"/>
                <a:cs typeface="Arial"/>
              </a:rPr>
              <a:t>schools across the  country	covering 13000 </a:t>
            </a:r>
            <a:r>
              <a:rPr sz="2000" spc="-5" dirty="0">
                <a:latin typeface="Arial"/>
                <a:cs typeface="Arial"/>
              </a:rPr>
              <a:t>students </a:t>
            </a:r>
            <a:r>
              <a:rPr sz="2000" spc="-10" dirty="0">
                <a:latin typeface="Arial"/>
                <a:cs typeface="Arial"/>
              </a:rPr>
              <a:t>through project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Muskaan.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8729" y="6629654"/>
            <a:ext cx="279082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696464"/>
                </a:solidFill>
                <a:latin typeface="Verdana"/>
                <a:cs typeface="Verdana"/>
              </a:rPr>
              <a:t>Corporate Social</a:t>
            </a:r>
            <a:r>
              <a:rPr sz="1400" spc="5" dirty="0">
                <a:solidFill>
                  <a:srgbClr val="696464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696464"/>
                </a:solidFill>
                <a:latin typeface="Verdana"/>
                <a:cs typeface="Verdana"/>
              </a:rPr>
              <a:t>Responsibility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31881" y="6664706"/>
            <a:ext cx="23431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FFFFFF"/>
                </a:solidFill>
                <a:latin typeface="Franklin Gothic Book"/>
                <a:cs typeface="Franklin Gothic Book"/>
              </a:rPr>
              <a:t>34</a:t>
            </a:r>
            <a:endParaRPr sz="14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8848" y="845311"/>
            <a:ext cx="59340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6730" algn="l"/>
                <a:tab pos="1353185" algn="l"/>
              </a:tabLst>
            </a:pPr>
            <a:r>
              <a:rPr sz="2500" spc="-5" dirty="0"/>
              <a:t>IN	CSR	ALSO, JUBILANT</a:t>
            </a:r>
            <a:r>
              <a:rPr sz="2500" spc="-60" dirty="0"/>
              <a:t> </a:t>
            </a:r>
            <a:r>
              <a:rPr sz="2500" spc="-5" dirty="0"/>
              <a:t>INNOVATES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1073543" y="67116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84281" y="6629654"/>
            <a:ext cx="3375660" cy="4260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96900">
              <a:lnSpc>
                <a:spcPts val="1580"/>
              </a:lnSpc>
              <a:spcBef>
                <a:spcPts val="95"/>
              </a:spcBef>
            </a:pPr>
            <a:r>
              <a:rPr sz="1400" spc="-5" dirty="0">
                <a:solidFill>
                  <a:srgbClr val="696464"/>
                </a:solidFill>
                <a:latin typeface="Verdana"/>
                <a:cs typeface="Verdana"/>
              </a:rPr>
              <a:t>Corporate Social</a:t>
            </a:r>
            <a:r>
              <a:rPr sz="1400" spc="5" dirty="0">
                <a:solidFill>
                  <a:srgbClr val="696464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696464"/>
                </a:solidFill>
                <a:latin typeface="Verdana"/>
                <a:cs typeface="Verdana"/>
              </a:rPr>
              <a:t>Responsibility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ts val="1580"/>
              </a:lnSpc>
            </a:pPr>
            <a:r>
              <a:rPr sz="1400" spc="-5" dirty="0">
                <a:solidFill>
                  <a:srgbClr val="FFFFFF"/>
                </a:solidFill>
                <a:latin typeface="Franklin Gothic Book"/>
                <a:cs typeface="Franklin Gothic Book"/>
              </a:rPr>
              <a:t>22</a:t>
            </a:r>
            <a:endParaRPr sz="14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11541" y="1414983"/>
            <a:ext cx="7991475" cy="351282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675"/>
              </a:spcBef>
            </a:pPr>
            <a:r>
              <a:rPr sz="2000" spc="-5" dirty="0">
                <a:latin typeface="Perpetua"/>
                <a:cs typeface="Perpetua"/>
              </a:rPr>
              <a:t>During Project Muskaan implementation, we noticed</a:t>
            </a:r>
            <a:r>
              <a:rPr sz="2000" spc="30" dirty="0">
                <a:latin typeface="Perpetua"/>
                <a:cs typeface="Perpetua"/>
              </a:rPr>
              <a:t> </a:t>
            </a:r>
            <a:r>
              <a:rPr sz="2000" spc="-5" dirty="0">
                <a:latin typeface="Perpetua"/>
                <a:cs typeface="Perpetua"/>
              </a:rPr>
              <a:t>that</a:t>
            </a:r>
            <a:endParaRPr sz="2000">
              <a:latin typeface="Perpetua"/>
              <a:cs typeface="Perpetua"/>
            </a:endParaRPr>
          </a:p>
          <a:p>
            <a:pPr marL="285115" marR="6534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2000" spc="-5" dirty="0">
                <a:latin typeface="Perpetua"/>
                <a:cs typeface="Perpetua"/>
              </a:rPr>
              <a:t>Non </a:t>
            </a:r>
            <a:r>
              <a:rPr sz="2000" spc="-10" dirty="0">
                <a:latin typeface="Perpetua"/>
                <a:cs typeface="Perpetua"/>
              </a:rPr>
              <a:t>availability </a:t>
            </a:r>
            <a:r>
              <a:rPr sz="2000" spc="-5" dirty="0">
                <a:latin typeface="Perpetua"/>
                <a:cs typeface="Perpetua"/>
              </a:rPr>
              <a:t>of water led to poor sanitation in schools, </a:t>
            </a:r>
            <a:r>
              <a:rPr sz="2000" spc="-10" dirty="0">
                <a:latin typeface="Perpetua"/>
                <a:cs typeface="Perpetua"/>
              </a:rPr>
              <a:t>leading </a:t>
            </a:r>
            <a:r>
              <a:rPr sz="2000" spc="-5" dirty="0">
                <a:latin typeface="Perpetua"/>
                <a:cs typeface="Perpetua"/>
              </a:rPr>
              <a:t>to </a:t>
            </a:r>
            <a:r>
              <a:rPr sz="2000" spc="-10" dirty="0">
                <a:latin typeface="Perpetua"/>
                <a:cs typeface="Perpetua"/>
              </a:rPr>
              <a:t>reduced  attendance, </a:t>
            </a:r>
            <a:r>
              <a:rPr sz="2000" spc="-5" dirty="0">
                <a:latin typeface="Perpetua"/>
                <a:cs typeface="Perpetua"/>
              </a:rPr>
              <a:t>specially among girl</a:t>
            </a:r>
            <a:r>
              <a:rPr sz="2000" dirty="0">
                <a:latin typeface="Perpetua"/>
                <a:cs typeface="Perpetua"/>
              </a:rPr>
              <a:t> </a:t>
            </a:r>
            <a:r>
              <a:rPr sz="2000" spc="-5" dirty="0">
                <a:latin typeface="Perpetua"/>
                <a:cs typeface="Perpetua"/>
              </a:rPr>
              <a:t>students</a:t>
            </a:r>
            <a:endParaRPr sz="2000">
              <a:latin typeface="Perpetua"/>
              <a:cs typeface="Perpetua"/>
            </a:endParaRPr>
          </a:p>
          <a:p>
            <a:pPr marL="285115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2000" spc="-5" dirty="0">
                <a:latin typeface="Perpetua"/>
                <a:cs typeface="Perpetua"/>
              </a:rPr>
              <a:t>While overhead tanks existed, due to power shortages, the tanks </a:t>
            </a:r>
            <a:r>
              <a:rPr sz="2000" spc="-10" dirty="0">
                <a:latin typeface="Perpetua"/>
                <a:cs typeface="Perpetua"/>
              </a:rPr>
              <a:t>remained</a:t>
            </a:r>
            <a:r>
              <a:rPr sz="2000" spc="175" dirty="0">
                <a:latin typeface="Perpetua"/>
                <a:cs typeface="Perpetua"/>
              </a:rPr>
              <a:t> </a:t>
            </a:r>
            <a:r>
              <a:rPr sz="2000" spc="-5" dirty="0">
                <a:latin typeface="Perpetua"/>
                <a:cs typeface="Perpetua"/>
              </a:rPr>
              <a:t>empty</a:t>
            </a:r>
            <a:endParaRPr sz="2000">
              <a:latin typeface="Perpetua"/>
              <a:cs typeface="Perpetua"/>
            </a:endParaRPr>
          </a:p>
          <a:p>
            <a:pPr marL="285115" indent="-272415">
              <a:lnSpc>
                <a:spcPct val="100000"/>
              </a:lnSpc>
              <a:spcBef>
                <a:spcPts val="580"/>
              </a:spcBef>
              <a:buClr>
                <a:srgbClr val="D34817"/>
              </a:buClr>
              <a:buSzPct val="85000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2000" spc="-10" dirty="0">
                <a:latin typeface="Perpetua"/>
                <a:cs typeface="Perpetua"/>
              </a:rPr>
              <a:t>Jubilant’s </a:t>
            </a:r>
            <a:r>
              <a:rPr sz="2000" spc="-5" dirty="0">
                <a:latin typeface="Perpetua"/>
                <a:cs typeface="Perpetua"/>
              </a:rPr>
              <a:t>team took up this challenge and came out with an out of box</a:t>
            </a:r>
            <a:r>
              <a:rPr sz="2000" spc="150" dirty="0">
                <a:latin typeface="Perpetua"/>
                <a:cs typeface="Perpetua"/>
              </a:rPr>
              <a:t> </a:t>
            </a:r>
            <a:r>
              <a:rPr sz="2000" spc="-5" dirty="0">
                <a:latin typeface="Perpetua"/>
                <a:cs typeface="Perpetua"/>
              </a:rPr>
              <a:t>solution</a:t>
            </a:r>
            <a:endParaRPr sz="2000">
              <a:latin typeface="Perpetua"/>
              <a:cs typeface="Perpetua"/>
            </a:endParaRPr>
          </a:p>
          <a:p>
            <a:pPr marL="285115" marR="5080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2000" spc="-5" dirty="0">
                <a:latin typeface="Perpetua"/>
                <a:cs typeface="Perpetua"/>
              </a:rPr>
              <a:t>A special see-saw for children’s </a:t>
            </a:r>
            <a:r>
              <a:rPr sz="2000" spc="-10" dirty="0">
                <a:latin typeface="Perpetua"/>
                <a:cs typeface="Perpetua"/>
              </a:rPr>
              <a:t>playing </a:t>
            </a:r>
            <a:r>
              <a:rPr sz="2000" spc="-5" dirty="0">
                <a:latin typeface="Perpetua"/>
                <a:cs typeface="Perpetua"/>
              </a:rPr>
              <a:t>was created. The see-saw was </a:t>
            </a:r>
            <a:r>
              <a:rPr sz="2000" spc="-10" dirty="0">
                <a:latin typeface="Perpetua"/>
                <a:cs typeface="Perpetua"/>
              </a:rPr>
              <a:t>attached </a:t>
            </a:r>
            <a:r>
              <a:rPr sz="2000" spc="-5" dirty="0">
                <a:latin typeface="Perpetua"/>
                <a:cs typeface="Perpetua"/>
              </a:rPr>
              <a:t>to a  bore-well with a specially designed water pump. As children play on the </a:t>
            </a:r>
            <a:r>
              <a:rPr sz="2000" spc="-10" dirty="0">
                <a:latin typeface="Perpetua"/>
                <a:cs typeface="Perpetua"/>
              </a:rPr>
              <a:t>see-saw,  </a:t>
            </a:r>
            <a:r>
              <a:rPr sz="2000" spc="-5" dirty="0">
                <a:latin typeface="Perpetua"/>
                <a:cs typeface="Perpetua"/>
              </a:rPr>
              <a:t>the </a:t>
            </a:r>
            <a:r>
              <a:rPr sz="2000" spc="-10" dirty="0">
                <a:latin typeface="Perpetua"/>
                <a:cs typeface="Perpetua"/>
              </a:rPr>
              <a:t>mechanical </a:t>
            </a:r>
            <a:r>
              <a:rPr sz="2000" spc="-5" dirty="0">
                <a:latin typeface="Perpetua"/>
                <a:cs typeface="Perpetua"/>
              </a:rPr>
              <a:t>energy is utilised to lift water to overhead</a:t>
            </a:r>
            <a:r>
              <a:rPr sz="2000" spc="75" dirty="0">
                <a:latin typeface="Perpetua"/>
                <a:cs typeface="Perpetua"/>
              </a:rPr>
              <a:t> </a:t>
            </a:r>
            <a:r>
              <a:rPr sz="2000" spc="-5" dirty="0">
                <a:latin typeface="Perpetua"/>
                <a:cs typeface="Perpetua"/>
              </a:rPr>
              <a:t>tank.</a:t>
            </a:r>
            <a:endParaRPr sz="2000">
              <a:latin typeface="Perpetua"/>
              <a:cs typeface="Perpetua"/>
            </a:endParaRPr>
          </a:p>
          <a:p>
            <a:pPr marL="285115" marR="495300" indent="-27241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5000"/>
              <a:buFont typeface="Arial"/>
              <a:buChar char="●"/>
              <a:tabLst>
                <a:tab pos="285115" algn="l"/>
                <a:tab pos="285750" algn="l"/>
              </a:tabLst>
            </a:pPr>
            <a:r>
              <a:rPr sz="2000" spc="-5" dirty="0">
                <a:latin typeface="Perpetua"/>
                <a:cs typeface="Perpetua"/>
              </a:rPr>
              <a:t>This innovation now ensures sufficient water in tanks at all times and clean </a:t>
            </a:r>
            <a:r>
              <a:rPr sz="2000" spc="-10" dirty="0">
                <a:latin typeface="Perpetua"/>
                <a:cs typeface="Perpetua"/>
              </a:rPr>
              <a:t>and  </a:t>
            </a:r>
            <a:r>
              <a:rPr sz="2000" spc="-5" dirty="0">
                <a:latin typeface="Perpetua"/>
                <a:cs typeface="Perpetua"/>
              </a:rPr>
              <a:t>hygienic environment</a:t>
            </a:r>
            <a:endParaRPr sz="2000"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17952" y="692912"/>
            <a:ext cx="625094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6095" algn="l"/>
                <a:tab pos="1353185" algn="l"/>
              </a:tabLst>
            </a:pPr>
            <a:r>
              <a:rPr sz="2500" spc="-5" dirty="0"/>
              <a:t>IN	CSR	ALSO, JUBILANT</a:t>
            </a:r>
            <a:r>
              <a:rPr sz="2500" spc="-55" dirty="0"/>
              <a:t> </a:t>
            </a:r>
            <a:r>
              <a:rPr sz="2500" spc="-5" dirty="0"/>
              <a:t>INNOVATES…</a:t>
            </a:r>
            <a:endParaRPr sz="25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84817" y="1906524"/>
            <a:ext cx="4695444" cy="39288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06929" y="6096253"/>
            <a:ext cx="5003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Verdana"/>
                <a:cs typeface="Verdana"/>
              </a:rPr>
              <a:t>Photo from 2008-09 CSR</a:t>
            </a:r>
            <a:r>
              <a:rPr sz="2400" spc="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Report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36</a:t>
            </a:fld>
            <a:endParaRPr spc="-5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4565" y="677671"/>
            <a:ext cx="7085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98240" algn="l"/>
              </a:tabLst>
            </a:pPr>
            <a:r>
              <a:rPr sz="2000" spc="-5" dirty="0"/>
              <a:t>CSR ACTIVITIES</a:t>
            </a:r>
            <a:r>
              <a:rPr sz="2000" spc="30" dirty="0"/>
              <a:t> </a:t>
            </a:r>
            <a:r>
              <a:rPr sz="2000" spc="-5" dirty="0"/>
              <a:t>–</a:t>
            </a:r>
            <a:r>
              <a:rPr sz="2000" spc="10" dirty="0"/>
              <a:t> </a:t>
            </a:r>
            <a:r>
              <a:rPr sz="2000" spc="-5" dirty="0"/>
              <a:t>JUBILANT	LIFE SCIENCES</a:t>
            </a:r>
            <a:r>
              <a:rPr sz="2000" spc="-25" dirty="0"/>
              <a:t> </a:t>
            </a:r>
            <a:r>
              <a:rPr sz="2000" spc="-5" dirty="0"/>
              <a:t>…..CONTD</a:t>
            </a:r>
            <a:r>
              <a:rPr spc="-5" dirty="0"/>
              <a:t>.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1311541" y="1136395"/>
            <a:ext cx="8516620" cy="444881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1027430">
              <a:lnSpc>
                <a:spcPct val="101800"/>
              </a:lnSpc>
              <a:spcBef>
                <a:spcPts val="55"/>
              </a:spcBef>
            </a:pPr>
            <a:r>
              <a:rPr sz="2200" b="1" dirty="0">
                <a:latin typeface="Arial"/>
                <a:cs typeface="Arial"/>
              </a:rPr>
              <a:t>Various other development activities in partnership with  communities such</a:t>
            </a:r>
            <a:r>
              <a:rPr sz="2200" b="1" spc="-5" dirty="0">
                <a:latin typeface="Arial"/>
                <a:cs typeface="Arial"/>
              </a:rPr>
              <a:t> </a:t>
            </a:r>
            <a:r>
              <a:rPr sz="2200" b="1" dirty="0">
                <a:latin typeface="Arial"/>
                <a:cs typeface="Arial"/>
              </a:rPr>
              <a:t>as: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</a:tabLst>
            </a:pPr>
            <a:r>
              <a:rPr sz="2200" dirty="0">
                <a:latin typeface="Arial"/>
                <a:cs typeface="Arial"/>
              </a:rPr>
              <a:t>Installation of Hand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pumps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  <a:tab pos="2160905" algn="l"/>
              </a:tabLst>
            </a:pPr>
            <a:r>
              <a:rPr sz="2200" dirty="0">
                <a:latin typeface="Arial"/>
                <a:cs typeface="Arial"/>
              </a:rPr>
              <a:t>Construction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	Toilets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15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  <a:tab pos="2160270" algn="l"/>
              </a:tabLst>
            </a:pPr>
            <a:r>
              <a:rPr sz="2200" dirty="0">
                <a:latin typeface="Arial"/>
                <a:cs typeface="Arial"/>
              </a:rPr>
              <a:t>Construction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	Culverts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</a:tabLst>
            </a:pPr>
            <a:r>
              <a:rPr sz="2200" dirty="0">
                <a:latin typeface="Arial"/>
                <a:cs typeface="Arial"/>
              </a:rPr>
              <a:t>Mobile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Dispensary,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</a:tabLst>
            </a:pPr>
            <a:r>
              <a:rPr sz="2200" dirty="0">
                <a:latin typeface="Arial"/>
                <a:cs typeface="Arial"/>
              </a:rPr>
              <a:t>Rehabilitation of physically handicapped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persons,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15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</a:tabLst>
            </a:pPr>
            <a:r>
              <a:rPr sz="2200" dirty="0">
                <a:latin typeface="Arial"/>
                <a:cs typeface="Arial"/>
              </a:rPr>
              <a:t>Emergency Medical help and Trauma Centre for Highway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accidents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  <a:tab pos="3389629" algn="l"/>
              </a:tabLst>
            </a:pPr>
            <a:r>
              <a:rPr sz="2200" dirty="0">
                <a:latin typeface="Arial"/>
                <a:cs typeface="Arial"/>
              </a:rPr>
              <a:t>Infant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immunizations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and	family planning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operations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</a:tabLst>
            </a:pPr>
            <a:r>
              <a:rPr sz="2200" dirty="0">
                <a:latin typeface="Arial"/>
                <a:cs typeface="Arial"/>
              </a:rPr>
              <a:t>Farmers Educational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Tours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15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</a:tabLst>
            </a:pPr>
            <a:r>
              <a:rPr sz="2200" spc="-5" dirty="0">
                <a:latin typeface="Arial"/>
                <a:cs typeface="Arial"/>
              </a:rPr>
              <a:t>Cattle Health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Camps</a:t>
            </a:r>
            <a:endParaRPr sz="2200">
              <a:latin typeface="Arial"/>
              <a:cs typeface="Arial"/>
            </a:endParaRPr>
          </a:p>
          <a:p>
            <a:pPr marL="123825" indent="-111125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1818"/>
              <a:buFont typeface="Microsoft Sans Serif"/>
              <a:buChar char="▪"/>
              <a:tabLst>
                <a:tab pos="124460" algn="l"/>
              </a:tabLst>
            </a:pPr>
            <a:r>
              <a:rPr sz="2200" dirty="0">
                <a:latin typeface="Arial"/>
                <a:cs typeface="Arial"/>
              </a:rPr>
              <a:t>Rainwater harvesting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37</a:t>
            </a:fld>
            <a:endParaRPr spc="-5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0265" y="677671"/>
            <a:ext cx="4326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JUBILANT’S ACHIEVEMENTS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9135" y="1279194"/>
            <a:ext cx="8491855" cy="431292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409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Jubilant’s achievements have </a:t>
            </a:r>
            <a:r>
              <a:rPr sz="2200" dirty="0">
                <a:latin typeface="Arial"/>
                <a:cs typeface="Arial"/>
              </a:rPr>
              <a:t>been recognized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internationally</a:t>
            </a:r>
            <a:endParaRPr sz="2200">
              <a:latin typeface="Arial"/>
              <a:cs typeface="Arial"/>
            </a:endParaRPr>
          </a:p>
          <a:p>
            <a:pPr marL="285115" marR="191770" indent="-272415" algn="just">
              <a:lnSpc>
                <a:spcPts val="2380"/>
              </a:lnSpc>
              <a:spcBef>
                <a:spcPts val="6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International Finance Corporation included Jubilant as one of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  four companies internationally (and the only one from India) who  have integrated sustainability in their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operations</a:t>
            </a:r>
            <a:endParaRPr sz="2200">
              <a:latin typeface="Arial"/>
              <a:cs typeface="Arial"/>
            </a:endParaRPr>
          </a:p>
          <a:p>
            <a:pPr marL="285115" marR="85090" indent="-272415">
              <a:lnSpc>
                <a:spcPts val="2380"/>
              </a:lnSpc>
              <a:spcBef>
                <a:spcPts val="55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Community Development activities of Jubilant were showcased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at  World Economic Forum Meeting at Davos in February,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2007</a:t>
            </a:r>
            <a:endParaRPr sz="2200">
              <a:latin typeface="Arial"/>
              <a:cs typeface="Arial"/>
            </a:endParaRPr>
          </a:p>
          <a:p>
            <a:pPr marL="285115" marR="5080" indent="-272415">
              <a:lnSpc>
                <a:spcPct val="89900"/>
              </a:lnSpc>
              <a:spcBef>
                <a:spcPts val="54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1296670" algn="l"/>
                <a:tab pos="3971925" algn="l"/>
                <a:tab pos="5511800" algn="l"/>
              </a:tabLst>
            </a:pPr>
            <a:r>
              <a:rPr sz="2200" dirty="0">
                <a:latin typeface="Arial"/>
                <a:cs typeface="Arial"/>
              </a:rPr>
              <a:t>Jubilant is the only Indian company to have brought out  Sustainability Report for 8 years at a stretch as per GRI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guidelines  and duly assured by a reputed big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4 firm.	For 2010-11 and 2011-  12, the	Reports were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as per	3.1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guidelines</a:t>
            </a:r>
            <a:endParaRPr sz="2200">
              <a:latin typeface="Arial"/>
              <a:cs typeface="Arial"/>
            </a:endParaRPr>
          </a:p>
          <a:p>
            <a:pPr marL="285115" marR="40005" indent="-272415">
              <a:lnSpc>
                <a:spcPts val="2380"/>
              </a:lnSpc>
              <a:spcBef>
                <a:spcPts val="6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62585" algn="l"/>
                <a:tab pos="363220" algn="l"/>
              </a:tabLst>
            </a:pPr>
            <a:r>
              <a:rPr sz="2200" spc="-5" dirty="0">
                <a:latin typeface="Arial"/>
                <a:cs typeface="Arial"/>
              </a:rPr>
              <a:t>Jubilant’s Corporate Sustainability Report for </a:t>
            </a:r>
            <a:r>
              <a:rPr sz="2200" dirty="0">
                <a:latin typeface="Arial"/>
                <a:cs typeface="Arial"/>
              </a:rPr>
              <a:t>6 </a:t>
            </a:r>
            <a:r>
              <a:rPr sz="2200" spc="-5" dirty="0">
                <a:latin typeface="Arial"/>
                <a:cs typeface="Arial"/>
              </a:rPr>
              <a:t>consecutive years  </a:t>
            </a:r>
            <a:r>
              <a:rPr sz="2200" dirty="0">
                <a:latin typeface="Arial"/>
                <a:cs typeface="Arial"/>
              </a:rPr>
              <a:t>(2006-07 to 2011-12) got A+ rating from GRI - the highest  possible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rating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38</a:t>
            </a:fld>
            <a:endParaRPr spc="-5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9517" y="677671"/>
            <a:ext cx="56280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JUBILANT’S</a:t>
            </a:r>
            <a:r>
              <a:rPr spc="-10" dirty="0"/>
              <a:t> ACHIEVEMENTS…..contd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41" y="1069644"/>
            <a:ext cx="6567170" cy="152463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1130935" algn="l"/>
              </a:tabLst>
            </a:pPr>
            <a:r>
              <a:rPr sz="2200" spc="-5" dirty="0">
                <a:latin typeface="Arial"/>
                <a:cs typeface="Arial"/>
              </a:rPr>
              <a:t>Jubilant	won Golden Peacock Global Awards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for</a:t>
            </a:r>
            <a:endParaRPr sz="2200">
              <a:latin typeface="Arial"/>
              <a:cs typeface="Arial"/>
            </a:endParaRPr>
          </a:p>
          <a:p>
            <a:pPr marL="742315" indent="-273050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742315" algn="l"/>
                <a:tab pos="742950" algn="l"/>
              </a:tabLst>
            </a:pPr>
            <a:r>
              <a:rPr sz="2200" dirty="0">
                <a:latin typeface="Arial"/>
                <a:cs typeface="Arial"/>
              </a:rPr>
              <a:t>Corporate Governance (Sept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2007)</a:t>
            </a:r>
            <a:endParaRPr sz="2200">
              <a:latin typeface="Arial"/>
              <a:cs typeface="Arial"/>
            </a:endParaRPr>
          </a:p>
          <a:p>
            <a:pPr marL="742315" indent="-273050">
              <a:lnSpc>
                <a:spcPct val="100000"/>
              </a:lnSpc>
              <a:spcBef>
                <a:spcPts val="31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742315" algn="l"/>
                <a:tab pos="742950" algn="l"/>
              </a:tabLst>
            </a:pPr>
            <a:r>
              <a:rPr sz="2200" dirty="0">
                <a:latin typeface="Arial"/>
                <a:cs typeface="Arial"/>
              </a:rPr>
              <a:t>Corporate Social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Responsibility(February2008)</a:t>
            </a:r>
            <a:endParaRPr sz="2200">
              <a:latin typeface="Arial"/>
              <a:cs typeface="Arial"/>
            </a:endParaRPr>
          </a:p>
          <a:p>
            <a:pPr marL="742315" indent="-273050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742315" algn="l"/>
                <a:tab pos="742950" algn="l"/>
              </a:tabLst>
            </a:pPr>
            <a:r>
              <a:rPr sz="2200" dirty="0">
                <a:latin typeface="Arial"/>
                <a:cs typeface="Arial"/>
              </a:rPr>
              <a:t>CSR reporting (Sept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2008)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39</a:t>
            </a:fld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2579" y="692912"/>
            <a:ext cx="690054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5" dirty="0"/>
              <a:t>WHY CORPORATE SOCIAL</a:t>
            </a:r>
            <a:r>
              <a:rPr sz="2500" spc="-45" dirty="0"/>
              <a:t> </a:t>
            </a:r>
            <a:r>
              <a:rPr sz="2500" spc="-5" dirty="0"/>
              <a:t>RESPONSIBILITY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59135" y="1337563"/>
            <a:ext cx="8102600" cy="3961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10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Business uses scarce resources of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society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D34817"/>
              </a:buClr>
              <a:buFont typeface="Microsoft Sans Serif"/>
              <a:buChar char="▪"/>
            </a:pPr>
            <a:endParaRPr sz="28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3550285" algn="l"/>
              </a:tabLst>
            </a:pPr>
            <a:r>
              <a:rPr sz="2200" dirty="0">
                <a:latin typeface="Arial"/>
                <a:cs typeface="Arial"/>
              </a:rPr>
              <a:t>Business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often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adversely	affects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environment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34817"/>
              </a:buClr>
              <a:buFont typeface="Microsoft Sans Serif"/>
              <a:buChar char="▪"/>
            </a:pPr>
            <a:endParaRPr sz="28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4032250" algn="l"/>
                <a:tab pos="5011420" algn="l"/>
              </a:tabLst>
            </a:pPr>
            <a:r>
              <a:rPr sz="2200" dirty="0">
                <a:latin typeface="Arial"/>
                <a:cs typeface="Arial"/>
              </a:rPr>
              <a:t>Islands of plenty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cannot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exist	amidst	oceans of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poverty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D34817"/>
              </a:buClr>
              <a:buFont typeface="Microsoft Sans Serif"/>
              <a:buChar char="▪"/>
            </a:pPr>
            <a:endParaRPr sz="3050">
              <a:latin typeface="Times New Roman"/>
              <a:cs typeface="Times New Roman"/>
            </a:endParaRPr>
          </a:p>
          <a:p>
            <a:pPr marL="285115" marR="219075" indent="-272415">
              <a:lnSpc>
                <a:spcPts val="2380"/>
              </a:lnSpc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3348990" algn="l"/>
              </a:tabLst>
            </a:pPr>
            <a:r>
              <a:rPr sz="2200" dirty="0">
                <a:latin typeface="Arial"/>
                <a:cs typeface="Arial"/>
              </a:rPr>
              <a:t>Problems are too vast and complex- government efforts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need  to be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supplemented by	business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D34817"/>
              </a:buClr>
              <a:buFont typeface="Microsoft Sans Serif"/>
              <a:buChar char="▪"/>
            </a:pPr>
            <a:endParaRPr sz="3050">
              <a:latin typeface="Times New Roman"/>
              <a:cs typeface="Times New Roman"/>
            </a:endParaRPr>
          </a:p>
          <a:p>
            <a:pPr marL="285115" marR="5080" indent="-272415">
              <a:lnSpc>
                <a:spcPts val="2380"/>
              </a:lnSpc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Social and environmental problems can threaten the survival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  business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4</a:t>
            </a:fld>
            <a:endParaRPr spc="-5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17340" y="692912"/>
            <a:ext cx="385064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5" dirty="0"/>
              <a:t>FACTORS PUSHING</a:t>
            </a:r>
            <a:r>
              <a:rPr sz="2500" spc="-70" dirty="0"/>
              <a:t> </a:t>
            </a:r>
            <a:r>
              <a:rPr sz="2500" spc="-5" dirty="0"/>
              <a:t>CSR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82935" y="1145844"/>
            <a:ext cx="8039734" cy="310578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409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Pressures from community/ government/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press/NGOs</a:t>
            </a:r>
            <a:endParaRPr sz="2200">
              <a:latin typeface="Arial"/>
              <a:cs typeface="Arial"/>
            </a:endParaRPr>
          </a:p>
          <a:p>
            <a:pPr marL="285115" marR="361950" indent="-272415">
              <a:lnSpc>
                <a:spcPts val="2380"/>
              </a:lnSpc>
              <a:spcBef>
                <a:spcPts val="6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Benchmarking by top companies who are setting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examples.  Also awards and recognitions to better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companies</a:t>
            </a:r>
            <a:endParaRPr sz="2200">
              <a:latin typeface="Arial"/>
              <a:cs typeface="Arial"/>
            </a:endParaRPr>
          </a:p>
          <a:p>
            <a:pPr marL="285115" marR="34925" indent="-272415">
              <a:lnSpc>
                <a:spcPts val="2380"/>
              </a:lnSpc>
              <a:spcBef>
                <a:spcPts val="56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Insistence by private equity investors/FIIs. Some special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funds  </a:t>
            </a:r>
            <a:r>
              <a:rPr sz="2200" spc="-5" dirty="0">
                <a:latin typeface="Arial"/>
                <a:cs typeface="Arial"/>
              </a:rPr>
              <a:t>invest only in companies with specific CSR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policies</a:t>
            </a:r>
            <a:endParaRPr sz="2200">
              <a:latin typeface="Arial"/>
              <a:cs typeface="Arial"/>
            </a:endParaRPr>
          </a:p>
          <a:p>
            <a:pPr marL="285115" marR="5080" indent="-272415">
              <a:lnSpc>
                <a:spcPts val="2380"/>
              </a:lnSpc>
              <a:spcBef>
                <a:spcPts val="57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Many importers/business associates ask compliance with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child  labour/human rights practices, before doing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business</a:t>
            </a:r>
            <a:endParaRPr sz="2200">
              <a:latin typeface="Arial"/>
              <a:cs typeface="Arial"/>
            </a:endParaRPr>
          </a:p>
          <a:p>
            <a:pPr marL="285115" marR="486409" indent="-272415">
              <a:lnSpc>
                <a:spcPts val="2380"/>
              </a:lnSpc>
              <a:spcBef>
                <a:spcPts val="56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Some large automakers insist their suppliers be certified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  environmental management systems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standards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40</a:t>
            </a:fld>
            <a:endParaRPr spc="-5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2935" y="1745995"/>
            <a:ext cx="5036185" cy="37039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54965" algn="l"/>
                <a:tab pos="356235" algn="l"/>
              </a:tabLst>
            </a:pPr>
            <a:r>
              <a:rPr sz="2200" dirty="0">
                <a:latin typeface="Arial"/>
                <a:cs typeface="Arial"/>
              </a:rPr>
              <a:t>Improved brand image and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reputation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74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54965" algn="l"/>
                <a:tab pos="356235" algn="l"/>
              </a:tabLst>
            </a:pPr>
            <a:r>
              <a:rPr sz="2200" spc="-5" dirty="0">
                <a:latin typeface="Arial"/>
                <a:cs typeface="Arial"/>
              </a:rPr>
              <a:t>Better social acceptance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90"/>
              </a:spcBef>
              <a:buClr>
                <a:srgbClr val="D34817"/>
              </a:buClr>
              <a:buSzPct val="87500"/>
              <a:buFont typeface="Microsoft Sans Serif"/>
              <a:buChar char="▪"/>
              <a:tabLst>
                <a:tab pos="354965" algn="l"/>
                <a:tab pos="356235" algn="l"/>
              </a:tabLst>
            </a:pPr>
            <a:r>
              <a:rPr sz="800" spc="-5" dirty="0">
                <a:latin typeface="Arial"/>
                <a:cs typeface="Arial"/>
              </a:rPr>
              <a:t>\</a:t>
            </a:r>
            <a:endParaRPr sz="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0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54965" algn="l"/>
                <a:tab pos="356235" algn="l"/>
              </a:tabLst>
            </a:pPr>
            <a:r>
              <a:rPr sz="2200" dirty="0">
                <a:latin typeface="Arial"/>
                <a:cs typeface="Arial"/>
              </a:rPr>
              <a:t>Better impact on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customers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74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54965" algn="l"/>
                <a:tab pos="356235" algn="l"/>
              </a:tabLst>
            </a:pPr>
            <a:r>
              <a:rPr sz="2200" dirty="0">
                <a:latin typeface="Arial"/>
                <a:cs typeface="Arial"/>
              </a:rPr>
              <a:t>Governmental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support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75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54965" algn="l"/>
                <a:tab pos="356235" algn="l"/>
                <a:tab pos="3138170" algn="l"/>
              </a:tabLst>
            </a:pPr>
            <a:r>
              <a:rPr sz="2200" dirty="0">
                <a:latin typeface="Arial"/>
                <a:cs typeface="Arial"/>
              </a:rPr>
              <a:t>Ability to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attract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more	investors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74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54965" algn="l"/>
                <a:tab pos="356235" algn="l"/>
              </a:tabLst>
            </a:pPr>
            <a:r>
              <a:rPr sz="2200" dirty="0">
                <a:latin typeface="Arial"/>
                <a:cs typeface="Arial"/>
              </a:rPr>
              <a:t>Ability to attract and retain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employees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75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54965" algn="l"/>
                <a:tab pos="356235" algn="l"/>
              </a:tabLst>
            </a:pPr>
            <a:r>
              <a:rPr sz="2200" spc="-5" dirty="0">
                <a:latin typeface="Arial"/>
                <a:cs typeface="Arial"/>
              </a:rPr>
              <a:t>Better valuation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50541" y="677671"/>
            <a:ext cx="55911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5194" algn="l"/>
                <a:tab pos="2025014" algn="l"/>
                <a:tab pos="2836545" algn="l"/>
                <a:tab pos="4765040" algn="l"/>
              </a:tabLst>
            </a:pPr>
            <a:r>
              <a:rPr spc="-5" dirty="0"/>
              <a:t>HO</a:t>
            </a:r>
            <a:r>
              <a:rPr dirty="0"/>
              <a:t>W	</a:t>
            </a:r>
            <a:r>
              <a:rPr spc="-5" dirty="0"/>
              <a:t>GOO</a:t>
            </a:r>
            <a:r>
              <a:rPr dirty="0"/>
              <a:t>D	</a:t>
            </a:r>
            <a:r>
              <a:rPr spc="-10" dirty="0"/>
              <a:t>CS</a:t>
            </a:r>
            <a:r>
              <a:rPr spc="-5" dirty="0"/>
              <a:t>R</a:t>
            </a:r>
            <a:r>
              <a:rPr dirty="0"/>
              <a:t>	</a:t>
            </a:r>
            <a:r>
              <a:rPr spc="-5" dirty="0"/>
              <a:t>PRACTICE</a:t>
            </a:r>
            <a:r>
              <a:rPr dirty="0"/>
              <a:t>S	</a:t>
            </a:r>
            <a:r>
              <a:rPr spc="-5" dirty="0"/>
              <a:t>HELP</a:t>
            </a:r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41</a:t>
            </a:fld>
            <a:endParaRPr spc="-5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11541" y="586993"/>
            <a:ext cx="7566659" cy="526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9785" algn="l"/>
                <a:tab pos="2821940" algn="l"/>
                <a:tab pos="3256915" algn="l"/>
                <a:tab pos="4964430" algn="l"/>
              </a:tabLst>
            </a:pPr>
            <a:r>
              <a:rPr sz="2200" b="1" spc="-5" dirty="0">
                <a:solidFill>
                  <a:srgbClr val="D34817"/>
                </a:solidFill>
                <a:latin typeface="Arial"/>
                <a:cs typeface="Arial"/>
              </a:rPr>
              <a:t>NEW	DIMENSIONS	IN	PERSONAL	PHILANTHROPY</a:t>
            </a:r>
            <a:endParaRPr sz="2200">
              <a:latin typeface="Arial"/>
              <a:cs typeface="Arial"/>
            </a:endParaRPr>
          </a:p>
          <a:p>
            <a:pPr marL="12700" marR="116205">
              <a:lnSpc>
                <a:spcPct val="100000"/>
              </a:lnSpc>
              <a:spcBef>
                <a:spcPts val="1685"/>
              </a:spcBef>
            </a:pPr>
            <a:r>
              <a:rPr sz="2200" dirty="0">
                <a:latin typeface="Arial"/>
                <a:cs typeface="Arial"/>
              </a:rPr>
              <a:t>A silent revolution is sweeping the world. Richest persons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  the world are committing huge personal wealth for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charities</a:t>
            </a:r>
            <a:endParaRPr sz="2200">
              <a:latin typeface="Arial"/>
              <a:cs typeface="Arial"/>
            </a:endParaRPr>
          </a:p>
          <a:p>
            <a:pPr marL="12700" marR="299085">
              <a:lnSpc>
                <a:spcPts val="2640"/>
              </a:lnSpc>
              <a:spcBef>
                <a:spcPts val="85"/>
              </a:spcBef>
              <a:buClr>
                <a:srgbClr val="D34817"/>
              </a:buClr>
              <a:buSzPct val="95454"/>
              <a:buFont typeface="Microsoft Sans Serif"/>
              <a:buChar char="▪"/>
              <a:tabLst>
                <a:tab pos="141605" algn="l"/>
                <a:tab pos="3388995" algn="l"/>
                <a:tab pos="5922645" algn="l"/>
              </a:tabLst>
            </a:pPr>
            <a:r>
              <a:rPr sz="2200" dirty="0">
                <a:latin typeface="Arial"/>
                <a:cs typeface="Arial"/>
              </a:rPr>
              <a:t>Bill Gates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has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committed	40 billion $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(50% of	his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wealth)  to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charity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ts val="2545"/>
              </a:lnSpc>
              <a:buClr>
                <a:srgbClr val="D34817"/>
              </a:buClr>
              <a:buSzPct val="95454"/>
              <a:buFont typeface="Microsoft Sans Serif"/>
              <a:buChar char="▪"/>
              <a:tabLst>
                <a:tab pos="141605" algn="l"/>
                <a:tab pos="5332730" algn="l"/>
                <a:tab pos="6452235" algn="l"/>
              </a:tabLst>
            </a:pPr>
            <a:r>
              <a:rPr sz="2200" dirty="0">
                <a:latin typeface="Arial"/>
                <a:cs typeface="Arial"/>
              </a:rPr>
              <a:t>Warren Buffet has committed 31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billion $	(78% of	his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wealth).</a:t>
            </a:r>
            <a:endParaRPr sz="2200">
              <a:latin typeface="Arial"/>
              <a:cs typeface="Arial"/>
            </a:endParaRPr>
          </a:p>
          <a:p>
            <a:pPr marL="12700" marR="116205">
              <a:lnSpc>
                <a:spcPct val="100000"/>
              </a:lnSpc>
              <a:buClr>
                <a:srgbClr val="D34817"/>
              </a:buClr>
              <a:buSzPct val="95454"/>
              <a:buFont typeface="Microsoft Sans Serif"/>
              <a:buChar char="▪"/>
              <a:tabLst>
                <a:tab pos="141605" algn="l"/>
                <a:tab pos="3712210" algn="l"/>
                <a:tab pos="4473575" algn="l"/>
                <a:tab pos="4939665" algn="l"/>
              </a:tabLst>
            </a:pPr>
            <a:r>
              <a:rPr sz="2200" dirty="0">
                <a:latin typeface="Arial"/>
                <a:cs typeface="Arial"/>
              </a:rPr>
              <a:t>These two have started a movement to ask billionaires to  commit at least half of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their wealth.	40	billionaires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including  Bill Gates and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Warren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Buffet	have already committed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over</a:t>
            </a:r>
            <a:endParaRPr sz="2200">
              <a:latin typeface="Arial"/>
              <a:cs typeface="Arial"/>
            </a:endParaRPr>
          </a:p>
          <a:p>
            <a:pPr marL="12700" marR="110489">
              <a:lnSpc>
                <a:spcPts val="2640"/>
              </a:lnSpc>
              <a:spcBef>
                <a:spcPts val="75"/>
              </a:spcBef>
              <a:tabLst>
                <a:tab pos="633730" algn="l"/>
                <a:tab pos="2251075" algn="l"/>
                <a:tab pos="4445000" algn="l"/>
              </a:tabLst>
            </a:pPr>
            <a:r>
              <a:rPr sz="2200" dirty="0">
                <a:latin typeface="Arial"/>
                <a:cs typeface="Arial"/>
              </a:rPr>
              <a:t>125	billion $ (Rs	6,87,500 crores)	to charity. Their target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is  600	billion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$.</a:t>
            </a:r>
            <a:endParaRPr sz="2200">
              <a:latin typeface="Arial"/>
              <a:cs typeface="Arial"/>
            </a:endParaRPr>
          </a:p>
          <a:p>
            <a:pPr marL="140970" indent="-128270">
              <a:lnSpc>
                <a:spcPts val="2545"/>
              </a:lnSpc>
              <a:buClr>
                <a:srgbClr val="D34817"/>
              </a:buClr>
              <a:buSzPct val="95454"/>
              <a:buFont typeface="Microsoft Sans Serif"/>
              <a:buChar char="▪"/>
              <a:tabLst>
                <a:tab pos="141605" algn="l"/>
                <a:tab pos="529590" algn="l"/>
                <a:tab pos="4756150" algn="l"/>
                <a:tab pos="6170295" algn="l"/>
              </a:tabLst>
            </a:pPr>
            <a:r>
              <a:rPr sz="2200" dirty="0">
                <a:latin typeface="Arial"/>
                <a:cs typeface="Arial"/>
              </a:rPr>
              <a:t>In	India Azim Premji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has committed	2 billion $,	Shiv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Nadar</a:t>
            </a:r>
            <a:endParaRPr sz="2200">
              <a:latin typeface="Arial"/>
              <a:cs typeface="Arial"/>
            </a:endParaRPr>
          </a:p>
          <a:p>
            <a:pPr marL="12700" marR="241935">
              <a:lnSpc>
                <a:spcPct val="100000"/>
              </a:lnSpc>
              <a:tabLst>
                <a:tab pos="866775" algn="l"/>
              </a:tabLst>
            </a:pPr>
            <a:r>
              <a:rPr sz="2200" dirty="0">
                <a:latin typeface="Arial"/>
                <a:cs typeface="Arial"/>
              </a:rPr>
              <a:t>400 million $, Rohini Nelakani 40 million $, Kiran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Majumdar  </a:t>
            </a:r>
            <a:r>
              <a:rPr sz="2200" spc="-5" dirty="0">
                <a:latin typeface="Arial"/>
                <a:cs typeface="Arial"/>
              </a:rPr>
              <a:t>Shaw	40 million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$.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42</a:t>
            </a:fld>
            <a:endParaRPr spc="-5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49561" y="2490495"/>
            <a:ext cx="3289300" cy="864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0" b="0" dirty="0">
                <a:latin typeface="Arial"/>
                <a:cs typeface="Arial"/>
              </a:rPr>
              <a:t>Thank</a:t>
            </a:r>
            <a:r>
              <a:rPr sz="5500" b="0" spc="-90" dirty="0">
                <a:latin typeface="Arial"/>
                <a:cs typeface="Arial"/>
              </a:rPr>
              <a:t> </a:t>
            </a:r>
            <a:r>
              <a:rPr sz="5500" b="0" dirty="0">
                <a:latin typeface="Arial"/>
                <a:cs typeface="Arial"/>
              </a:rPr>
              <a:t>you</a:t>
            </a:r>
            <a:endParaRPr sz="55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43</a:t>
            </a:fld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6351" y="692912"/>
            <a:ext cx="44551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35760" algn="l"/>
                <a:tab pos="2924175" algn="l"/>
                <a:tab pos="3771265" algn="l"/>
              </a:tabLst>
            </a:pPr>
            <a:r>
              <a:rPr sz="2500" spc="-5" dirty="0"/>
              <a:t>VARIOU</a:t>
            </a:r>
            <a:r>
              <a:rPr sz="2500" dirty="0"/>
              <a:t>S	</a:t>
            </a:r>
            <a:r>
              <a:rPr sz="2500" spc="-5" dirty="0"/>
              <a:t>TERM</a:t>
            </a:r>
            <a:r>
              <a:rPr sz="2500" dirty="0"/>
              <a:t>S	</a:t>
            </a:r>
            <a:r>
              <a:rPr sz="2500" spc="-5" dirty="0"/>
              <a:t>FO</a:t>
            </a:r>
            <a:r>
              <a:rPr sz="2500" dirty="0"/>
              <a:t>R	</a:t>
            </a:r>
            <a:r>
              <a:rPr sz="2500" spc="-5" dirty="0"/>
              <a:t>CSR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35335" y="1298244"/>
            <a:ext cx="3314065" cy="302323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409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Corporate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responsibility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Corporate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accountability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Corporate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ethics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Corporate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citizenship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Sustainability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Stewardship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Triple bottom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line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Responsible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business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43326" y="464312"/>
            <a:ext cx="560006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17625" algn="l"/>
                <a:tab pos="2870200" algn="l"/>
                <a:tab pos="3769995" algn="l"/>
              </a:tabLst>
            </a:pPr>
            <a:r>
              <a:rPr sz="2500" spc="-5" dirty="0"/>
              <a:t>TRIPL</a:t>
            </a:r>
            <a:r>
              <a:rPr sz="2500" dirty="0"/>
              <a:t>E	</a:t>
            </a:r>
            <a:r>
              <a:rPr sz="2500" spc="-5" dirty="0"/>
              <a:t>BOTTO</a:t>
            </a:r>
            <a:r>
              <a:rPr sz="2500" dirty="0"/>
              <a:t>M	</a:t>
            </a:r>
            <a:r>
              <a:rPr sz="2500" spc="-5" dirty="0"/>
              <a:t>LIN</a:t>
            </a:r>
            <a:r>
              <a:rPr sz="2500" dirty="0"/>
              <a:t>E	</a:t>
            </a:r>
            <a:r>
              <a:rPr sz="2500" spc="-5" dirty="0"/>
              <a:t>APPROACH</a:t>
            </a:r>
            <a:endParaRPr sz="25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59135" y="1080007"/>
            <a:ext cx="8490585" cy="506666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93345" marR="76200" indent="3175">
              <a:lnSpc>
                <a:spcPct val="91900"/>
              </a:lnSpc>
              <a:spcBef>
                <a:spcPts val="290"/>
              </a:spcBef>
              <a:tabLst>
                <a:tab pos="5837555" algn="l"/>
              </a:tabLst>
            </a:pPr>
            <a:r>
              <a:rPr sz="2000" spc="-5" dirty="0">
                <a:latin typeface="Arial"/>
                <a:cs typeface="Arial"/>
              </a:rPr>
              <a:t>The term </a:t>
            </a:r>
            <a:r>
              <a:rPr sz="2000" spc="-10" dirty="0">
                <a:latin typeface="Arial"/>
                <a:cs typeface="Arial"/>
              </a:rPr>
              <a:t>coined </a:t>
            </a:r>
            <a:r>
              <a:rPr sz="2000" spc="-5" dirty="0">
                <a:latin typeface="Arial"/>
                <a:cs typeface="Arial"/>
              </a:rPr>
              <a:t>by </a:t>
            </a:r>
            <a:r>
              <a:rPr sz="2000" spc="-10" dirty="0">
                <a:latin typeface="Arial"/>
                <a:cs typeface="Arial"/>
              </a:rPr>
              <a:t>famous author</a:t>
            </a:r>
            <a:r>
              <a:rPr sz="2000" spc="1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John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Elkington	in his book ‘Cannibals  with Forks: The Triple Bottom Line of 21st Century Business,’ published in  1997.</a:t>
            </a:r>
            <a:endParaRPr sz="2000">
              <a:latin typeface="Arial"/>
              <a:cs typeface="Arial"/>
            </a:endParaRPr>
          </a:p>
          <a:p>
            <a:pPr marL="93345" marR="443230" indent="-81280">
              <a:lnSpc>
                <a:spcPts val="2160"/>
              </a:lnSpc>
              <a:spcBef>
                <a:spcPts val="610"/>
              </a:spcBef>
              <a:tabLst>
                <a:tab pos="1517650" algn="l"/>
                <a:tab pos="1635125" algn="l"/>
                <a:tab pos="2744470" algn="l"/>
                <a:tab pos="5386705" algn="l"/>
                <a:tab pos="7376159" algn="l"/>
              </a:tabLst>
            </a:pPr>
            <a:r>
              <a:rPr sz="2000" spc="-5" dirty="0">
                <a:latin typeface="Arial"/>
                <a:cs typeface="Arial"/>
              </a:rPr>
              <a:t>He espouses		seven dimen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-5" dirty="0">
                <a:latin typeface="Arial"/>
                <a:cs typeface="Arial"/>
              </a:rPr>
              <a:t>ions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of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2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volutions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taking place that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would  </a:t>
            </a:r>
            <a:r>
              <a:rPr sz="2000" spc="-10" dirty="0">
                <a:latin typeface="Arial"/>
                <a:cs typeface="Arial"/>
              </a:rPr>
              <a:t>necessitate	</a:t>
            </a:r>
            <a:r>
              <a:rPr sz="2000" spc="-5" dirty="0">
                <a:latin typeface="Arial"/>
                <a:cs typeface="Arial"/>
              </a:rPr>
              <a:t>looking at	</a:t>
            </a:r>
            <a:r>
              <a:rPr sz="2000" spc="-10" dirty="0">
                <a:latin typeface="Arial"/>
                <a:cs typeface="Arial"/>
              </a:rPr>
              <a:t>triple bottom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line:</a:t>
            </a:r>
            <a:endParaRPr sz="2000">
              <a:latin typeface="Arial"/>
              <a:cs typeface="Arial"/>
            </a:endParaRPr>
          </a:p>
          <a:p>
            <a:pPr marL="93345" indent="-80645">
              <a:lnSpc>
                <a:spcPct val="100000"/>
              </a:lnSpc>
              <a:spcBef>
                <a:spcPts val="505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  <a:tab pos="2465070" algn="l"/>
              </a:tabLst>
            </a:pPr>
            <a:r>
              <a:rPr sz="2000" spc="-5" dirty="0">
                <a:latin typeface="Arial"/>
                <a:cs typeface="Arial"/>
              </a:rPr>
              <a:t>Markets-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increasing	competition</a:t>
            </a:r>
            <a:endParaRPr sz="2000">
              <a:latin typeface="Arial"/>
              <a:cs typeface="Arial"/>
            </a:endParaRPr>
          </a:p>
          <a:p>
            <a:pPr marL="93345" marR="369570" indent="-80645">
              <a:lnSpc>
                <a:spcPct val="100000"/>
              </a:lnSpc>
              <a:spcBef>
                <a:spcPts val="580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</a:tabLst>
            </a:pPr>
            <a:r>
              <a:rPr sz="2000" spc="-5" dirty="0">
                <a:latin typeface="Arial"/>
                <a:cs typeface="Arial"/>
              </a:rPr>
              <a:t>Values- shift from </a:t>
            </a:r>
            <a:r>
              <a:rPr sz="2000" spc="-10" dirty="0">
                <a:latin typeface="Arial"/>
                <a:cs typeface="Arial"/>
              </a:rPr>
              <a:t>"hard" commercial values </a:t>
            </a:r>
            <a:r>
              <a:rPr sz="2000" spc="-5" dirty="0">
                <a:latin typeface="Arial"/>
                <a:cs typeface="Arial"/>
              </a:rPr>
              <a:t>to </a:t>
            </a:r>
            <a:r>
              <a:rPr sz="2000" spc="-10" dirty="0">
                <a:latin typeface="Arial"/>
                <a:cs typeface="Arial"/>
              </a:rPr>
              <a:t>"softer" triple bottom line  </a:t>
            </a:r>
            <a:r>
              <a:rPr sz="2000" spc="-5" dirty="0">
                <a:latin typeface="Arial"/>
                <a:cs typeface="Arial"/>
              </a:rPr>
              <a:t>values</a:t>
            </a:r>
            <a:endParaRPr sz="2000">
              <a:latin typeface="Arial"/>
              <a:cs typeface="Arial"/>
            </a:endParaRPr>
          </a:p>
          <a:p>
            <a:pPr marL="93345" indent="-8064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  <a:tab pos="4159885" algn="l"/>
                <a:tab pos="4556125" algn="l"/>
              </a:tabLst>
            </a:pPr>
            <a:r>
              <a:rPr sz="2000" spc="-5" dirty="0">
                <a:latin typeface="Arial"/>
                <a:cs typeface="Arial"/>
              </a:rPr>
              <a:t>Transparency – business</a:t>
            </a:r>
            <a:r>
              <a:rPr sz="2000" spc="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is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finding	its	activities under increasing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scrutiny</a:t>
            </a:r>
            <a:endParaRPr sz="2000">
              <a:latin typeface="Arial"/>
              <a:cs typeface="Arial"/>
            </a:endParaRPr>
          </a:p>
          <a:p>
            <a:pPr marL="93345" marR="590550" indent="-8064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  <a:tab pos="3041650" algn="l"/>
                <a:tab pos="3320415" algn="l"/>
                <a:tab pos="6228080" algn="l"/>
                <a:tab pos="7256780" algn="l"/>
              </a:tabLst>
            </a:pPr>
            <a:r>
              <a:rPr sz="2000" spc="-5" dirty="0">
                <a:latin typeface="Arial"/>
                <a:cs typeface="Arial"/>
              </a:rPr>
              <a:t>Life </a:t>
            </a:r>
            <a:r>
              <a:rPr sz="2000" spc="-10" dirty="0">
                <a:latin typeface="Arial"/>
                <a:cs typeface="Arial"/>
              </a:rPr>
              <a:t>Cycle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Performance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-	scrutiny of </a:t>
            </a:r>
            <a:r>
              <a:rPr sz="2000" spc="-10" dirty="0">
                <a:latin typeface="Arial"/>
                <a:cs typeface="Arial"/>
              </a:rPr>
              <a:t>entire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Life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Cycle	process	</a:t>
            </a:r>
            <a:r>
              <a:rPr sz="2000" spc="-5" dirty="0">
                <a:latin typeface="Arial"/>
                <a:cs typeface="Arial"/>
              </a:rPr>
              <a:t>of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the  </a:t>
            </a:r>
            <a:r>
              <a:rPr sz="2000" spc="-5" dirty="0">
                <a:latin typeface="Arial"/>
                <a:cs typeface="Arial"/>
              </a:rPr>
              <a:t>product – from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raw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material	stage </a:t>
            </a:r>
            <a:r>
              <a:rPr sz="2000" spc="-5" dirty="0">
                <a:latin typeface="Arial"/>
                <a:cs typeface="Arial"/>
              </a:rPr>
              <a:t>to </a:t>
            </a:r>
            <a:r>
              <a:rPr sz="2000" spc="-10" dirty="0">
                <a:latin typeface="Arial"/>
                <a:cs typeface="Arial"/>
              </a:rPr>
              <a:t>discarding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stage</a:t>
            </a:r>
            <a:endParaRPr sz="2000">
              <a:latin typeface="Arial"/>
              <a:cs typeface="Arial"/>
            </a:endParaRPr>
          </a:p>
          <a:p>
            <a:pPr marL="93345" marR="5080" indent="-80645">
              <a:lnSpc>
                <a:spcPct val="100000"/>
              </a:lnSpc>
              <a:spcBef>
                <a:spcPts val="570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  <a:tab pos="7927340" algn="l"/>
              </a:tabLst>
            </a:pPr>
            <a:r>
              <a:rPr sz="2000" spc="-5" dirty="0">
                <a:latin typeface="Arial"/>
                <a:cs typeface="Arial"/>
              </a:rPr>
              <a:t>Partnerships- compul</a:t>
            </a:r>
            <a:r>
              <a:rPr sz="2000" dirty="0">
                <a:latin typeface="Arial"/>
                <a:cs typeface="Arial"/>
              </a:rPr>
              <a:t>si</a:t>
            </a:r>
            <a:r>
              <a:rPr sz="2000" spc="-5" dirty="0">
                <a:latin typeface="Arial"/>
                <a:cs typeface="Arial"/>
              </a:rPr>
              <a:t>on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to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align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with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others in synchronization with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triple  </a:t>
            </a:r>
            <a:r>
              <a:rPr sz="2000" spc="-10" dirty="0">
                <a:latin typeface="Arial"/>
                <a:cs typeface="Arial"/>
              </a:rPr>
              <a:t>bottom </a:t>
            </a:r>
            <a:r>
              <a:rPr sz="2000" spc="-5" dirty="0">
                <a:latin typeface="Arial"/>
                <a:cs typeface="Arial"/>
              </a:rPr>
              <a:t>line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principles</a:t>
            </a:r>
            <a:endParaRPr sz="2000">
              <a:latin typeface="Arial"/>
              <a:cs typeface="Arial"/>
            </a:endParaRPr>
          </a:p>
          <a:p>
            <a:pPr marL="93345" indent="-8064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  <a:tab pos="3467100" algn="l"/>
              </a:tabLst>
            </a:pPr>
            <a:r>
              <a:rPr sz="2000" spc="-5" dirty="0">
                <a:latin typeface="Arial"/>
                <a:cs typeface="Arial"/>
              </a:rPr>
              <a:t>Time- growing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importance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of	working on real time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basis</a:t>
            </a:r>
            <a:endParaRPr sz="2000">
              <a:latin typeface="Arial"/>
              <a:cs typeface="Arial"/>
            </a:endParaRPr>
          </a:p>
          <a:p>
            <a:pPr marL="93345" indent="-80645">
              <a:lnSpc>
                <a:spcPct val="100000"/>
              </a:lnSpc>
              <a:spcBef>
                <a:spcPts val="575"/>
              </a:spcBef>
              <a:buClr>
                <a:srgbClr val="D34817"/>
              </a:buClr>
              <a:buSzPct val="80000"/>
              <a:buFont typeface="Microsoft Sans Serif"/>
              <a:buChar char="▪"/>
              <a:tabLst>
                <a:tab pos="112395" algn="l"/>
              </a:tabLst>
            </a:pPr>
            <a:r>
              <a:rPr sz="2000" spc="-5" dirty="0">
                <a:latin typeface="Arial"/>
                <a:cs typeface="Arial"/>
              </a:rPr>
              <a:t>Corporate Governance-need to satisfy all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stakeholders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6</a:t>
            </a:fld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3635" y="540512"/>
            <a:ext cx="69576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18260" algn="l"/>
                <a:tab pos="2870835" algn="l"/>
              </a:tabLst>
            </a:pPr>
            <a:r>
              <a:rPr sz="2500" spc="-5" dirty="0"/>
              <a:t>TRIPLE	BOTTOM	LINE</a:t>
            </a:r>
            <a:r>
              <a:rPr sz="2500" spc="-60" dirty="0"/>
              <a:t> </a:t>
            </a:r>
            <a:r>
              <a:rPr sz="2500" spc="-5" dirty="0"/>
              <a:t>APPROACH…..contd.</a:t>
            </a:r>
            <a:endParaRPr sz="2500"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59135" y="1155128"/>
            <a:ext cx="8439150" cy="4979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619125" indent="3810">
              <a:lnSpc>
                <a:spcPct val="147000"/>
              </a:lnSpc>
              <a:spcBef>
                <a:spcPts val="100"/>
              </a:spcBef>
              <a:tabLst>
                <a:tab pos="1666875" algn="l"/>
                <a:tab pos="2091689" algn="l"/>
                <a:tab pos="2654300" algn="l"/>
                <a:tab pos="7262495" algn="l"/>
              </a:tabLst>
            </a:pPr>
            <a:r>
              <a:rPr sz="2000" spc="-10" dirty="0">
                <a:latin typeface="Arial"/>
                <a:cs typeface="Arial"/>
              </a:rPr>
              <a:t>H</a:t>
            </a:r>
            <a:r>
              <a:rPr sz="2000" spc="-5" dirty="0">
                <a:latin typeface="Arial"/>
                <a:cs typeface="Arial"/>
              </a:rPr>
              <a:t>e </a:t>
            </a:r>
            <a:r>
              <a:rPr sz="2000" spc="-10" dirty="0">
                <a:latin typeface="Arial"/>
                <a:cs typeface="Arial"/>
              </a:rPr>
              <a:t>propound</a:t>
            </a:r>
            <a:r>
              <a:rPr sz="2000" spc="-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tha</a:t>
            </a:r>
            <a:r>
              <a:rPr sz="2000" spc="-5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th</a:t>
            </a:r>
            <a:r>
              <a:rPr sz="2000" spc="-5" dirty="0">
                <a:latin typeface="Arial"/>
                <a:cs typeface="Arial"/>
              </a:rPr>
              <a:t>e </a:t>
            </a:r>
            <a:r>
              <a:rPr sz="2000" spc="-10" dirty="0">
                <a:latin typeface="Arial"/>
                <a:cs typeface="Arial"/>
              </a:rPr>
              <a:t>thre</a:t>
            </a:r>
            <a:r>
              <a:rPr sz="2000" spc="-5" dirty="0">
                <a:latin typeface="Arial"/>
                <a:cs typeface="Arial"/>
              </a:rPr>
              <a:t>e </a:t>
            </a:r>
            <a:r>
              <a:rPr sz="2000" spc="-10" dirty="0">
                <a:latin typeface="Arial"/>
                <a:cs typeface="Arial"/>
              </a:rPr>
              <a:t>prong</a:t>
            </a:r>
            <a:r>
              <a:rPr sz="2000" spc="-5" dirty="0">
                <a:latin typeface="Arial"/>
                <a:cs typeface="Arial"/>
              </a:rPr>
              <a:t>s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f </a:t>
            </a:r>
            <a:r>
              <a:rPr sz="2000" spc="-10" dirty="0">
                <a:latin typeface="Arial"/>
                <a:cs typeface="Arial"/>
              </a:rPr>
              <a:t>th</a:t>
            </a:r>
            <a:r>
              <a:rPr sz="2000" spc="-5" dirty="0">
                <a:latin typeface="Arial"/>
                <a:cs typeface="Arial"/>
              </a:rPr>
              <a:t>e </a:t>
            </a:r>
            <a:r>
              <a:rPr sz="2000" spc="-10" dirty="0">
                <a:latin typeface="Arial"/>
                <a:cs typeface="Arial"/>
              </a:rPr>
              <a:t>for</a:t>
            </a:r>
            <a:r>
              <a:rPr sz="2000" spc="-5" dirty="0">
                <a:latin typeface="Arial"/>
                <a:cs typeface="Arial"/>
              </a:rPr>
              <a:t>k </a:t>
            </a:r>
            <a:r>
              <a:rPr sz="2000" spc="-10" dirty="0">
                <a:latin typeface="Arial"/>
                <a:cs typeface="Arial"/>
              </a:rPr>
              <a:t>constitutin</a:t>
            </a:r>
            <a:r>
              <a:rPr sz="2000" spc="-5" dirty="0">
                <a:latin typeface="Arial"/>
                <a:cs typeface="Arial"/>
              </a:rPr>
              <a:t>g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triple  bottom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line	</a:t>
            </a:r>
            <a:r>
              <a:rPr sz="2000" spc="-10" dirty="0">
                <a:latin typeface="Arial"/>
                <a:cs typeface="Arial"/>
              </a:rPr>
              <a:t>are: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spcBef>
                <a:spcPts val="5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356235" algn="l"/>
                <a:tab pos="356870" algn="l"/>
              </a:tabLst>
            </a:pPr>
            <a:r>
              <a:rPr sz="2000" spc="-5" dirty="0">
                <a:latin typeface="Arial"/>
                <a:cs typeface="Arial"/>
              </a:rPr>
              <a:t>Economic prosperity</a:t>
            </a:r>
            <a:endParaRPr sz="2000">
              <a:latin typeface="Arial"/>
              <a:cs typeface="Arial"/>
            </a:endParaRPr>
          </a:p>
          <a:p>
            <a:pPr marL="356235" indent="-343535">
              <a:lnSpc>
                <a:spcPct val="100000"/>
              </a:lnSpc>
              <a:spcBef>
                <a:spcPts val="1770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356235" algn="l"/>
                <a:tab pos="356870" algn="l"/>
                <a:tab pos="2118995" algn="l"/>
              </a:tabLst>
            </a:pPr>
            <a:r>
              <a:rPr sz="2000" spc="-5" dirty="0">
                <a:latin typeface="Arial"/>
                <a:cs typeface="Arial"/>
              </a:rPr>
              <a:t>Environmental	preservation</a:t>
            </a:r>
            <a:endParaRPr sz="2000">
              <a:latin typeface="Arial"/>
              <a:cs typeface="Arial"/>
            </a:endParaRPr>
          </a:p>
          <a:p>
            <a:pPr marL="356235" indent="-343535">
              <a:lnSpc>
                <a:spcPct val="100000"/>
              </a:lnSpc>
              <a:spcBef>
                <a:spcPts val="1775"/>
              </a:spcBef>
              <a:buClr>
                <a:srgbClr val="D34817"/>
              </a:buClr>
              <a:buSzPct val="85000"/>
              <a:buFont typeface="Microsoft Sans Serif"/>
              <a:buChar char="▪"/>
              <a:tabLst>
                <a:tab pos="356235" algn="l"/>
                <a:tab pos="356870" algn="l"/>
              </a:tabLst>
            </a:pPr>
            <a:r>
              <a:rPr sz="2000" spc="-5" dirty="0">
                <a:latin typeface="Arial"/>
                <a:cs typeface="Arial"/>
              </a:rPr>
              <a:t>Social justice</a:t>
            </a:r>
            <a:endParaRPr sz="2000">
              <a:latin typeface="Arial"/>
              <a:cs typeface="Arial"/>
            </a:endParaRPr>
          </a:p>
          <a:p>
            <a:pPr marL="285115" marR="45720" indent="-101600">
              <a:lnSpc>
                <a:spcPct val="155600"/>
              </a:lnSpc>
              <a:spcBef>
                <a:spcPts val="170"/>
              </a:spcBef>
              <a:tabLst>
                <a:tab pos="4512310" algn="l"/>
              </a:tabLst>
            </a:pPr>
            <a:r>
              <a:rPr sz="2000" spc="-5" dirty="0">
                <a:latin typeface="Arial"/>
                <a:cs typeface="Arial"/>
              </a:rPr>
              <a:t>In </a:t>
            </a:r>
            <a:r>
              <a:rPr sz="2000" spc="-10" dirty="0">
                <a:latin typeface="Arial"/>
                <a:cs typeface="Arial"/>
              </a:rPr>
              <a:t>order </a:t>
            </a:r>
            <a:r>
              <a:rPr sz="2000" spc="-5" dirty="0">
                <a:latin typeface="Arial"/>
                <a:cs typeface="Arial"/>
              </a:rPr>
              <a:t>to </a:t>
            </a:r>
            <a:r>
              <a:rPr sz="2000" spc="-10" dirty="0">
                <a:latin typeface="Arial"/>
                <a:cs typeface="Arial"/>
              </a:rPr>
              <a:t>evaluate 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business,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apart	from </a:t>
            </a:r>
            <a:r>
              <a:rPr sz="2000" spc="-10" dirty="0">
                <a:latin typeface="Arial"/>
                <a:cs typeface="Arial"/>
              </a:rPr>
              <a:t>economic results </a:t>
            </a:r>
            <a:r>
              <a:rPr sz="2000" spc="-5" dirty="0">
                <a:latin typeface="Arial"/>
                <a:cs typeface="Arial"/>
              </a:rPr>
              <a:t>- which </a:t>
            </a:r>
            <a:r>
              <a:rPr sz="2000" spc="-10" dirty="0">
                <a:latin typeface="Arial"/>
                <a:cs typeface="Arial"/>
              </a:rPr>
              <a:t>are  </a:t>
            </a:r>
            <a:r>
              <a:rPr sz="2000" spc="-5" dirty="0">
                <a:latin typeface="Arial"/>
                <a:cs typeface="Arial"/>
              </a:rPr>
              <a:t>normally made available, we should also </a:t>
            </a:r>
            <a:r>
              <a:rPr sz="2000" spc="-10" dirty="0">
                <a:latin typeface="Arial"/>
                <a:cs typeface="Arial"/>
              </a:rPr>
              <a:t>evaluate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contribution made  </a:t>
            </a:r>
            <a:r>
              <a:rPr sz="2000" spc="-5" dirty="0">
                <a:latin typeface="Arial"/>
                <a:cs typeface="Arial"/>
              </a:rPr>
              <a:t>towards environment and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society</a:t>
            </a:r>
            <a:endParaRPr sz="2000">
              <a:latin typeface="Arial"/>
              <a:cs typeface="Arial"/>
            </a:endParaRPr>
          </a:p>
          <a:p>
            <a:pPr marL="285115" marR="5080" indent="-62230">
              <a:lnSpc>
                <a:spcPct val="150000"/>
              </a:lnSpc>
              <a:spcBef>
                <a:spcPts val="575"/>
              </a:spcBef>
              <a:tabLst>
                <a:tab pos="2632075" algn="l"/>
                <a:tab pos="3519804" algn="l"/>
                <a:tab pos="4619625" algn="l"/>
                <a:tab pos="5479415" algn="l"/>
                <a:tab pos="5803900" algn="l"/>
                <a:tab pos="8002905" algn="l"/>
              </a:tabLst>
            </a:pPr>
            <a:r>
              <a:rPr sz="2000" spc="-10" dirty="0">
                <a:latin typeface="Arial"/>
                <a:cs typeface="Arial"/>
              </a:rPr>
              <a:t>Anothe</a:t>
            </a:r>
            <a:r>
              <a:rPr sz="2000" spc="-5" dirty="0">
                <a:latin typeface="Arial"/>
                <a:cs typeface="Arial"/>
              </a:rPr>
              <a:t>r </a:t>
            </a:r>
            <a:r>
              <a:rPr sz="2000" spc="-10" dirty="0">
                <a:latin typeface="Arial"/>
                <a:cs typeface="Arial"/>
              </a:rPr>
              <a:t>simila</a:t>
            </a:r>
            <a:r>
              <a:rPr sz="2000" spc="-5" dirty="0">
                <a:latin typeface="Arial"/>
                <a:cs typeface="Arial"/>
              </a:rPr>
              <a:t>r </a:t>
            </a:r>
            <a:r>
              <a:rPr sz="2000" spc="-10" dirty="0">
                <a:latin typeface="Arial"/>
                <a:cs typeface="Arial"/>
              </a:rPr>
              <a:t>ter</a:t>
            </a:r>
            <a:r>
              <a:rPr sz="2000" spc="-5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coine</a:t>
            </a:r>
            <a:r>
              <a:rPr sz="2000" spc="-5" dirty="0">
                <a:latin typeface="Arial"/>
                <a:cs typeface="Arial"/>
              </a:rPr>
              <a:t>d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y </a:t>
            </a:r>
            <a:r>
              <a:rPr sz="2000" spc="-10" dirty="0">
                <a:latin typeface="Arial"/>
                <a:cs typeface="Arial"/>
              </a:rPr>
              <a:t>sam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autho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3</a:t>
            </a:r>
            <a:r>
              <a:rPr sz="2000" spc="-5" dirty="0">
                <a:latin typeface="Arial"/>
                <a:cs typeface="Arial"/>
              </a:rPr>
              <a:t>P </a:t>
            </a:r>
            <a:r>
              <a:rPr sz="2000" spc="-10" dirty="0">
                <a:latin typeface="Arial"/>
                <a:cs typeface="Arial"/>
              </a:rPr>
              <a:t>(people</a:t>
            </a:r>
            <a:r>
              <a:rPr sz="2000" spc="-5" dirty="0">
                <a:latin typeface="Arial"/>
                <a:cs typeface="Arial"/>
              </a:rPr>
              <a:t>, </a:t>
            </a:r>
            <a:r>
              <a:rPr sz="2000" spc="-10" dirty="0">
                <a:latin typeface="Arial"/>
                <a:cs typeface="Arial"/>
              </a:rPr>
              <a:t>plane</a:t>
            </a:r>
            <a:r>
              <a:rPr sz="2000" spc="-5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and  </a:t>
            </a:r>
            <a:r>
              <a:rPr sz="2000" spc="-5" dirty="0">
                <a:latin typeface="Arial"/>
                <a:cs typeface="Arial"/>
              </a:rPr>
              <a:t>profits)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7</a:t>
            </a:fld>
            <a:endParaRPr spc="-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085" y="419100"/>
            <a:ext cx="9013825" cy="6692900"/>
          </a:xfrm>
          <a:custGeom>
            <a:avLst/>
            <a:gdLst/>
            <a:ahLst/>
            <a:cxnLst/>
            <a:rect l="l" t="t" r="r" b="b"/>
            <a:pathLst>
              <a:path w="9013825" h="6692900">
                <a:moveTo>
                  <a:pt x="329946" y="0"/>
                </a:moveTo>
                <a:lnTo>
                  <a:pt x="281212" y="3579"/>
                </a:lnTo>
                <a:lnTo>
                  <a:pt x="234691" y="13978"/>
                </a:lnTo>
                <a:lnTo>
                  <a:pt x="190895" y="30683"/>
                </a:lnTo>
                <a:lnTo>
                  <a:pt x="150333" y="53183"/>
                </a:lnTo>
                <a:lnTo>
                  <a:pt x="113520" y="80966"/>
                </a:lnTo>
                <a:lnTo>
                  <a:pt x="80966" y="113520"/>
                </a:lnTo>
                <a:lnTo>
                  <a:pt x="53183" y="150333"/>
                </a:lnTo>
                <a:lnTo>
                  <a:pt x="30683" y="190895"/>
                </a:lnTo>
                <a:lnTo>
                  <a:pt x="13978" y="234691"/>
                </a:lnTo>
                <a:lnTo>
                  <a:pt x="3579" y="281212"/>
                </a:lnTo>
                <a:lnTo>
                  <a:pt x="0" y="329945"/>
                </a:lnTo>
                <a:lnTo>
                  <a:pt x="0" y="6362700"/>
                </a:lnTo>
                <a:lnTo>
                  <a:pt x="3579" y="6411433"/>
                </a:lnTo>
                <a:lnTo>
                  <a:pt x="13978" y="6457954"/>
                </a:lnTo>
                <a:lnTo>
                  <a:pt x="30683" y="6501750"/>
                </a:lnTo>
                <a:lnTo>
                  <a:pt x="53183" y="6542312"/>
                </a:lnTo>
                <a:lnTo>
                  <a:pt x="80966" y="6579125"/>
                </a:lnTo>
                <a:lnTo>
                  <a:pt x="113520" y="6611679"/>
                </a:lnTo>
                <a:lnTo>
                  <a:pt x="150333" y="6639462"/>
                </a:lnTo>
                <a:lnTo>
                  <a:pt x="190895" y="6661962"/>
                </a:lnTo>
                <a:lnTo>
                  <a:pt x="234691" y="6678667"/>
                </a:lnTo>
                <a:lnTo>
                  <a:pt x="281212" y="6689066"/>
                </a:lnTo>
                <a:lnTo>
                  <a:pt x="329946" y="6692646"/>
                </a:lnTo>
                <a:lnTo>
                  <a:pt x="8683739" y="6692646"/>
                </a:lnTo>
                <a:lnTo>
                  <a:pt x="8732646" y="6689066"/>
                </a:lnTo>
                <a:lnTo>
                  <a:pt x="8779276" y="6678667"/>
                </a:lnTo>
                <a:lnTo>
                  <a:pt x="8823125" y="6661962"/>
                </a:lnTo>
                <a:lnTo>
                  <a:pt x="8863693" y="6639462"/>
                </a:lnTo>
                <a:lnTo>
                  <a:pt x="8900479" y="6611679"/>
                </a:lnTo>
                <a:lnTo>
                  <a:pt x="8932981" y="6579125"/>
                </a:lnTo>
                <a:lnTo>
                  <a:pt x="8960697" y="6542312"/>
                </a:lnTo>
                <a:lnTo>
                  <a:pt x="8983127" y="6501750"/>
                </a:lnTo>
                <a:lnTo>
                  <a:pt x="8999769" y="6457954"/>
                </a:lnTo>
                <a:lnTo>
                  <a:pt x="9010122" y="6411433"/>
                </a:lnTo>
                <a:lnTo>
                  <a:pt x="9013685" y="6362700"/>
                </a:lnTo>
                <a:lnTo>
                  <a:pt x="9013685" y="329945"/>
                </a:lnTo>
                <a:lnTo>
                  <a:pt x="9010122" y="281212"/>
                </a:lnTo>
                <a:lnTo>
                  <a:pt x="8999769" y="234691"/>
                </a:lnTo>
                <a:lnTo>
                  <a:pt x="8983127" y="190895"/>
                </a:lnTo>
                <a:lnTo>
                  <a:pt x="8960697" y="150333"/>
                </a:lnTo>
                <a:lnTo>
                  <a:pt x="8932981" y="113520"/>
                </a:lnTo>
                <a:lnTo>
                  <a:pt x="8900479" y="80966"/>
                </a:lnTo>
                <a:lnTo>
                  <a:pt x="8863693" y="53183"/>
                </a:lnTo>
                <a:lnTo>
                  <a:pt x="8823125" y="30683"/>
                </a:lnTo>
                <a:lnTo>
                  <a:pt x="8779276" y="13978"/>
                </a:lnTo>
                <a:lnTo>
                  <a:pt x="8732646" y="3579"/>
                </a:lnTo>
                <a:lnTo>
                  <a:pt x="8683739" y="0"/>
                </a:lnTo>
                <a:lnTo>
                  <a:pt x="329946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6385" y="631190"/>
            <a:ext cx="42551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06450" algn="l"/>
                <a:tab pos="1719580" algn="l"/>
              </a:tabLst>
            </a:pPr>
            <a:r>
              <a:rPr spc="-5" dirty="0"/>
              <a:t>3 </a:t>
            </a:r>
            <a:r>
              <a:rPr dirty="0"/>
              <a:t>P	</a:t>
            </a:r>
            <a:r>
              <a:rPr spc="-5" dirty="0"/>
              <a:t>AND	SUSTAINABILITY</a:t>
            </a:r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41639" y="958596"/>
            <a:ext cx="6858000" cy="563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8</a:t>
            </a:fld>
            <a:endParaRPr spc="-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4489" y="692912"/>
            <a:ext cx="681609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5" dirty="0"/>
              <a:t>MILLENNIUM DEVELOPMENT GOALS OF</a:t>
            </a:r>
            <a:r>
              <a:rPr sz="2500" spc="-25" dirty="0"/>
              <a:t> </a:t>
            </a:r>
            <a:r>
              <a:rPr sz="2500" spc="-5" dirty="0"/>
              <a:t>UN</a:t>
            </a:r>
            <a:endParaRPr sz="2500"/>
          </a:p>
        </p:txBody>
      </p:sp>
      <p:sp>
        <p:nvSpPr>
          <p:cNvPr id="3" name="object 3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2534" y="182460"/>
                </a:lnTo>
                <a:lnTo>
                  <a:pt x="439162" y="139517"/>
                </a:lnTo>
                <a:lnTo>
                  <a:pt x="418020" y="100682"/>
                </a:lnTo>
                <a:lnTo>
                  <a:pt x="390048" y="66865"/>
                </a:lnTo>
                <a:lnTo>
                  <a:pt x="356182" y="38978"/>
                </a:lnTo>
                <a:lnTo>
                  <a:pt x="317361" y="17930"/>
                </a:lnTo>
                <a:lnTo>
                  <a:pt x="274520" y="4634"/>
                </a:lnTo>
                <a:lnTo>
                  <a:pt x="228600" y="0"/>
                </a:lnTo>
                <a:lnTo>
                  <a:pt x="182460" y="4634"/>
                </a:lnTo>
                <a:lnTo>
                  <a:pt x="139517" y="17930"/>
                </a:lnTo>
                <a:lnTo>
                  <a:pt x="100682" y="38978"/>
                </a:lnTo>
                <a:lnTo>
                  <a:pt x="66865" y="66865"/>
                </a:lnTo>
                <a:lnTo>
                  <a:pt x="38978" y="100682"/>
                </a:lnTo>
                <a:lnTo>
                  <a:pt x="17930" y="139517"/>
                </a:lnTo>
                <a:lnTo>
                  <a:pt x="4634" y="182460"/>
                </a:lnTo>
                <a:lnTo>
                  <a:pt x="0" y="228600"/>
                </a:lnTo>
                <a:lnTo>
                  <a:pt x="4634" y="274739"/>
                </a:lnTo>
                <a:lnTo>
                  <a:pt x="17930" y="317682"/>
                </a:lnTo>
                <a:lnTo>
                  <a:pt x="38978" y="356517"/>
                </a:lnTo>
                <a:lnTo>
                  <a:pt x="66865" y="390334"/>
                </a:lnTo>
                <a:lnTo>
                  <a:pt x="100682" y="418221"/>
                </a:lnTo>
                <a:lnTo>
                  <a:pt x="139517" y="439269"/>
                </a:lnTo>
                <a:lnTo>
                  <a:pt x="182460" y="452565"/>
                </a:lnTo>
                <a:lnTo>
                  <a:pt x="228600" y="457200"/>
                </a:lnTo>
                <a:lnTo>
                  <a:pt x="274520" y="452565"/>
                </a:lnTo>
                <a:lnTo>
                  <a:pt x="317361" y="439269"/>
                </a:lnTo>
                <a:lnTo>
                  <a:pt x="356182" y="418221"/>
                </a:lnTo>
                <a:lnTo>
                  <a:pt x="390048" y="390334"/>
                </a:lnTo>
                <a:lnTo>
                  <a:pt x="418020" y="356517"/>
                </a:lnTo>
                <a:lnTo>
                  <a:pt x="439162" y="317682"/>
                </a:lnTo>
                <a:lnTo>
                  <a:pt x="452534" y="274739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D348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82935" y="1181353"/>
            <a:ext cx="8168005" cy="4730750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285115" marR="5080" indent="-20320">
              <a:lnSpc>
                <a:spcPct val="88200"/>
              </a:lnSpc>
              <a:spcBef>
                <a:spcPts val="439"/>
              </a:spcBef>
              <a:tabLst>
                <a:tab pos="3539490" algn="l"/>
                <a:tab pos="6299200" algn="l"/>
              </a:tabLst>
            </a:pPr>
            <a:r>
              <a:rPr sz="2400" spc="-5" dirty="0">
                <a:latin typeface="Arial"/>
                <a:cs typeface="Arial"/>
              </a:rPr>
              <a:t>The Millennium Development Goals </a:t>
            </a:r>
            <a:r>
              <a:rPr sz="2400" dirty="0">
                <a:latin typeface="Arial"/>
                <a:cs typeface="Arial"/>
              </a:rPr>
              <a:t>(MDGs) </a:t>
            </a:r>
            <a:r>
              <a:rPr sz="2400" spc="-5" dirty="0">
                <a:latin typeface="Arial"/>
                <a:cs typeface="Arial"/>
              </a:rPr>
              <a:t>are eight  goals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be achieved by 2015 </a:t>
            </a:r>
            <a:r>
              <a:rPr sz="2400" dirty="0">
                <a:latin typeface="Arial"/>
                <a:cs typeface="Arial"/>
              </a:rPr>
              <a:t>that </a:t>
            </a:r>
            <a:r>
              <a:rPr sz="2400" spc="-5" dirty="0">
                <a:latin typeface="Arial"/>
                <a:cs typeface="Arial"/>
              </a:rPr>
              <a:t>are contained in </a:t>
            </a:r>
            <a:r>
              <a:rPr sz="2400" dirty="0">
                <a:latin typeface="Arial"/>
                <a:cs typeface="Arial"/>
              </a:rPr>
              <a:t>the  </a:t>
            </a:r>
            <a:r>
              <a:rPr sz="2400" spc="-5" dirty="0">
                <a:latin typeface="Arial"/>
                <a:cs typeface="Arial"/>
              </a:rPr>
              <a:t>Millennium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Declaration	adopted by 189 nations during </a:t>
            </a:r>
            <a:r>
              <a:rPr sz="2400" dirty="0">
                <a:latin typeface="Arial"/>
                <a:cs typeface="Arial"/>
              </a:rPr>
              <a:t>the  </a:t>
            </a:r>
            <a:r>
              <a:rPr sz="2400" spc="-5" dirty="0">
                <a:latin typeface="Arial"/>
                <a:cs typeface="Arial"/>
              </a:rPr>
              <a:t>UN Millennium </a:t>
            </a:r>
            <a:r>
              <a:rPr sz="2400" dirty="0">
                <a:latin typeface="Arial"/>
                <a:cs typeface="Arial"/>
              </a:rPr>
              <a:t>Summit </a:t>
            </a:r>
            <a:r>
              <a:rPr sz="2400" spc="-5" dirty="0">
                <a:latin typeface="Arial"/>
                <a:cs typeface="Arial"/>
              </a:rPr>
              <a:t>in</a:t>
            </a:r>
            <a:r>
              <a:rPr sz="2400" spc="9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September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2000.	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8 </a:t>
            </a:r>
            <a:r>
              <a:rPr sz="2400" dirty="0">
                <a:latin typeface="Arial"/>
                <a:cs typeface="Arial"/>
              </a:rPr>
              <a:t>MDGs  </a:t>
            </a:r>
            <a:r>
              <a:rPr sz="2400" spc="-5" dirty="0">
                <a:latin typeface="Arial"/>
                <a:cs typeface="Arial"/>
              </a:rPr>
              <a:t>are:</a:t>
            </a:r>
            <a:endParaRPr sz="24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445"/>
              </a:spcBef>
              <a:buClr>
                <a:srgbClr val="D34817"/>
              </a:buClr>
              <a:buSzPct val="90909"/>
              <a:buFont typeface="Microsoft Sans Serif"/>
              <a:buChar char="▪"/>
              <a:tabLst>
                <a:tab pos="353060" algn="l"/>
                <a:tab pos="353695" algn="l"/>
              </a:tabLst>
            </a:pPr>
            <a:r>
              <a:rPr sz="2200" dirty="0">
                <a:latin typeface="Arial"/>
                <a:cs typeface="Arial"/>
              </a:rPr>
              <a:t>Eradicate extreme poverty and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hunger</a:t>
            </a:r>
            <a:endParaRPr sz="2200">
              <a:latin typeface="Arial"/>
              <a:cs typeface="Arial"/>
            </a:endParaRPr>
          </a:p>
          <a:p>
            <a:pPr marL="362585" indent="-349885">
              <a:lnSpc>
                <a:spcPct val="100000"/>
              </a:lnSpc>
              <a:spcBef>
                <a:spcPts val="58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62585" algn="l"/>
                <a:tab pos="363220" algn="l"/>
              </a:tabLst>
            </a:pPr>
            <a:r>
              <a:rPr sz="2200" dirty="0">
                <a:latin typeface="Arial"/>
                <a:cs typeface="Arial"/>
              </a:rPr>
              <a:t>Achieve universal primary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education</a:t>
            </a:r>
            <a:endParaRPr sz="2200">
              <a:latin typeface="Arial"/>
              <a:cs typeface="Arial"/>
            </a:endParaRPr>
          </a:p>
          <a:p>
            <a:pPr marL="362585" indent="-349885">
              <a:lnSpc>
                <a:spcPct val="100000"/>
              </a:lnSpc>
              <a:spcBef>
                <a:spcPts val="31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362585" algn="l"/>
                <a:tab pos="363220" algn="l"/>
              </a:tabLst>
            </a:pPr>
            <a:r>
              <a:rPr sz="2200" dirty="0">
                <a:latin typeface="Arial"/>
                <a:cs typeface="Arial"/>
              </a:rPr>
              <a:t>Promote gender equality and empower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women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Reduce child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mortality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Improve maternal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health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Combat HIV/AIDS, malaria/ other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diseases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10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Ensure environmental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sustainability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305"/>
              </a:spcBef>
              <a:buClr>
                <a:srgbClr val="D34817"/>
              </a:buClr>
              <a:buSzPct val="86363"/>
              <a:buFont typeface="Microsoft Sans Serif"/>
              <a:buChar char="▪"/>
              <a:tabLst>
                <a:tab pos="285115" algn="l"/>
                <a:tab pos="285750" algn="l"/>
                <a:tab pos="4498975" algn="l"/>
              </a:tabLst>
            </a:pPr>
            <a:r>
              <a:rPr sz="2200" dirty="0">
                <a:latin typeface="Arial"/>
                <a:cs typeface="Arial"/>
              </a:rPr>
              <a:t>Develop a Global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Partnership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for	Development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Corporate Social</a:t>
            </a:r>
            <a:r>
              <a:rPr spc="5" dirty="0"/>
              <a:t> </a:t>
            </a:r>
            <a:r>
              <a:rPr spc="-5" dirty="0"/>
              <a:t>Responsibility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60"/>
              </a:lnSpc>
            </a:pPr>
            <a:fld id="{81D60167-4931-47E6-BA6A-407CBD079E47}" type="slidenum">
              <a:rPr spc="-5" dirty="0"/>
              <a:pPr marL="25400">
                <a:lnSpc>
                  <a:spcPts val="1660"/>
                </a:lnSpc>
              </a:pPr>
              <a:t>9</a:t>
            </a:fld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2516</Words>
  <Application>Microsoft Office PowerPoint</Application>
  <PresentationFormat>Custom</PresentationFormat>
  <Paragraphs>436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 CORPORATE SOCIAL RESPONSIBILITY</vt:lpstr>
      <vt:lpstr>WHAT IS CORPORATE SOCIAL RESPONSIBILITY</vt:lpstr>
      <vt:lpstr>EVOLUTION OF CSR</vt:lpstr>
      <vt:lpstr>WHY CORPORATE SOCIAL RESPONSIBILITY</vt:lpstr>
      <vt:lpstr>VARIOUS TERMS FOR CSR</vt:lpstr>
      <vt:lpstr>TRIPLE BOTTOM LINE APPROACH</vt:lpstr>
      <vt:lpstr>TRIPLE BOTTOM LINE APPROACH…..contd.</vt:lpstr>
      <vt:lpstr>3 P AND SUSTAINABILITY</vt:lpstr>
      <vt:lpstr>MILLENNIUM DEVELOPMENT GOALS OF UN</vt:lpstr>
      <vt:lpstr>UN GLOBAL COMPACT</vt:lpstr>
      <vt:lpstr>UN GLOBAL COMPACT…..contd</vt:lpstr>
      <vt:lpstr>UN GLOBAL COMPACT- 10 PRINCIPLES</vt:lpstr>
      <vt:lpstr>Slide 13</vt:lpstr>
      <vt:lpstr>Slide 14</vt:lpstr>
      <vt:lpstr>PROVISIONS IN COMPANIES BILL</vt:lpstr>
      <vt:lpstr>PROVISIONS IN COMPANIES BILL… contd</vt:lpstr>
      <vt:lpstr>PROVISIONS IN COMPANIES BILL… contd</vt:lpstr>
      <vt:lpstr>PROVISIONS IN COMPANIES BILL… contd</vt:lpstr>
      <vt:lpstr>Slide 19</vt:lpstr>
      <vt:lpstr>DRAFT CSR RULES- 2012</vt:lpstr>
      <vt:lpstr>DRAFT CSR RULES… contd</vt:lpstr>
      <vt:lpstr>DRAFT CSR RULES… contd</vt:lpstr>
      <vt:lpstr>DRAFT CSR RULES… contd</vt:lpstr>
      <vt:lpstr>DRAFT CSR RULES… contd</vt:lpstr>
      <vt:lpstr>DRAFT CSR RULES… contd</vt:lpstr>
      <vt:lpstr>DRAFT CSR RULES… contd</vt:lpstr>
      <vt:lpstr>SUSTAINABLE DEVELOPMENT</vt:lpstr>
      <vt:lpstr>SUSTAINABILITY REPORTING</vt:lpstr>
      <vt:lpstr>GLOBAL REPORTING INITIATIVE</vt:lpstr>
      <vt:lpstr>GRI GUIDELINES</vt:lpstr>
      <vt:lpstr>SUSTAINABILITY REPORTING UNDER GRI NORMS</vt:lpstr>
      <vt:lpstr>SUSTAINABILITY REPORTING UNDER GRI NORMS…contd</vt:lpstr>
      <vt:lpstr>CSR ACTIVITIES – TOP COMPANIES</vt:lpstr>
      <vt:lpstr>CSR ACTIVITIES – JUBILANT LIFE SCIENCES</vt:lpstr>
      <vt:lpstr>IN CSR ALSO, JUBILANT INNOVATES</vt:lpstr>
      <vt:lpstr>IN CSR ALSO, JUBILANT INNOVATES…</vt:lpstr>
      <vt:lpstr>CSR ACTIVITIES – JUBILANT LIFE SCIENCES …..CONTD.</vt:lpstr>
      <vt:lpstr>JUBILANT’S ACHIEVEMENTS</vt:lpstr>
      <vt:lpstr>JUBILANT’S ACHIEVEMENTS…..contd</vt:lpstr>
      <vt:lpstr>FACTORS PUSHING CSR</vt:lpstr>
      <vt:lpstr>HOW GOOD CSR PRACTICES HELP</vt:lpstr>
      <vt:lpstr>Slide 42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ICSI-NIRC PROGRAM- CSR- 23 FEB 2013-final</dc:title>
  <dc:creator>e0297</dc:creator>
  <cp:lastModifiedBy>Manish</cp:lastModifiedBy>
  <cp:revision>1</cp:revision>
  <dcterms:created xsi:type="dcterms:W3CDTF">2017-11-09T04:29:11Z</dcterms:created>
  <dcterms:modified xsi:type="dcterms:W3CDTF">2017-11-09T04:31:50Z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2013-02-25T00:00:00Z</vt:filetime>
  </property>
  <property fmtid="{D5CDD505-2E9C-101B-9397-08002B2CF9AE}" pid="3" name="Creator">
    <vt:lpwstr>PScript5.dll Version 5.2</vt:lpwstr>
  </property>
  <property fmtid="{D5CDD505-2E9C-101B-9397-08002B2CF9AE}" pid="4" name="LastSaved">
    <vt:filetime>2017-11-09T00:00:00Z</vt:filetime>
  </property>
</Properties>
</file>