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6" r:id="rId4"/>
    <p:sldId id="317" r:id="rId5"/>
    <p:sldId id="305" r:id="rId6"/>
    <p:sldId id="316" r:id="rId7"/>
    <p:sldId id="319" r:id="rId8"/>
    <p:sldId id="320" r:id="rId9"/>
    <p:sldId id="318" r:id="rId10"/>
    <p:sldId id="260" r:id="rId11"/>
    <p:sldId id="261" r:id="rId12"/>
    <p:sldId id="321" r:id="rId13"/>
    <p:sldId id="315" r:id="rId14"/>
    <p:sldId id="262" r:id="rId15"/>
    <p:sldId id="263" r:id="rId16"/>
    <p:sldId id="322" r:id="rId17"/>
    <p:sldId id="264" r:id="rId18"/>
    <p:sldId id="266" r:id="rId19"/>
    <p:sldId id="323" r:id="rId20"/>
    <p:sldId id="310" r:id="rId21"/>
    <p:sldId id="324" r:id="rId22"/>
    <p:sldId id="30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162" autoAdjust="0"/>
    <p:restoredTop sz="97133" autoAdjust="0"/>
  </p:normalViewPr>
  <p:slideViewPr>
    <p:cSldViewPr>
      <p:cViewPr varScale="1">
        <p:scale>
          <a:sx n="68" d="100"/>
          <a:sy n="68" d="100"/>
        </p:scale>
        <p:origin x="-154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FCFB0F8-786F-455E-A30B-30B0F4009076}" type="datetimeFigureOut">
              <a:rPr lang="en-US" smtClean="0"/>
              <a:pPr/>
              <a:t>8/16/2019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6BCF940-95E9-4328-8FA8-E37F0C595EC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BCF940-95E9-4328-8FA8-E37F0C595EC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BCF940-95E9-4328-8FA8-E37F0C595EC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BCF940-95E9-4328-8FA8-E37F0C595EC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6BCF940-95E9-4328-8FA8-E37F0C595EC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6BCF940-95E9-4328-8FA8-E37F0C595EC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6BCF940-95E9-4328-8FA8-E37F0C595EC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6BCF940-95E9-4328-8FA8-E37F0C595EC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FCFB0F8-786F-455E-A30B-30B0F4009076}" type="datetimeFigureOut">
              <a:rPr lang="en-US" smtClean="0"/>
              <a:pPr/>
              <a:t>8/16/2019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6BCF940-95E9-4328-8FA8-E37F0C595EC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FCFB0F8-786F-455E-A30B-30B0F4009076}" type="datetimeFigureOut">
              <a:rPr lang="en-US" smtClean="0"/>
              <a:pPr/>
              <a:t>8/16/2019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6BCF940-95E9-4328-8FA8-E37F0C595EC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FCFB0F8-786F-455E-A30B-30B0F4009076}" type="datetimeFigureOut">
              <a:rPr lang="en-US" smtClean="0"/>
              <a:pPr/>
              <a:t>8/16/2019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6BCF940-95E9-4328-8FA8-E37F0C595EC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FCFB0F8-786F-455E-A30B-30B0F4009076}" type="datetimeFigureOut">
              <a:rPr lang="en-US" smtClean="0"/>
              <a:pPr/>
              <a:t>8/16/2019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6BCF940-95E9-4328-8FA8-E37F0C595EC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SALE OF GOODS ACT 1930</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788091"/>
          </a:xfrm>
        </p:spPr>
        <p:txBody>
          <a:bodyPr>
            <a:normAutofit fontScale="92500" lnSpcReduction="10000"/>
          </a:bodyPr>
          <a:lstStyle/>
          <a:p>
            <a:pPr algn="just">
              <a:buNone/>
            </a:pPr>
            <a:r>
              <a:rPr lang="en-GB" sz="3300" b="1" dirty="0">
                <a:latin typeface="Calibri" pitchFamily="34" charset="0"/>
              </a:rPr>
              <a:t>Sale:</a:t>
            </a:r>
            <a:r>
              <a:rPr lang="en-GB" b="1" dirty="0">
                <a:latin typeface="Calibri" pitchFamily="34" charset="0"/>
              </a:rPr>
              <a:t> </a:t>
            </a:r>
            <a:endParaRPr lang="en-US" dirty="0">
              <a:latin typeface="Calibri" pitchFamily="34" charset="0"/>
            </a:endParaRPr>
          </a:p>
          <a:p>
            <a:pPr lvl="0" algn="just"/>
            <a:r>
              <a:rPr lang="en-GB" dirty="0">
                <a:latin typeface="Calibri" pitchFamily="34" charset="0"/>
              </a:rPr>
              <a:t>It is a contract where the ownership in the goods is transferred by seller to the buyer immediately at the conclusion contract. Thus, strictly speaking, sale takes place when there is a transfer of property in goods from the seller to the buyer. A sale is an executed contract.</a:t>
            </a:r>
            <a:endParaRPr lang="en-US" dirty="0">
              <a:latin typeface="Calibri" pitchFamily="34" charset="0"/>
            </a:endParaRPr>
          </a:p>
          <a:p>
            <a:pPr lvl="0" algn="just"/>
            <a:r>
              <a:rPr lang="en-GB" dirty="0">
                <a:latin typeface="Calibri" pitchFamily="34" charset="0"/>
              </a:rPr>
              <a:t>It must be noted here that the payment of price is immaterial to the transfer of property in goods. </a:t>
            </a:r>
            <a:endParaRPr lang="en-US" dirty="0">
              <a:latin typeface="Calibri" pitchFamily="34" charset="0"/>
            </a:endParaRPr>
          </a:p>
          <a:p>
            <a:pPr algn="just">
              <a:buNone/>
            </a:pPr>
            <a:r>
              <a:rPr lang="en-GB" b="1" dirty="0">
                <a:latin typeface="Calibri" pitchFamily="34" charset="0"/>
              </a:rPr>
              <a:t>Ex -</a:t>
            </a:r>
            <a:endParaRPr lang="en-US" dirty="0">
              <a:latin typeface="Calibri" pitchFamily="34" charset="0"/>
            </a:endParaRPr>
          </a:p>
          <a:p>
            <a:pPr algn="just"/>
            <a:r>
              <a:rPr lang="en-GB" dirty="0">
                <a:latin typeface="Calibri" pitchFamily="34" charset="0"/>
              </a:rPr>
              <a:t>A sells his Yamaha Motor Bicycle to B for Rs. 10,000. It is a sale since the ownership of the motorcycle has been transferred from A to B.</a:t>
            </a:r>
            <a:endParaRPr lang="en-US" dirty="0">
              <a:latin typeface="Calibri" pitchFamily="34" charset="0"/>
            </a:endParaRPr>
          </a:p>
          <a:p>
            <a:pPr algn="just"/>
            <a:endParaRPr lang="en-US" dirty="0">
              <a:latin typeface="Calibri" pitchFamily="34" charset="0"/>
            </a:endParaRPr>
          </a:p>
        </p:txBody>
      </p:sp>
      <p:sp>
        <p:nvSpPr>
          <p:cNvPr id="2" name="Title 1"/>
          <p:cNvSpPr>
            <a:spLocks noGrp="1"/>
          </p:cNvSpPr>
          <p:nvPr>
            <p:ph type="title"/>
          </p:nvPr>
        </p:nvSpPr>
        <p:spPr>
          <a:xfrm>
            <a:off x="457200" y="274638"/>
            <a:ext cx="8229600" cy="715962"/>
          </a:xfrm>
        </p:spPr>
        <p:txBody>
          <a:bodyPr>
            <a:noAutofit/>
          </a:bodyPr>
          <a:lstStyle/>
          <a:p>
            <a:pPr algn="just"/>
            <a:r>
              <a:rPr lang="en-GB" sz="2400" dirty="0" smtClean="0">
                <a:solidFill>
                  <a:schemeClr val="tx1"/>
                </a:solidFill>
                <a:effectLst/>
              </a:rPr>
              <a:t/>
            </a:r>
            <a:br>
              <a:rPr lang="en-GB" sz="2400" dirty="0" smtClean="0">
                <a:solidFill>
                  <a:schemeClr val="tx1"/>
                </a:solidFill>
                <a:effectLst/>
              </a:rPr>
            </a:br>
            <a:r>
              <a:rPr lang="en-GB" sz="2400" dirty="0" smtClean="0">
                <a:solidFill>
                  <a:schemeClr val="tx1"/>
                </a:solidFill>
                <a:effectLst/>
              </a:rPr>
              <a:t>SALE AND AGREEMENT </a:t>
            </a:r>
            <a:r>
              <a:rPr lang="en-GB" sz="2400" dirty="0">
                <a:solidFill>
                  <a:schemeClr val="tx1"/>
                </a:solidFill>
                <a:effectLst/>
              </a:rPr>
              <a:t>TO </a:t>
            </a:r>
            <a:r>
              <a:rPr lang="en-GB" sz="2400" dirty="0" smtClean="0">
                <a:solidFill>
                  <a:schemeClr val="tx1"/>
                </a:solidFill>
                <a:effectLst/>
              </a:rPr>
              <a:t>SELL DISTINGUISHED</a:t>
            </a:r>
            <a:r>
              <a:rPr lang="en-US" sz="2400" dirty="0">
                <a:solidFill>
                  <a:schemeClr val="tx1"/>
                </a:solidFill>
                <a:effectLst/>
              </a:rPr>
              <a:t/>
            </a:r>
            <a:br>
              <a:rPr lang="en-US" sz="2400" dirty="0">
                <a:solidFill>
                  <a:schemeClr val="tx1"/>
                </a:solidFill>
                <a:effectLst/>
              </a:rPr>
            </a:br>
            <a:endParaRPr lang="en-US" sz="2400" dirty="0">
              <a:solidFill>
                <a:schemeClr val="tx1"/>
              </a:solidFill>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8686800" cy="5181600"/>
          </a:xfrm>
        </p:spPr>
        <p:txBody>
          <a:bodyPr>
            <a:noAutofit/>
          </a:bodyPr>
          <a:lstStyle/>
          <a:p>
            <a:pPr lvl="0" algn="just">
              <a:buNone/>
            </a:pPr>
            <a:r>
              <a:rPr lang="en-GB" sz="2800" dirty="0" smtClean="0">
                <a:latin typeface="Calibri" pitchFamily="34" charset="0"/>
              </a:rPr>
              <a:t>	It </a:t>
            </a:r>
            <a:r>
              <a:rPr lang="en-GB" sz="2800" dirty="0">
                <a:latin typeface="Calibri" pitchFamily="34" charset="0"/>
              </a:rPr>
              <a:t>is a contract of sale where the transfer of property in goods is to take place at a future date or subject to some condition thereafter to be fulfilled.</a:t>
            </a:r>
            <a:endParaRPr lang="en-US" sz="2800" dirty="0">
              <a:latin typeface="Calibri" pitchFamily="34" charset="0"/>
            </a:endParaRPr>
          </a:p>
          <a:p>
            <a:pPr algn="just">
              <a:buNone/>
            </a:pPr>
            <a:r>
              <a:rPr lang="en-GB" sz="2800" b="1" dirty="0">
                <a:latin typeface="Calibri" pitchFamily="34" charset="0"/>
              </a:rPr>
              <a:t>Ex</a:t>
            </a:r>
            <a:r>
              <a:rPr lang="en-GB" sz="2800" dirty="0">
                <a:latin typeface="Calibri" pitchFamily="34" charset="0"/>
              </a:rPr>
              <a:t>-</a:t>
            </a:r>
            <a:endParaRPr lang="en-US" sz="2800" dirty="0">
              <a:latin typeface="Calibri" pitchFamily="34" charset="0"/>
            </a:endParaRPr>
          </a:p>
          <a:p>
            <a:pPr lvl="0" algn="just"/>
            <a:r>
              <a:rPr lang="en-GB" sz="2800" dirty="0">
                <a:latin typeface="Calibri" pitchFamily="34" charset="0"/>
              </a:rPr>
              <a:t>A agreed to buy from B a certain quantity of nitrate of soda. The ship carrying the nitrate of soda was yet to arrive.  This is `an agreement to sale`.  In this case, the ownership of nitrate of soda is to be to transferred to A on the arrival of the ship containing the specified goods (i.e. nitrate of soda) [</a:t>
            </a:r>
            <a:r>
              <a:rPr lang="en-GB" sz="2800" b="1" dirty="0">
                <a:latin typeface="Calibri" pitchFamily="34" charset="0"/>
              </a:rPr>
              <a:t>Johnson V </a:t>
            </a:r>
            <a:r>
              <a:rPr lang="en-GB" sz="2800" b="1" dirty="0" err="1">
                <a:latin typeface="Calibri" pitchFamily="34" charset="0"/>
              </a:rPr>
              <a:t>Mcdonald</a:t>
            </a:r>
            <a:r>
              <a:rPr lang="en-GB" sz="2800" b="1" dirty="0">
                <a:latin typeface="Calibri" pitchFamily="34" charset="0"/>
              </a:rPr>
              <a:t> </a:t>
            </a:r>
            <a:r>
              <a:rPr lang="en-GB" sz="2800" dirty="0">
                <a:latin typeface="Calibri" pitchFamily="34" charset="0"/>
              </a:rPr>
              <a:t>(1842) 9 M &amp; W 600, 60 RR 838</a:t>
            </a:r>
            <a:r>
              <a:rPr lang="en-GB" sz="2800" dirty="0" smtClean="0">
                <a:latin typeface="Calibri" pitchFamily="34" charset="0"/>
              </a:rPr>
              <a:t>].</a:t>
            </a:r>
            <a:endParaRPr lang="en-US" sz="2800" dirty="0">
              <a:latin typeface="Calibri" pitchFamily="34" charset="0"/>
            </a:endParaRPr>
          </a:p>
        </p:txBody>
      </p:sp>
      <p:sp>
        <p:nvSpPr>
          <p:cNvPr id="2" name="Title 1"/>
          <p:cNvSpPr>
            <a:spLocks noGrp="1"/>
          </p:cNvSpPr>
          <p:nvPr>
            <p:ph type="title"/>
          </p:nvPr>
        </p:nvSpPr>
        <p:spPr>
          <a:xfrm>
            <a:off x="457200" y="533400"/>
            <a:ext cx="8229600" cy="914400"/>
          </a:xfrm>
        </p:spPr>
        <p:txBody>
          <a:bodyPr>
            <a:noAutofit/>
          </a:bodyPr>
          <a:lstStyle/>
          <a:p>
            <a:pPr algn="ctr"/>
            <a:r>
              <a:rPr lang="en-GB" sz="3600" b="1" dirty="0" smtClean="0">
                <a:solidFill>
                  <a:schemeClr val="tx1"/>
                </a:solidFill>
                <a:effectLst/>
              </a:rPr>
              <a:t>Agreement to sell</a:t>
            </a:r>
            <a:r>
              <a:rPr lang="en-US" sz="3600" dirty="0" smtClean="0">
                <a:solidFill>
                  <a:schemeClr val="tx1"/>
                </a:solidFill>
                <a:effectLst/>
              </a:rPr>
              <a:t/>
            </a:r>
            <a:br>
              <a:rPr lang="en-US" sz="3600" dirty="0" smtClean="0">
                <a:solidFill>
                  <a:schemeClr val="tx1"/>
                </a:solidFill>
                <a:effectLst/>
              </a:rPr>
            </a:br>
            <a:endParaRPr lang="en-US" sz="3600" dirty="0">
              <a:solidFill>
                <a:schemeClr val="tx1"/>
              </a:solidFill>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sz="2800" dirty="0" smtClean="0">
                <a:latin typeface="Calibri" pitchFamily="34" charset="0"/>
              </a:rPr>
              <a:t>On 1</a:t>
            </a:r>
            <a:r>
              <a:rPr lang="en-GB" sz="2800" baseline="30000" dirty="0" smtClean="0">
                <a:latin typeface="Calibri" pitchFamily="34" charset="0"/>
              </a:rPr>
              <a:t>st</a:t>
            </a:r>
            <a:r>
              <a:rPr lang="en-GB" sz="2800" dirty="0" smtClean="0">
                <a:latin typeface="Calibri" pitchFamily="34" charset="0"/>
              </a:rPr>
              <a:t> March 1998, A agreed to sell his car to B for Rs. 80,000.  It was agreed between themselves that the ownership of the car will transfer to B on 31</a:t>
            </a:r>
            <a:r>
              <a:rPr lang="en-GB" sz="2800" baseline="30000" dirty="0" smtClean="0">
                <a:latin typeface="Calibri" pitchFamily="34" charset="0"/>
              </a:rPr>
              <a:t>st</a:t>
            </a:r>
            <a:r>
              <a:rPr lang="en-GB" sz="2800" dirty="0" smtClean="0">
                <a:latin typeface="Calibri" pitchFamily="34" charset="0"/>
              </a:rPr>
              <a:t> March 1998 when the car is got registered in B`s name.  It is an agreement to sell and it will become sale on 31</a:t>
            </a:r>
            <a:r>
              <a:rPr lang="en-GB" sz="2800" baseline="30000" dirty="0" smtClean="0">
                <a:latin typeface="Calibri" pitchFamily="34" charset="0"/>
              </a:rPr>
              <a:t>st</a:t>
            </a:r>
            <a:r>
              <a:rPr lang="en-GB" sz="2800" dirty="0" smtClean="0">
                <a:latin typeface="Calibri" pitchFamily="34" charset="0"/>
              </a:rPr>
              <a:t> March when the car is registered in the name of B.</a:t>
            </a:r>
            <a:endParaRPr lang="en-US" sz="2800" dirty="0" smtClean="0">
              <a:latin typeface="Calibri" pitchFamily="34" charset="0"/>
            </a:endParaRPr>
          </a:p>
          <a:p>
            <a:endParaRPr lang="en-US" dirty="0"/>
          </a:p>
        </p:txBody>
      </p:sp>
      <p:sp>
        <p:nvSpPr>
          <p:cNvPr id="3" name="Title 2"/>
          <p:cNvSpPr>
            <a:spLocks noGrp="1"/>
          </p:cNvSpPr>
          <p:nvPr>
            <p:ph type="title"/>
          </p:nvPr>
        </p:nvSpPr>
        <p:spPr/>
        <p:txBody>
          <a:bodyPr>
            <a:noAutofit/>
          </a:bodyPr>
          <a:lstStyle/>
          <a:p>
            <a:r>
              <a:rPr lang="en-GB" sz="3600" dirty="0" smtClean="0">
                <a:solidFill>
                  <a:schemeClr val="tx1"/>
                </a:solidFill>
                <a:effectLst/>
              </a:rPr>
              <a:t>Agreement to sell</a:t>
            </a:r>
            <a:r>
              <a:rPr lang="en-US" sz="3600" dirty="0" smtClean="0">
                <a:solidFill>
                  <a:schemeClr val="tx1"/>
                </a:solidFill>
                <a:effectLst/>
              </a:rPr>
              <a:t/>
            </a:r>
            <a:br>
              <a:rPr lang="en-US" sz="3600" dirty="0" smtClean="0">
                <a:solidFill>
                  <a:schemeClr val="tx1"/>
                </a:solidFill>
                <a:effectLst/>
              </a:rPr>
            </a:br>
            <a:endParaRPr lang="en-US"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sz="4400" b="1" dirty="0" smtClean="0"/>
              <a:t>(In Short)</a:t>
            </a:r>
          </a:p>
          <a:p>
            <a:pPr algn="ctr">
              <a:buNone/>
            </a:pPr>
            <a:r>
              <a:rPr lang="en-US" sz="4400" b="1" dirty="0" smtClean="0"/>
              <a:t>SALE </a:t>
            </a:r>
          </a:p>
          <a:p>
            <a:pPr algn="ctr">
              <a:buNone/>
            </a:pPr>
            <a:r>
              <a:rPr lang="en-US" sz="4400" b="1" dirty="0" smtClean="0"/>
              <a:t>AND </a:t>
            </a:r>
          </a:p>
          <a:p>
            <a:pPr algn="ctr">
              <a:buNone/>
            </a:pPr>
            <a:r>
              <a:rPr lang="en-US" sz="4400" b="1" dirty="0" smtClean="0"/>
              <a:t>AGREEMENT TO SELL</a:t>
            </a:r>
            <a:endParaRPr lang="en-US" sz="4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a:tblGrid>
                <a:gridCol w="4572000"/>
                <a:gridCol w="4572000"/>
              </a:tblGrid>
              <a:tr h="320941">
                <a:tc>
                  <a:txBody>
                    <a:bodyPr/>
                    <a:lstStyle/>
                    <a:p>
                      <a:pPr marL="0" marR="0" algn="ctr">
                        <a:spcBef>
                          <a:spcPts val="0"/>
                        </a:spcBef>
                        <a:spcAft>
                          <a:spcPts val="0"/>
                        </a:spcAft>
                      </a:pPr>
                      <a:r>
                        <a:rPr lang="en-GB" sz="1600" b="1" dirty="0">
                          <a:solidFill>
                            <a:schemeClr val="bg1"/>
                          </a:solidFill>
                          <a:latin typeface="Comic Sans MS"/>
                          <a:ea typeface="Times New Roman"/>
                        </a:rPr>
                        <a:t>Sale</a:t>
                      </a:r>
                      <a:endParaRPr lang="en-US" sz="2400" dirty="0">
                        <a:solidFill>
                          <a:schemeClr val="bg1"/>
                        </a:solidFill>
                        <a:latin typeface="Times New Roman"/>
                        <a:ea typeface="Times New Roman"/>
                      </a:endParaRPr>
                    </a:p>
                  </a:txBody>
                  <a:tcPr marL="63062" marR="63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spcBef>
                          <a:spcPts val="0"/>
                        </a:spcBef>
                        <a:spcAft>
                          <a:spcPts val="0"/>
                        </a:spcAft>
                      </a:pPr>
                      <a:r>
                        <a:rPr lang="en-GB" sz="1600" b="1" dirty="0" smtClean="0">
                          <a:solidFill>
                            <a:schemeClr val="bg1"/>
                          </a:solidFill>
                          <a:latin typeface="Comic Sans MS"/>
                          <a:ea typeface="Times New Roman"/>
                        </a:rPr>
                        <a:t>Agreement </a:t>
                      </a:r>
                      <a:r>
                        <a:rPr lang="en-GB" sz="1600" b="1" dirty="0">
                          <a:solidFill>
                            <a:schemeClr val="bg1"/>
                          </a:solidFill>
                          <a:latin typeface="Comic Sans MS"/>
                          <a:ea typeface="Times New Roman"/>
                        </a:rPr>
                        <a:t>to sell</a:t>
                      </a:r>
                      <a:endParaRPr lang="en-US" sz="2400" dirty="0">
                        <a:solidFill>
                          <a:schemeClr val="bg1"/>
                        </a:solidFill>
                        <a:latin typeface="Times New Roman"/>
                        <a:ea typeface="Times New Roman"/>
                      </a:endParaRPr>
                    </a:p>
                  </a:txBody>
                  <a:tcPr marL="63062" marR="63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6537059">
                <a:tc>
                  <a:txBody>
                    <a:bodyPr/>
                    <a:lstStyle/>
                    <a:p>
                      <a:pPr marL="354330" marR="0" indent="-342900" algn="just">
                        <a:spcBef>
                          <a:spcPts val="0"/>
                        </a:spcBef>
                        <a:spcAft>
                          <a:spcPts val="0"/>
                        </a:spcAft>
                        <a:buAutoNum type="arabicPeriod"/>
                      </a:pPr>
                      <a:r>
                        <a:rPr lang="en-GB" sz="1800" dirty="0" smtClean="0">
                          <a:solidFill>
                            <a:schemeClr val="bg1"/>
                          </a:solidFill>
                          <a:latin typeface="Arial"/>
                          <a:ea typeface="Times New Roman"/>
                        </a:rPr>
                        <a:t>A </a:t>
                      </a:r>
                      <a:r>
                        <a:rPr lang="en-GB" sz="1800" dirty="0">
                          <a:solidFill>
                            <a:schemeClr val="bg1"/>
                          </a:solidFill>
                          <a:latin typeface="Arial"/>
                          <a:ea typeface="Times New Roman"/>
                        </a:rPr>
                        <a:t>sale is an executed contract</a:t>
                      </a:r>
                      <a:r>
                        <a:rPr lang="en-GB" sz="1800" dirty="0" smtClean="0">
                          <a:solidFill>
                            <a:schemeClr val="bg1"/>
                          </a:solidFill>
                          <a:latin typeface="Arial"/>
                          <a:ea typeface="Times New Roman"/>
                        </a:rPr>
                        <a:t>.</a:t>
                      </a:r>
                    </a:p>
                    <a:p>
                      <a:pPr marL="468630" marR="0" indent="-457200" algn="just">
                        <a:spcBef>
                          <a:spcPts val="0"/>
                        </a:spcBef>
                        <a:spcAft>
                          <a:spcPts val="0"/>
                        </a:spcAft>
                        <a:buAutoNum type="arabicPeriod"/>
                      </a:pPr>
                      <a:r>
                        <a:rPr lang="en-GB" sz="1800" dirty="0" smtClean="0">
                          <a:solidFill>
                            <a:schemeClr val="bg1"/>
                          </a:solidFill>
                          <a:latin typeface="Arial"/>
                          <a:ea typeface="Times New Roman"/>
                        </a:rPr>
                        <a:t>Ownership transfers immediately.</a:t>
                      </a:r>
                    </a:p>
                    <a:p>
                      <a:pPr marL="468630" marR="0" indent="-457200" algn="just">
                        <a:spcBef>
                          <a:spcPts val="0"/>
                        </a:spcBef>
                        <a:spcAft>
                          <a:spcPts val="0"/>
                        </a:spcAft>
                        <a:buAutoNum type="arabicPeriod"/>
                      </a:pPr>
                      <a:endParaRPr lang="en-GB" sz="1800" dirty="0" smtClean="0">
                        <a:solidFill>
                          <a:schemeClr val="bg1"/>
                        </a:solidFill>
                        <a:latin typeface="Arial"/>
                        <a:ea typeface="Times New Roman"/>
                      </a:endParaRPr>
                    </a:p>
                    <a:p>
                      <a:pPr marL="468630" marR="0" indent="-457200" algn="just">
                        <a:spcBef>
                          <a:spcPts val="0"/>
                        </a:spcBef>
                        <a:spcAft>
                          <a:spcPts val="0"/>
                        </a:spcAft>
                        <a:buAutoNum type="arabicPeriod"/>
                      </a:pPr>
                      <a:r>
                        <a:rPr lang="en-GB" sz="1800" dirty="0" smtClean="0">
                          <a:solidFill>
                            <a:schemeClr val="bg1"/>
                          </a:solidFill>
                          <a:latin typeface="Arial"/>
                          <a:ea typeface="Times New Roman"/>
                        </a:rPr>
                        <a:t>Only existing goods</a:t>
                      </a:r>
                      <a:r>
                        <a:rPr lang="en-GB" sz="1800" baseline="0" dirty="0" smtClean="0">
                          <a:solidFill>
                            <a:schemeClr val="bg1"/>
                          </a:solidFill>
                          <a:latin typeface="Arial"/>
                          <a:ea typeface="Times New Roman"/>
                        </a:rPr>
                        <a:t> are subject matter</a:t>
                      </a:r>
                    </a:p>
                    <a:p>
                      <a:pPr marL="468630" marR="0" indent="-457200" algn="just">
                        <a:spcBef>
                          <a:spcPts val="0"/>
                        </a:spcBef>
                        <a:spcAft>
                          <a:spcPts val="0"/>
                        </a:spcAft>
                        <a:buNone/>
                      </a:pPr>
                      <a:endParaRPr lang="en-US" sz="2800" dirty="0">
                        <a:solidFill>
                          <a:schemeClr val="bg1"/>
                        </a:solidFill>
                        <a:latin typeface="Times New Roman"/>
                        <a:ea typeface="Times New Roman"/>
                      </a:endParaRPr>
                    </a:p>
                    <a:p>
                      <a:pPr marL="160020" marR="0" indent="-148590" algn="just">
                        <a:spcBef>
                          <a:spcPts val="0"/>
                        </a:spcBef>
                        <a:spcAft>
                          <a:spcPts val="0"/>
                        </a:spcAft>
                      </a:pPr>
                      <a:r>
                        <a:rPr lang="en-GB" sz="1800" dirty="0" smtClean="0">
                          <a:solidFill>
                            <a:schemeClr val="bg1"/>
                          </a:solidFill>
                          <a:latin typeface="Arial"/>
                          <a:ea typeface="Times New Roman"/>
                        </a:rPr>
                        <a:t>4 . </a:t>
                      </a:r>
                      <a:r>
                        <a:rPr lang="en-GB" sz="1800" dirty="0">
                          <a:solidFill>
                            <a:schemeClr val="bg1"/>
                          </a:solidFill>
                          <a:latin typeface="Arial"/>
                          <a:ea typeface="Times New Roman"/>
                        </a:rPr>
                        <a:t>A sale creates a right </a:t>
                      </a:r>
                      <a:r>
                        <a:rPr lang="en-GB" sz="1800" i="1" dirty="0">
                          <a:solidFill>
                            <a:schemeClr val="bg1"/>
                          </a:solidFill>
                          <a:latin typeface="Arial"/>
                          <a:ea typeface="Times New Roman"/>
                        </a:rPr>
                        <a:t>in rem</a:t>
                      </a:r>
                      <a:r>
                        <a:rPr lang="en-GB" sz="1800" i="1" dirty="0" smtClean="0">
                          <a:solidFill>
                            <a:schemeClr val="bg1"/>
                          </a:solidFill>
                          <a:latin typeface="Arial"/>
                          <a:ea typeface="Times New Roman"/>
                        </a:rPr>
                        <a:t>.</a:t>
                      </a:r>
                    </a:p>
                    <a:p>
                      <a:pPr marL="160020" marR="0" indent="-148590" algn="just">
                        <a:spcBef>
                          <a:spcPts val="0"/>
                        </a:spcBef>
                        <a:spcAft>
                          <a:spcPts val="0"/>
                        </a:spcAft>
                      </a:pPr>
                      <a:endParaRPr lang="en-US" sz="2800" dirty="0">
                        <a:solidFill>
                          <a:schemeClr val="bg1"/>
                        </a:solidFill>
                        <a:latin typeface="Times New Roman"/>
                        <a:ea typeface="Times New Roman"/>
                      </a:endParaRPr>
                    </a:p>
                    <a:p>
                      <a:pPr marL="160020" marR="0" indent="-148590" algn="just">
                        <a:spcBef>
                          <a:spcPts val="0"/>
                        </a:spcBef>
                        <a:spcAft>
                          <a:spcPts val="0"/>
                        </a:spcAft>
                      </a:pPr>
                      <a:r>
                        <a:rPr lang="en-GB" sz="1800" dirty="0">
                          <a:solidFill>
                            <a:schemeClr val="bg1"/>
                          </a:solidFill>
                          <a:latin typeface="Arial"/>
                          <a:ea typeface="Times New Roman"/>
                        </a:rPr>
                        <a:t>5</a:t>
                      </a:r>
                      <a:r>
                        <a:rPr lang="en-GB" sz="1800" dirty="0" smtClean="0">
                          <a:solidFill>
                            <a:schemeClr val="bg1"/>
                          </a:solidFill>
                          <a:latin typeface="Arial"/>
                          <a:ea typeface="Times New Roman"/>
                        </a:rPr>
                        <a:t>. Risk passes with ownership</a:t>
                      </a:r>
                    </a:p>
                    <a:p>
                      <a:pPr marL="160020" marR="0" indent="-148590" algn="just">
                        <a:spcBef>
                          <a:spcPts val="0"/>
                        </a:spcBef>
                        <a:spcAft>
                          <a:spcPts val="0"/>
                        </a:spcAft>
                      </a:pPr>
                      <a:r>
                        <a:rPr lang="en-GB" sz="1800" dirty="0" smtClean="0">
                          <a:solidFill>
                            <a:schemeClr val="bg1"/>
                          </a:solidFill>
                          <a:latin typeface="Arial"/>
                          <a:ea typeface="Times New Roman"/>
                        </a:rPr>
                        <a:t>6. If</a:t>
                      </a:r>
                      <a:r>
                        <a:rPr lang="en-GB" sz="1800" baseline="0" dirty="0" smtClean="0">
                          <a:solidFill>
                            <a:schemeClr val="bg1"/>
                          </a:solidFill>
                          <a:latin typeface="Arial"/>
                          <a:ea typeface="Times New Roman"/>
                        </a:rPr>
                        <a:t> seller is unpaid, he can sue the buyer for price</a:t>
                      </a:r>
                    </a:p>
                    <a:p>
                      <a:pPr marL="160020" marR="0" indent="-148590" algn="just">
                        <a:spcBef>
                          <a:spcPts val="0"/>
                        </a:spcBef>
                        <a:spcAft>
                          <a:spcPts val="0"/>
                        </a:spcAft>
                      </a:pPr>
                      <a:r>
                        <a:rPr lang="en-GB" sz="1800" baseline="0" dirty="0" smtClean="0">
                          <a:solidFill>
                            <a:schemeClr val="bg1"/>
                          </a:solidFill>
                          <a:latin typeface="Arial"/>
                          <a:ea typeface="Times New Roman"/>
                        </a:rPr>
                        <a:t>7. In a sale, if the seller makes a breach of contract, the buyer can sue for damages.</a:t>
                      </a:r>
                    </a:p>
                    <a:p>
                      <a:pPr marL="160020" marR="0" indent="-148590" algn="just">
                        <a:spcBef>
                          <a:spcPts val="0"/>
                        </a:spcBef>
                        <a:spcAft>
                          <a:spcPts val="0"/>
                        </a:spcAft>
                      </a:pPr>
                      <a:endParaRPr lang="en-GB" sz="1800" baseline="0" dirty="0" smtClean="0">
                        <a:solidFill>
                          <a:schemeClr val="bg1"/>
                        </a:solidFill>
                        <a:latin typeface="Arial"/>
                        <a:ea typeface="Times New Roman"/>
                      </a:endParaRPr>
                    </a:p>
                    <a:p>
                      <a:pPr marL="160020" marR="0" indent="-148590" algn="just">
                        <a:spcBef>
                          <a:spcPts val="0"/>
                        </a:spcBef>
                        <a:spcAft>
                          <a:spcPts val="0"/>
                        </a:spcAft>
                      </a:pPr>
                      <a:r>
                        <a:rPr lang="en-GB" sz="1800" baseline="0" dirty="0" smtClean="0">
                          <a:solidFill>
                            <a:schemeClr val="bg1"/>
                          </a:solidFill>
                          <a:latin typeface="Arial"/>
                          <a:ea typeface="Times New Roman"/>
                        </a:rPr>
                        <a:t>8 </a:t>
                      </a:r>
                      <a:r>
                        <a:rPr lang="en-GB" sz="1800" dirty="0" smtClean="0">
                          <a:solidFill>
                            <a:schemeClr val="bg1"/>
                          </a:solidFill>
                          <a:latin typeface="Arial"/>
                          <a:ea typeface="Times New Roman"/>
                        </a:rPr>
                        <a:t>If </a:t>
                      </a:r>
                      <a:r>
                        <a:rPr lang="en-GB" sz="1800" dirty="0">
                          <a:solidFill>
                            <a:schemeClr val="bg1"/>
                          </a:solidFill>
                          <a:latin typeface="Arial"/>
                          <a:ea typeface="Times New Roman"/>
                        </a:rPr>
                        <a:t>the buyer becomes an insolvent </a:t>
                      </a:r>
                      <a:r>
                        <a:rPr lang="en-GB" sz="1800" dirty="0" smtClean="0">
                          <a:solidFill>
                            <a:schemeClr val="bg1"/>
                          </a:solidFill>
                          <a:latin typeface="Arial"/>
                          <a:ea typeface="Times New Roman"/>
                        </a:rPr>
                        <a:t>after</a:t>
                      </a:r>
                      <a:r>
                        <a:rPr lang="en-GB" sz="1800" baseline="0" dirty="0" smtClean="0">
                          <a:solidFill>
                            <a:schemeClr val="bg1"/>
                          </a:solidFill>
                          <a:latin typeface="Arial"/>
                          <a:ea typeface="Times New Roman"/>
                        </a:rPr>
                        <a:t> </a:t>
                      </a:r>
                      <a:r>
                        <a:rPr lang="en-GB" sz="1800" dirty="0" smtClean="0">
                          <a:solidFill>
                            <a:schemeClr val="bg1"/>
                          </a:solidFill>
                          <a:latin typeface="Arial"/>
                          <a:ea typeface="Times New Roman"/>
                        </a:rPr>
                        <a:t> </a:t>
                      </a:r>
                      <a:r>
                        <a:rPr lang="en-GB" sz="1800" dirty="0">
                          <a:solidFill>
                            <a:schemeClr val="bg1"/>
                          </a:solidFill>
                          <a:latin typeface="Arial"/>
                          <a:ea typeface="Times New Roman"/>
                        </a:rPr>
                        <a:t>paying the price, the ownership having passed to the buyer, the seller shall have to deliver the goods to the </a:t>
                      </a:r>
                      <a:r>
                        <a:rPr lang="en-GB" sz="1800" dirty="0" smtClean="0">
                          <a:solidFill>
                            <a:schemeClr val="bg1"/>
                          </a:solidFill>
                          <a:latin typeface="Arial"/>
                          <a:ea typeface="Times New Roman"/>
                        </a:rPr>
                        <a:t>buyer.</a:t>
                      </a:r>
                    </a:p>
                    <a:p>
                      <a:pPr marL="160020" marR="0" indent="-148590" algn="just">
                        <a:spcBef>
                          <a:spcPts val="0"/>
                        </a:spcBef>
                        <a:spcAft>
                          <a:spcPts val="0"/>
                        </a:spcAft>
                      </a:pPr>
                      <a:endParaRPr lang="en-GB" sz="1800" dirty="0" smtClean="0">
                        <a:solidFill>
                          <a:schemeClr val="bg1"/>
                        </a:solidFill>
                        <a:latin typeface="Arial"/>
                        <a:ea typeface="Times New Roman"/>
                      </a:endParaRPr>
                    </a:p>
                    <a:p>
                      <a:pPr marL="142875" marR="0" indent="-142875" algn="just">
                        <a:spcBef>
                          <a:spcPts val="0"/>
                        </a:spcBef>
                        <a:spcAft>
                          <a:spcPts val="0"/>
                        </a:spcAft>
                      </a:pPr>
                      <a:r>
                        <a:rPr lang="en-GB" sz="1800" dirty="0" smtClean="0">
                          <a:solidFill>
                            <a:schemeClr val="bg1"/>
                          </a:solidFill>
                          <a:latin typeface="Arial"/>
                          <a:ea typeface="Times New Roman"/>
                        </a:rPr>
                        <a:t>9. If the seller becomes insolvent</a:t>
                      </a:r>
                      <a:r>
                        <a:rPr lang="en-GB" sz="1800" baseline="0" dirty="0" smtClean="0">
                          <a:solidFill>
                            <a:schemeClr val="bg1"/>
                          </a:solidFill>
                          <a:latin typeface="Arial"/>
                          <a:ea typeface="Times New Roman"/>
                        </a:rPr>
                        <a:t>, the buyer can claim the goods from official receiver as the buyer has the ownership of the goods sold.</a:t>
                      </a:r>
                      <a:endParaRPr lang="en-US" sz="2800" dirty="0">
                        <a:solidFill>
                          <a:schemeClr val="bg1"/>
                        </a:solidFill>
                        <a:latin typeface="Times New Roman"/>
                        <a:ea typeface="Times New Roman"/>
                      </a:endParaRPr>
                    </a:p>
                  </a:txBody>
                  <a:tcPr marL="63062" marR="63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342900" marR="0" lvl="0" indent="-342900" algn="just">
                        <a:spcBef>
                          <a:spcPts val="0"/>
                        </a:spcBef>
                        <a:spcAft>
                          <a:spcPts val="0"/>
                        </a:spcAft>
                        <a:buFont typeface="+mj-lt"/>
                        <a:buAutoNum type="arabicPeriod"/>
                      </a:pPr>
                      <a:r>
                        <a:rPr lang="en-GB" sz="1800" dirty="0">
                          <a:solidFill>
                            <a:schemeClr val="bg1"/>
                          </a:solidFill>
                          <a:latin typeface="Arial"/>
                          <a:ea typeface="Times New Roman"/>
                        </a:rPr>
                        <a:t>An Agreement to sell is an </a:t>
                      </a:r>
                      <a:r>
                        <a:rPr lang="en-GB" sz="1800" dirty="0" err="1">
                          <a:solidFill>
                            <a:schemeClr val="bg1"/>
                          </a:solidFill>
                          <a:latin typeface="Arial"/>
                          <a:ea typeface="Times New Roman"/>
                        </a:rPr>
                        <a:t>executory</a:t>
                      </a:r>
                      <a:r>
                        <a:rPr lang="en-GB" sz="1800" dirty="0">
                          <a:solidFill>
                            <a:schemeClr val="bg1"/>
                          </a:solidFill>
                          <a:latin typeface="Arial"/>
                          <a:ea typeface="Times New Roman"/>
                        </a:rPr>
                        <a:t> contract. </a:t>
                      </a:r>
                      <a:endParaRPr lang="en-GB" sz="1800" dirty="0" smtClean="0">
                        <a:solidFill>
                          <a:schemeClr val="bg1"/>
                        </a:solidFill>
                        <a:latin typeface="Arial"/>
                        <a:ea typeface="Times New Roman"/>
                      </a:endParaRPr>
                    </a:p>
                    <a:p>
                      <a:pPr marL="342900" marR="0" lvl="0" indent="-342900" algn="just">
                        <a:spcBef>
                          <a:spcPts val="0"/>
                        </a:spcBef>
                        <a:spcAft>
                          <a:spcPts val="0"/>
                        </a:spcAft>
                        <a:buFont typeface="+mj-lt"/>
                        <a:buAutoNum type="arabicPeriod"/>
                      </a:pPr>
                      <a:r>
                        <a:rPr lang="en-GB" sz="1800" dirty="0" smtClean="0">
                          <a:solidFill>
                            <a:schemeClr val="bg1"/>
                          </a:solidFill>
                          <a:latin typeface="Arial"/>
                          <a:ea typeface="Times New Roman"/>
                        </a:rPr>
                        <a:t>Ownership transfers in future</a:t>
                      </a:r>
                    </a:p>
                    <a:p>
                      <a:pPr marL="342900" marR="0" lvl="0" indent="-342900" algn="just">
                        <a:spcBef>
                          <a:spcPts val="0"/>
                        </a:spcBef>
                        <a:spcAft>
                          <a:spcPts val="0"/>
                        </a:spcAft>
                        <a:buFont typeface="+mj-lt"/>
                        <a:buAutoNum type="arabicPeriod"/>
                      </a:pPr>
                      <a:r>
                        <a:rPr lang="en-GB" sz="1800" dirty="0" smtClean="0">
                          <a:solidFill>
                            <a:schemeClr val="bg1"/>
                          </a:solidFill>
                          <a:latin typeface="Arial"/>
                          <a:ea typeface="Times New Roman"/>
                        </a:rPr>
                        <a:t>Future or contingent good matters</a:t>
                      </a:r>
                    </a:p>
                    <a:p>
                      <a:pPr marL="342900" marR="0" lvl="0" indent="-342900" algn="just">
                        <a:spcBef>
                          <a:spcPts val="0"/>
                        </a:spcBef>
                        <a:spcAft>
                          <a:spcPts val="0"/>
                        </a:spcAft>
                        <a:buFont typeface="+mj-lt"/>
                        <a:buAutoNum type="arabicPeriod"/>
                      </a:pPr>
                      <a:endParaRPr lang="en-US" sz="1800" dirty="0" smtClean="0">
                        <a:solidFill>
                          <a:schemeClr val="bg1"/>
                        </a:solidFill>
                        <a:latin typeface="Times New Roman"/>
                        <a:ea typeface="Times New Roman"/>
                      </a:endParaRPr>
                    </a:p>
                    <a:p>
                      <a:pPr marL="342900" marR="0" lvl="0" indent="-342900" algn="just">
                        <a:spcBef>
                          <a:spcPts val="0"/>
                        </a:spcBef>
                        <a:spcAft>
                          <a:spcPts val="0"/>
                        </a:spcAft>
                        <a:buFont typeface="+mj-lt"/>
                        <a:buAutoNum type="arabicPeriod"/>
                      </a:pPr>
                      <a:r>
                        <a:rPr lang="en-GB" sz="1600" dirty="0" smtClean="0">
                          <a:solidFill>
                            <a:schemeClr val="bg1"/>
                          </a:solidFill>
                          <a:latin typeface="Arial"/>
                          <a:ea typeface="Times New Roman"/>
                        </a:rPr>
                        <a:t>An agreement to sell creates a right in </a:t>
                      </a:r>
                      <a:r>
                        <a:rPr lang="en-GB" sz="1600" i="1" dirty="0" err="1" smtClean="0">
                          <a:solidFill>
                            <a:schemeClr val="bg1"/>
                          </a:solidFill>
                          <a:latin typeface="Arial"/>
                          <a:ea typeface="Times New Roman"/>
                        </a:rPr>
                        <a:t>personam</a:t>
                      </a:r>
                      <a:endParaRPr lang="en-GB" sz="1600" i="1" dirty="0" smtClean="0">
                        <a:solidFill>
                          <a:schemeClr val="bg1"/>
                        </a:solidFill>
                        <a:latin typeface="Arial"/>
                        <a:ea typeface="Times New Roman"/>
                      </a:endParaRPr>
                    </a:p>
                    <a:p>
                      <a:pPr marL="342900" marR="0" lvl="0" indent="-342900" algn="just">
                        <a:spcBef>
                          <a:spcPts val="0"/>
                        </a:spcBef>
                        <a:spcAft>
                          <a:spcPts val="0"/>
                        </a:spcAft>
                        <a:buFont typeface="+mj-lt"/>
                        <a:buNone/>
                      </a:pPr>
                      <a:r>
                        <a:rPr lang="en-GB" sz="1600" i="1" dirty="0" smtClean="0">
                          <a:solidFill>
                            <a:schemeClr val="bg1"/>
                          </a:solidFill>
                          <a:latin typeface="Arial"/>
                          <a:ea typeface="Times New Roman"/>
                        </a:rPr>
                        <a:t> </a:t>
                      </a:r>
                      <a:endParaRPr lang="en-US" sz="2400" dirty="0" smtClean="0">
                        <a:solidFill>
                          <a:schemeClr val="bg1"/>
                        </a:solidFill>
                        <a:latin typeface="Times New Roman"/>
                        <a:ea typeface="Times New Roman"/>
                      </a:endParaRPr>
                    </a:p>
                    <a:p>
                      <a:pPr marL="342900" marR="0" lvl="0" indent="-342900" algn="just">
                        <a:spcBef>
                          <a:spcPts val="0"/>
                        </a:spcBef>
                        <a:spcAft>
                          <a:spcPts val="0"/>
                        </a:spcAft>
                        <a:buFont typeface="+mj-lt"/>
                        <a:buNone/>
                      </a:pPr>
                      <a:r>
                        <a:rPr lang="en-GB" sz="1800" dirty="0" smtClean="0">
                          <a:solidFill>
                            <a:schemeClr val="bg1"/>
                          </a:solidFill>
                          <a:latin typeface="Arial"/>
                          <a:ea typeface="Times New Roman"/>
                        </a:rPr>
                        <a:t>5. Seller bear the risk</a:t>
                      </a:r>
                      <a:r>
                        <a:rPr lang="en-GB" sz="1800" baseline="0" dirty="0" smtClean="0">
                          <a:solidFill>
                            <a:schemeClr val="bg1"/>
                          </a:solidFill>
                          <a:latin typeface="Arial"/>
                          <a:ea typeface="Times New Roman"/>
                        </a:rPr>
                        <a:t> till the goods pass.</a:t>
                      </a:r>
                    </a:p>
                    <a:p>
                      <a:pPr marL="342900" marR="0" lvl="0" indent="-342900" algn="just">
                        <a:spcBef>
                          <a:spcPts val="0"/>
                        </a:spcBef>
                        <a:spcAft>
                          <a:spcPts val="0"/>
                        </a:spcAft>
                        <a:buFont typeface="+mj-lt"/>
                        <a:buNone/>
                      </a:pPr>
                      <a:r>
                        <a:rPr lang="en-GB" sz="1800" baseline="0" dirty="0" smtClean="0">
                          <a:solidFill>
                            <a:schemeClr val="bg1"/>
                          </a:solidFill>
                          <a:latin typeface="Arial"/>
                          <a:ea typeface="Times New Roman"/>
                        </a:rPr>
                        <a:t>6. If buyer breach the contract, seller can sue.</a:t>
                      </a:r>
                    </a:p>
                    <a:p>
                      <a:pPr marL="342900" marR="0" lvl="0" indent="-342900" algn="just">
                        <a:spcBef>
                          <a:spcPts val="0"/>
                        </a:spcBef>
                        <a:spcAft>
                          <a:spcPts val="0"/>
                        </a:spcAft>
                        <a:buFont typeface="+mj-lt"/>
                        <a:buNone/>
                      </a:pPr>
                      <a:endParaRPr lang="en-GB" sz="1800" dirty="0" smtClean="0">
                        <a:solidFill>
                          <a:schemeClr val="bg1"/>
                        </a:solidFill>
                        <a:latin typeface="Arial"/>
                        <a:ea typeface="Times New Roman"/>
                      </a:endParaRPr>
                    </a:p>
                    <a:p>
                      <a:pPr marL="342900" marR="0" lvl="0" indent="-342900" algn="just">
                        <a:spcBef>
                          <a:spcPts val="0"/>
                        </a:spcBef>
                        <a:spcAft>
                          <a:spcPts val="0"/>
                        </a:spcAft>
                        <a:buFont typeface="+mj-lt"/>
                        <a:buNone/>
                      </a:pPr>
                      <a:r>
                        <a:rPr lang="en-GB" sz="1800" dirty="0" smtClean="0">
                          <a:solidFill>
                            <a:schemeClr val="bg1"/>
                          </a:solidFill>
                          <a:latin typeface="Arial"/>
                          <a:ea typeface="Times New Roman"/>
                        </a:rPr>
                        <a:t>7. The buyer can sue the seller for damages on the breach of contract.</a:t>
                      </a:r>
                    </a:p>
                    <a:p>
                      <a:pPr marL="342900" marR="0" lvl="0" indent="-342900" algn="just">
                        <a:spcBef>
                          <a:spcPts val="0"/>
                        </a:spcBef>
                        <a:spcAft>
                          <a:spcPts val="0"/>
                        </a:spcAft>
                        <a:buFont typeface="+mj-lt"/>
                        <a:buNone/>
                      </a:pPr>
                      <a:r>
                        <a:rPr lang="en-GB" sz="1800" dirty="0" smtClean="0">
                          <a:solidFill>
                            <a:schemeClr val="bg1"/>
                          </a:solidFill>
                          <a:latin typeface="Arial"/>
                          <a:ea typeface="Times New Roman"/>
                        </a:rPr>
                        <a:t>8. The seller is not bound</a:t>
                      </a:r>
                      <a:r>
                        <a:rPr lang="en-GB" sz="1800" baseline="0" dirty="0" smtClean="0">
                          <a:solidFill>
                            <a:schemeClr val="bg1"/>
                          </a:solidFill>
                          <a:latin typeface="Arial"/>
                          <a:ea typeface="Times New Roman"/>
                        </a:rPr>
                        <a:t> to deliver the goods unless the full prices of goods paid.</a:t>
                      </a:r>
                    </a:p>
                    <a:p>
                      <a:pPr marL="342900" marR="0" lvl="0" indent="-342900" algn="just">
                        <a:spcBef>
                          <a:spcPts val="0"/>
                        </a:spcBef>
                        <a:spcAft>
                          <a:spcPts val="0"/>
                        </a:spcAft>
                        <a:buFont typeface="+mj-lt"/>
                        <a:buNone/>
                      </a:pPr>
                      <a:endParaRPr lang="en-GB" sz="1800" baseline="0" dirty="0" smtClean="0">
                        <a:solidFill>
                          <a:schemeClr val="bg1"/>
                        </a:solidFill>
                        <a:latin typeface="Arial"/>
                        <a:ea typeface="Times New Roman"/>
                      </a:endParaRPr>
                    </a:p>
                    <a:p>
                      <a:pPr marL="342900" marR="0" lvl="0" indent="-342900" algn="just">
                        <a:spcBef>
                          <a:spcPts val="0"/>
                        </a:spcBef>
                        <a:spcAft>
                          <a:spcPts val="0"/>
                        </a:spcAft>
                        <a:buFont typeface="+mj-lt"/>
                        <a:buNone/>
                      </a:pPr>
                      <a:endParaRPr lang="en-GB" sz="1800" baseline="0" dirty="0" smtClean="0">
                        <a:solidFill>
                          <a:schemeClr val="bg1"/>
                        </a:solidFill>
                        <a:latin typeface="Arial"/>
                        <a:ea typeface="Times New Roman"/>
                      </a:endParaRPr>
                    </a:p>
                    <a:p>
                      <a:pPr marL="342900" marR="0" lvl="0" indent="-342900" algn="just">
                        <a:spcBef>
                          <a:spcPts val="0"/>
                        </a:spcBef>
                        <a:spcAft>
                          <a:spcPts val="0"/>
                        </a:spcAft>
                        <a:buFont typeface="+mj-lt"/>
                        <a:buNone/>
                      </a:pPr>
                      <a:r>
                        <a:rPr lang="en-GB" sz="1800" baseline="0" dirty="0" smtClean="0">
                          <a:solidFill>
                            <a:schemeClr val="bg1"/>
                          </a:solidFill>
                          <a:latin typeface="Arial"/>
                          <a:ea typeface="Times New Roman"/>
                        </a:rPr>
                        <a:t>9. If seller becomes insolvent after agreement to sale, the buyer can claim rateable dividend for the price of the goods.</a:t>
                      </a:r>
                      <a:endParaRPr lang="en-GB" sz="1800" dirty="0" smtClean="0">
                        <a:solidFill>
                          <a:schemeClr val="bg1"/>
                        </a:solidFill>
                        <a:latin typeface="Arial"/>
                        <a:ea typeface="Times New Roman"/>
                      </a:endParaRPr>
                    </a:p>
                  </a:txBody>
                  <a:tcPr marL="63062" marR="63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10200"/>
          </a:xfrm>
        </p:spPr>
        <p:txBody>
          <a:bodyPr>
            <a:normAutofit/>
          </a:bodyPr>
          <a:lstStyle/>
          <a:p>
            <a:pPr lvl="0" algn="just"/>
            <a:r>
              <a:rPr lang="en-GB" dirty="0" smtClean="0">
                <a:latin typeface="Calibri" pitchFamily="34" charset="0"/>
              </a:rPr>
              <a:t>It </a:t>
            </a:r>
            <a:r>
              <a:rPr lang="en-GB" dirty="0">
                <a:latin typeface="Calibri" pitchFamily="34" charset="0"/>
              </a:rPr>
              <a:t>is an agreement for hire, with an option to purchase. </a:t>
            </a:r>
            <a:endParaRPr lang="en-US" dirty="0">
              <a:latin typeface="Calibri" pitchFamily="34" charset="0"/>
            </a:endParaRPr>
          </a:p>
          <a:p>
            <a:pPr lvl="0" algn="just"/>
            <a:r>
              <a:rPr lang="en-GB" dirty="0">
                <a:latin typeface="Calibri" pitchFamily="34" charset="0"/>
              </a:rPr>
              <a:t>The hirer, under this agreement, is required to pay every month a particular sum of money, and if he pays in that way for a fixed number of months, the hirer will become the owner of the goods on the payment of the last instalment. </a:t>
            </a:r>
            <a:endParaRPr lang="en-US" dirty="0">
              <a:latin typeface="Calibri" pitchFamily="34" charset="0"/>
            </a:endParaRPr>
          </a:p>
          <a:p>
            <a:pPr lvl="0" algn="just"/>
            <a:r>
              <a:rPr lang="en-GB" dirty="0">
                <a:latin typeface="Calibri" pitchFamily="34" charset="0"/>
              </a:rPr>
              <a:t>But, if the hirer fails to pay any particular instalment, the owner can terminate the contract and take away the goods, because the ownership continues to remain in the owner. A "Hire-purchase agreement" is distinct from "Sale" in which price is payable by </a:t>
            </a:r>
            <a:r>
              <a:rPr lang="en-GB" dirty="0" smtClean="0">
                <a:latin typeface="Calibri" pitchFamily="34" charset="0"/>
              </a:rPr>
              <a:t>instalments</a:t>
            </a:r>
            <a:endParaRPr lang="en-US" dirty="0">
              <a:latin typeface="Calibri" pitchFamily="34" charset="0"/>
            </a:endParaRPr>
          </a:p>
        </p:txBody>
      </p:sp>
      <p:sp>
        <p:nvSpPr>
          <p:cNvPr id="2" name="Title 1"/>
          <p:cNvSpPr>
            <a:spLocks noGrp="1"/>
          </p:cNvSpPr>
          <p:nvPr>
            <p:ph type="title"/>
          </p:nvPr>
        </p:nvSpPr>
        <p:spPr>
          <a:xfrm>
            <a:off x="457200" y="609600"/>
            <a:ext cx="8229600" cy="381000"/>
          </a:xfrm>
        </p:spPr>
        <p:txBody>
          <a:bodyPr>
            <a:noAutofit/>
          </a:bodyPr>
          <a:lstStyle/>
          <a:p>
            <a:pPr algn="ctr"/>
            <a:r>
              <a:rPr lang="en-GB" sz="3200" dirty="0" smtClean="0">
                <a:solidFill>
                  <a:schemeClr val="tx1"/>
                </a:solidFill>
                <a:effectLst/>
              </a:rPr>
              <a:t>Sale and Hire Purchase Agreement</a:t>
            </a:r>
            <a:r>
              <a:rPr lang="en-US" sz="3200" dirty="0" smtClean="0">
                <a:solidFill>
                  <a:schemeClr val="tx1"/>
                </a:solidFill>
                <a:effectLst/>
              </a:rPr>
              <a:t/>
            </a:r>
            <a:br>
              <a:rPr lang="en-US" sz="3200" dirty="0" smtClean="0">
                <a:solidFill>
                  <a:schemeClr val="tx1"/>
                </a:solidFill>
                <a:effectLst/>
              </a:rPr>
            </a:br>
            <a:endParaRPr lang="en-US" sz="3200" dirty="0">
              <a:solidFill>
                <a:schemeClr val="tx1"/>
              </a:solidFill>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dirty="0" smtClean="0">
                <a:latin typeface="Calibri" pitchFamily="34" charset="0"/>
              </a:rPr>
              <a:t>A 'Hire-purchase agreement,' does not result in passing of the property unless the option to purchase is exercised, usually by payment of all the instalments. Till such time, it constitutes bailment.</a:t>
            </a:r>
            <a:endParaRPr lang="en-US" dirty="0" smtClean="0">
              <a:latin typeface="Calibri" pitchFamily="34" charset="0"/>
            </a:endParaRPr>
          </a:p>
          <a:p>
            <a:endParaRPr lang="en-US" dirty="0"/>
          </a:p>
        </p:txBody>
      </p:sp>
      <p:sp>
        <p:nvSpPr>
          <p:cNvPr id="3" name="Title 2"/>
          <p:cNvSpPr>
            <a:spLocks noGrp="1"/>
          </p:cNvSpPr>
          <p:nvPr>
            <p:ph type="title"/>
          </p:nvPr>
        </p:nvSpPr>
        <p:spPr/>
        <p:txBody>
          <a:bodyPr>
            <a:noAutofit/>
          </a:bodyPr>
          <a:lstStyle/>
          <a:p>
            <a:r>
              <a:rPr lang="en-GB" sz="3200" dirty="0" smtClean="0">
                <a:solidFill>
                  <a:schemeClr val="tx1"/>
                </a:solidFill>
                <a:effectLst/>
              </a:rPr>
              <a:t>Sale and Hire Purchase Agreement</a:t>
            </a:r>
            <a:r>
              <a:rPr lang="en-US" sz="3200" dirty="0" smtClean="0">
                <a:solidFill>
                  <a:schemeClr val="tx1"/>
                </a:solidFill>
                <a:effectLst/>
              </a:rPr>
              <a:t/>
            </a:r>
            <a:br>
              <a:rPr lang="en-US" sz="3200" dirty="0" smtClean="0">
                <a:solidFill>
                  <a:schemeClr val="tx1"/>
                </a:solidFill>
                <a:effectLst/>
              </a:rPr>
            </a:b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702491"/>
          </a:xfrm>
        </p:spPr>
        <p:txBody>
          <a:bodyPr>
            <a:normAutofit/>
          </a:bodyPr>
          <a:lstStyle/>
          <a:p>
            <a:pPr algn="just">
              <a:buNone/>
            </a:pPr>
            <a:r>
              <a:rPr lang="en-GB" b="1" dirty="0" smtClean="0">
                <a:latin typeface="Calibri" pitchFamily="34" charset="0"/>
              </a:rPr>
              <a:t>Sale:</a:t>
            </a:r>
            <a:endParaRPr lang="en-US" b="1" dirty="0" smtClean="0">
              <a:latin typeface="Calibri" pitchFamily="34" charset="0"/>
            </a:endParaRPr>
          </a:p>
          <a:p>
            <a:pPr lvl="0" algn="just"/>
            <a:r>
              <a:rPr lang="en-GB" dirty="0" err="1" smtClean="0">
                <a:latin typeface="Calibri" pitchFamily="34" charset="0"/>
              </a:rPr>
              <a:t>ln</a:t>
            </a:r>
            <a:r>
              <a:rPr lang="en-GB" dirty="0" smtClean="0">
                <a:latin typeface="Calibri" pitchFamily="34" charset="0"/>
              </a:rPr>
              <a:t> case of sale, the property passes as soon as sale is made though price has not been fully paid. </a:t>
            </a:r>
            <a:endParaRPr lang="en-US" dirty="0" smtClean="0">
              <a:latin typeface="Calibri" pitchFamily="34" charset="0"/>
            </a:endParaRPr>
          </a:p>
          <a:p>
            <a:pPr algn="just"/>
            <a:r>
              <a:rPr lang="en-GB" dirty="0" smtClean="0">
                <a:latin typeface="Calibri" pitchFamily="34" charset="0"/>
              </a:rPr>
              <a:t> In determining as to whether a particular contract belongs to one type or the other, regard shall have to be paid to the fact whether the hirer has merely an option to purchase, or whether he has bought or agreed to buy the goods.</a:t>
            </a:r>
            <a:endParaRPr lang="en-US" dirty="0" smtClean="0">
              <a:latin typeface="Calibri" pitchFamily="34" charset="0"/>
            </a:endParaRPr>
          </a:p>
          <a:p>
            <a:pPr algn="just"/>
            <a:endParaRPr lang="en-US" dirty="0" smtClean="0">
              <a:latin typeface="Calibri" pitchFamily="34" charset="0"/>
            </a:endParaRPr>
          </a:p>
          <a:p>
            <a:pPr algn="just"/>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648200"/>
          </a:xfrm>
        </p:spPr>
        <p:txBody>
          <a:bodyPr>
            <a:normAutofit/>
          </a:bodyPr>
          <a:lstStyle/>
          <a:p>
            <a:pPr lvl="0" algn="just"/>
            <a:r>
              <a:rPr lang="en-GB" dirty="0" smtClean="0">
                <a:latin typeface="Calibri" pitchFamily="34" charset="0"/>
              </a:rPr>
              <a:t>A document of title to goods may be described as any document used as proof of the possession or con­trol of goods, authorising </a:t>
            </a:r>
            <a:r>
              <a:rPr lang="en-GB" i="1" dirty="0" smtClean="0">
                <a:latin typeface="Calibri" pitchFamily="34" charset="0"/>
              </a:rPr>
              <a:t>or </a:t>
            </a:r>
            <a:r>
              <a:rPr lang="en-GB" dirty="0" smtClean="0">
                <a:latin typeface="Calibri" pitchFamily="34" charset="0"/>
              </a:rPr>
              <a:t>purporting to authorise, either by endorsement </a:t>
            </a:r>
            <a:r>
              <a:rPr lang="en-GB" i="1" dirty="0" smtClean="0">
                <a:latin typeface="Calibri" pitchFamily="34" charset="0"/>
              </a:rPr>
              <a:t>or </a:t>
            </a:r>
            <a:r>
              <a:rPr lang="en-GB" dirty="0" smtClean="0">
                <a:latin typeface="Calibri" pitchFamily="34" charset="0"/>
              </a:rPr>
              <a:t>by delivery, the possessor of the document to transfer </a:t>
            </a:r>
            <a:r>
              <a:rPr lang="en-GB" i="1" dirty="0" smtClean="0">
                <a:latin typeface="Calibri" pitchFamily="34" charset="0"/>
              </a:rPr>
              <a:t>or </a:t>
            </a:r>
            <a:r>
              <a:rPr lang="en-GB" dirty="0" smtClean="0">
                <a:latin typeface="Calibri" pitchFamily="34" charset="0"/>
              </a:rPr>
              <a:t>receive goods thereby represented.</a:t>
            </a:r>
            <a:endParaRPr lang="en-US" sz="4400" dirty="0" smtClean="0">
              <a:latin typeface="Calibri" pitchFamily="34" charset="0"/>
            </a:endParaRPr>
          </a:p>
          <a:p>
            <a:pPr algn="just"/>
            <a:endParaRPr lang="en-US" dirty="0">
              <a:latin typeface="Calibri" pitchFamily="34" charset="0"/>
            </a:endParaRPr>
          </a:p>
        </p:txBody>
      </p:sp>
      <p:sp>
        <p:nvSpPr>
          <p:cNvPr id="2" name="Title 1"/>
          <p:cNvSpPr>
            <a:spLocks noGrp="1"/>
          </p:cNvSpPr>
          <p:nvPr>
            <p:ph type="title"/>
          </p:nvPr>
        </p:nvSpPr>
        <p:spPr>
          <a:xfrm>
            <a:off x="533400" y="838200"/>
            <a:ext cx="8305800" cy="792162"/>
          </a:xfrm>
        </p:spPr>
        <p:txBody>
          <a:bodyPr>
            <a:noAutofit/>
          </a:bodyPr>
          <a:lstStyle/>
          <a:p>
            <a:pPr algn="ctr"/>
            <a:r>
              <a:rPr lang="en-GB" sz="2000" b="1" dirty="0" smtClean="0">
                <a:effectLst/>
              </a:rPr>
              <a:t/>
            </a:r>
            <a:br>
              <a:rPr lang="en-GB" sz="2000" b="1" dirty="0" smtClean="0">
                <a:effectLst/>
              </a:rPr>
            </a:br>
            <a:r>
              <a:rPr lang="en-GB" sz="2000" b="1" dirty="0" smtClean="0">
                <a:effectLst/>
              </a:rPr>
              <a:t/>
            </a:r>
            <a:br>
              <a:rPr lang="en-GB" sz="2000" b="1" dirty="0" smtClean="0">
                <a:effectLst/>
              </a:rPr>
            </a:br>
            <a:r>
              <a:rPr lang="en-GB" sz="2400" dirty="0" smtClean="0">
                <a:effectLst/>
              </a:rPr>
              <a:t>Which documents are considered as </a:t>
            </a:r>
            <a:br>
              <a:rPr lang="en-GB" sz="2400" dirty="0" smtClean="0">
                <a:effectLst/>
              </a:rPr>
            </a:br>
            <a:r>
              <a:rPr lang="en-GB" sz="2400" dirty="0" smtClean="0">
                <a:effectLst/>
              </a:rPr>
              <a:t>`DOCUMENTS OF TITLE TO GOODS`</a:t>
            </a:r>
            <a:r>
              <a:rPr lang="en-US" sz="3600" dirty="0" smtClean="0">
                <a:effectLst/>
              </a:rPr>
              <a:t/>
            </a:r>
            <a:br>
              <a:rPr lang="en-US" sz="3600" dirty="0" smtClean="0">
                <a:effectLst/>
              </a:rPr>
            </a:br>
            <a:endParaRPr lang="en-US" sz="3600" dirty="0">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just"/>
            <a:r>
              <a:rPr lang="en-GB" dirty="0" smtClean="0">
                <a:latin typeface="Calibri" pitchFamily="34" charset="0"/>
              </a:rPr>
              <a:t>The following are documents of title to goods:</a:t>
            </a:r>
            <a:endParaRPr lang="en-US" sz="4400" dirty="0" smtClean="0">
              <a:latin typeface="Calibri" pitchFamily="34" charset="0"/>
            </a:endParaRPr>
          </a:p>
          <a:p>
            <a:pPr lvl="1" algn="just"/>
            <a:r>
              <a:rPr lang="en-GB" b="1" dirty="0" smtClean="0">
                <a:latin typeface="Calibri" pitchFamily="34" charset="0"/>
              </a:rPr>
              <a:t>Bill of Lading;</a:t>
            </a:r>
            <a:endParaRPr lang="en-US" sz="4000" b="1" dirty="0" smtClean="0">
              <a:latin typeface="Calibri" pitchFamily="34" charset="0"/>
            </a:endParaRPr>
          </a:p>
          <a:p>
            <a:pPr lvl="1" algn="just"/>
            <a:r>
              <a:rPr lang="en-GB" b="1" dirty="0" smtClean="0">
                <a:latin typeface="Calibri" pitchFamily="34" charset="0"/>
              </a:rPr>
              <a:t>Dock Warrant;</a:t>
            </a:r>
            <a:endParaRPr lang="en-US" sz="4000" b="1" dirty="0" smtClean="0">
              <a:latin typeface="Calibri" pitchFamily="34" charset="0"/>
            </a:endParaRPr>
          </a:p>
          <a:p>
            <a:pPr lvl="1" algn="just"/>
            <a:r>
              <a:rPr lang="en-GB" b="1" dirty="0" smtClean="0">
                <a:latin typeface="Calibri" pitchFamily="34" charset="0"/>
              </a:rPr>
              <a:t>Warehouse keeper's Certificate</a:t>
            </a:r>
            <a:endParaRPr lang="en-US" sz="4000" b="1" dirty="0" smtClean="0">
              <a:latin typeface="Calibri" pitchFamily="34" charset="0"/>
            </a:endParaRPr>
          </a:p>
          <a:p>
            <a:pPr lvl="1" algn="just"/>
            <a:r>
              <a:rPr lang="en-GB" b="1" dirty="0" smtClean="0">
                <a:latin typeface="Calibri" pitchFamily="34" charset="0"/>
              </a:rPr>
              <a:t>Railway Receipt;</a:t>
            </a:r>
            <a:endParaRPr lang="en-US" sz="4000" b="1" dirty="0" smtClean="0">
              <a:latin typeface="Calibri" pitchFamily="34" charset="0"/>
            </a:endParaRPr>
          </a:p>
          <a:p>
            <a:pPr lvl="1" algn="just"/>
            <a:r>
              <a:rPr lang="en-GB" b="1" dirty="0" smtClean="0">
                <a:latin typeface="Calibri" pitchFamily="34" charset="0"/>
              </a:rPr>
              <a:t>Warrant </a:t>
            </a:r>
            <a:r>
              <a:rPr lang="en-GB" b="1" i="1" dirty="0" smtClean="0">
                <a:latin typeface="Calibri" pitchFamily="34" charset="0"/>
              </a:rPr>
              <a:t>or </a:t>
            </a:r>
            <a:r>
              <a:rPr lang="en-GB" b="1" dirty="0" smtClean="0">
                <a:latin typeface="Calibri" pitchFamily="34" charset="0"/>
              </a:rPr>
              <a:t>order for</a:t>
            </a:r>
            <a:r>
              <a:rPr lang="en-GB" b="1" i="1" dirty="0" smtClean="0">
                <a:latin typeface="Calibri" pitchFamily="34" charset="0"/>
              </a:rPr>
              <a:t> </a:t>
            </a:r>
            <a:r>
              <a:rPr lang="en-GB" b="1" dirty="0" smtClean="0">
                <a:latin typeface="Calibri" pitchFamily="34" charset="0"/>
              </a:rPr>
              <a:t>the delivery of goods; and</a:t>
            </a:r>
            <a:endParaRPr lang="en-US" sz="4000" b="1" dirty="0" smtClean="0">
              <a:latin typeface="Calibri" pitchFamily="34" charset="0"/>
            </a:endParaRPr>
          </a:p>
          <a:p>
            <a:pPr algn="just"/>
            <a:r>
              <a:rPr lang="en-GB" dirty="0" smtClean="0">
                <a:latin typeface="Calibri" pitchFamily="34" charset="0"/>
              </a:rPr>
              <a:t>Any other document used in the ordinary course of business as a document of title </a:t>
            </a:r>
            <a:endParaRPr lang="en-US" dirty="0" smtClean="0">
              <a:latin typeface="Calibri" pitchFamily="34" charset="0"/>
            </a:endParaRPr>
          </a:p>
          <a:p>
            <a:endParaRPr lang="en-US" dirty="0"/>
          </a:p>
        </p:txBody>
      </p:sp>
      <p:sp>
        <p:nvSpPr>
          <p:cNvPr id="3" name="Title 2"/>
          <p:cNvSpPr>
            <a:spLocks noGrp="1"/>
          </p:cNvSpPr>
          <p:nvPr>
            <p:ph type="title"/>
          </p:nvPr>
        </p:nvSpPr>
        <p:spPr/>
        <p:txBody>
          <a:bodyPr>
            <a:noAutofit/>
          </a:bodyPr>
          <a:lstStyle/>
          <a:p>
            <a:r>
              <a:rPr lang="en-GB" sz="2800" dirty="0" smtClean="0">
                <a:effectLst/>
              </a:rPr>
              <a:t>DOCUMENTS OF TITLE TO </a:t>
            </a:r>
            <a:r>
              <a:rPr lang="en-GB" sz="2800" dirty="0" smtClean="0">
                <a:effectLst/>
              </a:rPr>
              <a:t>GOODS</a:t>
            </a:r>
            <a:r>
              <a:rPr lang="en-US" sz="4000" dirty="0" smtClean="0">
                <a:effectLst/>
              </a:rPr>
              <a:t/>
            </a:r>
            <a:br>
              <a:rPr lang="en-US" sz="4000" dirty="0" smtClean="0">
                <a:effectLst/>
              </a:rPr>
            </a:b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lstStyle/>
          <a:p>
            <a:pPr lvl="0" algn="just">
              <a:buNone/>
            </a:pPr>
            <a:r>
              <a:rPr lang="en-GB" dirty="0" smtClean="0"/>
              <a:t>	Originally</a:t>
            </a:r>
            <a:r>
              <a:rPr lang="en-GB" dirty="0"/>
              <a:t>, the law relating to sale of goods was contained in Chapter VII of the Indian Contract Act, 1872. The same was repealed and re-enacted by the Sale of Goods Act, III of 1930. </a:t>
            </a:r>
            <a:endParaRPr lang="en-GB" dirty="0" smtClean="0"/>
          </a:p>
          <a:p>
            <a:pPr lvl="0" algn="just">
              <a:buNone/>
            </a:pPr>
            <a:endParaRPr lang="en-US" dirty="0"/>
          </a:p>
          <a:p>
            <a:pPr algn="just">
              <a:buNone/>
            </a:pPr>
            <a:r>
              <a:rPr lang="en-GB" dirty="0" smtClean="0"/>
              <a:t>(Section 4 (1)</a:t>
            </a:r>
            <a:endParaRPr lang="en-US" dirty="0" smtClean="0"/>
          </a:p>
          <a:p>
            <a:pPr algn="just"/>
            <a:r>
              <a:rPr lang="en-GB" b="1" dirty="0" smtClean="0"/>
              <a:t>A contract of sale of goods is a contract whereby the seller transfers or agrees to transfer the 	property in goods to the buyer for price".</a:t>
            </a:r>
            <a:endParaRPr lang="en-US" b="1" dirty="0" smtClean="0"/>
          </a:p>
          <a:p>
            <a:pPr algn="just"/>
            <a:endParaRPr lang="en-US" dirty="0"/>
          </a:p>
        </p:txBody>
      </p:sp>
      <p:sp>
        <p:nvSpPr>
          <p:cNvPr id="2" name="Title 1"/>
          <p:cNvSpPr>
            <a:spLocks noGrp="1"/>
          </p:cNvSpPr>
          <p:nvPr>
            <p:ph type="title"/>
          </p:nvPr>
        </p:nvSpPr>
        <p:spPr/>
        <p:txBody>
          <a:bodyPr/>
          <a:lstStyle/>
          <a:p>
            <a:pPr algn="ctr"/>
            <a:r>
              <a:rPr lang="en-US" dirty="0" smtClean="0"/>
              <a:t>Introduction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Autofit/>
          </a:bodyPr>
          <a:lstStyle/>
          <a:p>
            <a:pPr>
              <a:buFont typeface="Wingdings" pitchFamily="2" charset="2"/>
              <a:buNone/>
              <a:defRPr/>
            </a:pPr>
            <a:r>
              <a:rPr lang="en-US" sz="3200" dirty="0" smtClean="0">
                <a:latin typeface="Calibri" pitchFamily="34" charset="0"/>
              </a:rPr>
              <a:t>Sec.2(10) defines price “as money consideration </a:t>
            </a:r>
            <a:r>
              <a:rPr lang="en-US" sz="3200" dirty="0" smtClean="0">
                <a:latin typeface="Calibri" pitchFamily="34" charset="0"/>
              </a:rPr>
              <a:t>for a </a:t>
            </a:r>
            <a:r>
              <a:rPr lang="en-US" sz="3200" dirty="0" smtClean="0">
                <a:latin typeface="Calibri" pitchFamily="34" charset="0"/>
              </a:rPr>
              <a:t>sale of goods”. </a:t>
            </a:r>
          </a:p>
          <a:p>
            <a:pPr>
              <a:defRPr/>
            </a:pPr>
            <a:r>
              <a:rPr lang="en-US" sz="3200" dirty="0" smtClean="0">
                <a:latin typeface="Calibri" pitchFamily="34" charset="0"/>
              </a:rPr>
              <a:t>It forms an essential part of the contract.</a:t>
            </a:r>
          </a:p>
          <a:p>
            <a:pPr>
              <a:defRPr/>
            </a:pPr>
            <a:r>
              <a:rPr lang="en-US" sz="3200" dirty="0" smtClean="0">
                <a:latin typeface="Calibri" pitchFamily="34" charset="0"/>
              </a:rPr>
              <a:t>It must be expressed in terms of money.</a:t>
            </a:r>
          </a:p>
          <a:p>
            <a:pPr>
              <a:defRPr/>
            </a:pPr>
            <a:r>
              <a:rPr lang="en-US" sz="3200" dirty="0" smtClean="0">
                <a:latin typeface="Calibri" pitchFamily="34" charset="0"/>
              </a:rPr>
              <a:t>It is not essential that the price should be fixed at the time of sale. It must, however, be payable, though it may not have been fixed.</a:t>
            </a:r>
          </a:p>
          <a:p>
            <a:endParaRPr lang="en-US" sz="3200" dirty="0" smtClean="0">
              <a:latin typeface="Calibri" pitchFamily="34" charset="0"/>
            </a:endParaRPr>
          </a:p>
          <a:p>
            <a:pPr marL="624078" indent="-514350">
              <a:buAutoNum type="arabicPeriod"/>
            </a:pPr>
            <a:endParaRPr lang="en-US" sz="3600" dirty="0">
              <a:latin typeface="Calibri" pitchFamily="34" charset="0"/>
            </a:endParaRPr>
          </a:p>
        </p:txBody>
      </p:sp>
      <p:sp>
        <p:nvSpPr>
          <p:cNvPr id="3" name="Title 2"/>
          <p:cNvSpPr>
            <a:spLocks noGrp="1"/>
          </p:cNvSpPr>
          <p:nvPr>
            <p:ph type="title"/>
          </p:nvPr>
        </p:nvSpPr>
        <p:spPr>
          <a:xfrm>
            <a:off x="457200" y="274638"/>
            <a:ext cx="8229600" cy="715962"/>
          </a:xfrm>
        </p:spPr>
        <p:txBody>
          <a:bodyPr>
            <a:normAutofit/>
          </a:bodyPr>
          <a:lstStyle/>
          <a:p>
            <a:pPr algn="ctr"/>
            <a:r>
              <a:rPr lang="en-US" sz="3600" dirty="0" smtClean="0">
                <a:solidFill>
                  <a:schemeClr val="tx1"/>
                </a:solidFill>
              </a:rPr>
              <a:t>The price of the goods</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latin typeface="Calibri" pitchFamily="34" charset="0"/>
              </a:rPr>
              <a:t>Modes of determination of price</a:t>
            </a:r>
          </a:p>
          <a:p>
            <a:pPr marL="624078" indent="-514350">
              <a:buAutoNum type="arabicPeriod"/>
            </a:pPr>
            <a:r>
              <a:rPr lang="en-US" sz="3200" dirty="0" smtClean="0">
                <a:latin typeface="Calibri" pitchFamily="34" charset="0"/>
              </a:rPr>
              <a:t>By the contract of sale</a:t>
            </a:r>
          </a:p>
          <a:p>
            <a:pPr marL="624078" indent="-514350">
              <a:buAutoNum type="arabicPeriod"/>
            </a:pPr>
            <a:r>
              <a:rPr lang="en-US" sz="3200" dirty="0" smtClean="0">
                <a:latin typeface="Calibri" pitchFamily="34" charset="0"/>
              </a:rPr>
              <a:t>By the manner agreed between the parties</a:t>
            </a:r>
          </a:p>
          <a:p>
            <a:pPr marL="624078" indent="-514350">
              <a:buAutoNum type="arabicPeriod"/>
            </a:pPr>
            <a:r>
              <a:rPr lang="en-US" sz="3200" dirty="0" smtClean="0">
                <a:latin typeface="Calibri" pitchFamily="34" charset="0"/>
              </a:rPr>
              <a:t>By the course of dealing </a:t>
            </a:r>
          </a:p>
          <a:p>
            <a:pPr marL="624078" indent="-514350">
              <a:buAutoNum type="arabicPeriod"/>
            </a:pPr>
            <a:r>
              <a:rPr lang="en-US" sz="3200" dirty="0" smtClean="0">
                <a:latin typeface="Calibri" pitchFamily="34" charset="0"/>
              </a:rPr>
              <a:t>Reasonable price</a:t>
            </a:r>
          </a:p>
          <a:p>
            <a:pPr marL="624078" indent="-514350">
              <a:buAutoNum type="arabicPeriod"/>
            </a:pPr>
            <a:r>
              <a:rPr lang="en-US" sz="3200" dirty="0" smtClean="0">
                <a:latin typeface="Calibri" pitchFamily="34" charset="0"/>
              </a:rPr>
              <a:t>By the govt.</a:t>
            </a:r>
          </a:p>
          <a:p>
            <a:pPr marL="624078" indent="-514350">
              <a:buAutoNum type="arabicPeriod"/>
            </a:pPr>
            <a:r>
              <a:rPr lang="en-US" sz="3200" dirty="0" smtClean="0">
                <a:latin typeface="Calibri" pitchFamily="34" charset="0"/>
              </a:rPr>
              <a:t>By the third party</a:t>
            </a:r>
          </a:p>
          <a:p>
            <a:pPr>
              <a:buNone/>
            </a:pP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Conclusion </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The Sale of goods is the most common of all commercial </a:t>
            </a:r>
            <a:r>
              <a:rPr lang="en-US" dirty="0" smtClean="0"/>
              <a:t>transaction. </a:t>
            </a:r>
          </a:p>
          <a:p>
            <a:r>
              <a:rPr lang="en-US" dirty="0" smtClean="0"/>
              <a:t>Knowledge </a:t>
            </a:r>
            <a:r>
              <a:rPr lang="en-US" dirty="0" smtClean="0"/>
              <a:t>of sale of goods is important </a:t>
            </a:r>
            <a:r>
              <a:rPr lang="en-US" smtClean="0"/>
              <a:t>to </a:t>
            </a:r>
            <a:r>
              <a:rPr lang="en-US" smtClean="0"/>
              <a:t>all. </a:t>
            </a:r>
          </a:p>
          <a:p>
            <a:r>
              <a:rPr lang="en-US" dirty="0" smtClean="0"/>
              <a:t>Law </a:t>
            </a:r>
            <a:r>
              <a:rPr lang="en-US" dirty="0" smtClean="0"/>
              <a:t>relating to sale of goods is contained in sale of goods act 1930.</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In other words, contract of sale of goods is the contract whereby one party (called the seller) (</a:t>
            </a:r>
            <a:r>
              <a:rPr lang="en-US" dirty="0" err="1" smtClean="0"/>
              <a:t>i</a:t>
            </a:r>
            <a:r>
              <a:rPr lang="en-US" dirty="0" smtClean="0"/>
              <a:t>) transfers or (ii) agrees to transfer the goods to another party (called the buyer) for a price (consideration)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a:bodyPr>
          <a:lstStyle/>
          <a:p>
            <a:pPr algn="just">
              <a:buNone/>
            </a:pPr>
            <a:r>
              <a:rPr lang="en-GB" b="1" i="1" dirty="0" smtClean="0">
                <a:latin typeface="Calibri" pitchFamily="34" charset="0"/>
              </a:rPr>
              <a:t>Definition </a:t>
            </a:r>
            <a:r>
              <a:rPr lang="en-GB" b="1" i="1" dirty="0">
                <a:latin typeface="Calibri" pitchFamily="34" charset="0"/>
              </a:rPr>
              <a:t>of `GOODS` under the Act</a:t>
            </a:r>
            <a:endParaRPr lang="en-US" b="1" i="1" dirty="0">
              <a:latin typeface="Calibri" pitchFamily="34" charset="0"/>
            </a:endParaRPr>
          </a:p>
          <a:p>
            <a:pPr lvl="0" algn="just"/>
            <a:r>
              <a:rPr lang="en-GB" dirty="0">
                <a:latin typeface="Calibri" pitchFamily="34" charset="0"/>
              </a:rPr>
              <a:t>'Goods' means every kind of moveable property and includes stock and shares, growing crops, grass, and things attached to or forming part of the land, which are agreed to be severed before sale or under the contract of sale.</a:t>
            </a:r>
            <a:endParaRPr lang="en-US" sz="4400" dirty="0">
              <a:latin typeface="Calibri" pitchFamily="34" charset="0"/>
            </a:endParaRPr>
          </a:p>
          <a:p>
            <a:pPr lvl="0" algn="just"/>
            <a:r>
              <a:rPr lang="en-GB" dirty="0" smtClean="0">
                <a:latin typeface="Calibri" pitchFamily="34" charset="0"/>
              </a:rPr>
              <a:t>Thus</a:t>
            </a:r>
            <a:r>
              <a:rPr lang="en-GB" dirty="0">
                <a:latin typeface="Calibri" pitchFamily="34" charset="0"/>
              </a:rPr>
              <a:t>, </a:t>
            </a:r>
            <a:r>
              <a:rPr lang="en-GB" i="1" dirty="0">
                <a:latin typeface="Calibri" pitchFamily="34" charset="0"/>
              </a:rPr>
              <a:t>goods include every kind of moveable property </a:t>
            </a:r>
            <a:r>
              <a:rPr lang="en-GB" dirty="0">
                <a:latin typeface="Calibri" pitchFamily="34" charset="0"/>
              </a:rPr>
              <a:t>other than actionable claim </a:t>
            </a:r>
            <a:r>
              <a:rPr lang="en-GB" i="1" dirty="0">
                <a:latin typeface="Calibri" pitchFamily="34" charset="0"/>
              </a:rPr>
              <a:t>or </a:t>
            </a:r>
            <a:r>
              <a:rPr lang="en-GB" dirty="0">
                <a:latin typeface="Calibri" pitchFamily="34" charset="0"/>
              </a:rPr>
              <a:t>money. </a:t>
            </a:r>
            <a:r>
              <a:rPr lang="en-GB" b="1" dirty="0">
                <a:latin typeface="Calibri" pitchFamily="34" charset="0"/>
              </a:rPr>
              <a:t>Example</a:t>
            </a:r>
            <a:r>
              <a:rPr lang="en-GB" dirty="0">
                <a:latin typeface="Calibri" pitchFamily="34" charset="0"/>
              </a:rPr>
              <a:t> - goodwill, copyright, trademark, patents, water, gas, and electricity are all goods and may be the sub­ject matter of a contract of sale. </a:t>
            </a:r>
            <a:endParaRPr lang="en-US" sz="4400" dirty="0">
              <a:latin typeface="Calibri" pitchFamily="34" charset="0"/>
            </a:endParaRPr>
          </a:p>
        </p:txBody>
      </p:sp>
      <p:sp>
        <p:nvSpPr>
          <p:cNvPr id="2" name="Title 1"/>
          <p:cNvSpPr>
            <a:spLocks noGrp="1"/>
          </p:cNvSpPr>
          <p:nvPr>
            <p:ph type="title"/>
          </p:nvPr>
        </p:nvSpPr>
        <p:spPr/>
        <p:txBody>
          <a:bodyPr>
            <a:normAutofit fontScale="90000"/>
          </a:bodyPr>
          <a:lstStyle/>
          <a:p>
            <a:pPr algn="ctr"/>
            <a:r>
              <a:rPr lang="en-US" dirty="0" smtClean="0">
                <a:solidFill>
                  <a:schemeClr val="tx1"/>
                </a:solidFill>
                <a:effectLst/>
              </a:rPr>
              <a:t>GOODS</a:t>
            </a:r>
            <a:r>
              <a:rPr lang="en-US" sz="4800" dirty="0" smtClean="0">
                <a:solidFill>
                  <a:schemeClr val="tx1"/>
                </a:solidFill>
                <a:effectLst/>
              </a:rPr>
              <a:t/>
            </a:r>
            <a:br>
              <a:rPr lang="en-US" sz="4800" dirty="0" smtClean="0">
                <a:solidFill>
                  <a:schemeClr val="tx1"/>
                </a:solidFill>
                <a:effectLst/>
              </a:rPr>
            </a:br>
            <a:endParaRPr lang="en-US" dirty="0">
              <a:solidFill>
                <a:schemeClr val="tx1"/>
              </a:soli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en-US" sz="4000" dirty="0" smtClean="0"/>
          </a:p>
          <a:p>
            <a:r>
              <a:rPr lang="en-US" sz="4000" dirty="0" smtClean="0"/>
              <a:t>Existing goods </a:t>
            </a:r>
          </a:p>
          <a:p>
            <a:r>
              <a:rPr lang="en-US" sz="4000" dirty="0" smtClean="0"/>
              <a:t>Future goods </a:t>
            </a:r>
          </a:p>
          <a:p>
            <a:r>
              <a:rPr lang="en-US" sz="4000" dirty="0" smtClean="0"/>
              <a:t>Contingent goods </a:t>
            </a:r>
            <a:endParaRPr lang="en-US" sz="4000" dirty="0"/>
          </a:p>
        </p:txBody>
      </p:sp>
      <p:sp>
        <p:nvSpPr>
          <p:cNvPr id="3" name="Title 2"/>
          <p:cNvSpPr>
            <a:spLocks noGrp="1"/>
          </p:cNvSpPr>
          <p:nvPr>
            <p:ph type="title"/>
          </p:nvPr>
        </p:nvSpPr>
        <p:spPr/>
        <p:txBody>
          <a:bodyPr>
            <a:normAutofit/>
          </a:bodyPr>
          <a:lstStyle/>
          <a:p>
            <a:pPr algn="ctr"/>
            <a:r>
              <a:rPr lang="en-US" sz="3600" dirty="0" smtClean="0">
                <a:effectLst/>
              </a:rPr>
              <a:t>Classification/Types of goods</a:t>
            </a:r>
            <a:endParaRPr lang="en-US" sz="3600" dirty="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algn="just">
              <a:buFont typeface="Wingdings" pitchFamily="2" charset="2"/>
              <a:buNone/>
              <a:defRPr/>
            </a:pPr>
            <a:endParaRPr lang="en-US" b="1" i="1" u="sng" dirty="0" smtClean="0">
              <a:solidFill>
                <a:srgbClr val="00B0F0"/>
              </a:solidFill>
            </a:endParaRPr>
          </a:p>
          <a:p>
            <a:pPr algn="just">
              <a:buFont typeface="Wingdings" pitchFamily="2" charset="2"/>
              <a:buNone/>
              <a:defRPr/>
            </a:pPr>
            <a:endParaRPr lang="en-US" b="1" i="1" u="sng" dirty="0" smtClean="0">
              <a:solidFill>
                <a:srgbClr val="00B0F0"/>
              </a:solidFill>
            </a:endParaRPr>
          </a:p>
          <a:p>
            <a:pPr algn="just">
              <a:buFont typeface="Wingdings" pitchFamily="2" charset="2"/>
              <a:buNone/>
              <a:defRPr/>
            </a:pPr>
            <a:r>
              <a:rPr lang="en-US" b="1" i="1" u="sng" dirty="0" smtClean="0">
                <a:solidFill>
                  <a:srgbClr val="00B0F0"/>
                </a:solidFill>
              </a:rPr>
              <a:t>GOODS</a:t>
            </a:r>
          </a:p>
          <a:p>
            <a:pPr algn="just">
              <a:buFont typeface="Wingdings" pitchFamily="2" charset="2"/>
              <a:buNone/>
              <a:defRPr/>
            </a:pPr>
            <a:r>
              <a:rPr lang="en-US" sz="2800" u="sng" dirty="0" smtClean="0">
                <a:solidFill>
                  <a:srgbClr val="FF0000"/>
                </a:solidFill>
              </a:rPr>
              <a:t>Definition</a:t>
            </a:r>
            <a:r>
              <a:rPr lang="en-US" sz="2800" dirty="0" smtClean="0">
                <a:solidFill>
                  <a:srgbClr val="FF0000"/>
                </a:solidFill>
              </a:rPr>
              <a:t>:</a:t>
            </a:r>
          </a:p>
          <a:p>
            <a:pPr lvl="1" algn="just">
              <a:buFont typeface="Wingdings" pitchFamily="2" charset="2"/>
              <a:buNone/>
              <a:defRPr/>
            </a:pPr>
            <a:r>
              <a:rPr lang="en-US" sz="2400" dirty="0" smtClean="0">
                <a:solidFill>
                  <a:srgbClr val="FF0000"/>
                </a:solidFill>
              </a:rPr>
              <a:t>  </a:t>
            </a:r>
            <a:r>
              <a:rPr lang="en-US" sz="2400" dirty="0" smtClean="0">
                <a:solidFill>
                  <a:schemeClr val="tx1">
                    <a:lumMod val="95000"/>
                  </a:schemeClr>
                </a:solidFill>
              </a:rPr>
              <a:t>The subject matter of a contract  of a sale  must be goods .</a:t>
            </a:r>
            <a:endParaRPr lang="en-US" sz="2400" dirty="0" smtClean="0">
              <a:solidFill>
                <a:srgbClr val="FF0000"/>
              </a:solidFill>
            </a:endParaRPr>
          </a:p>
          <a:p>
            <a:pPr algn="just">
              <a:buFont typeface="Wingdings" pitchFamily="2" charset="2"/>
              <a:buNone/>
              <a:defRPr/>
            </a:pPr>
            <a:r>
              <a:rPr lang="en-US" sz="2400" dirty="0" smtClean="0">
                <a:solidFill>
                  <a:schemeClr val="tx1">
                    <a:lumMod val="95000"/>
                  </a:schemeClr>
                </a:solidFill>
              </a:rPr>
              <a:t>According to Section 2(7) the term ‘goods’ means “every kind of movable property  other than  actionable claims and money and includes stock and shares , growing crops , and things attached to or forming part of the land which are agreed to be severed before </a:t>
            </a:r>
          </a:p>
          <a:p>
            <a:pPr algn="just">
              <a:buFont typeface="Wingdings" pitchFamily="2" charset="2"/>
              <a:buNone/>
              <a:defRPr/>
            </a:pPr>
            <a:r>
              <a:rPr lang="en-US" sz="2400" dirty="0" smtClean="0">
                <a:solidFill>
                  <a:schemeClr val="tx1">
                    <a:lumMod val="95000"/>
                  </a:schemeClr>
                </a:solidFill>
              </a:rPr>
              <a:t>sale or under the contract of sale”</a:t>
            </a:r>
          </a:p>
          <a:p>
            <a:pPr algn="just">
              <a:buFont typeface="Wingdings" pitchFamily="2" charset="2"/>
              <a:buNone/>
              <a:defRPr/>
            </a:pPr>
            <a:r>
              <a:rPr lang="en-US" sz="2800" u="sng" dirty="0" smtClean="0">
                <a:solidFill>
                  <a:srgbClr val="FF0000"/>
                </a:solidFill>
              </a:rPr>
              <a:t>Types of goods</a:t>
            </a:r>
            <a:r>
              <a:rPr lang="en-US" sz="2800" dirty="0" smtClean="0">
                <a:solidFill>
                  <a:srgbClr val="FF0000"/>
                </a:solidFill>
              </a:rPr>
              <a:t>:</a:t>
            </a:r>
            <a:r>
              <a:rPr lang="en-US" sz="2800" u="sng" dirty="0" smtClean="0">
                <a:solidFill>
                  <a:srgbClr val="FF0000"/>
                </a:solidFill>
              </a:rPr>
              <a:t> </a:t>
            </a:r>
          </a:p>
          <a:p>
            <a:pPr algn="just">
              <a:buFont typeface="Wingdings" pitchFamily="2" charset="2"/>
              <a:buNone/>
              <a:defRPr/>
            </a:pPr>
            <a:endParaRPr lang="en-US" sz="2800" u="sng" dirty="0" smtClean="0">
              <a:solidFill>
                <a:srgbClr val="FF0000"/>
              </a:solidFill>
            </a:endParaRPr>
          </a:p>
          <a:p>
            <a:pPr algn="just">
              <a:buFont typeface="Wingdings" pitchFamily="2" charset="2"/>
              <a:buNone/>
              <a:defRPr/>
            </a:pPr>
            <a:endParaRPr lang="en-US" sz="2800" u="sng" dirty="0" smtClean="0">
              <a:solidFill>
                <a:srgbClr val="FF0000"/>
              </a:solidFill>
            </a:endParaRPr>
          </a:p>
          <a:p>
            <a:pPr algn="just">
              <a:buFont typeface="Wingdings" pitchFamily="2" charset="2"/>
              <a:buNone/>
              <a:defRPr/>
            </a:pPr>
            <a:endParaRPr lang="en-US" sz="2800" u="sng" dirty="0" smtClean="0">
              <a:solidFill>
                <a:srgbClr val="FF0000"/>
              </a:solidFill>
            </a:endParaRPr>
          </a:p>
          <a:p>
            <a:pPr algn="just">
              <a:buFont typeface="Wingdings" pitchFamily="2" charset="2"/>
              <a:buNone/>
              <a:defRPr/>
            </a:pPr>
            <a:endParaRPr lang="en-US" sz="2800" u="sng" dirty="0" smtClean="0">
              <a:solidFill>
                <a:schemeClr val="tx1">
                  <a:lumMod val="95000"/>
                </a:schemeClr>
              </a:solidFill>
            </a:endParaRPr>
          </a:p>
          <a:p>
            <a:pPr algn="just">
              <a:buFont typeface="Wingdings" pitchFamily="2" charset="2"/>
              <a:buNone/>
              <a:defRPr/>
            </a:pPr>
            <a:endParaRPr lang="en-US" sz="2400" dirty="0" smtClean="0">
              <a:solidFill>
                <a:srgbClr val="FF0000"/>
              </a:solidFill>
            </a:endParaRPr>
          </a:p>
          <a:p>
            <a:pPr algn="just">
              <a:buFont typeface="Wingdings" pitchFamily="2" charset="2"/>
              <a:buNone/>
              <a:defRPr/>
            </a:pPr>
            <a:endParaRPr lang="en-US" sz="2400" dirty="0" smtClean="0">
              <a:solidFill>
                <a:srgbClr val="FF0000"/>
              </a:solidFill>
            </a:endParaRPr>
          </a:p>
          <a:p>
            <a:pPr algn="just">
              <a:buFont typeface="Wingdings" pitchFamily="2" charset="2"/>
              <a:buNone/>
              <a:defRPr/>
            </a:pPr>
            <a:endParaRPr lang="en-US" sz="2400" dirty="0" smtClean="0">
              <a:solidFill>
                <a:srgbClr val="FF0000"/>
              </a:solidFill>
            </a:endParaRPr>
          </a:p>
          <a:p>
            <a:pPr algn="just">
              <a:buFont typeface="Wingdings" pitchFamily="2" charset="2"/>
              <a:buNone/>
              <a:defRPr/>
            </a:pPr>
            <a:endParaRPr lang="en-US" sz="2400" dirty="0" smtClean="0">
              <a:solidFill>
                <a:srgbClr val="FF0000"/>
              </a:solidFill>
            </a:endParaRPr>
          </a:p>
          <a:p>
            <a:pPr algn="just">
              <a:buFont typeface="Wingdings" pitchFamily="2" charset="2"/>
              <a:buNone/>
              <a:defRPr/>
            </a:pPr>
            <a:r>
              <a:rPr lang="en-US" sz="2400" dirty="0" smtClean="0">
                <a:solidFill>
                  <a:schemeClr val="tx1">
                    <a:lumMod val="95000"/>
                  </a:schemeClr>
                </a:solidFill>
              </a:rPr>
              <a:t>  </a:t>
            </a:r>
          </a:p>
        </p:txBody>
      </p:sp>
      <p:sp>
        <p:nvSpPr>
          <p:cNvPr id="35843" name="Slide Number Placeholder 3"/>
          <p:cNvSpPr>
            <a:spLocks noGrp="1"/>
          </p:cNvSpPr>
          <p:nvPr>
            <p:ph type="sldNum" sz="quarter" idx="12"/>
          </p:nvPr>
        </p:nvSpPr>
        <p:spPr>
          <a:noFill/>
        </p:spPr>
        <p:txBody>
          <a:bodyPr/>
          <a:lstStyle/>
          <a:p>
            <a:fld id="{7C6F482F-629D-427E-B3F5-5E93A9325582}" type="slidenum">
              <a:rPr lang="en-US" smtClean="0">
                <a:latin typeface="Arial" pitchFamily="34" charset="0"/>
              </a:rPr>
              <a:pPr/>
              <a:t>6</a:t>
            </a:fld>
            <a:endParaRPr lang="en-US" smtClean="0">
              <a:latin typeface="Arial" pitchFamily="34" charset="0"/>
            </a:endParaRPr>
          </a:p>
        </p:txBody>
      </p:sp>
      <p:sp>
        <p:nvSpPr>
          <p:cNvPr id="7" name="Frame 6"/>
          <p:cNvSpPr/>
          <p:nvPr/>
        </p:nvSpPr>
        <p:spPr bwMode="auto">
          <a:xfrm>
            <a:off x="228600" y="4876800"/>
            <a:ext cx="1295400" cy="685800"/>
          </a:xfrm>
          <a:prstGeom prst="frame">
            <a:avLst/>
          </a:prstGeom>
          <a:solidFill>
            <a:schemeClr val="accent1">
              <a:lumMod val="40000"/>
              <a:lumOff val="60000"/>
            </a:schemeClr>
          </a:solidFill>
          <a:ln w="9525" cap="flat" cmpd="sng" algn="ctr">
            <a:solidFill>
              <a:schemeClr val="accent1"/>
            </a:solidFill>
            <a:prstDash val="solid"/>
            <a:round/>
            <a:headEnd type="none" w="med" len="med"/>
            <a:tailEnd type="none" w="med" len="med"/>
          </a:ln>
          <a:effectLst/>
        </p:spPr>
        <p:txBody>
          <a:bodyPr anchor="ctr"/>
          <a:lstStyle/>
          <a:p>
            <a:pPr algn="ctr" eaLnBrk="0" hangingPunct="0">
              <a:defRPr/>
            </a:pPr>
            <a:r>
              <a:rPr lang="en-US" dirty="0">
                <a:latin typeface="Tahoma" charset="0"/>
              </a:rPr>
              <a:t>GOODS</a:t>
            </a:r>
          </a:p>
        </p:txBody>
      </p:sp>
      <p:sp>
        <p:nvSpPr>
          <p:cNvPr id="15" name="Oval 14"/>
          <p:cNvSpPr/>
          <p:nvPr/>
        </p:nvSpPr>
        <p:spPr bwMode="auto">
          <a:xfrm>
            <a:off x="3276600" y="4114800"/>
            <a:ext cx="2286000" cy="457200"/>
          </a:xfrm>
          <a:prstGeom prst="ellipse">
            <a:avLst/>
          </a:prstGeom>
          <a:solidFill>
            <a:schemeClr val="accent3">
              <a:lumMod val="50000"/>
            </a:schemeClr>
          </a:solidFill>
          <a:ln w="9525" cap="flat" cmpd="sng" algn="ctr">
            <a:solidFill>
              <a:schemeClr val="accent1"/>
            </a:solidFill>
            <a:prstDash val="solid"/>
            <a:round/>
            <a:headEnd type="none" w="med" len="med"/>
            <a:tailEnd type="none" w="med" len="med"/>
          </a:ln>
          <a:effectLst/>
        </p:spPr>
        <p:txBody>
          <a:bodyPr anchor="ctr"/>
          <a:lstStyle/>
          <a:p>
            <a:pPr algn="ctr" eaLnBrk="0" hangingPunct="0">
              <a:defRPr/>
            </a:pPr>
            <a:r>
              <a:rPr lang="en-US" dirty="0">
                <a:solidFill>
                  <a:schemeClr val="accent5">
                    <a:lumMod val="25000"/>
                  </a:schemeClr>
                </a:solidFill>
                <a:latin typeface="Tahoma" charset="0"/>
              </a:rPr>
              <a:t>Exiting goods</a:t>
            </a:r>
          </a:p>
        </p:txBody>
      </p:sp>
      <p:cxnSp>
        <p:nvCxnSpPr>
          <p:cNvPr id="35846" name="Straight Connector 17"/>
          <p:cNvCxnSpPr>
            <a:cxnSpLocks noChangeShapeType="1"/>
            <a:endCxn id="47" idx="2"/>
          </p:cNvCxnSpPr>
          <p:nvPr/>
        </p:nvCxnSpPr>
        <p:spPr bwMode="auto">
          <a:xfrm>
            <a:off x="1524000" y="5181600"/>
            <a:ext cx="1828800" cy="0"/>
          </a:xfrm>
          <a:prstGeom prst="line">
            <a:avLst/>
          </a:prstGeom>
          <a:noFill/>
          <a:ln w="9525" algn="ctr">
            <a:solidFill>
              <a:schemeClr val="tx1"/>
            </a:solidFill>
            <a:round/>
            <a:headEnd/>
            <a:tailEnd/>
          </a:ln>
        </p:spPr>
      </p:cxnSp>
      <p:cxnSp>
        <p:nvCxnSpPr>
          <p:cNvPr id="35847" name="Straight Connector 22"/>
          <p:cNvCxnSpPr>
            <a:cxnSpLocks noChangeShapeType="1"/>
          </p:cNvCxnSpPr>
          <p:nvPr/>
        </p:nvCxnSpPr>
        <p:spPr bwMode="auto">
          <a:xfrm>
            <a:off x="2743200" y="4343400"/>
            <a:ext cx="0" cy="1676400"/>
          </a:xfrm>
          <a:prstGeom prst="line">
            <a:avLst/>
          </a:prstGeom>
          <a:noFill/>
          <a:ln w="9525" algn="ctr">
            <a:solidFill>
              <a:schemeClr val="tx1"/>
            </a:solidFill>
            <a:round/>
            <a:headEnd/>
            <a:tailEnd/>
          </a:ln>
        </p:spPr>
      </p:cxnSp>
      <p:cxnSp>
        <p:nvCxnSpPr>
          <p:cNvPr id="35848" name="Straight Connector 28"/>
          <p:cNvCxnSpPr>
            <a:cxnSpLocks noChangeShapeType="1"/>
          </p:cNvCxnSpPr>
          <p:nvPr/>
        </p:nvCxnSpPr>
        <p:spPr bwMode="auto">
          <a:xfrm>
            <a:off x="2743200" y="4343400"/>
            <a:ext cx="533400" cy="0"/>
          </a:xfrm>
          <a:prstGeom prst="line">
            <a:avLst/>
          </a:prstGeom>
          <a:noFill/>
          <a:ln w="9525" algn="ctr">
            <a:solidFill>
              <a:schemeClr val="tx1"/>
            </a:solidFill>
            <a:round/>
            <a:headEnd/>
            <a:tailEnd/>
          </a:ln>
        </p:spPr>
      </p:cxnSp>
      <p:cxnSp>
        <p:nvCxnSpPr>
          <p:cNvPr id="35849" name="Straight Connector 36"/>
          <p:cNvCxnSpPr>
            <a:cxnSpLocks noChangeShapeType="1"/>
            <a:endCxn id="50" idx="2"/>
          </p:cNvCxnSpPr>
          <p:nvPr/>
        </p:nvCxnSpPr>
        <p:spPr bwMode="auto">
          <a:xfrm>
            <a:off x="2743200" y="6019800"/>
            <a:ext cx="533400" cy="0"/>
          </a:xfrm>
          <a:prstGeom prst="line">
            <a:avLst/>
          </a:prstGeom>
          <a:noFill/>
          <a:ln w="9525" algn="ctr">
            <a:solidFill>
              <a:schemeClr val="tx1"/>
            </a:solidFill>
            <a:round/>
            <a:headEnd/>
            <a:tailEnd/>
          </a:ln>
        </p:spPr>
      </p:cxnSp>
      <p:sp>
        <p:nvSpPr>
          <p:cNvPr id="47" name="Oval 46"/>
          <p:cNvSpPr/>
          <p:nvPr/>
        </p:nvSpPr>
        <p:spPr bwMode="auto">
          <a:xfrm>
            <a:off x="3352800" y="4953000"/>
            <a:ext cx="2209800" cy="457200"/>
          </a:xfrm>
          <a:prstGeom prst="ellipse">
            <a:avLst/>
          </a:prstGeom>
          <a:solidFill>
            <a:schemeClr val="accent3">
              <a:lumMod val="50000"/>
            </a:schemeClr>
          </a:solidFill>
          <a:ln w="9525" cap="flat" cmpd="sng" algn="ctr">
            <a:solidFill>
              <a:schemeClr val="accent1"/>
            </a:solidFill>
            <a:prstDash val="solid"/>
            <a:round/>
            <a:headEnd type="none" w="med" len="med"/>
            <a:tailEnd type="none" w="med" len="med"/>
          </a:ln>
          <a:effectLst/>
        </p:spPr>
        <p:txBody>
          <a:bodyPr anchor="ctr"/>
          <a:lstStyle/>
          <a:p>
            <a:pPr algn="ctr" eaLnBrk="0" hangingPunct="0">
              <a:defRPr/>
            </a:pPr>
            <a:r>
              <a:rPr lang="en-US" dirty="0">
                <a:solidFill>
                  <a:schemeClr val="accent5">
                    <a:lumMod val="25000"/>
                  </a:schemeClr>
                </a:solidFill>
                <a:latin typeface="Tahoma" charset="0"/>
              </a:rPr>
              <a:t>Future goods</a:t>
            </a:r>
          </a:p>
        </p:txBody>
      </p:sp>
      <p:sp>
        <p:nvSpPr>
          <p:cNvPr id="50" name="Oval 49"/>
          <p:cNvSpPr/>
          <p:nvPr/>
        </p:nvSpPr>
        <p:spPr bwMode="auto">
          <a:xfrm>
            <a:off x="3276600" y="5791200"/>
            <a:ext cx="2819400" cy="457200"/>
          </a:xfrm>
          <a:prstGeom prst="ellipse">
            <a:avLst/>
          </a:prstGeom>
          <a:solidFill>
            <a:schemeClr val="accent3">
              <a:lumMod val="50000"/>
            </a:schemeClr>
          </a:solidFill>
          <a:ln w="9525" cap="flat" cmpd="sng" algn="ctr">
            <a:solidFill>
              <a:schemeClr val="accent1"/>
            </a:solidFill>
            <a:prstDash val="solid"/>
            <a:round/>
            <a:headEnd type="none" w="med" len="med"/>
            <a:tailEnd type="none" w="med" len="med"/>
          </a:ln>
          <a:effectLst/>
        </p:spPr>
        <p:txBody>
          <a:bodyPr anchor="ctr"/>
          <a:lstStyle/>
          <a:p>
            <a:pPr algn="ctr" eaLnBrk="0" hangingPunct="0">
              <a:defRPr/>
            </a:pPr>
            <a:r>
              <a:rPr lang="en-US" dirty="0">
                <a:solidFill>
                  <a:schemeClr val="accent5">
                    <a:lumMod val="25000"/>
                  </a:schemeClr>
                </a:solidFill>
                <a:latin typeface="Tahoma" charset="0"/>
              </a:rPr>
              <a:t>Contingent goods</a:t>
            </a:r>
          </a:p>
        </p:txBody>
      </p:sp>
      <p:sp>
        <p:nvSpPr>
          <p:cNvPr id="97" name="Explosion 1 96"/>
          <p:cNvSpPr/>
          <p:nvPr/>
        </p:nvSpPr>
        <p:spPr bwMode="auto">
          <a:xfrm>
            <a:off x="6324600" y="3200400"/>
            <a:ext cx="1905000" cy="990600"/>
          </a:xfrm>
          <a:prstGeom prst="irregularSeal1">
            <a:avLst/>
          </a:prstGeom>
          <a:solidFill>
            <a:srgbClr val="796890"/>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6">
                    <a:lumMod val="40000"/>
                    <a:lumOff val="60000"/>
                  </a:schemeClr>
                </a:solidFill>
                <a:latin typeface="Tahoma" charset="0"/>
              </a:rPr>
              <a:t>Specific </a:t>
            </a:r>
          </a:p>
        </p:txBody>
      </p:sp>
      <p:sp>
        <p:nvSpPr>
          <p:cNvPr id="98" name="Explosion 1 97"/>
          <p:cNvSpPr/>
          <p:nvPr/>
        </p:nvSpPr>
        <p:spPr bwMode="auto">
          <a:xfrm>
            <a:off x="6400800" y="4114800"/>
            <a:ext cx="2514600" cy="990600"/>
          </a:xfrm>
          <a:prstGeom prst="irregularSeal1">
            <a:avLst/>
          </a:prstGeom>
          <a:solidFill>
            <a:srgbClr val="796890"/>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6">
                    <a:lumMod val="40000"/>
                    <a:lumOff val="60000"/>
                  </a:schemeClr>
                </a:solidFill>
                <a:latin typeface="Tahoma" charset="0"/>
              </a:rPr>
              <a:t>Ascertained </a:t>
            </a:r>
          </a:p>
        </p:txBody>
      </p:sp>
      <p:sp>
        <p:nvSpPr>
          <p:cNvPr id="99" name="Explosion 1 98"/>
          <p:cNvSpPr/>
          <p:nvPr/>
        </p:nvSpPr>
        <p:spPr bwMode="auto">
          <a:xfrm>
            <a:off x="6248400" y="5181600"/>
            <a:ext cx="2895600" cy="990600"/>
          </a:xfrm>
          <a:prstGeom prst="irregularSeal1">
            <a:avLst/>
          </a:prstGeom>
          <a:solidFill>
            <a:srgbClr val="796890"/>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solidFill>
                  <a:schemeClr val="accent6">
                    <a:lumMod val="40000"/>
                    <a:lumOff val="60000"/>
                  </a:schemeClr>
                </a:solidFill>
                <a:latin typeface="Tahoma" charset="0"/>
              </a:rPr>
              <a:t>Unascertained </a:t>
            </a:r>
          </a:p>
        </p:txBody>
      </p:sp>
      <p:cxnSp>
        <p:nvCxnSpPr>
          <p:cNvPr id="35855" name="Straight Connector 110"/>
          <p:cNvCxnSpPr>
            <a:cxnSpLocks noChangeShapeType="1"/>
            <a:stCxn id="15" idx="6"/>
          </p:cNvCxnSpPr>
          <p:nvPr/>
        </p:nvCxnSpPr>
        <p:spPr bwMode="auto">
          <a:xfrm>
            <a:off x="5562600" y="4343400"/>
            <a:ext cx="1676400" cy="1143000"/>
          </a:xfrm>
          <a:prstGeom prst="line">
            <a:avLst/>
          </a:prstGeom>
          <a:noFill/>
          <a:ln w="9525" algn="ctr">
            <a:solidFill>
              <a:schemeClr val="tx1"/>
            </a:solidFill>
            <a:round/>
            <a:headEnd/>
            <a:tailEnd/>
          </a:ln>
        </p:spPr>
      </p:cxnSp>
      <p:cxnSp>
        <p:nvCxnSpPr>
          <p:cNvPr id="35856" name="Straight Connector 118"/>
          <p:cNvCxnSpPr>
            <a:cxnSpLocks noChangeShapeType="1"/>
            <a:endCxn id="15" idx="6"/>
          </p:cNvCxnSpPr>
          <p:nvPr/>
        </p:nvCxnSpPr>
        <p:spPr bwMode="auto">
          <a:xfrm flipH="1">
            <a:off x="5562600" y="3733800"/>
            <a:ext cx="1066800" cy="609600"/>
          </a:xfrm>
          <a:prstGeom prst="line">
            <a:avLst/>
          </a:prstGeom>
          <a:noFill/>
          <a:ln w="9525" algn="ctr">
            <a:solidFill>
              <a:schemeClr val="tx1"/>
            </a:solidFill>
            <a:round/>
            <a:headEnd/>
            <a:tailEnd/>
          </a:ln>
        </p:spPr>
      </p:cxnSp>
      <p:cxnSp>
        <p:nvCxnSpPr>
          <p:cNvPr id="35857" name="Straight Connector 121"/>
          <p:cNvCxnSpPr>
            <a:cxnSpLocks noChangeShapeType="1"/>
            <a:stCxn id="15" idx="6"/>
          </p:cNvCxnSpPr>
          <p:nvPr/>
        </p:nvCxnSpPr>
        <p:spPr bwMode="auto">
          <a:xfrm>
            <a:off x="5562600" y="4343400"/>
            <a:ext cx="1066800" cy="228600"/>
          </a:xfrm>
          <a:prstGeom prst="line">
            <a:avLst/>
          </a:prstGeom>
          <a:noFill/>
          <a:ln w="9525" algn="ctr">
            <a:solidFill>
              <a:schemeClr val="tx1"/>
            </a:solidFill>
            <a:round/>
            <a:headEnd/>
            <a:tailEnd/>
          </a:ln>
        </p:spPr>
      </p:cxnSp>
      <p:pic>
        <p:nvPicPr>
          <p:cNvPr id="35858" name="Picture 17" descr="000.jpg"/>
          <p:cNvPicPr>
            <a:picLocks noChangeAspect="1"/>
          </p:cNvPicPr>
          <p:nvPr/>
        </p:nvPicPr>
        <p:blipFill>
          <a:blip r:embed="rId2"/>
          <a:srcRect/>
          <a:stretch>
            <a:fillRect/>
          </a:stretch>
        </p:blipFill>
        <p:spPr bwMode="auto">
          <a:xfrm>
            <a:off x="6629400" y="228600"/>
            <a:ext cx="22098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553200"/>
          </a:xfrm>
        </p:spPr>
        <p:txBody>
          <a:bodyPr/>
          <a:lstStyle/>
          <a:p>
            <a:pPr marL="514350" indent="-514350" algn="just">
              <a:buFont typeface="Wingdings" pitchFamily="2" charset="2"/>
              <a:buAutoNum type="arabicPeriod"/>
              <a:defRPr/>
            </a:pPr>
            <a:r>
              <a:rPr lang="en-US" sz="2800" b="1" u="sng" dirty="0" smtClean="0">
                <a:solidFill>
                  <a:srgbClr val="7030A0"/>
                </a:solidFill>
              </a:rPr>
              <a:t>Existing goods</a:t>
            </a:r>
            <a:r>
              <a:rPr lang="en-US" sz="2800" b="1" dirty="0" smtClean="0">
                <a:solidFill>
                  <a:srgbClr val="7030A0"/>
                </a:solidFill>
              </a:rPr>
              <a:t>:</a:t>
            </a:r>
            <a:r>
              <a:rPr lang="en-US" sz="2800" dirty="0" smtClean="0"/>
              <a:t> </a:t>
            </a:r>
            <a:r>
              <a:rPr lang="en-US" sz="2400" dirty="0" smtClean="0"/>
              <a:t>These are the goods which are owned or possessed</a:t>
            </a:r>
            <a:r>
              <a:rPr lang="en-US" sz="2400" b="1" dirty="0" smtClean="0">
                <a:solidFill>
                  <a:srgbClr val="7030A0"/>
                </a:solidFill>
              </a:rPr>
              <a:t> </a:t>
            </a:r>
            <a:r>
              <a:rPr lang="en-US" sz="2400" dirty="0" smtClean="0"/>
              <a:t>by the seller at the time of sale.  Only existing goods can be the subject of a sale. The existing goods may be-</a:t>
            </a:r>
          </a:p>
          <a:p>
            <a:pPr marL="514350" indent="-514350" algn="just">
              <a:buFont typeface="Wingdings" pitchFamily="2" charset="2"/>
              <a:buNone/>
              <a:defRPr/>
            </a:pPr>
            <a:r>
              <a:rPr lang="en-US" sz="2400" dirty="0" smtClean="0">
                <a:solidFill>
                  <a:schemeClr val="tx2">
                    <a:lumMod val="50000"/>
                  </a:schemeClr>
                </a:solidFill>
              </a:rPr>
              <a:t>        a)  </a:t>
            </a:r>
            <a:r>
              <a:rPr lang="en-US" sz="2400" u="sng" dirty="0" smtClean="0">
                <a:solidFill>
                  <a:srgbClr val="00B050"/>
                </a:solidFill>
              </a:rPr>
              <a:t>Specific goods</a:t>
            </a:r>
            <a:r>
              <a:rPr lang="en-US" sz="2400" dirty="0" smtClean="0">
                <a:solidFill>
                  <a:srgbClr val="00B050"/>
                </a:solidFill>
              </a:rPr>
              <a:t>: </a:t>
            </a:r>
            <a:r>
              <a:rPr lang="en-US" sz="2400" dirty="0" smtClean="0"/>
              <a:t>Goods identified and agreed upon at the time of making of the contract of sale of goods.</a:t>
            </a:r>
          </a:p>
          <a:p>
            <a:pPr marL="1314450" lvl="2" indent="-514350" algn="just">
              <a:buFont typeface="Wingdings" pitchFamily="2" charset="2"/>
              <a:buNone/>
              <a:defRPr/>
            </a:pPr>
            <a:r>
              <a:rPr lang="en-US" dirty="0" smtClean="0">
                <a:solidFill>
                  <a:schemeClr val="tx2">
                    <a:lumMod val="50000"/>
                  </a:schemeClr>
                </a:solidFill>
              </a:rPr>
              <a:t>b)  </a:t>
            </a:r>
            <a:r>
              <a:rPr lang="en-US" u="sng" dirty="0" smtClean="0">
                <a:solidFill>
                  <a:srgbClr val="00B050"/>
                </a:solidFill>
              </a:rPr>
              <a:t>Ascertained goods</a:t>
            </a:r>
            <a:r>
              <a:rPr lang="en-US" dirty="0" smtClean="0">
                <a:solidFill>
                  <a:srgbClr val="00B050"/>
                </a:solidFill>
              </a:rPr>
              <a:t>: </a:t>
            </a:r>
            <a:r>
              <a:rPr lang="en-US" dirty="0" smtClean="0"/>
              <a:t>Goods identified subsequent to the formation of the contract of sale. The terms ascertained and specific, are commonly used for same kind of goods.</a:t>
            </a:r>
          </a:p>
          <a:p>
            <a:pPr marL="1314450" lvl="2" indent="-514350" algn="just">
              <a:buFont typeface="Wingdings" pitchFamily="2" charset="2"/>
              <a:buNone/>
              <a:defRPr/>
            </a:pPr>
            <a:r>
              <a:rPr lang="en-US" dirty="0" smtClean="0">
                <a:solidFill>
                  <a:schemeClr val="tx2">
                    <a:lumMod val="50000"/>
                  </a:schemeClr>
                </a:solidFill>
              </a:rPr>
              <a:t>c)  </a:t>
            </a:r>
            <a:r>
              <a:rPr lang="en-US" u="sng" dirty="0" smtClean="0">
                <a:solidFill>
                  <a:srgbClr val="00B050"/>
                </a:solidFill>
              </a:rPr>
              <a:t>Unascertained or generic goods</a:t>
            </a:r>
            <a:r>
              <a:rPr lang="en-US" dirty="0" smtClean="0">
                <a:solidFill>
                  <a:srgbClr val="00B050"/>
                </a:solidFill>
              </a:rPr>
              <a:t>:</a:t>
            </a:r>
            <a:r>
              <a:rPr lang="en-US" dirty="0" smtClean="0"/>
              <a:t> Goods not identified or agreed upon at the time of making of the contract of sale. They are the goods defined for description only.</a:t>
            </a:r>
          </a:p>
          <a:p>
            <a:pPr marL="514350" lvl="1" indent="-514350" algn="just">
              <a:buClr>
                <a:schemeClr val="hlink"/>
              </a:buClr>
              <a:buFont typeface="Wingdings" pitchFamily="2" charset="2"/>
              <a:buNone/>
              <a:defRPr/>
            </a:pPr>
            <a:r>
              <a:rPr lang="en-US" sz="2400" b="1" u="sng" dirty="0" smtClean="0"/>
              <a:t>Example</a:t>
            </a:r>
            <a:r>
              <a:rPr lang="en-US" sz="2400" b="1" dirty="0" smtClean="0"/>
              <a:t>:</a:t>
            </a:r>
            <a:r>
              <a:rPr lang="en-US" sz="2400" dirty="0" smtClean="0"/>
              <a:t> </a:t>
            </a:r>
            <a:r>
              <a:rPr lang="en-US" sz="2000" dirty="0" smtClean="0"/>
              <a:t>‘A’ who wants to buy a television set  goes to a showroom where four sets of Janta model  of LG television are displayed. He sees the performance of a particular set, which he agrees to buy. The set so agreed  to be bought is a </a:t>
            </a:r>
            <a:r>
              <a:rPr lang="en-US" sz="2000" i="1" u="sng" dirty="0" smtClean="0"/>
              <a:t>specific set</a:t>
            </a:r>
            <a:r>
              <a:rPr lang="en-US" sz="2000" i="1" dirty="0" smtClean="0"/>
              <a:t>.</a:t>
            </a:r>
            <a:r>
              <a:rPr lang="en-US" sz="2000" dirty="0" smtClean="0"/>
              <a:t> If after having bought one set he marks  a</a:t>
            </a:r>
          </a:p>
          <a:p>
            <a:pPr marL="514350" lvl="1" indent="-514350" algn="just">
              <a:buClr>
                <a:schemeClr val="hlink"/>
              </a:buClr>
              <a:buFont typeface="Wingdings" pitchFamily="2" charset="2"/>
              <a:buNone/>
              <a:defRPr/>
            </a:pPr>
            <a:endParaRPr lang="en-US" sz="2000" dirty="0" smtClean="0">
              <a:solidFill>
                <a:srgbClr val="00B05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15400" cy="6477000"/>
          </a:xfrm>
        </p:spPr>
        <p:txBody>
          <a:bodyPr>
            <a:normAutofit fontScale="92500" lnSpcReduction="10000"/>
          </a:bodyPr>
          <a:lstStyle/>
          <a:p>
            <a:pPr lvl="1">
              <a:buFont typeface="Wingdings" pitchFamily="2" charset="2"/>
              <a:buNone/>
              <a:defRPr/>
            </a:pPr>
            <a:endParaRPr lang="en-US" sz="2000" dirty="0" smtClean="0"/>
          </a:p>
          <a:p>
            <a:pPr lvl="1">
              <a:buFont typeface="Wingdings" pitchFamily="2" charset="2"/>
              <a:buNone/>
              <a:defRPr/>
            </a:pPr>
            <a:r>
              <a:rPr lang="en-US" sz="2000" dirty="0" smtClean="0"/>
              <a:t>particular set, the set so marked becomes </a:t>
            </a:r>
            <a:r>
              <a:rPr lang="en-US" sz="2000" i="1" u="sng" dirty="0" smtClean="0"/>
              <a:t>ascertained</a:t>
            </a:r>
            <a:r>
              <a:rPr lang="en-US" sz="2000" dirty="0" smtClean="0"/>
              <a:t>. Till this</a:t>
            </a:r>
          </a:p>
          <a:p>
            <a:pPr lvl="1">
              <a:buFont typeface="Wingdings" pitchFamily="2" charset="2"/>
              <a:buNone/>
              <a:defRPr/>
            </a:pPr>
            <a:r>
              <a:rPr lang="en-US" sz="2000" dirty="0" smtClean="0"/>
              <a:t>all is done all sets are </a:t>
            </a:r>
            <a:r>
              <a:rPr lang="en-US" sz="2000" i="1" u="sng" dirty="0" smtClean="0"/>
              <a:t>unascertained</a:t>
            </a:r>
            <a:r>
              <a:rPr lang="en-US" sz="2000" dirty="0" smtClean="0"/>
              <a:t>.</a:t>
            </a:r>
          </a:p>
          <a:p>
            <a:pPr marL="514350" indent="-514350">
              <a:buFont typeface="Wingdings" pitchFamily="2" charset="2"/>
              <a:buNone/>
              <a:defRPr/>
            </a:pPr>
            <a:endParaRPr lang="en-US" sz="2800" b="1" dirty="0" smtClean="0">
              <a:solidFill>
                <a:srgbClr val="7030A0"/>
              </a:solidFill>
            </a:endParaRPr>
          </a:p>
          <a:p>
            <a:pPr marL="514350" indent="-514350">
              <a:buFont typeface="Wingdings" pitchFamily="2" charset="2"/>
              <a:buNone/>
              <a:defRPr/>
            </a:pPr>
            <a:endParaRPr lang="en-US" sz="2800" b="1" dirty="0" smtClean="0">
              <a:solidFill>
                <a:srgbClr val="7030A0"/>
              </a:solidFill>
            </a:endParaRPr>
          </a:p>
          <a:p>
            <a:pPr marL="514350" indent="-514350">
              <a:buFont typeface="Wingdings" pitchFamily="2" charset="2"/>
              <a:buNone/>
              <a:defRPr/>
            </a:pPr>
            <a:r>
              <a:rPr lang="en-US" sz="2800" b="1" dirty="0" smtClean="0">
                <a:solidFill>
                  <a:srgbClr val="7030A0"/>
                </a:solidFill>
              </a:rPr>
              <a:t>2.  </a:t>
            </a:r>
            <a:r>
              <a:rPr lang="en-US" sz="2800" b="1" u="sng" dirty="0" smtClean="0">
                <a:solidFill>
                  <a:srgbClr val="7030A0"/>
                </a:solidFill>
              </a:rPr>
              <a:t>Future goods</a:t>
            </a:r>
            <a:r>
              <a:rPr lang="en-US" sz="2800" b="1" dirty="0" smtClean="0">
                <a:solidFill>
                  <a:srgbClr val="7030A0"/>
                </a:solidFill>
              </a:rPr>
              <a:t>: </a:t>
            </a:r>
            <a:r>
              <a:rPr lang="en-US" sz="2400" dirty="0" smtClean="0"/>
              <a:t>Goods to be manufactured, produced or acquired after making of the contract are called future goods.                </a:t>
            </a:r>
            <a:r>
              <a:rPr lang="en-US" sz="2800" dirty="0" smtClean="0"/>
              <a:t>                                </a:t>
            </a:r>
          </a:p>
          <a:p>
            <a:pPr marL="514350" indent="-514350">
              <a:buFont typeface="Wingdings" pitchFamily="2" charset="2"/>
              <a:buNone/>
              <a:defRPr/>
            </a:pPr>
            <a:r>
              <a:rPr lang="en-US" sz="2400" b="1" u="sng" dirty="0" smtClean="0"/>
              <a:t>Example</a:t>
            </a:r>
            <a:r>
              <a:rPr lang="en-US" sz="2400" b="1" dirty="0" smtClean="0"/>
              <a:t>: </a:t>
            </a:r>
            <a:r>
              <a:rPr lang="en-US" sz="2400" dirty="0" smtClean="0"/>
              <a:t>‘</a:t>
            </a:r>
            <a:r>
              <a:rPr lang="en-US" sz="2000" dirty="0" smtClean="0"/>
              <a:t>A’ contract, on 1</a:t>
            </a:r>
            <a:r>
              <a:rPr lang="en-US" sz="2000" baseline="30000" dirty="0" smtClean="0"/>
              <a:t>st</a:t>
            </a:r>
            <a:r>
              <a:rPr lang="en-US" sz="2000" dirty="0" smtClean="0"/>
              <a:t> January, to sell B 50 shares in Reliance Ltd., to be delivered and paid for on the 1</a:t>
            </a:r>
            <a:r>
              <a:rPr lang="en-US" sz="2000" baseline="30000" dirty="0" smtClean="0"/>
              <a:t>st</a:t>
            </a:r>
            <a:r>
              <a:rPr lang="en-US" sz="2000" dirty="0" smtClean="0"/>
              <a:t> March of the same year. At the time of making of the contract, A is not in possession of any shares. The contract is a contract for the sale of future goods. </a:t>
            </a:r>
          </a:p>
          <a:p>
            <a:pPr marL="514350" indent="-514350">
              <a:buFont typeface="Wingdings" pitchFamily="2" charset="2"/>
              <a:buNone/>
              <a:defRPr/>
            </a:pPr>
            <a:r>
              <a:rPr lang="en-US" sz="2400" b="1" dirty="0" smtClean="0">
                <a:solidFill>
                  <a:srgbClr val="7030A0"/>
                </a:solidFill>
              </a:rPr>
              <a:t>3.  </a:t>
            </a:r>
            <a:r>
              <a:rPr lang="en-US" sz="2400" b="1" u="sng" dirty="0" smtClean="0">
                <a:solidFill>
                  <a:srgbClr val="7030A0"/>
                </a:solidFill>
              </a:rPr>
              <a:t>Contingent goods</a:t>
            </a:r>
            <a:r>
              <a:rPr lang="en-US" sz="2400" b="1" dirty="0" smtClean="0">
                <a:solidFill>
                  <a:srgbClr val="7030A0"/>
                </a:solidFill>
              </a:rPr>
              <a:t> :</a:t>
            </a:r>
            <a:r>
              <a:rPr lang="en-US" sz="2400" dirty="0" smtClean="0"/>
              <a:t> Goods, the acquisition of which by the seller ,depends upon an uncertain contingency are called ‘contingent goods’. They are also a type of future goods.</a:t>
            </a:r>
          </a:p>
          <a:p>
            <a:pPr marL="514350" indent="-514350">
              <a:buFont typeface="Wingdings" pitchFamily="2" charset="2"/>
              <a:buNone/>
              <a:defRPr/>
            </a:pPr>
            <a:r>
              <a:rPr lang="en-US" sz="2400" b="1" u="sng" dirty="0" smtClean="0"/>
              <a:t>Example</a:t>
            </a:r>
            <a:r>
              <a:rPr lang="en-US" sz="2400" b="1" dirty="0" smtClean="0"/>
              <a:t>: </a:t>
            </a:r>
            <a:r>
              <a:rPr lang="en-US" sz="2000" dirty="0" smtClean="0"/>
              <a:t>‘A’ agrees to sell 100 units of an article provided the ship which is bringing them, reaches the port safely. This is an agreement for the sale of </a:t>
            </a:r>
          </a:p>
          <a:p>
            <a:pPr marL="514350" indent="-514350">
              <a:buFont typeface="Wingdings" pitchFamily="2" charset="2"/>
              <a:buNone/>
              <a:defRPr/>
            </a:pPr>
            <a:r>
              <a:rPr lang="en-US" sz="2000" dirty="0" smtClean="0"/>
              <a:t>       contingent goods. </a:t>
            </a:r>
            <a:endParaRPr lang="en-US" sz="2400" b="1" dirty="0" smtClean="0"/>
          </a:p>
        </p:txBody>
      </p:sp>
      <p:sp>
        <p:nvSpPr>
          <p:cNvPr id="37891" name="Slide Number Placeholder 3"/>
          <p:cNvSpPr>
            <a:spLocks noGrp="1"/>
          </p:cNvSpPr>
          <p:nvPr>
            <p:ph type="sldNum" sz="quarter" idx="12"/>
          </p:nvPr>
        </p:nvSpPr>
        <p:spPr>
          <a:noFill/>
        </p:spPr>
        <p:txBody>
          <a:bodyPr/>
          <a:lstStyle/>
          <a:p>
            <a:fld id="{CC01CEEA-E7CD-450C-A061-E0654E0120C0}" type="slidenum">
              <a:rPr lang="en-US" smtClean="0">
                <a:latin typeface="Arial" pitchFamily="34" charset="0"/>
              </a:rPr>
              <a:pPr/>
              <a:t>8</a:t>
            </a:fld>
            <a:endParaRPr lang="en-US" dirty="0" smtClean="0">
              <a:latin typeface="Arial" pitchFamily="34" charset="0"/>
            </a:endParaRPr>
          </a:p>
        </p:txBody>
      </p:sp>
      <p:pic>
        <p:nvPicPr>
          <p:cNvPr id="37892" name="Picture 3" descr="TYPES OF GOODS.jpg"/>
          <p:cNvPicPr>
            <a:picLocks noChangeAspect="1"/>
          </p:cNvPicPr>
          <p:nvPr/>
        </p:nvPicPr>
        <p:blipFill>
          <a:blip r:embed="rId2"/>
          <a:srcRect/>
          <a:stretch>
            <a:fillRect/>
          </a:stretch>
        </p:blipFill>
        <p:spPr bwMode="auto">
          <a:xfrm>
            <a:off x="6781800" y="609600"/>
            <a:ext cx="1828800" cy="838200"/>
          </a:xfrm>
          <a:prstGeom prst="rect">
            <a:avLst/>
          </a:prstGeom>
          <a:noFill/>
          <a:ln w="9525">
            <a:noFill/>
            <a:miter lim="800000"/>
            <a:headEnd/>
            <a:tailEnd/>
          </a:ln>
        </p:spPr>
      </p:pic>
      <p:pic>
        <p:nvPicPr>
          <p:cNvPr id="37893" name="Picture 4" descr="STOPPAGE.jpg"/>
          <p:cNvPicPr>
            <a:picLocks noChangeAspect="1"/>
          </p:cNvPicPr>
          <p:nvPr/>
        </p:nvPicPr>
        <p:blipFill>
          <a:blip r:embed="rId3"/>
          <a:srcRect/>
          <a:stretch>
            <a:fillRect/>
          </a:stretch>
        </p:blipFill>
        <p:spPr bwMode="auto">
          <a:xfrm>
            <a:off x="7315200" y="5943600"/>
            <a:ext cx="1447800" cy="75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3"/>
          <p:cNvSpPr>
            <a:spLocks noGrp="1"/>
          </p:cNvSpPr>
          <p:nvPr>
            <p:ph idx="1"/>
          </p:nvPr>
        </p:nvSpPr>
        <p:spPr>
          <a:xfrm>
            <a:off x="152400" y="0"/>
            <a:ext cx="8991600" cy="6705600"/>
          </a:xfrm>
        </p:spPr>
        <p:txBody>
          <a:bodyPr>
            <a:normAutofit fontScale="92500" lnSpcReduction="10000"/>
          </a:bodyPr>
          <a:lstStyle/>
          <a:p>
            <a:pPr algn="ctr" eaLnBrk="1" hangingPunct="1">
              <a:buFont typeface="Wingdings 2" pitchFamily="18" charset="2"/>
              <a:buNone/>
              <a:defRPr/>
            </a:pPr>
            <a:r>
              <a:rPr lang="en-US" b="1" i="1" u="sng" dirty="0" smtClean="0">
                <a:solidFill>
                  <a:srgbClr val="FF0000"/>
                </a:solidFill>
              </a:rPr>
              <a:t>ESSENTIALS OF CONTRACT OF SALE</a:t>
            </a:r>
          </a:p>
          <a:p>
            <a:pPr marL="457200" indent="-457200" eaLnBrk="1" hangingPunct="1">
              <a:buNone/>
              <a:defRPr/>
            </a:pPr>
            <a:r>
              <a:rPr lang="en-US" sz="2000" b="1" dirty="0" smtClean="0">
                <a:solidFill>
                  <a:schemeClr val="tx1">
                    <a:lumMod val="95000"/>
                  </a:schemeClr>
                </a:solidFill>
              </a:rPr>
              <a:t>1. Two parties: </a:t>
            </a:r>
            <a:r>
              <a:rPr lang="en-US" sz="2000" dirty="0" smtClean="0">
                <a:solidFill>
                  <a:schemeClr val="tx1">
                    <a:lumMod val="95000"/>
                  </a:schemeClr>
                </a:solidFill>
              </a:rPr>
              <a:t>There must be two parties- a buyer and a seller to constitute a contract of sale.</a:t>
            </a:r>
          </a:p>
          <a:p>
            <a:pPr marL="457200" indent="-457200" eaLnBrk="1" hangingPunct="1">
              <a:buFont typeface="Wingdings" pitchFamily="2" charset="2"/>
              <a:buNone/>
              <a:defRPr/>
            </a:pPr>
            <a:endParaRPr lang="en-US" sz="2000" dirty="0" smtClean="0">
              <a:solidFill>
                <a:schemeClr val="tx1">
                  <a:lumMod val="95000"/>
                </a:schemeClr>
              </a:solidFill>
            </a:endParaRPr>
          </a:p>
          <a:p>
            <a:pPr marL="457200" indent="-457200" eaLnBrk="1" hangingPunct="1">
              <a:buFont typeface="Wingdings" pitchFamily="2" charset="2"/>
              <a:buNone/>
              <a:defRPr/>
            </a:pPr>
            <a:endParaRPr lang="en-US" sz="2000" dirty="0" smtClean="0">
              <a:solidFill>
                <a:schemeClr val="tx1">
                  <a:lumMod val="95000"/>
                </a:schemeClr>
              </a:solidFill>
            </a:endParaRPr>
          </a:p>
          <a:p>
            <a:pPr marL="457200" indent="-457200" eaLnBrk="1" hangingPunct="1">
              <a:buNone/>
              <a:defRPr/>
            </a:pPr>
            <a:r>
              <a:rPr lang="en-US" sz="2000" b="1" dirty="0" smtClean="0">
                <a:solidFill>
                  <a:schemeClr val="tx1">
                    <a:lumMod val="95000"/>
                  </a:schemeClr>
                </a:solidFill>
              </a:rPr>
              <a:t>2. Goods:</a:t>
            </a:r>
            <a:r>
              <a:rPr lang="en-US" sz="2000" dirty="0" smtClean="0">
                <a:solidFill>
                  <a:schemeClr val="tx1">
                    <a:lumMod val="95000"/>
                  </a:schemeClr>
                </a:solidFill>
              </a:rPr>
              <a:t> Contract of sale relates to goods i.e., movable property . Transaction involving purchase and sale of immovable property are out of the purview of the Sale of Goods Act.</a:t>
            </a:r>
          </a:p>
          <a:p>
            <a:pPr marL="457200" indent="-457200" eaLnBrk="1" hangingPunct="1">
              <a:buFont typeface="Wingdings" pitchFamily="2" charset="2"/>
              <a:buNone/>
              <a:defRPr/>
            </a:pPr>
            <a:endParaRPr lang="en-US" sz="2000" dirty="0" smtClean="0">
              <a:solidFill>
                <a:schemeClr val="tx1">
                  <a:lumMod val="95000"/>
                </a:schemeClr>
              </a:solidFill>
            </a:endParaRPr>
          </a:p>
          <a:p>
            <a:pPr marL="457200" indent="-457200" eaLnBrk="1" hangingPunct="1">
              <a:buFont typeface="Wingdings" pitchFamily="2" charset="2"/>
              <a:buNone/>
              <a:defRPr/>
            </a:pPr>
            <a:endParaRPr lang="en-US" sz="2000" dirty="0" smtClean="0">
              <a:solidFill>
                <a:schemeClr val="tx1">
                  <a:lumMod val="95000"/>
                </a:schemeClr>
              </a:solidFill>
            </a:endParaRPr>
          </a:p>
          <a:p>
            <a:pPr marL="457200" indent="-457200" eaLnBrk="1" hangingPunct="1">
              <a:buNone/>
              <a:defRPr/>
            </a:pPr>
            <a:r>
              <a:rPr lang="en-US" sz="2000" b="1" dirty="0" smtClean="0">
                <a:solidFill>
                  <a:schemeClr val="tx1">
                    <a:lumMod val="95000"/>
                  </a:schemeClr>
                </a:solidFill>
              </a:rPr>
              <a:t>3. Transfer of general property: </a:t>
            </a:r>
            <a:r>
              <a:rPr lang="en-US" sz="2000" dirty="0" smtClean="0">
                <a:solidFill>
                  <a:schemeClr val="tx1">
                    <a:lumMod val="95000"/>
                  </a:schemeClr>
                </a:solidFill>
              </a:rPr>
              <a:t>The object of the contract must be the transfer of general property as distinguished from the special property in the goods by one person to another. The term ‘general property’ refers to ownership of goods.</a:t>
            </a:r>
          </a:p>
          <a:p>
            <a:pPr marL="457200" indent="-457200" eaLnBrk="1" hangingPunct="1">
              <a:buNone/>
              <a:defRPr/>
            </a:pPr>
            <a:r>
              <a:rPr lang="en-US" sz="2000" b="1" dirty="0" smtClean="0">
                <a:solidFill>
                  <a:schemeClr val="tx1">
                    <a:lumMod val="95000"/>
                  </a:schemeClr>
                </a:solidFill>
              </a:rPr>
              <a:t>4. Price: </a:t>
            </a:r>
            <a:r>
              <a:rPr lang="en-US" sz="2000" dirty="0" smtClean="0">
                <a:solidFill>
                  <a:schemeClr val="tx1">
                    <a:lumMod val="95000"/>
                  </a:schemeClr>
                </a:solidFill>
              </a:rPr>
              <a:t>The consideration for the contract of sale called price must be money.</a:t>
            </a:r>
          </a:p>
          <a:p>
            <a:pPr marL="457200" indent="-457200" eaLnBrk="1" hangingPunct="1">
              <a:buNone/>
              <a:defRPr/>
            </a:pPr>
            <a:r>
              <a:rPr lang="en-GB" sz="2000" b="1" dirty="0" smtClean="0"/>
              <a:t>5. A Contract of sale may be in writing or by words (express or implied)</a:t>
            </a:r>
            <a:endParaRPr lang="en-US" sz="2000" b="1" dirty="0" smtClean="0"/>
          </a:p>
          <a:p>
            <a:pPr marL="457200" indent="-457200" eaLnBrk="1" hangingPunct="1">
              <a:buNone/>
              <a:defRPr/>
            </a:pPr>
            <a:r>
              <a:rPr lang="en-GB" sz="2000" b="1" dirty="0" smtClean="0"/>
              <a:t>6. Free consent</a:t>
            </a:r>
          </a:p>
          <a:p>
            <a:pPr marL="457200" indent="-457200" eaLnBrk="1" hangingPunct="1">
              <a:buNone/>
              <a:defRPr/>
            </a:pPr>
            <a:r>
              <a:rPr lang="en-GB" sz="2000" b="1" dirty="0" smtClean="0"/>
              <a:t>7. Absolute or conditional</a:t>
            </a:r>
            <a:endParaRPr lang="en-US" sz="2000" dirty="0" smtClean="0">
              <a:solidFill>
                <a:schemeClr val="tx1">
                  <a:lumMod val="95000"/>
                </a:schemeClr>
              </a:solidFill>
            </a:endParaRPr>
          </a:p>
          <a:p>
            <a:pPr marL="457200" indent="-457200" eaLnBrk="1" hangingPunct="1">
              <a:buNone/>
              <a:defRPr/>
            </a:pPr>
            <a:r>
              <a:rPr lang="en-US" sz="2000" b="1" dirty="0" smtClean="0">
                <a:solidFill>
                  <a:schemeClr val="tx1">
                    <a:lumMod val="95000"/>
                  </a:schemeClr>
                </a:solidFill>
              </a:rPr>
              <a:t>8. Essential elements of a valid contract: </a:t>
            </a:r>
            <a:r>
              <a:rPr lang="en-US" sz="2000" dirty="0" smtClean="0">
                <a:solidFill>
                  <a:schemeClr val="tx1">
                    <a:lumMod val="95000"/>
                  </a:schemeClr>
                </a:solidFill>
              </a:rPr>
              <a:t>All the essential elements of a valid contract must be present in the contract of sale.</a:t>
            </a:r>
            <a:endParaRPr lang="en-US" sz="2000" b="1" u="sng" dirty="0" smtClean="0">
              <a:solidFill>
                <a:schemeClr val="tx1">
                  <a:lumMod val="95000"/>
                </a:schemeClr>
              </a:solidFill>
            </a:endParaRPr>
          </a:p>
        </p:txBody>
      </p:sp>
      <p:sp>
        <p:nvSpPr>
          <p:cNvPr id="34819" name="Slide Number Placeholder 2"/>
          <p:cNvSpPr>
            <a:spLocks noGrp="1"/>
          </p:cNvSpPr>
          <p:nvPr>
            <p:ph type="sldNum" sz="quarter" idx="12"/>
          </p:nvPr>
        </p:nvSpPr>
        <p:spPr>
          <a:noFill/>
        </p:spPr>
        <p:txBody>
          <a:bodyPr/>
          <a:lstStyle/>
          <a:p>
            <a:fld id="{58A5AAA5-349F-4A3C-8F8A-B931F8E44758}" type="slidenum">
              <a:rPr lang="en-US" smtClean="0">
                <a:latin typeface="Arial" pitchFamily="34" charset="0"/>
              </a:rPr>
              <a:pPr/>
              <a:t>9</a:t>
            </a:fld>
            <a:endParaRPr lang="en-US" smtClean="0">
              <a:latin typeface="Arial" pitchFamily="34" charset="0"/>
            </a:endParaRPr>
          </a:p>
        </p:txBody>
      </p:sp>
      <p:pic>
        <p:nvPicPr>
          <p:cNvPr id="34820" name="Picture 3" descr="two parties(essential).jpg"/>
          <p:cNvPicPr>
            <a:picLocks noChangeAspect="1"/>
          </p:cNvPicPr>
          <p:nvPr/>
        </p:nvPicPr>
        <p:blipFill>
          <a:blip r:embed="rId2"/>
          <a:srcRect/>
          <a:stretch>
            <a:fillRect/>
          </a:stretch>
        </p:blipFill>
        <p:spPr bwMode="auto">
          <a:xfrm>
            <a:off x="7391400" y="685800"/>
            <a:ext cx="990600" cy="914400"/>
          </a:xfrm>
          <a:prstGeom prst="rect">
            <a:avLst/>
          </a:prstGeom>
          <a:noFill/>
          <a:ln w="9525">
            <a:noFill/>
            <a:miter lim="800000"/>
            <a:headEnd/>
            <a:tailEnd/>
          </a:ln>
        </p:spPr>
      </p:pic>
      <p:pic>
        <p:nvPicPr>
          <p:cNvPr id="34821" name="Picture 4" descr="images (5).jpg"/>
          <p:cNvPicPr>
            <a:picLocks noChangeAspect="1"/>
          </p:cNvPicPr>
          <p:nvPr/>
        </p:nvPicPr>
        <p:blipFill>
          <a:blip r:embed="rId3"/>
          <a:srcRect/>
          <a:stretch>
            <a:fillRect/>
          </a:stretch>
        </p:blipFill>
        <p:spPr bwMode="auto">
          <a:xfrm>
            <a:off x="6705600" y="2286000"/>
            <a:ext cx="2438400" cy="78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948</TotalTime>
  <Words>1673</Words>
  <Application>Microsoft Office PowerPoint</Application>
  <PresentationFormat>On-screen Show (4:3)</PresentationFormat>
  <Paragraphs>153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SALE OF GOODS ACT 1930 </vt:lpstr>
      <vt:lpstr>Introduction</vt:lpstr>
      <vt:lpstr>Slide 3</vt:lpstr>
      <vt:lpstr>GOODS </vt:lpstr>
      <vt:lpstr>Classification/Types of goods</vt:lpstr>
      <vt:lpstr>Slide 6</vt:lpstr>
      <vt:lpstr>Slide 7</vt:lpstr>
      <vt:lpstr>Slide 8</vt:lpstr>
      <vt:lpstr>Slide 9</vt:lpstr>
      <vt:lpstr> SALE AND AGREEMENT TO SELL DISTINGUISHED </vt:lpstr>
      <vt:lpstr>Agreement to sell </vt:lpstr>
      <vt:lpstr>Agreement to sell </vt:lpstr>
      <vt:lpstr>Slide 13</vt:lpstr>
      <vt:lpstr>Slide 14</vt:lpstr>
      <vt:lpstr>Sale and Hire Purchase Agreement </vt:lpstr>
      <vt:lpstr>Sale and Hire Purchase Agreement </vt:lpstr>
      <vt:lpstr>Slide 17</vt:lpstr>
      <vt:lpstr>  Which documents are considered as  `DOCUMENTS OF TITLE TO GOODS` </vt:lpstr>
      <vt:lpstr>DOCUMENTS OF TITLE TO GOODS </vt:lpstr>
      <vt:lpstr>The price of the goods</vt:lpstr>
      <vt:lpstr>Slide 21</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 OF GOODS ACT 1930</dc:title>
  <dc:creator>Sony</dc:creator>
  <cp:lastModifiedBy>Manish</cp:lastModifiedBy>
  <cp:revision>102</cp:revision>
  <dcterms:created xsi:type="dcterms:W3CDTF">2012-03-14T18:48:26Z</dcterms:created>
  <dcterms:modified xsi:type="dcterms:W3CDTF">2019-08-16T05:40:49Z</dcterms:modified>
</cp:coreProperties>
</file>