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2" r:id="rId1"/>
  </p:sldMasterIdLst>
  <p:notesMasterIdLst>
    <p:notesMasterId r:id="rId25"/>
  </p:notesMasterIdLst>
  <p:sldIdLst>
    <p:sldId id="256" r:id="rId2"/>
    <p:sldId id="257" r:id="rId3"/>
    <p:sldId id="284" r:id="rId4"/>
    <p:sldId id="258" r:id="rId5"/>
    <p:sldId id="260" r:id="rId6"/>
    <p:sldId id="286" r:id="rId7"/>
    <p:sldId id="287" r:id="rId8"/>
    <p:sldId id="261" r:id="rId9"/>
    <p:sldId id="262" r:id="rId10"/>
    <p:sldId id="263" r:id="rId11"/>
    <p:sldId id="265" r:id="rId12"/>
    <p:sldId id="266" r:id="rId13"/>
    <p:sldId id="269" r:id="rId14"/>
    <p:sldId id="271" r:id="rId15"/>
    <p:sldId id="272" r:id="rId16"/>
    <p:sldId id="273" r:id="rId17"/>
    <p:sldId id="274" r:id="rId18"/>
    <p:sldId id="275" r:id="rId19"/>
    <p:sldId id="276" r:id="rId20"/>
    <p:sldId id="277" r:id="rId21"/>
    <p:sldId id="278" r:id="rId22"/>
    <p:sldId id="283" r:id="rId23"/>
    <p:sldId id="28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7" d="100"/>
          <a:sy n="67" d="100"/>
        </p:scale>
        <p:origin x="81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51B61A-4F39-40EA-9365-350E41424AA5}" type="datetimeFigureOut">
              <a:rPr lang="en-US" smtClean="0"/>
              <a:pPr/>
              <a:t>9/12/2023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74CDA7-3B57-4737-9B07-167372DE3A17}" type="slidenum">
              <a:rPr lang="en-US" smtClean="0"/>
              <a:pPr/>
              <a:t>‹#›</a:t>
            </a:fld>
            <a:endParaRPr lang="en-US"/>
          </a:p>
        </p:txBody>
      </p:sp>
    </p:spTree>
    <p:extLst>
      <p:ext uri="{BB962C8B-B14F-4D97-AF65-F5344CB8AC3E}">
        <p14:creationId xmlns:p14="http://schemas.microsoft.com/office/powerpoint/2010/main" val="1323888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Bop-transactions</a:t>
            </a:r>
            <a:r>
              <a:rPr lang="en-US" baseline="0" dirty="0"/>
              <a:t> b/w the countries….</a:t>
            </a:r>
          </a:p>
        </p:txBody>
      </p:sp>
      <p:sp>
        <p:nvSpPr>
          <p:cNvPr id="4" name="Slide Number Placeholder 3"/>
          <p:cNvSpPr>
            <a:spLocks noGrp="1"/>
          </p:cNvSpPr>
          <p:nvPr>
            <p:ph type="sldNum" sz="quarter" idx="10"/>
          </p:nvPr>
        </p:nvSpPr>
        <p:spPr/>
        <p:txBody>
          <a:bodyPr/>
          <a:lstStyle/>
          <a:p>
            <a:fld id="{BD30FC96-5A84-4D3B-BB09-D642C84EE623}" type="slidenum">
              <a:rPr lang="en-US" smtClean="0"/>
              <a:pPr/>
              <a:t>5</a:t>
            </a:fld>
            <a:endParaRPr lang="en-US"/>
          </a:p>
        </p:txBody>
      </p:sp>
    </p:spTree>
    <p:extLst>
      <p:ext uri="{BB962C8B-B14F-4D97-AF65-F5344CB8AC3E}">
        <p14:creationId xmlns:p14="http://schemas.microsoft.com/office/powerpoint/2010/main" val="1440637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64216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14875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17571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82573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66286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57978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69576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245956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38356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122238"/>
            <a:ext cx="10058400" cy="1295400"/>
          </a:xfrm>
        </p:spPr>
        <p:txBody>
          <a:bodyPr/>
          <a:lstStyle/>
          <a:p>
            <a:r>
              <a:rPr lang="en-US"/>
              <a:t>Click to edit Master title style</a:t>
            </a:r>
          </a:p>
        </p:txBody>
      </p:sp>
      <p:sp>
        <p:nvSpPr>
          <p:cNvPr id="3" name="SmartArt Placeholder 2"/>
          <p:cNvSpPr>
            <a:spLocks noGrp="1"/>
          </p:cNvSpPr>
          <p:nvPr>
            <p:ph type="dgm" idx="1"/>
          </p:nvPr>
        </p:nvSpPr>
        <p:spPr>
          <a:xfrm>
            <a:off x="609600" y="1719263"/>
            <a:ext cx="10972800" cy="4411662"/>
          </a:xfrm>
        </p:spPr>
        <p:txBody>
          <a:bodyPr/>
          <a:lstStyle/>
          <a:p>
            <a:endParaRPr lang="en-US"/>
          </a:p>
        </p:txBody>
      </p:sp>
      <p:sp>
        <p:nvSpPr>
          <p:cNvPr id="4" name="Date Placeholder 3"/>
          <p:cNvSpPr>
            <a:spLocks noGrp="1"/>
          </p:cNvSpPr>
          <p:nvPr>
            <p:ph type="dt" sz="half" idx="10"/>
          </p:nvPr>
        </p:nvSpPr>
        <p:spPr>
          <a:xfrm>
            <a:off x="609600" y="6248400"/>
            <a:ext cx="2844800" cy="457200"/>
          </a:xfrm>
        </p:spPr>
        <p:txBody>
          <a:bodyPr/>
          <a:lstStyle>
            <a:lvl1pPr>
              <a:defRPr/>
            </a:lvl1pPr>
          </a:lstStyle>
          <a:p>
            <a:endParaRPr lang="en-IN" altLang="en-US"/>
          </a:p>
        </p:txBody>
      </p:sp>
      <p:sp>
        <p:nvSpPr>
          <p:cNvPr id="5" name="Footer Placeholder 4"/>
          <p:cNvSpPr>
            <a:spLocks noGrp="1"/>
          </p:cNvSpPr>
          <p:nvPr>
            <p:ph type="ftr" sz="quarter" idx="11"/>
          </p:nvPr>
        </p:nvSpPr>
        <p:spPr>
          <a:xfrm>
            <a:off x="4165600" y="6248400"/>
            <a:ext cx="3860800" cy="457200"/>
          </a:xfrm>
        </p:spPr>
        <p:txBody>
          <a:bodyPr/>
          <a:lstStyle>
            <a:lvl1pPr>
              <a:defRPr/>
            </a:lvl1pPr>
          </a:lstStyle>
          <a:p>
            <a:endParaRPr lang="en-IN" altLang="en-US"/>
          </a:p>
        </p:txBody>
      </p:sp>
      <p:sp>
        <p:nvSpPr>
          <p:cNvPr id="6" name="Slide Number Placeholder 5"/>
          <p:cNvSpPr>
            <a:spLocks noGrp="1"/>
          </p:cNvSpPr>
          <p:nvPr>
            <p:ph type="sldNum" sz="quarter" idx="12"/>
          </p:nvPr>
        </p:nvSpPr>
        <p:spPr>
          <a:xfrm>
            <a:off x="8737600" y="6248400"/>
            <a:ext cx="2844800" cy="457200"/>
          </a:xfrm>
        </p:spPr>
        <p:txBody>
          <a:bodyPr/>
          <a:lstStyle>
            <a:lvl1pPr>
              <a:defRPr/>
            </a:lvl1pPr>
          </a:lstStyle>
          <a:p>
            <a:fld id="{B1BC7CCD-BA24-4A0D-B2EE-ECB979847868}" type="slidenum">
              <a:rPr lang="en-IN" altLang="en-US"/>
              <a:pPr/>
              <a:t>‹#›</a:t>
            </a:fld>
            <a:endParaRPr lang="en-IN" altLang="en-US"/>
          </a:p>
        </p:txBody>
      </p:sp>
    </p:spTree>
    <p:extLst>
      <p:ext uri="{BB962C8B-B14F-4D97-AF65-F5344CB8AC3E}">
        <p14:creationId xmlns:p14="http://schemas.microsoft.com/office/powerpoint/2010/main" val="383101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29774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20808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55791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0862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92100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05732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9339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229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9/12/2023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3949922"/>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 id="2147483896" r:id="rId14"/>
    <p:sldLayoutId id="2147483897" r:id="rId15"/>
    <p:sldLayoutId id="2147483898" r:id="rId16"/>
    <p:sldLayoutId id="2147483899" r:id="rId17"/>
    <p:sldLayoutId id="2147483900"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616B3DC-C165-433D-9187-62DCC0E317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32" name="Freeform 6">
              <a:extLst>
                <a:ext uri="{FF2B5EF4-FFF2-40B4-BE49-F238E27FC236}">
                  <a16:creationId xmlns:a16="http://schemas.microsoft.com/office/drawing/2014/main" id="{97E1BF84-9824-4B0E-98DF-F0F7181DD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33" name="Freeform 7">
              <a:extLst>
                <a:ext uri="{FF2B5EF4-FFF2-40B4-BE49-F238E27FC236}">
                  <a16:creationId xmlns:a16="http://schemas.microsoft.com/office/drawing/2014/main" id="{A85FA340-7392-4303-9707-A12F45A46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34" name="Freeform 9">
              <a:extLst>
                <a:ext uri="{FF2B5EF4-FFF2-40B4-BE49-F238E27FC236}">
                  <a16:creationId xmlns:a16="http://schemas.microsoft.com/office/drawing/2014/main" id="{758A9051-2BD9-4868-8B84-344752FA2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35" name="Freeform 10">
              <a:extLst>
                <a:ext uri="{FF2B5EF4-FFF2-40B4-BE49-F238E27FC236}">
                  <a16:creationId xmlns:a16="http://schemas.microsoft.com/office/drawing/2014/main" id="{58264C49-3539-4CBD-8F11-1106C8B87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36" name="Freeform 11">
              <a:extLst>
                <a:ext uri="{FF2B5EF4-FFF2-40B4-BE49-F238E27FC236}">
                  <a16:creationId xmlns:a16="http://schemas.microsoft.com/office/drawing/2014/main" id="{DE862133-5C7E-4B32-9786-0B33BC51A7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37" name="Freeform 12">
              <a:extLst>
                <a:ext uri="{FF2B5EF4-FFF2-40B4-BE49-F238E27FC236}">
                  <a16:creationId xmlns:a16="http://schemas.microsoft.com/office/drawing/2014/main" id="{90925F6C-DF03-4707-9176-6049F049B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useBgFill="1">
        <p:nvSpPr>
          <p:cNvPr id="39" name="Rectangle 38">
            <a:extLst>
              <a:ext uri="{FF2B5EF4-FFF2-40B4-BE49-F238E27FC236}">
                <a16:creationId xmlns:a16="http://schemas.microsoft.com/office/drawing/2014/main" id="{6C686317-9C96-4A02-88CE-7319FF590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E0E25B5C-98A3-47D8-A4D7-10C2E17589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86714" y="-4763"/>
            <a:ext cx="5014912" cy="6862763"/>
            <a:chOff x="2928938" y="-4763"/>
            <a:chExt cx="5014912" cy="6862763"/>
          </a:xfrm>
        </p:grpSpPr>
        <p:sp>
          <p:nvSpPr>
            <p:cNvPr id="42" name="Freeform 6">
              <a:extLst>
                <a:ext uri="{FF2B5EF4-FFF2-40B4-BE49-F238E27FC236}">
                  <a16:creationId xmlns:a16="http://schemas.microsoft.com/office/drawing/2014/main" id="{FECB3374-15F5-40C2-95B4-0FCF10849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43" name="Freeform 7">
              <a:extLst>
                <a:ext uri="{FF2B5EF4-FFF2-40B4-BE49-F238E27FC236}">
                  <a16:creationId xmlns:a16="http://schemas.microsoft.com/office/drawing/2014/main" id="{E762314F-F556-4403-BAA1-AF8A3BED3E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44" name="Freeform 25">
              <a:extLst>
                <a:ext uri="{FF2B5EF4-FFF2-40B4-BE49-F238E27FC236}">
                  <a16:creationId xmlns:a16="http://schemas.microsoft.com/office/drawing/2014/main" id="{02EDEF56-2F86-4867-986A-5AFB8EC078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45" name="Freeform 26">
              <a:extLst>
                <a:ext uri="{FF2B5EF4-FFF2-40B4-BE49-F238E27FC236}">
                  <a16:creationId xmlns:a16="http://schemas.microsoft.com/office/drawing/2014/main" id="{51BE63E6-C24A-43FA-93F5-475F550AB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46" name="Freeform 27">
              <a:extLst>
                <a:ext uri="{FF2B5EF4-FFF2-40B4-BE49-F238E27FC236}">
                  <a16:creationId xmlns:a16="http://schemas.microsoft.com/office/drawing/2014/main" id="{9639DAAA-46FE-401C-BB78-B7A9AF33C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47" name="Freeform 28">
              <a:extLst>
                <a:ext uri="{FF2B5EF4-FFF2-40B4-BE49-F238E27FC236}">
                  <a16:creationId xmlns:a16="http://schemas.microsoft.com/office/drawing/2014/main" id="{D5EFBD2C-94D5-43D0-B2FE-E390BD3F34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49" name="Rounded Rectangle 16">
            <a:extLst>
              <a:ext uri="{FF2B5EF4-FFF2-40B4-BE49-F238E27FC236}">
                <a16:creationId xmlns:a16="http://schemas.microsoft.com/office/drawing/2014/main" id="{EB9A9756-A5DB-460E-A867-A2AE77834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693" y="648931"/>
            <a:ext cx="5419641"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3">
            <a:extLst>
              <a:ext uri="{FF2B5EF4-FFF2-40B4-BE49-F238E27FC236}">
                <a16:creationId xmlns:a16="http://schemas.microsoft.com/office/drawing/2014/main" id="{236BA09A-0BA9-E090-5FC1-BF6D9A1AE16E}"/>
              </a:ext>
            </a:extLst>
          </p:cNvPr>
          <p:cNvGraphicFramePr>
            <a:graphicFrameLocks noGrp="1"/>
          </p:cNvGraphicFramePr>
          <p:nvPr>
            <p:extLst>
              <p:ext uri="{D42A27DB-BD31-4B8C-83A1-F6EECF244321}">
                <p14:modId xmlns:p14="http://schemas.microsoft.com/office/powerpoint/2010/main" val="3786244667"/>
              </p:ext>
            </p:extLst>
          </p:nvPr>
        </p:nvGraphicFramePr>
        <p:xfrm>
          <a:off x="1178979" y="1627857"/>
          <a:ext cx="4428613" cy="2518522"/>
        </p:xfrm>
        <a:graphic>
          <a:graphicData uri="http://schemas.openxmlformats.org/drawingml/2006/table">
            <a:tbl>
              <a:tblPr firstRow="1" bandRow="1">
                <a:noFill/>
                <a:tableStyleId>{5C22544A-7EE6-4342-B048-85BDC9FD1C3A}</a:tableStyleId>
              </a:tblPr>
              <a:tblGrid>
                <a:gridCol w="4428613">
                  <a:extLst>
                    <a:ext uri="{9D8B030D-6E8A-4147-A177-3AD203B41FA5}">
                      <a16:colId xmlns:a16="http://schemas.microsoft.com/office/drawing/2014/main" val="708079445"/>
                    </a:ext>
                  </a:extLst>
                </a:gridCol>
              </a:tblGrid>
              <a:tr h="2386931">
                <a:tc>
                  <a:txBody>
                    <a:bodyPr/>
                    <a:lstStyle/>
                    <a:p>
                      <a:pPr algn="ctr"/>
                      <a:r>
                        <a:rPr lang="en-US" sz="7200" b="1" dirty="0">
                          <a:solidFill>
                            <a:schemeClr val="tx1"/>
                          </a:solidFill>
                        </a:rPr>
                        <a:t>Monetary Policy</a:t>
                      </a:r>
                      <a:endParaRPr lang="en-US" sz="6600" b="1" cap="none" spc="0" dirty="0">
                        <a:solidFill>
                          <a:schemeClr val="tx1"/>
                        </a:solidFill>
                      </a:endParaRPr>
                    </a:p>
                  </a:txBody>
                  <a:tcPr marL="133396" marR="190566" marT="38113" marB="2858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1447897678"/>
                  </a:ext>
                </a:extLst>
              </a:tr>
            </a:tbl>
          </a:graphicData>
        </a:graphic>
      </p:graphicFrame>
      <p:graphicFrame>
        <p:nvGraphicFramePr>
          <p:cNvPr id="4" name="Table 3">
            <a:extLst>
              <a:ext uri="{FF2B5EF4-FFF2-40B4-BE49-F238E27FC236}">
                <a16:creationId xmlns:a16="http://schemas.microsoft.com/office/drawing/2014/main" id="{A8491CE8-E832-079B-C723-6A2227742557}"/>
              </a:ext>
            </a:extLst>
          </p:cNvPr>
          <p:cNvGraphicFramePr>
            <a:graphicFrameLocks noGrp="1"/>
          </p:cNvGraphicFramePr>
          <p:nvPr>
            <p:extLst>
              <p:ext uri="{D42A27DB-BD31-4B8C-83A1-F6EECF244321}">
                <p14:modId xmlns:p14="http://schemas.microsoft.com/office/powerpoint/2010/main" val="1005655538"/>
              </p:ext>
            </p:extLst>
          </p:nvPr>
        </p:nvGraphicFramePr>
        <p:xfrm>
          <a:off x="6729414" y="3257726"/>
          <a:ext cx="4775734" cy="2757312"/>
        </p:xfrm>
        <a:graphic>
          <a:graphicData uri="http://schemas.openxmlformats.org/drawingml/2006/table">
            <a:tbl>
              <a:tblPr firstRow="1" bandRow="1">
                <a:noFill/>
                <a:tableStyleId>{5C22544A-7EE6-4342-B048-85BDC9FD1C3A}</a:tableStyleId>
              </a:tblPr>
              <a:tblGrid>
                <a:gridCol w="4775734">
                  <a:extLst>
                    <a:ext uri="{9D8B030D-6E8A-4147-A177-3AD203B41FA5}">
                      <a16:colId xmlns:a16="http://schemas.microsoft.com/office/drawing/2014/main" val="708079445"/>
                    </a:ext>
                  </a:extLst>
                </a:gridCol>
              </a:tblGrid>
              <a:tr h="2757312">
                <a:tc>
                  <a:txBody>
                    <a:bodyPr/>
                    <a:lstStyle/>
                    <a:p>
                      <a:pPr algn="ctr"/>
                      <a:r>
                        <a:rPr lang="en-US" sz="2400" b="1" cap="none" spc="0" dirty="0">
                          <a:solidFill>
                            <a:schemeClr val="tx1"/>
                          </a:solidFill>
                        </a:rPr>
                        <a:t>Dr. Manish Dadhich</a:t>
                      </a:r>
                    </a:p>
                    <a:p>
                      <a:pPr algn="ctr"/>
                      <a:r>
                        <a:rPr lang="en-US" sz="2400" b="1" cap="none" spc="0" dirty="0">
                          <a:solidFill>
                            <a:schemeClr val="tx1"/>
                          </a:solidFill>
                        </a:rPr>
                        <a:t>Associate Professor</a:t>
                      </a:r>
                    </a:p>
                    <a:p>
                      <a:pPr algn="ctr"/>
                      <a:r>
                        <a:rPr lang="en-US" sz="1800" b="1" cap="none" spc="0" dirty="0">
                          <a:solidFill>
                            <a:schemeClr val="tx1"/>
                          </a:solidFill>
                        </a:rPr>
                        <a:t>Ph.D., M. Com, NET</a:t>
                      </a:r>
                    </a:p>
                    <a:p>
                      <a:pPr algn="ctr"/>
                      <a:r>
                        <a:rPr lang="en-US" sz="1800" b="1" cap="none" spc="0" dirty="0">
                          <a:solidFill>
                            <a:schemeClr val="tx1"/>
                          </a:solidFill>
                        </a:rPr>
                        <a:t>MBA, NET, SET</a:t>
                      </a:r>
                    </a:p>
                    <a:p>
                      <a:pPr algn="ctr"/>
                      <a:r>
                        <a:rPr lang="en-US" sz="2400" b="1" cap="none" spc="0" dirty="0">
                          <a:solidFill>
                            <a:schemeClr val="tx1"/>
                          </a:solidFill>
                        </a:rPr>
                        <a:t>Sir </a:t>
                      </a:r>
                      <a:r>
                        <a:rPr lang="en-US" sz="2400" b="1" cap="none" spc="0" dirty="0" err="1">
                          <a:solidFill>
                            <a:schemeClr val="tx1"/>
                          </a:solidFill>
                        </a:rPr>
                        <a:t>Padampat</a:t>
                      </a:r>
                      <a:r>
                        <a:rPr lang="en-US" sz="2400" b="1" cap="none" spc="0" dirty="0">
                          <a:solidFill>
                            <a:schemeClr val="tx1"/>
                          </a:solidFill>
                        </a:rPr>
                        <a:t> Singhania University</a:t>
                      </a:r>
                    </a:p>
                  </a:txBody>
                  <a:tcPr marL="133396" marR="190566" marT="38113" marB="2858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1447897678"/>
                  </a:ext>
                </a:extLst>
              </a:tr>
            </a:tbl>
          </a:graphicData>
        </a:graphic>
      </p:graphicFrame>
    </p:spTree>
    <p:extLst>
      <p:ext uri="{BB962C8B-B14F-4D97-AF65-F5344CB8AC3E}">
        <p14:creationId xmlns:p14="http://schemas.microsoft.com/office/powerpoint/2010/main" val="1553779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1981200" y="122239"/>
            <a:ext cx="7543800" cy="1031875"/>
          </a:xfrm>
        </p:spPr>
        <p:txBody>
          <a:bodyPr/>
          <a:lstStyle/>
          <a:p>
            <a:r>
              <a:rPr lang="en-GB" sz="3200" dirty="0"/>
              <a:t>1) Open Market Operations ( OMO)</a:t>
            </a:r>
          </a:p>
        </p:txBody>
      </p:sp>
      <p:sp>
        <p:nvSpPr>
          <p:cNvPr id="595971" name="Rectangle 3"/>
          <p:cNvSpPr>
            <a:spLocks noGrp="1" noChangeArrowheads="1"/>
          </p:cNvSpPr>
          <p:nvPr>
            <p:ph type="body" idx="1"/>
          </p:nvPr>
        </p:nvSpPr>
        <p:spPr>
          <a:xfrm>
            <a:off x="1000125" y="993229"/>
            <a:ext cx="10887075" cy="5236121"/>
          </a:xfrm>
        </p:spPr>
        <p:txBody>
          <a:bodyPr>
            <a:noAutofit/>
          </a:bodyPr>
          <a:lstStyle/>
          <a:p>
            <a:pPr lvl="1" algn="just"/>
            <a:r>
              <a:rPr lang="en-US" sz="2800" b="0" i="0" dirty="0">
                <a:solidFill>
                  <a:srgbClr val="000000"/>
                </a:solidFill>
                <a:effectLst/>
                <a:latin typeface="Times New Roman" panose="02020603050405020304" pitchFamily="18" charset="0"/>
                <a:cs typeface="Times New Roman" panose="02020603050405020304" pitchFamily="18" charset="0"/>
              </a:rPr>
              <a:t>Open market operations refer to the sale and purchase of securities in the money market by the central bank of the country. When prices start rising and there is a need to control them, the central bank sells securities. The reserves of commercial banks are reduced, and they are not in a position to lend more to the business community or general public.</a:t>
            </a:r>
          </a:p>
          <a:p>
            <a:pPr lvl="1" algn="just"/>
            <a:r>
              <a:rPr lang="en-US" sz="2800" b="0" i="0" dirty="0">
                <a:solidFill>
                  <a:srgbClr val="000000"/>
                </a:solidFill>
                <a:effectLst/>
                <a:latin typeface="Times New Roman" panose="02020603050405020304" pitchFamily="18" charset="0"/>
                <a:cs typeface="Times New Roman" panose="02020603050405020304" pitchFamily="18" charset="0"/>
              </a:rPr>
              <a:t>Further investment is discouraged and the rise in prices is checked. Contrariwise, when recessionary forces start in the economy, the central bank buys securities. The reserves of commercial banks are raised so they lend more to the business community and the general public. It further raises Investment, output, employment, income and demand in the economy hence the fall in price is checked.</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4658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a:xfrm>
            <a:off x="1484311" y="0"/>
            <a:ext cx="10018713" cy="1545021"/>
          </a:xfrm>
        </p:spPr>
        <p:txBody>
          <a:bodyPr/>
          <a:lstStyle/>
          <a:p>
            <a:r>
              <a:rPr lang="en-GB" sz="3600" b="1" dirty="0"/>
              <a:t>Limitations of OMO</a:t>
            </a:r>
          </a:p>
        </p:txBody>
      </p:sp>
      <p:sp>
        <p:nvSpPr>
          <p:cNvPr id="611331" name="Rectangle 3"/>
          <p:cNvSpPr>
            <a:spLocks noGrp="1" noChangeArrowheads="1"/>
          </p:cNvSpPr>
          <p:nvPr>
            <p:ph type="body" idx="1"/>
          </p:nvPr>
        </p:nvSpPr>
        <p:spPr>
          <a:xfrm>
            <a:off x="1484310" y="1229710"/>
            <a:ext cx="10018713" cy="5423337"/>
          </a:xfrm>
        </p:spPr>
        <p:txBody>
          <a:bodyPr>
            <a:normAutofit/>
          </a:bodyPr>
          <a:lstStyle/>
          <a:p>
            <a:pPr lvl="1"/>
            <a:r>
              <a:rPr lang="en-GB" sz="2800"/>
              <a:t>If commercial </a:t>
            </a:r>
            <a:r>
              <a:rPr lang="en-GB" sz="2800" dirty="0"/>
              <a:t>bank possess excess liquidity then OMO are not effective.</a:t>
            </a:r>
          </a:p>
          <a:p>
            <a:pPr lvl="1"/>
            <a:r>
              <a:rPr lang="en-GB" sz="2800" dirty="0"/>
              <a:t>Popularity of Govt bonds and securities matters. They are not so popular as they have a low rate of return.</a:t>
            </a:r>
          </a:p>
          <a:p>
            <a:pPr lvl="1"/>
            <a:r>
              <a:rPr lang="en-GB" sz="2800" dirty="0"/>
              <a:t>In Underdeveloped countries where Banking system are not well developed and integrated they have limited effectiveness.</a:t>
            </a:r>
          </a:p>
          <a:p>
            <a:pPr lvl="1"/>
            <a:r>
              <a:rPr lang="en-GB" sz="2800" dirty="0"/>
              <a:t>In  a unstable market economy OMO is not effective due to lack of demand for credit.</a:t>
            </a:r>
          </a:p>
          <a:p>
            <a:pPr lvl="1"/>
            <a:endParaRPr lang="en-GB" sz="1800" dirty="0"/>
          </a:p>
        </p:txBody>
      </p:sp>
    </p:spTree>
    <p:extLst>
      <p:ext uri="{BB962C8B-B14F-4D97-AF65-F5344CB8AC3E}">
        <p14:creationId xmlns:p14="http://schemas.microsoft.com/office/powerpoint/2010/main" val="3931211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a:xfrm>
            <a:off x="1484310" y="122239"/>
            <a:ext cx="10707690" cy="1031875"/>
          </a:xfrm>
        </p:spPr>
        <p:txBody>
          <a:bodyPr>
            <a:normAutofit fontScale="90000"/>
          </a:bodyPr>
          <a:lstStyle/>
          <a:p>
            <a:r>
              <a:rPr lang="en-GB" sz="3200" b="1" dirty="0"/>
              <a:t>2) Discount Rate / Bank Rate ( 5.15%), </a:t>
            </a:r>
            <a:r>
              <a:rPr lang="en-US" sz="3200" b="1" i="0" dirty="0">
                <a:solidFill>
                  <a:srgbClr val="000000"/>
                </a:solidFill>
                <a:effectLst/>
                <a:latin typeface="Adobe Fan Heiti Std B" panose="020B0700000000000000" pitchFamily="34" charset="-128"/>
                <a:ea typeface="Adobe Fan Heiti Std B" panose="020B0700000000000000" pitchFamily="34" charset="-128"/>
              </a:rPr>
              <a:t>(as on August 5, 2023)</a:t>
            </a:r>
            <a:br>
              <a:rPr lang="en-GB" sz="1600" b="1" u="sng" dirty="0"/>
            </a:br>
            <a:endParaRPr lang="en-GB" sz="3200" b="1" dirty="0"/>
          </a:p>
        </p:txBody>
      </p:sp>
      <p:sp>
        <p:nvSpPr>
          <p:cNvPr id="599043" name="Rectangle 3"/>
          <p:cNvSpPr>
            <a:spLocks noGrp="1" noChangeArrowheads="1"/>
          </p:cNvSpPr>
          <p:nvPr>
            <p:ph type="body" idx="1"/>
          </p:nvPr>
        </p:nvSpPr>
        <p:spPr>
          <a:xfrm>
            <a:off x="1484310" y="1154115"/>
            <a:ext cx="10018713" cy="5530464"/>
          </a:xfrm>
        </p:spPr>
        <p:txBody>
          <a:bodyPr>
            <a:normAutofit lnSpcReduction="10000"/>
          </a:bodyPr>
          <a:lstStyle/>
          <a:p>
            <a:pPr algn="just"/>
            <a:r>
              <a:rPr lang="en-US" sz="2800" b="0" i="0" dirty="0">
                <a:solidFill>
                  <a:srgbClr val="000000"/>
                </a:solidFill>
                <a:effectLst/>
                <a:latin typeface="Roboto" panose="02000000000000000000" pitchFamily="2" charset="0"/>
              </a:rPr>
              <a:t>The bank rate is the minimum lending rate of the central bank at which it rediscounts first-class bills of exchange and government securities held by the commercial banks. When the central bank finds that inflation has been increasing continuously, it raises the bank rate so borrowing from the central bank becomes costly and commercial banks borrow less money from it (RBI).</a:t>
            </a:r>
          </a:p>
          <a:p>
            <a:pPr algn="just"/>
            <a:r>
              <a:rPr lang="en-US" sz="2800" b="0" i="0" dirty="0">
                <a:solidFill>
                  <a:srgbClr val="000000"/>
                </a:solidFill>
                <a:effectLst/>
                <a:latin typeface="Roboto" panose="02000000000000000000" pitchFamily="2" charset="0"/>
              </a:rPr>
              <a:t>The commercial banks, in reaction, raise their lending rates to the business community and borrowers who further borrow less from the commercial banks. There is a contraction of credit and prices are checked from rising further. On the contrary, when prices are depressed, the central bank lowers the bank rate.</a:t>
            </a:r>
          </a:p>
        </p:txBody>
      </p:sp>
    </p:spTree>
    <p:extLst>
      <p:ext uri="{BB962C8B-B14F-4D97-AF65-F5344CB8AC3E}">
        <p14:creationId xmlns:p14="http://schemas.microsoft.com/office/powerpoint/2010/main" val="2825191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1981200" y="133814"/>
            <a:ext cx="8920163" cy="873183"/>
          </a:xfrm>
        </p:spPr>
        <p:txBody>
          <a:bodyPr>
            <a:normAutofit/>
          </a:bodyPr>
          <a:lstStyle/>
          <a:p>
            <a:r>
              <a:rPr lang="en-US" sz="3200" b="1" i="0" dirty="0">
                <a:solidFill>
                  <a:srgbClr val="000000"/>
                </a:solidFill>
                <a:effectLst/>
                <a:latin typeface="Roboto" panose="02000000000000000000" pitchFamily="2" charset="0"/>
              </a:rPr>
              <a:t>3. Changes in Reserve Ratios</a:t>
            </a:r>
            <a:endParaRPr lang="en-GB" sz="6000" b="1" dirty="0"/>
          </a:p>
        </p:txBody>
      </p:sp>
      <p:sp>
        <p:nvSpPr>
          <p:cNvPr id="598019" name="Rectangle 3"/>
          <p:cNvSpPr>
            <a:spLocks noGrp="1" noChangeArrowheads="1"/>
          </p:cNvSpPr>
          <p:nvPr>
            <p:ph type="body" idx="1"/>
          </p:nvPr>
        </p:nvSpPr>
        <p:spPr>
          <a:xfrm>
            <a:off x="1484310" y="1171575"/>
            <a:ext cx="10545765" cy="5588040"/>
          </a:xfrm>
        </p:spPr>
        <p:txBody>
          <a:bodyPr>
            <a:normAutofit lnSpcReduction="10000"/>
          </a:bodyPr>
          <a:lstStyle/>
          <a:p>
            <a:pPr lvl="1" algn="just">
              <a:lnSpc>
                <a:spcPct val="120000"/>
              </a:lnSpc>
            </a:pPr>
            <a:r>
              <a:rPr lang="en-GB" sz="2400" b="1" dirty="0">
                <a:latin typeface="Times New Roman" panose="02020603050405020304" pitchFamily="18" charset="0"/>
                <a:cs typeface="Times New Roman" panose="02020603050405020304" pitchFamily="18" charset="0"/>
              </a:rPr>
              <a:t>Cash Reserve Ratio (CRR) ( 4.5% ), </a:t>
            </a:r>
            <a:r>
              <a:rPr lang="en-US" sz="2400" b="1" dirty="0">
                <a:latin typeface="Times New Roman" panose="02020603050405020304" pitchFamily="18" charset="0"/>
                <a:cs typeface="Times New Roman" panose="02020603050405020304" pitchFamily="18" charset="0"/>
              </a:rPr>
              <a:t>as on August 5, 2023,</a:t>
            </a:r>
          </a:p>
          <a:p>
            <a:pPr lvl="1" algn="just">
              <a:lnSpc>
                <a:spcPct val="120000"/>
              </a:lnSpc>
            </a:pPr>
            <a:r>
              <a:rPr lang="en-GB" sz="2400" b="1" dirty="0">
                <a:latin typeface="Times New Roman" panose="02020603050405020304" pitchFamily="18" charset="0"/>
                <a:ea typeface="Adobe Fan Heiti Std B" panose="020B0700000000000000" pitchFamily="34" charset="-128"/>
                <a:cs typeface="Times New Roman" panose="02020603050405020304" pitchFamily="18" charset="0"/>
              </a:rPr>
              <a:t>Statutory Liquidity Requirement ( SLR) ( 18.00% ) </a:t>
            </a:r>
            <a:r>
              <a:rPr lang="en-US" sz="2400" b="0" i="0" dirty="0">
                <a:solidFill>
                  <a:srgbClr val="000000"/>
                </a:solidFill>
                <a:effectLst/>
                <a:latin typeface="Times New Roman" panose="02020603050405020304" pitchFamily="18" charset="0"/>
                <a:ea typeface="Adobe Fan Heiti Std B" panose="020B0700000000000000" pitchFamily="34" charset="-128"/>
                <a:cs typeface="Times New Roman" panose="02020603050405020304" pitchFamily="18" charset="0"/>
              </a:rPr>
              <a:t>(as on August 5, 2023)</a:t>
            </a:r>
            <a:endParaRPr lang="en-US" sz="2400" b="1" dirty="0">
              <a:latin typeface="Times New Roman" panose="02020603050405020304" pitchFamily="18" charset="0"/>
              <a:cs typeface="Times New Roman" panose="02020603050405020304" pitchFamily="18" charset="0"/>
            </a:endParaRPr>
          </a:p>
          <a:p>
            <a:pPr algn="just">
              <a:lnSpc>
                <a:spcPct val="120000"/>
              </a:lnSpc>
            </a:pPr>
            <a:r>
              <a:rPr lang="en-US" b="0" i="0" dirty="0">
                <a:solidFill>
                  <a:srgbClr val="000000"/>
                </a:solidFill>
                <a:effectLst/>
                <a:latin typeface="Times New Roman" panose="02020603050405020304" pitchFamily="18" charset="0"/>
                <a:cs typeface="Times New Roman" panose="02020603050405020304" pitchFamily="18" charset="0"/>
              </a:rPr>
              <a:t>Under this method, CRR and SLR are two main deposit ratios, which reduce or increase the idle cash balance of commercial banks. Every bank is required by law to keep a certain percentage of its total deposits in the form of a reserve fund in its vaults and also a certain percentage with the central bank.</a:t>
            </a:r>
          </a:p>
          <a:p>
            <a:pPr algn="just">
              <a:lnSpc>
                <a:spcPct val="120000"/>
              </a:lnSpc>
            </a:pPr>
            <a:r>
              <a:rPr lang="en-US" b="0" i="0" dirty="0">
                <a:solidFill>
                  <a:srgbClr val="000000"/>
                </a:solidFill>
                <a:effectLst/>
                <a:latin typeface="Times New Roman" panose="02020603050405020304" pitchFamily="18" charset="0"/>
                <a:cs typeface="Times New Roman" panose="02020603050405020304" pitchFamily="18" charset="0"/>
              </a:rPr>
              <a:t>When prices are rising, the central bank raises the reserve ratio. Banks are required to keep more with the central bank. Their reserves are reduced and they lend less. The volume of investment, output and employment are adversely affected. In the opposite case, when the reserve ratio is lowered, the reserves of commercial banks are raised. They lend more and the economic activity is </a:t>
            </a:r>
            <a:r>
              <a:rPr lang="en-US" b="0" i="0" dirty="0" err="1">
                <a:solidFill>
                  <a:srgbClr val="000000"/>
                </a:solidFill>
                <a:effectLst/>
                <a:latin typeface="Times New Roman" panose="02020603050405020304" pitchFamily="18" charset="0"/>
                <a:cs typeface="Times New Roman" panose="02020603050405020304" pitchFamily="18" charset="0"/>
              </a:rPr>
              <a:t>favourably</a:t>
            </a:r>
            <a:r>
              <a:rPr lang="en-US" b="0" i="0" dirty="0">
                <a:solidFill>
                  <a:srgbClr val="000000"/>
                </a:solidFill>
                <a:effectLst/>
                <a:latin typeface="Times New Roman" panose="02020603050405020304" pitchFamily="18" charset="0"/>
                <a:cs typeface="Times New Roman" panose="02020603050405020304" pitchFamily="18" charset="0"/>
              </a:rPr>
              <a:t> affected.</a:t>
            </a:r>
          </a:p>
          <a:p>
            <a:pPr lvl="1" algn="just">
              <a:lnSpc>
                <a:spcPct val="120000"/>
              </a:lnSpc>
            </a:pPr>
            <a:endParaRPr lang="en-US" sz="2400" b="1" dirty="0">
              <a:latin typeface="Times New Roman" panose="02020603050405020304" pitchFamily="18" charset="0"/>
              <a:cs typeface="Times New Roman" panose="02020603050405020304" pitchFamily="18" charset="0"/>
            </a:endParaRPr>
          </a:p>
          <a:p>
            <a:pPr lvl="1" algn="just">
              <a:lnSpc>
                <a:spcPct val="120000"/>
              </a:lnSpc>
            </a:pP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676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9" name="Rectangle 3"/>
          <p:cNvSpPr>
            <a:spLocks noGrp="1" noChangeArrowheads="1"/>
          </p:cNvSpPr>
          <p:nvPr>
            <p:ph type="body" idx="1"/>
          </p:nvPr>
        </p:nvSpPr>
        <p:spPr>
          <a:xfrm>
            <a:off x="1795463" y="1123156"/>
            <a:ext cx="9834562" cy="4611687"/>
          </a:xfrm>
        </p:spPr>
        <p:txBody>
          <a:bodyPr>
            <a:normAutofit fontScale="92500" lnSpcReduction="10000"/>
          </a:bodyPr>
          <a:lstStyle/>
          <a:p>
            <a:pPr lvl="1" algn="just">
              <a:lnSpc>
                <a:spcPct val="80000"/>
              </a:lnSpc>
              <a:buFont typeface="Wingdings" pitchFamily="2" charset="2"/>
              <a:buNone/>
            </a:pPr>
            <a:r>
              <a:rPr lang="en-GB" sz="3200" b="1" dirty="0"/>
              <a:t>2) </a:t>
            </a:r>
            <a:r>
              <a:rPr lang="en-GB" sz="3200" b="1" u="sng" dirty="0" err="1"/>
              <a:t>Reporate</a:t>
            </a:r>
            <a:r>
              <a:rPr lang="en-GB" sz="3200" b="1" u="sng" dirty="0"/>
              <a:t> ( 6.5%) </a:t>
            </a:r>
            <a:r>
              <a:rPr lang="en-GB" sz="3200" b="1" dirty="0">
                <a:latin typeface="Adobe Fan Heiti Std B" panose="020B0700000000000000" pitchFamily="34" charset="-128"/>
                <a:ea typeface="Adobe Fan Heiti Std B" panose="020B0700000000000000" pitchFamily="34" charset="-128"/>
              </a:rPr>
              <a:t>) </a:t>
            </a:r>
            <a:r>
              <a:rPr lang="en-US" sz="3200" b="0" i="0" dirty="0">
                <a:solidFill>
                  <a:srgbClr val="000000"/>
                </a:solidFill>
                <a:effectLst/>
                <a:latin typeface="Adobe Fan Heiti Std B" panose="020B0700000000000000" pitchFamily="34" charset="-128"/>
                <a:ea typeface="Adobe Fan Heiti Std B" panose="020B0700000000000000" pitchFamily="34" charset="-128"/>
              </a:rPr>
              <a:t>(as on August 5, 2023)</a:t>
            </a:r>
            <a:endParaRPr lang="en-GB" sz="2800" b="1" u="sng" dirty="0"/>
          </a:p>
          <a:p>
            <a:pPr lvl="2" algn="just">
              <a:lnSpc>
                <a:spcPct val="80000"/>
              </a:lnSpc>
            </a:pPr>
            <a:r>
              <a:rPr lang="en-GB" sz="2800" dirty="0"/>
              <a:t>Whenever the banks have any shortage of funds they can borrow it from RBI. </a:t>
            </a:r>
          </a:p>
          <a:p>
            <a:pPr lvl="2" algn="just">
              <a:lnSpc>
                <a:spcPct val="80000"/>
              </a:lnSpc>
            </a:pPr>
            <a:r>
              <a:rPr lang="en-GB" sz="2800" dirty="0"/>
              <a:t>Repo rate is the rate at which our banks borrow rupees from RBI. </a:t>
            </a:r>
          </a:p>
          <a:p>
            <a:pPr lvl="2" algn="just">
              <a:lnSpc>
                <a:spcPct val="80000"/>
              </a:lnSpc>
            </a:pPr>
            <a:r>
              <a:rPr lang="en-GB" sz="2800" dirty="0"/>
              <a:t>A reduction in the repo rate will help banks to get money at a cheaper rate. </a:t>
            </a:r>
          </a:p>
          <a:p>
            <a:pPr lvl="2" algn="just">
              <a:lnSpc>
                <a:spcPct val="80000"/>
              </a:lnSpc>
            </a:pPr>
            <a:r>
              <a:rPr lang="en-GB" sz="2800" dirty="0"/>
              <a:t>When the repo rate increases borrowing from RBI becomes more expensive</a:t>
            </a:r>
            <a:r>
              <a:rPr lang="en-GB" sz="2400" dirty="0"/>
              <a:t>. </a:t>
            </a:r>
          </a:p>
          <a:p>
            <a:pPr lvl="2" algn="just">
              <a:lnSpc>
                <a:spcPct val="80000"/>
              </a:lnSpc>
            </a:pPr>
            <a:r>
              <a:rPr lang="en-GB" sz="2800" dirty="0"/>
              <a:t>The repo rate transactions are for very short duration </a:t>
            </a:r>
          </a:p>
          <a:p>
            <a:pPr lvl="2" algn="just">
              <a:lnSpc>
                <a:spcPct val="80000"/>
              </a:lnSpc>
            </a:pPr>
            <a:r>
              <a:rPr lang="en-GB" sz="2800" dirty="0"/>
              <a:t>It denotes injection of liquidity.</a:t>
            </a:r>
          </a:p>
          <a:p>
            <a:pPr lvl="2" algn="just">
              <a:lnSpc>
                <a:spcPct val="80000"/>
              </a:lnSpc>
              <a:buFont typeface="Wingdings" pitchFamily="2" charset="2"/>
              <a:buNone/>
            </a:pPr>
            <a:endParaRPr lang="en-GB" sz="2800" dirty="0"/>
          </a:p>
        </p:txBody>
      </p:sp>
    </p:spTree>
    <p:extLst>
      <p:ext uri="{BB962C8B-B14F-4D97-AF65-F5344CB8AC3E}">
        <p14:creationId xmlns:p14="http://schemas.microsoft.com/office/powerpoint/2010/main" val="3001068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5" name="Rectangle 3"/>
          <p:cNvSpPr>
            <a:spLocks noGrp="1" noChangeArrowheads="1"/>
          </p:cNvSpPr>
          <p:nvPr>
            <p:ph type="body" idx="1"/>
          </p:nvPr>
        </p:nvSpPr>
        <p:spPr>
          <a:xfrm>
            <a:off x="1719262" y="382138"/>
            <a:ext cx="10182226" cy="6475864"/>
          </a:xfrm>
        </p:spPr>
        <p:txBody>
          <a:bodyPr>
            <a:normAutofit/>
          </a:bodyPr>
          <a:lstStyle/>
          <a:p>
            <a:pPr lvl="1" algn="just">
              <a:lnSpc>
                <a:spcPct val="80000"/>
              </a:lnSpc>
              <a:buNone/>
            </a:pPr>
            <a:r>
              <a:rPr lang="en-GB" sz="2800" b="1" dirty="0"/>
              <a:t>3) </a:t>
            </a:r>
            <a:r>
              <a:rPr lang="en-GB" sz="2800" b="1" u="sng" dirty="0"/>
              <a:t>Reverse </a:t>
            </a:r>
            <a:r>
              <a:rPr lang="en-GB" sz="2800" b="1" u="sng" dirty="0" err="1"/>
              <a:t>Reporate</a:t>
            </a:r>
            <a:r>
              <a:rPr lang="en-GB" sz="2800" b="1" u="sng" dirty="0"/>
              <a:t> ( 3.35%), </a:t>
            </a:r>
            <a:r>
              <a:rPr lang="en-US" sz="2800" b="0" i="0" dirty="0">
                <a:solidFill>
                  <a:srgbClr val="000000"/>
                </a:solidFill>
                <a:effectLst/>
                <a:latin typeface="Adobe Fan Heiti Std B" panose="020B0700000000000000" pitchFamily="34" charset="-128"/>
                <a:ea typeface="Adobe Fan Heiti Std B" panose="020B0700000000000000" pitchFamily="34" charset="-128"/>
              </a:rPr>
              <a:t>(as on August 10, 2023)</a:t>
            </a:r>
            <a:endParaRPr lang="en-GB" sz="2800" b="1" u="sng" dirty="0"/>
          </a:p>
          <a:p>
            <a:pPr lvl="2" algn="just">
              <a:lnSpc>
                <a:spcPct val="80000"/>
              </a:lnSpc>
            </a:pPr>
            <a:r>
              <a:rPr lang="en-GB" sz="2800" dirty="0"/>
              <a:t>A reverse repo rate is the interest rate earned by a bank for lending money to the RBI in exchange for Government securities. </a:t>
            </a:r>
          </a:p>
          <a:p>
            <a:pPr lvl="2" algn="just">
              <a:lnSpc>
                <a:spcPct val="80000"/>
              </a:lnSpc>
            </a:pPr>
            <a:r>
              <a:rPr lang="en-GB" sz="2800" dirty="0"/>
              <a:t>Reverse repo is an arrangement where RBI sells the securities to the bank for a short term on a specified date.</a:t>
            </a:r>
          </a:p>
          <a:p>
            <a:pPr lvl="2" algn="just">
              <a:lnSpc>
                <a:spcPct val="80000"/>
              </a:lnSpc>
            </a:pPr>
            <a:r>
              <a:rPr lang="en-GB" sz="2800" dirty="0"/>
              <a:t>RBI use this tool when there is to much liquidity in the banking system.</a:t>
            </a:r>
          </a:p>
          <a:p>
            <a:pPr lvl="2" algn="just">
              <a:lnSpc>
                <a:spcPct val="80000"/>
              </a:lnSpc>
            </a:pPr>
            <a:r>
              <a:rPr lang="en-GB" sz="2800" dirty="0"/>
              <a:t>Reverse repo rate means absorption of liquidity.</a:t>
            </a:r>
          </a:p>
          <a:p>
            <a:pPr lvl="2" algn="just">
              <a:lnSpc>
                <a:spcPct val="80000"/>
              </a:lnSpc>
            </a:pPr>
            <a:r>
              <a:rPr lang="en-GB" sz="2800" dirty="0"/>
              <a:t>They give money to depositors at 4% and turn around and lend that money to others that want to buy a home or expand their business at 6-8% or higher depending on the </a:t>
            </a:r>
            <a:r>
              <a:rPr lang="en-GB" sz="2800" dirty="0" err="1"/>
              <a:t>risk.If</a:t>
            </a:r>
            <a:r>
              <a:rPr lang="en-GB" sz="2800" dirty="0"/>
              <a:t> they lend more money than they take in on a given day they may have to borrow money from the fed on a short term basis which would be the bank rate.</a:t>
            </a:r>
          </a:p>
        </p:txBody>
      </p:sp>
    </p:spTree>
    <p:extLst>
      <p:ext uri="{BB962C8B-B14F-4D97-AF65-F5344CB8AC3E}">
        <p14:creationId xmlns:p14="http://schemas.microsoft.com/office/powerpoint/2010/main" val="3209406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p:txBody>
          <a:bodyPr/>
          <a:lstStyle/>
          <a:p>
            <a:r>
              <a:rPr lang="en-GB"/>
              <a:t>Qualitative Measures</a:t>
            </a:r>
          </a:p>
        </p:txBody>
      </p:sp>
      <p:grpSp>
        <p:nvGrpSpPr>
          <p:cNvPr id="2" name="SmartArt Placeholder 591874"/>
          <p:cNvGrpSpPr>
            <a:grpSpLocks noChangeAspect="1"/>
          </p:cNvGrpSpPr>
          <p:nvPr/>
        </p:nvGrpSpPr>
        <p:grpSpPr bwMode="auto">
          <a:xfrm>
            <a:off x="1981200" y="1719263"/>
            <a:ext cx="8229600" cy="4411662"/>
            <a:chOff x="288" y="1083"/>
            <a:chExt cx="3888" cy="720"/>
          </a:xfrm>
        </p:grpSpPr>
        <p:cxnSp>
          <p:nvCxnSpPr>
            <p:cNvPr id="4100" name="_s4100"/>
            <p:cNvCxnSpPr>
              <a:cxnSpLocks noChangeShapeType="1"/>
              <a:stCxn id="7" idx="0"/>
              <a:endCxn id="3" idx="2"/>
            </p:cNvCxnSpPr>
            <p:nvPr/>
          </p:nvCxnSpPr>
          <p:spPr bwMode="auto">
            <a:xfrm rot="5400000" flipH="1">
              <a:off x="2916"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101" name="_s4101"/>
            <p:cNvCxnSpPr>
              <a:cxnSpLocks noChangeShapeType="1"/>
              <a:stCxn id="6" idx="0"/>
              <a:endCxn id="3" idx="2"/>
            </p:cNvCxnSpPr>
            <p:nvPr/>
          </p:nvCxnSpPr>
          <p:spPr bwMode="auto">
            <a:xfrm rot="5400000" flipH="1">
              <a:off x="2412"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102" name="_s4102"/>
            <p:cNvCxnSpPr>
              <a:cxnSpLocks noChangeShapeType="1"/>
              <a:stCxn id="5" idx="0"/>
              <a:endCxn id="3" idx="2"/>
            </p:cNvCxnSpPr>
            <p:nvPr/>
          </p:nvCxnSpPr>
          <p:spPr bwMode="auto">
            <a:xfrm rot="16200000">
              <a:off x="1908"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103" name="_s4103"/>
            <p:cNvCxnSpPr>
              <a:cxnSpLocks noChangeShapeType="1"/>
              <a:stCxn id="4" idx="0"/>
              <a:endCxn id="3" idx="2"/>
            </p:cNvCxnSpPr>
            <p:nvPr/>
          </p:nvCxnSpPr>
          <p:spPr bwMode="auto">
            <a:xfrm rot="16200000">
              <a:off x="1404"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3" name="_s4104"/>
            <p:cNvSpPr>
              <a:spLocks noChangeArrowheads="1"/>
            </p:cNvSpPr>
            <p:nvPr/>
          </p:nvSpPr>
          <p:spPr bwMode="auto">
            <a:xfrm>
              <a:off x="1800" y="108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Qualitative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Measures</a:t>
              </a:r>
            </a:p>
          </p:txBody>
        </p:sp>
        <p:sp>
          <p:nvSpPr>
            <p:cNvPr id="4" name="_s4105"/>
            <p:cNvSpPr>
              <a:spLocks noChangeArrowheads="1"/>
            </p:cNvSpPr>
            <p:nvPr/>
          </p:nvSpPr>
          <p:spPr bwMode="auto">
            <a:xfrm>
              <a:off x="288"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Credit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Rationing</a:t>
              </a:r>
            </a:p>
          </p:txBody>
        </p:sp>
        <p:sp>
          <p:nvSpPr>
            <p:cNvPr id="5" name="_s4106"/>
            <p:cNvSpPr>
              <a:spLocks noChangeArrowheads="1"/>
            </p:cNvSpPr>
            <p:nvPr/>
          </p:nvSpPr>
          <p:spPr bwMode="auto">
            <a:xfrm>
              <a:off x="1296"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Change 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Lending Margin</a:t>
              </a:r>
            </a:p>
          </p:txBody>
        </p:sp>
        <p:sp>
          <p:nvSpPr>
            <p:cNvPr id="6" name="_s4107"/>
            <p:cNvSpPr>
              <a:spLocks noChangeArrowheads="1"/>
            </p:cNvSpPr>
            <p:nvPr/>
          </p:nvSpPr>
          <p:spPr bwMode="auto">
            <a:xfrm>
              <a:off x="2304"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Moral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Suasion</a:t>
              </a:r>
            </a:p>
          </p:txBody>
        </p:sp>
        <p:sp>
          <p:nvSpPr>
            <p:cNvPr id="7" name="_s4108"/>
            <p:cNvSpPr>
              <a:spLocks noChangeArrowheads="1"/>
            </p:cNvSpPr>
            <p:nvPr/>
          </p:nvSpPr>
          <p:spPr bwMode="auto">
            <a:xfrm>
              <a:off x="3312"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Direct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Control</a:t>
              </a:r>
              <a:endParaRPr kumimoji="0" lang="en-GB" altLang="en-US" sz="15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22783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5" name="Rectangle 3"/>
          <p:cNvSpPr>
            <a:spLocks noGrp="1" noChangeArrowheads="1"/>
          </p:cNvSpPr>
          <p:nvPr>
            <p:ph type="body" idx="1"/>
          </p:nvPr>
        </p:nvSpPr>
        <p:spPr>
          <a:xfrm>
            <a:off x="1981200" y="277814"/>
            <a:ext cx="9863138" cy="6378575"/>
          </a:xfrm>
        </p:spPr>
        <p:txBody>
          <a:bodyPr>
            <a:normAutofit lnSpcReduction="10000"/>
          </a:bodyPr>
          <a:lstStyle/>
          <a:p>
            <a:pPr marL="571500" indent="-571500">
              <a:buFont typeface="Wingdings" pitchFamily="2" charset="2"/>
              <a:buAutoNum type="arabicParenR"/>
            </a:pPr>
            <a:r>
              <a:rPr lang="en-GB" b="1" dirty="0"/>
              <a:t>Credit Rationing</a:t>
            </a:r>
          </a:p>
          <a:p>
            <a:pPr marL="1131888" lvl="2" indent="-438150"/>
            <a:r>
              <a:rPr lang="en-GB" sz="2400" dirty="0"/>
              <a:t>Shortage of funds, priority and weaker industries get </a:t>
            </a:r>
          </a:p>
          <a:p>
            <a:pPr marL="1131888" lvl="2" indent="-438150">
              <a:buNone/>
            </a:pPr>
            <a:r>
              <a:rPr lang="en-GB" sz="2400" dirty="0"/>
              <a:t>       starved of necessary funds. </a:t>
            </a:r>
          </a:p>
          <a:p>
            <a:pPr marL="1131888" lvl="2" indent="-438150"/>
            <a:r>
              <a:rPr lang="en-GB" sz="2400" dirty="0"/>
              <a:t>Central Bank does credit rationing</a:t>
            </a:r>
          </a:p>
          <a:p>
            <a:pPr marL="1663700" lvl="4" indent="-381000"/>
            <a:r>
              <a:rPr lang="en-GB" sz="2000" dirty="0"/>
              <a:t>Imposition of upper limits on the credit available to large industries.</a:t>
            </a:r>
          </a:p>
          <a:p>
            <a:pPr marL="1663700" lvl="4" indent="-381000"/>
            <a:r>
              <a:rPr lang="en-GB" sz="2000" dirty="0"/>
              <a:t>Charging higher interest rate on bank loans beyond a limit</a:t>
            </a:r>
          </a:p>
          <a:p>
            <a:pPr marL="571500" indent="-571500">
              <a:buFont typeface="Wingdings" pitchFamily="2" charset="2"/>
              <a:buAutoNum type="arabicParenR" startAt="2"/>
            </a:pPr>
            <a:r>
              <a:rPr lang="en-GB" b="1" dirty="0"/>
              <a:t>Change in Lending Margins</a:t>
            </a:r>
          </a:p>
          <a:p>
            <a:pPr marL="1131888" lvl="2" indent="-438150"/>
            <a:r>
              <a:rPr lang="en-GB" sz="2400" dirty="0"/>
              <a:t>Bank provides loans </a:t>
            </a:r>
            <a:r>
              <a:rPr lang="en-GB" sz="2400" dirty="0" err="1"/>
              <a:t>upto</a:t>
            </a:r>
            <a:r>
              <a:rPr lang="en-GB" sz="2400" dirty="0"/>
              <a:t> a certain percentage of value of mortgaged property.</a:t>
            </a:r>
          </a:p>
          <a:p>
            <a:pPr marL="1131888" lvl="2" indent="-438150"/>
            <a:r>
              <a:rPr lang="en-GB" sz="2400" dirty="0"/>
              <a:t>The gap between the value of the mortgaged property and amount advanced is called as </a:t>
            </a:r>
            <a:r>
              <a:rPr lang="en-GB" sz="2400" b="1" dirty="0"/>
              <a:t>lending margin.</a:t>
            </a:r>
          </a:p>
          <a:p>
            <a:pPr marL="1131888" lvl="2" indent="-438150"/>
            <a:r>
              <a:rPr lang="en-GB" sz="2400" dirty="0"/>
              <a:t>Central Bank has the authority to determine the lending margin</a:t>
            </a:r>
          </a:p>
          <a:p>
            <a:pPr marL="1131888" lvl="2" indent="-438150">
              <a:buNone/>
            </a:pPr>
            <a:r>
              <a:rPr lang="en-GB" sz="2400" dirty="0"/>
              <a:t>	with the view to decrease and increase the bank credit</a:t>
            </a:r>
          </a:p>
          <a:p>
            <a:pPr marL="1131888" lvl="2" indent="-438150"/>
            <a:r>
              <a:rPr lang="en-GB" sz="2400" dirty="0"/>
              <a:t>The objective is to control speculative activity in the stock market.</a:t>
            </a:r>
          </a:p>
        </p:txBody>
      </p:sp>
    </p:spTree>
    <p:extLst>
      <p:ext uri="{BB962C8B-B14F-4D97-AF65-F5344CB8AC3E}">
        <p14:creationId xmlns:p14="http://schemas.microsoft.com/office/powerpoint/2010/main" val="2345794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9" name="Rectangle 3"/>
          <p:cNvSpPr>
            <a:spLocks noGrp="1" noChangeArrowheads="1"/>
          </p:cNvSpPr>
          <p:nvPr>
            <p:ph type="body" idx="1"/>
          </p:nvPr>
        </p:nvSpPr>
        <p:spPr>
          <a:xfrm>
            <a:off x="1981201" y="442913"/>
            <a:ext cx="9663112" cy="6213475"/>
          </a:xfrm>
        </p:spPr>
        <p:txBody>
          <a:bodyPr>
            <a:normAutofit fontScale="92500" lnSpcReduction="20000"/>
          </a:bodyPr>
          <a:lstStyle/>
          <a:p>
            <a:pPr marL="571500" indent="-571500">
              <a:buNone/>
            </a:pPr>
            <a:r>
              <a:rPr lang="en-GB" sz="2800" b="1" dirty="0"/>
              <a:t>3) Moral Suasion</a:t>
            </a:r>
          </a:p>
          <a:p>
            <a:pPr marL="571500" indent="-571500">
              <a:buNone/>
            </a:pPr>
            <a:endParaRPr lang="en-GB" sz="2800" dirty="0"/>
          </a:p>
          <a:p>
            <a:pPr marL="839788" lvl="1" indent="-495300"/>
            <a:r>
              <a:rPr lang="en-GB" sz="2800" dirty="0"/>
              <a:t>It’s a Psychological instrument  of monetary policy</a:t>
            </a:r>
          </a:p>
          <a:p>
            <a:pPr marL="839788" lvl="1" indent="-495300"/>
            <a:r>
              <a:rPr lang="en-GB" sz="2800" dirty="0"/>
              <a:t>Persuading and convincing the commercial bank to </a:t>
            </a:r>
          </a:p>
          <a:p>
            <a:pPr marL="839788" lvl="1" indent="-495300">
              <a:buNone/>
            </a:pPr>
            <a:r>
              <a:rPr lang="en-GB" sz="2400" dirty="0"/>
              <a:t>	</a:t>
            </a:r>
            <a:r>
              <a:rPr lang="en-GB" sz="2800" dirty="0"/>
              <a:t>advance credit in accordance with directive of the central bank.</a:t>
            </a:r>
          </a:p>
          <a:p>
            <a:pPr marL="839788" lvl="1" indent="-495300"/>
            <a:r>
              <a:rPr lang="en-GB" sz="2800" dirty="0"/>
              <a:t>The Central bank uses moral pressure on the commercial bank</a:t>
            </a:r>
          </a:p>
          <a:p>
            <a:pPr marL="839788" lvl="1" indent="-495300">
              <a:buNone/>
            </a:pPr>
            <a:r>
              <a:rPr lang="en-GB" sz="2800" dirty="0"/>
              <a:t>       by going public on the unhealthy banking practices.</a:t>
            </a:r>
          </a:p>
          <a:p>
            <a:pPr marL="571500" indent="-571500">
              <a:buNone/>
            </a:pPr>
            <a:r>
              <a:rPr lang="en-GB" sz="2800" b="1" dirty="0"/>
              <a:t>4) Direct Controls</a:t>
            </a:r>
          </a:p>
          <a:p>
            <a:pPr marL="839788" lvl="1" indent="-495300"/>
            <a:r>
              <a:rPr lang="en-GB" sz="2800" dirty="0"/>
              <a:t>Where all the methods become ineffective</a:t>
            </a:r>
          </a:p>
          <a:p>
            <a:pPr marL="839788" lvl="1" indent="-495300"/>
            <a:r>
              <a:rPr lang="en-GB" sz="2800" dirty="0"/>
              <a:t>Central bank gives clear directives to banks to carry out their lending activity in a specified manner.</a:t>
            </a:r>
          </a:p>
          <a:p>
            <a:pPr marL="839788" lvl="1" indent="-495300"/>
            <a:endParaRPr lang="en-GB" sz="2800" dirty="0"/>
          </a:p>
          <a:p>
            <a:pPr marL="839788" lvl="1" indent="-495300">
              <a:buNone/>
            </a:pPr>
            <a:r>
              <a:rPr lang="en-GB" sz="2800" dirty="0"/>
              <a:t>	</a:t>
            </a:r>
          </a:p>
          <a:p>
            <a:pPr marL="571500" indent="-571500">
              <a:buNone/>
            </a:pPr>
            <a:endParaRPr lang="en-GB" sz="2800" dirty="0"/>
          </a:p>
        </p:txBody>
      </p:sp>
    </p:spTree>
    <p:extLst>
      <p:ext uri="{BB962C8B-B14F-4D97-AF65-F5344CB8AC3E}">
        <p14:creationId xmlns:p14="http://schemas.microsoft.com/office/powerpoint/2010/main" val="3264320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1981200" y="361952"/>
            <a:ext cx="7543800" cy="479656"/>
          </a:xfrm>
        </p:spPr>
        <p:txBody>
          <a:bodyPr>
            <a:normAutofit fontScale="90000"/>
          </a:bodyPr>
          <a:lstStyle/>
          <a:p>
            <a:r>
              <a:rPr lang="en-GB" sz="3200" dirty="0"/>
              <a:t>Monetary Policy to Control Recession</a:t>
            </a:r>
          </a:p>
        </p:txBody>
      </p:sp>
      <p:sp>
        <p:nvSpPr>
          <p:cNvPr id="593923" name="Rectangle 3"/>
          <p:cNvSpPr>
            <a:spLocks noGrp="1" noChangeArrowheads="1"/>
          </p:cNvSpPr>
          <p:nvPr>
            <p:ph type="body" idx="1"/>
          </p:nvPr>
        </p:nvSpPr>
        <p:spPr>
          <a:xfrm>
            <a:off x="1981200" y="1465616"/>
            <a:ext cx="10018713" cy="4749478"/>
          </a:xfrm>
        </p:spPr>
        <p:txBody>
          <a:bodyPr>
            <a:normAutofit fontScale="92500" lnSpcReduction="10000"/>
          </a:bodyPr>
          <a:lstStyle/>
          <a:p>
            <a:pPr>
              <a:lnSpc>
                <a:spcPct val="80000"/>
              </a:lnSpc>
              <a:buFont typeface="Wingdings" pitchFamily="2" charset="2"/>
              <a:buNone/>
            </a:pPr>
            <a:r>
              <a:rPr lang="en-GB" sz="1800" b="1" dirty="0"/>
              <a:t>Problem: Recession</a:t>
            </a:r>
          </a:p>
          <a:p>
            <a:pPr>
              <a:lnSpc>
                <a:spcPct val="80000"/>
              </a:lnSpc>
              <a:buFont typeface="Wingdings" pitchFamily="2" charset="2"/>
              <a:buNone/>
            </a:pPr>
            <a:r>
              <a:rPr lang="en-GB" sz="1800" b="1" dirty="0"/>
              <a:t>Measures: </a:t>
            </a:r>
          </a:p>
          <a:p>
            <a:pPr>
              <a:lnSpc>
                <a:spcPct val="80000"/>
              </a:lnSpc>
              <a:buFont typeface="Wingdings" pitchFamily="2" charset="2"/>
              <a:buNone/>
            </a:pPr>
            <a:r>
              <a:rPr lang="en-GB" sz="1800" dirty="0"/>
              <a:t>		1)  Central Banks buy securities through OMO</a:t>
            </a:r>
          </a:p>
          <a:p>
            <a:pPr>
              <a:lnSpc>
                <a:spcPct val="80000"/>
              </a:lnSpc>
              <a:buFont typeface="Wingdings" pitchFamily="2" charset="2"/>
              <a:buNone/>
            </a:pPr>
            <a:r>
              <a:rPr lang="en-GB" sz="1800" dirty="0"/>
              <a:t>		2)  Lowers Bank Rate</a:t>
            </a:r>
          </a:p>
          <a:p>
            <a:pPr>
              <a:lnSpc>
                <a:spcPct val="80000"/>
              </a:lnSpc>
              <a:buFont typeface="Wingdings" pitchFamily="2" charset="2"/>
              <a:buNone/>
            </a:pPr>
            <a:r>
              <a:rPr lang="en-GB" sz="1800" dirty="0"/>
              <a:t>		3)  Reduces CRR</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Money Supply Increases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Interest Rate Falls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Investment Increases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Aggregate Demand Increases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Aggregate Output increases</a:t>
            </a:r>
          </a:p>
        </p:txBody>
      </p:sp>
      <p:sp>
        <p:nvSpPr>
          <p:cNvPr id="593925" name="Line 5"/>
          <p:cNvSpPr>
            <a:spLocks noChangeShapeType="1"/>
          </p:cNvSpPr>
          <p:nvPr/>
        </p:nvSpPr>
        <p:spPr bwMode="auto">
          <a:xfrm>
            <a:off x="3809417" y="3106015"/>
            <a:ext cx="0" cy="220662"/>
          </a:xfrm>
          <a:prstGeom prst="line">
            <a:avLst/>
          </a:prstGeom>
          <a:noFill/>
          <a:ln w="19050">
            <a:solidFill>
              <a:schemeClr val="tx1"/>
            </a:solidFill>
            <a:round/>
            <a:headEnd/>
            <a:tailEnd type="triangle" w="med" len="med"/>
          </a:ln>
          <a:effectLst/>
        </p:spPr>
        <p:txBody>
          <a:bodyPr/>
          <a:lstStyle/>
          <a:p>
            <a:endParaRPr lang="en-US"/>
          </a:p>
        </p:txBody>
      </p:sp>
      <p:sp>
        <p:nvSpPr>
          <p:cNvPr id="593926" name="Line 6"/>
          <p:cNvSpPr>
            <a:spLocks noChangeShapeType="1"/>
          </p:cNvSpPr>
          <p:nvPr/>
        </p:nvSpPr>
        <p:spPr bwMode="auto">
          <a:xfrm>
            <a:off x="3809417" y="3730023"/>
            <a:ext cx="0" cy="220663"/>
          </a:xfrm>
          <a:prstGeom prst="line">
            <a:avLst/>
          </a:prstGeom>
          <a:noFill/>
          <a:ln w="19050">
            <a:solidFill>
              <a:schemeClr val="tx1"/>
            </a:solidFill>
            <a:round/>
            <a:headEnd/>
            <a:tailEnd type="triangle" w="med" len="med"/>
          </a:ln>
          <a:effectLst/>
        </p:spPr>
        <p:txBody>
          <a:bodyPr/>
          <a:lstStyle/>
          <a:p>
            <a:endParaRPr lang="en-US"/>
          </a:p>
        </p:txBody>
      </p:sp>
      <p:sp>
        <p:nvSpPr>
          <p:cNvPr id="593927" name="Line 7"/>
          <p:cNvSpPr>
            <a:spLocks noChangeShapeType="1"/>
          </p:cNvSpPr>
          <p:nvPr/>
        </p:nvSpPr>
        <p:spPr bwMode="auto">
          <a:xfrm>
            <a:off x="3836786" y="4323286"/>
            <a:ext cx="0" cy="220662"/>
          </a:xfrm>
          <a:prstGeom prst="line">
            <a:avLst/>
          </a:prstGeom>
          <a:noFill/>
          <a:ln w="19050">
            <a:solidFill>
              <a:schemeClr val="tx1"/>
            </a:solidFill>
            <a:round/>
            <a:headEnd/>
            <a:tailEnd type="triangle" w="med" len="med"/>
          </a:ln>
          <a:effectLst/>
        </p:spPr>
        <p:txBody>
          <a:bodyPr/>
          <a:lstStyle/>
          <a:p>
            <a:endParaRPr lang="en-US"/>
          </a:p>
        </p:txBody>
      </p:sp>
      <p:sp>
        <p:nvSpPr>
          <p:cNvPr id="593928" name="Line 8"/>
          <p:cNvSpPr>
            <a:spLocks noChangeShapeType="1"/>
          </p:cNvSpPr>
          <p:nvPr/>
        </p:nvSpPr>
        <p:spPr bwMode="auto">
          <a:xfrm>
            <a:off x="3792698" y="4936323"/>
            <a:ext cx="0" cy="220663"/>
          </a:xfrm>
          <a:prstGeom prst="line">
            <a:avLst/>
          </a:prstGeom>
          <a:noFill/>
          <a:ln w="19050">
            <a:solidFill>
              <a:schemeClr val="tx1"/>
            </a:solidFill>
            <a:round/>
            <a:headEnd/>
            <a:tailEnd type="triangle" w="med" len="med"/>
          </a:ln>
          <a:effectLst/>
        </p:spPr>
        <p:txBody>
          <a:bodyPr/>
          <a:lstStyle/>
          <a:p>
            <a:endParaRPr lang="en-US"/>
          </a:p>
        </p:txBody>
      </p:sp>
      <p:sp>
        <p:nvSpPr>
          <p:cNvPr id="593929" name="Line 9"/>
          <p:cNvSpPr>
            <a:spLocks noChangeShapeType="1"/>
          </p:cNvSpPr>
          <p:nvPr/>
        </p:nvSpPr>
        <p:spPr bwMode="auto">
          <a:xfrm>
            <a:off x="3792698" y="5527796"/>
            <a:ext cx="0" cy="220663"/>
          </a:xfrm>
          <a:prstGeom prst="line">
            <a:avLst/>
          </a:prstGeom>
          <a:noFill/>
          <a:ln w="19050">
            <a:solidFill>
              <a:schemeClr val="tx1"/>
            </a:solidFill>
            <a:round/>
            <a:headEnd/>
            <a:tailEnd type="triangle" w="med" len="med"/>
          </a:ln>
          <a:effectLst/>
        </p:spPr>
        <p:txBody>
          <a:bodyPr/>
          <a:lstStyle/>
          <a:p>
            <a:endParaRPr lang="en-US"/>
          </a:p>
        </p:txBody>
      </p:sp>
    </p:spTree>
    <p:extLst>
      <p:ext uri="{BB962C8B-B14F-4D97-AF65-F5344CB8AC3E}">
        <p14:creationId xmlns:p14="http://schemas.microsoft.com/office/powerpoint/2010/main" val="3277550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 name="Rectangle 1033">
            <a:extLst>
              <a:ext uri="{FF2B5EF4-FFF2-40B4-BE49-F238E27FC236}">
                <a16:creationId xmlns:a16="http://schemas.microsoft.com/office/drawing/2014/main" id="{63336871-0118-4F6E-8DBD-20AEFC62A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6306" y="1"/>
            <a:ext cx="4455694"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9171392" y="1074392"/>
            <a:ext cx="2443433" cy="4377961"/>
          </a:xfrm>
        </p:spPr>
        <p:txBody>
          <a:bodyPr>
            <a:normAutofit/>
          </a:bodyPr>
          <a:lstStyle/>
          <a:p>
            <a:r>
              <a:rPr lang="en-US" sz="3400">
                <a:solidFill>
                  <a:srgbClr val="000000"/>
                </a:solidFill>
              </a:rPr>
              <a:t>Economic policies for Stabilization </a:t>
            </a:r>
          </a:p>
        </p:txBody>
      </p:sp>
      <p:sp useBgFill="1">
        <p:nvSpPr>
          <p:cNvPr id="1036" name="Freeform: Shape 1035">
            <a:extLst>
              <a:ext uri="{FF2B5EF4-FFF2-40B4-BE49-F238E27FC236}">
                <a16:creationId xmlns:a16="http://schemas.microsoft.com/office/drawing/2014/main" id="{F03CC8D0-33AF-417F-8454-1FDB6C22DD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9032100" cy="6858000"/>
          </a:xfrm>
          <a:custGeom>
            <a:avLst/>
            <a:gdLst>
              <a:gd name="connsiteX0" fmla="*/ 7891921 w 9032100"/>
              <a:gd name="connsiteY0" fmla="*/ 1602751 h 6858000"/>
              <a:gd name="connsiteX1" fmla="*/ 9032100 w 9032100"/>
              <a:gd name="connsiteY1" fmla="*/ 0 h 6858000"/>
              <a:gd name="connsiteX2" fmla="*/ 7880182 w 9032100"/>
              <a:gd name="connsiteY2" fmla="*/ 0 h 6858000"/>
              <a:gd name="connsiteX3" fmla="*/ 7880182 w 9032100"/>
              <a:gd name="connsiteY3" fmla="*/ 1528762 h 6858000"/>
              <a:gd name="connsiteX4" fmla="*/ 7880182 w 9032100"/>
              <a:gd name="connsiteY4" fmla="*/ 6858000 h 6858000"/>
              <a:gd name="connsiteX5" fmla="*/ 8725712 w 9032100"/>
              <a:gd name="connsiteY5" fmla="*/ 6858000 h 6858000"/>
              <a:gd name="connsiteX6" fmla="*/ 7891921 w 9032100"/>
              <a:gd name="connsiteY6" fmla="*/ 1602751 h 6858000"/>
              <a:gd name="connsiteX7" fmla="*/ 7880182 w 9032100"/>
              <a:gd name="connsiteY7" fmla="*/ 1619252 h 6858000"/>
              <a:gd name="connsiteX8" fmla="*/ 0 w 9032100"/>
              <a:gd name="connsiteY8" fmla="*/ 6858000 h 6858000"/>
              <a:gd name="connsiteX9" fmla="*/ 7880181 w 9032100"/>
              <a:gd name="connsiteY9" fmla="*/ 6858000 h 6858000"/>
              <a:gd name="connsiteX10" fmla="*/ 7880181 w 9032100"/>
              <a:gd name="connsiteY10" fmla="*/ 0 h 6858000"/>
              <a:gd name="connsiteX11" fmla="*/ 0 w 9032100"/>
              <a:gd name="connsiteY1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032100" h="6858000">
                <a:moveTo>
                  <a:pt x="7891921" y="1602751"/>
                </a:moveTo>
                <a:lnTo>
                  <a:pt x="9032100" y="0"/>
                </a:lnTo>
                <a:lnTo>
                  <a:pt x="7880182" y="0"/>
                </a:lnTo>
                <a:lnTo>
                  <a:pt x="7880182" y="1528762"/>
                </a:lnTo>
                <a:close/>
                <a:moveTo>
                  <a:pt x="7880182" y="6858000"/>
                </a:moveTo>
                <a:lnTo>
                  <a:pt x="8725712" y="6858000"/>
                </a:lnTo>
                <a:lnTo>
                  <a:pt x="7891921" y="1602751"/>
                </a:lnTo>
                <a:lnTo>
                  <a:pt x="7880182" y="1619252"/>
                </a:lnTo>
                <a:close/>
                <a:moveTo>
                  <a:pt x="0" y="6858000"/>
                </a:moveTo>
                <a:lnTo>
                  <a:pt x="7880181" y="6858000"/>
                </a:lnTo>
                <a:lnTo>
                  <a:pt x="7880181" y="0"/>
                </a:lnTo>
                <a:lnTo>
                  <a:pt x="0" y="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038" name="Group 1037">
            <a:extLst>
              <a:ext uri="{FF2B5EF4-FFF2-40B4-BE49-F238E27FC236}">
                <a16:creationId xmlns:a16="http://schemas.microsoft.com/office/drawing/2014/main" id="{B5A08A69-9EE1-4A9E-96B6-D769D87C2F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667" y="0"/>
            <a:ext cx="2436813" cy="6858001"/>
            <a:chOff x="1320800" y="0"/>
            <a:chExt cx="2436813" cy="6858001"/>
          </a:xfrm>
        </p:grpSpPr>
        <p:sp>
          <p:nvSpPr>
            <p:cNvPr id="1039" name="Freeform 6">
              <a:extLst>
                <a:ext uri="{FF2B5EF4-FFF2-40B4-BE49-F238E27FC236}">
                  <a16:creationId xmlns:a16="http://schemas.microsoft.com/office/drawing/2014/main" id="{4E4F433A-15D2-423F-8739-13AEA4E47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040" name="Freeform 7">
              <a:extLst>
                <a:ext uri="{FF2B5EF4-FFF2-40B4-BE49-F238E27FC236}">
                  <a16:creationId xmlns:a16="http://schemas.microsoft.com/office/drawing/2014/main" id="{4021F900-DEF3-4537-92E5-C37ECB7AE9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041" name="Freeform 8">
              <a:extLst>
                <a:ext uri="{FF2B5EF4-FFF2-40B4-BE49-F238E27FC236}">
                  <a16:creationId xmlns:a16="http://schemas.microsoft.com/office/drawing/2014/main" id="{653620E7-B03C-48E2-8561-FCA918F8D0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042" name="Freeform 9">
              <a:extLst>
                <a:ext uri="{FF2B5EF4-FFF2-40B4-BE49-F238E27FC236}">
                  <a16:creationId xmlns:a16="http://schemas.microsoft.com/office/drawing/2014/main" id="{108701B4-8FEE-43D1-9954-9C064D75C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043" name="Freeform 10">
              <a:extLst>
                <a:ext uri="{FF2B5EF4-FFF2-40B4-BE49-F238E27FC236}">
                  <a16:creationId xmlns:a16="http://schemas.microsoft.com/office/drawing/2014/main" id="{99E0FE54-1668-4AD5-9242-892A6323B9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044" name="Freeform 11">
              <a:extLst>
                <a:ext uri="{FF2B5EF4-FFF2-40B4-BE49-F238E27FC236}">
                  <a16:creationId xmlns:a16="http://schemas.microsoft.com/office/drawing/2014/main" id="{75498FE5-B57D-4FD9-81E0-4E1CB65C0E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grpSp>
        <p:nvGrpSpPr>
          <p:cNvPr id="6" name="SmartArt Placeholder 583682"/>
          <p:cNvGrpSpPr>
            <a:grpSpLocks noChangeAspect="1"/>
          </p:cNvGrpSpPr>
          <p:nvPr/>
        </p:nvGrpSpPr>
        <p:grpSpPr bwMode="auto">
          <a:xfrm>
            <a:off x="643467" y="1454253"/>
            <a:ext cx="6749522" cy="3618230"/>
            <a:chOff x="288" y="1083"/>
            <a:chExt cx="1872" cy="720"/>
          </a:xfrm>
        </p:grpSpPr>
        <p:cxnSp>
          <p:nvCxnSpPr>
            <p:cNvPr id="1028" name="_s1028"/>
            <p:cNvCxnSpPr>
              <a:cxnSpLocks noChangeShapeType="1"/>
              <a:stCxn id="9" idx="0"/>
              <a:endCxn id="7" idx="2"/>
            </p:cNvCxnSpPr>
            <p:nvPr/>
          </p:nvCxnSpPr>
          <p:spPr bwMode="auto">
            <a:xfrm rot="5400000" flipH="1">
              <a:off x="1404"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29" name="_s1029"/>
            <p:cNvCxnSpPr>
              <a:cxnSpLocks noChangeShapeType="1"/>
              <a:stCxn id="8" idx="0"/>
              <a:endCxn id="7" idx="2"/>
            </p:cNvCxnSpPr>
            <p:nvPr/>
          </p:nvCxnSpPr>
          <p:spPr bwMode="auto">
            <a:xfrm rot="16200000">
              <a:off x="900"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7" name="_s1030"/>
            <p:cNvSpPr>
              <a:spLocks noChangeArrowheads="1"/>
            </p:cNvSpPr>
            <p:nvPr/>
          </p:nvSpPr>
          <p:spPr bwMode="auto">
            <a:xfrm>
              <a:off x="792" y="1083"/>
              <a:ext cx="864" cy="288"/>
            </a:xfrm>
            <a:prstGeom prst="roundRect">
              <a:avLst>
                <a:gd name="adj" fmla="val 16667"/>
              </a:avLst>
            </a:prstGeom>
            <a:solidFill>
              <a:srgbClr val="6699FF"/>
            </a:solidFill>
            <a:ln w="9525">
              <a:solidFill>
                <a:schemeClr val="tx1"/>
              </a:solidFill>
              <a:round/>
              <a:headEnd/>
              <a:tailEnd/>
            </a:ln>
          </p:spPr>
          <p:txBody>
            <a:bodyPr vert="horz" wrap="none" lIns="0" tIns="0" rIns="0" bIns="0" numCol="1" anchor="ctr" anchorCtr="0" compatLnSpc="1">
              <a:prstTxWarp prst="textNoShape">
                <a:avLst/>
              </a:prstTxWarp>
            </a:bodyPr>
            <a:lstStyle/>
            <a:p>
              <a:pPr algn="ctr" defTabSz="749808" fontAlgn="base">
                <a:spcBef>
                  <a:spcPct val="0"/>
                </a:spcBef>
                <a:spcAft>
                  <a:spcPts val="600"/>
                </a:spcAft>
              </a:pPr>
              <a:r>
                <a:rPr lang="en-US" altLang="en-US" sz="2706" b="1" kern="1200">
                  <a:solidFill>
                    <a:schemeClr val="tx1"/>
                  </a:solidFill>
                  <a:latin typeface="Arial" panose="020B0604020202020204" pitchFamily="34" charset="0"/>
                  <a:ea typeface="+mn-ea"/>
                  <a:cs typeface="Arial" panose="020B0604020202020204" pitchFamily="34" charset="0"/>
                </a:rPr>
                <a:t>Economic Policy</a:t>
              </a:r>
              <a:endParaRPr kumimoji="0" lang="en-GB" altLang="en-US" sz="33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8" name="_s1031"/>
            <p:cNvSpPr>
              <a:spLocks noChangeArrowheads="1"/>
            </p:cNvSpPr>
            <p:nvPr/>
          </p:nvSpPr>
          <p:spPr bwMode="auto">
            <a:xfrm>
              <a:off x="288" y="1515"/>
              <a:ext cx="864" cy="288"/>
            </a:xfrm>
            <a:prstGeom prst="roundRect">
              <a:avLst>
                <a:gd name="adj" fmla="val 16667"/>
              </a:avLst>
            </a:prstGeom>
            <a:solidFill>
              <a:srgbClr val="6699FF"/>
            </a:solidFill>
            <a:ln w="9525">
              <a:solidFill>
                <a:schemeClr val="tx1"/>
              </a:solidFill>
              <a:round/>
              <a:headEnd/>
              <a:tailEnd/>
            </a:ln>
          </p:spPr>
          <p:txBody>
            <a:bodyPr vert="horz" wrap="none" lIns="0" tIns="0" rIns="0" bIns="0" numCol="1" anchor="ctr" anchorCtr="0" compatLnSpc="1">
              <a:prstTxWarp prst="textNoShape">
                <a:avLst/>
              </a:prstTxWarp>
            </a:bodyPr>
            <a:lstStyle/>
            <a:p>
              <a:pPr algn="ctr" defTabSz="749808" fontAlgn="base">
                <a:spcBef>
                  <a:spcPct val="0"/>
                </a:spcBef>
                <a:spcAft>
                  <a:spcPts val="600"/>
                </a:spcAft>
              </a:pPr>
              <a:r>
                <a:rPr lang="en-US" altLang="en-US" sz="2706" b="1" kern="1200">
                  <a:solidFill>
                    <a:schemeClr val="tx1"/>
                  </a:solidFill>
                  <a:latin typeface="Arial" panose="020B0604020202020204" pitchFamily="34" charset="0"/>
                  <a:ea typeface="+mn-ea"/>
                  <a:cs typeface="Arial" panose="020B0604020202020204" pitchFamily="34" charset="0"/>
                </a:rPr>
                <a:t>Fiscal Policy</a:t>
              </a:r>
              <a:endParaRPr kumimoji="0" lang="en-GB" altLang="en-US" sz="33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9" name="_s1032"/>
            <p:cNvSpPr>
              <a:spLocks noChangeArrowheads="1"/>
            </p:cNvSpPr>
            <p:nvPr/>
          </p:nvSpPr>
          <p:spPr bwMode="auto">
            <a:xfrm>
              <a:off x="1296" y="1515"/>
              <a:ext cx="864" cy="288"/>
            </a:xfrm>
            <a:prstGeom prst="roundRect">
              <a:avLst>
                <a:gd name="adj" fmla="val 16667"/>
              </a:avLst>
            </a:prstGeom>
            <a:solidFill>
              <a:srgbClr val="6699FF"/>
            </a:solidFill>
            <a:ln w="9525">
              <a:solidFill>
                <a:schemeClr val="tx1"/>
              </a:solidFill>
              <a:round/>
              <a:headEnd/>
              <a:tailEnd/>
            </a:ln>
          </p:spPr>
          <p:txBody>
            <a:bodyPr vert="horz" wrap="none" lIns="0" tIns="0" rIns="0" bIns="0" numCol="1" anchor="ctr" anchorCtr="0" compatLnSpc="1">
              <a:prstTxWarp prst="textNoShape">
                <a:avLst/>
              </a:prstTxWarp>
            </a:bodyPr>
            <a:lstStyle/>
            <a:p>
              <a:pPr algn="ctr" defTabSz="749808" fontAlgn="base">
                <a:spcBef>
                  <a:spcPct val="0"/>
                </a:spcBef>
                <a:spcAft>
                  <a:spcPts val="600"/>
                </a:spcAft>
              </a:pPr>
              <a:r>
                <a:rPr lang="en-US" altLang="en-US" sz="2706" b="1" kern="1200">
                  <a:solidFill>
                    <a:schemeClr val="tx1"/>
                  </a:solidFill>
                  <a:latin typeface="Arial" panose="020B0604020202020204" pitchFamily="34" charset="0"/>
                  <a:ea typeface="+mn-ea"/>
                  <a:cs typeface="Arial" panose="020B0604020202020204" pitchFamily="34" charset="0"/>
                </a:rPr>
                <a:t>Monetary Policy</a:t>
              </a:r>
              <a:endParaRPr kumimoji="0" lang="en-GB" altLang="en-US" sz="33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62683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2"/>
          <p:cNvSpPr>
            <a:spLocks noGrp="1" noChangeArrowheads="1"/>
          </p:cNvSpPr>
          <p:nvPr>
            <p:ph type="title"/>
          </p:nvPr>
        </p:nvSpPr>
        <p:spPr>
          <a:xfrm>
            <a:off x="1981200" y="361951"/>
            <a:ext cx="7543800" cy="917575"/>
          </a:xfrm>
        </p:spPr>
        <p:txBody>
          <a:bodyPr/>
          <a:lstStyle/>
          <a:p>
            <a:r>
              <a:rPr lang="en-GB" sz="3200" dirty="0"/>
              <a:t>Monetary Policy to Control Inflation</a:t>
            </a:r>
          </a:p>
        </p:txBody>
      </p:sp>
      <p:sp>
        <p:nvSpPr>
          <p:cNvPr id="600067" name="Rectangle 3"/>
          <p:cNvSpPr>
            <a:spLocks noGrp="1" noChangeArrowheads="1"/>
          </p:cNvSpPr>
          <p:nvPr>
            <p:ph type="body" idx="1"/>
          </p:nvPr>
        </p:nvSpPr>
        <p:spPr>
          <a:xfrm>
            <a:off x="1495884" y="1228063"/>
            <a:ext cx="10018713" cy="5440101"/>
          </a:xfrm>
        </p:spPr>
        <p:txBody>
          <a:bodyPr>
            <a:normAutofit/>
          </a:bodyPr>
          <a:lstStyle/>
          <a:p>
            <a:pPr>
              <a:lnSpc>
                <a:spcPct val="80000"/>
              </a:lnSpc>
              <a:buFont typeface="Wingdings" pitchFamily="2" charset="2"/>
              <a:buNone/>
            </a:pPr>
            <a:r>
              <a:rPr lang="en-GB" sz="1800" b="1" dirty="0"/>
              <a:t>Problem: Inflation</a:t>
            </a:r>
          </a:p>
          <a:p>
            <a:pPr>
              <a:lnSpc>
                <a:spcPct val="80000"/>
              </a:lnSpc>
              <a:buFont typeface="Wingdings" pitchFamily="2" charset="2"/>
              <a:buNone/>
            </a:pPr>
            <a:r>
              <a:rPr lang="en-GB" sz="1800" b="1" dirty="0"/>
              <a:t>Measures: </a:t>
            </a:r>
          </a:p>
          <a:p>
            <a:pPr>
              <a:lnSpc>
                <a:spcPct val="80000"/>
              </a:lnSpc>
              <a:buFont typeface="Wingdings" pitchFamily="2" charset="2"/>
              <a:buNone/>
            </a:pPr>
            <a:r>
              <a:rPr lang="en-GB" sz="1800" dirty="0"/>
              <a:t>		1)  Central Banks sells securities through OMO</a:t>
            </a:r>
          </a:p>
          <a:p>
            <a:pPr>
              <a:lnSpc>
                <a:spcPct val="80000"/>
              </a:lnSpc>
              <a:buFont typeface="Wingdings" pitchFamily="2" charset="2"/>
              <a:buNone/>
            </a:pPr>
            <a:r>
              <a:rPr lang="en-GB" sz="1800" dirty="0"/>
              <a:t>		2)  Increases Bank Rate</a:t>
            </a:r>
          </a:p>
          <a:p>
            <a:pPr>
              <a:lnSpc>
                <a:spcPct val="80000"/>
              </a:lnSpc>
              <a:buFont typeface="Wingdings" pitchFamily="2" charset="2"/>
              <a:buNone/>
            </a:pPr>
            <a:r>
              <a:rPr lang="en-GB" sz="1800" dirty="0"/>
              <a:t>		3)  Raises CRR</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Money Supply Decreases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Interest Rate Rises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Investment Declines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Aggregate Demand Declines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Price Level Falls</a:t>
            </a:r>
          </a:p>
        </p:txBody>
      </p:sp>
      <p:sp>
        <p:nvSpPr>
          <p:cNvPr id="600068" name="Line 4"/>
          <p:cNvSpPr>
            <a:spLocks noChangeShapeType="1"/>
          </p:cNvSpPr>
          <p:nvPr/>
        </p:nvSpPr>
        <p:spPr bwMode="auto">
          <a:xfrm>
            <a:off x="2801495" y="3152313"/>
            <a:ext cx="0" cy="220662"/>
          </a:xfrm>
          <a:prstGeom prst="line">
            <a:avLst/>
          </a:prstGeom>
          <a:noFill/>
          <a:ln w="19050">
            <a:solidFill>
              <a:schemeClr val="tx1"/>
            </a:solidFill>
            <a:round/>
            <a:headEnd/>
            <a:tailEnd type="triangle" w="med" len="med"/>
          </a:ln>
          <a:effectLst/>
        </p:spPr>
        <p:txBody>
          <a:bodyPr/>
          <a:lstStyle/>
          <a:p>
            <a:endParaRPr lang="en-US"/>
          </a:p>
        </p:txBody>
      </p:sp>
      <p:sp>
        <p:nvSpPr>
          <p:cNvPr id="600069" name="Line 5"/>
          <p:cNvSpPr>
            <a:spLocks noChangeShapeType="1"/>
          </p:cNvSpPr>
          <p:nvPr/>
        </p:nvSpPr>
        <p:spPr bwMode="auto">
          <a:xfrm>
            <a:off x="2801495" y="3808473"/>
            <a:ext cx="0" cy="220663"/>
          </a:xfrm>
          <a:prstGeom prst="line">
            <a:avLst/>
          </a:prstGeom>
          <a:noFill/>
          <a:ln w="19050">
            <a:solidFill>
              <a:schemeClr val="tx1"/>
            </a:solidFill>
            <a:round/>
            <a:headEnd/>
            <a:tailEnd type="triangle" w="med" len="med"/>
          </a:ln>
          <a:effectLst/>
        </p:spPr>
        <p:txBody>
          <a:bodyPr/>
          <a:lstStyle/>
          <a:p>
            <a:endParaRPr lang="en-US"/>
          </a:p>
        </p:txBody>
      </p:sp>
      <p:sp>
        <p:nvSpPr>
          <p:cNvPr id="600070" name="Line 6"/>
          <p:cNvSpPr>
            <a:spLocks noChangeShapeType="1"/>
          </p:cNvSpPr>
          <p:nvPr/>
        </p:nvSpPr>
        <p:spPr bwMode="auto">
          <a:xfrm>
            <a:off x="2827317" y="4542040"/>
            <a:ext cx="0" cy="220662"/>
          </a:xfrm>
          <a:prstGeom prst="line">
            <a:avLst/>
          </a:prstGeom>
          <a:noFill/>
          <a:ln w="19050">
            <a:solidFill>
              <a:schemeClr val="tx1"/>
            </a:solidFill>
            <a:round/>
            <a:headEnd/>
            <a:tailEnd type="triangle" w="med" len="med"/>
          </a:ln>
          <a:effectLst/>
        </p:spPr>
        <p:txBody>
          <a:bodyPr/>
          <a:lstStyle/>
          <a:p>
            <a:endParaRPr lang="en-US"/>
          </a:p>
        </p:txBody>
      </p:sp>
      <p:sp>
        <p:nvSpPr>
          <p:cNvPr id="600071" name="Line 7"/>
          <p:cNvSpPr>
            <a:spLocks noChangeShapeType="1"/>
          </p:cNvSpPr>
          <p:nvPr/>
        </p:nvSpPr>
        <p:spPr bwMode="auto">
          <a:xfrm>
            <a:off x="2827317" y="5255419"/>
            <a:ext cx="0" cy="220663"/>
          </a:xfrm>
          <a:prstGeom prst="line">
            <a:avLst/>
          </a:prstGeom>
          <a:noFill/>
          <a:ln w="19050">
            <a:solidFill>
              <a:schemeClr val="tx1"/>
            </a:solidFill>
            <a:round/>
            <a:headEnd/>
            <a:tailEnd type="triangle" w="med" len="med"/>
          </a:ln>
          <a:effectLst/>
        </p:spPr>
        <p:txBody>
          <a:bodyPr/>
          <a:lstStyle/>
          <a:p>
            <a:endParaRPr lang="en-US"/>
          </a:p>
        </p:txBody>
      </p:sp>
      <p:sp>
        <p:nvSpPr>
          <p:cNvPr id="600072" name="Line 8"/>
          <p:cNvSpPr>
            <a:spLocks noChangeShapeType="1"/>
          </p:cNvSpPr>
          <p:nvPr/>
        </p:nvSpPr>
        <p:spPr bwMode="auto">
          <a:xfrm>
            <a:off x="2841102" y="5967634"/>
            <a:ext cx="0" cy="220663"/>
          </a:xfrm>
          <a:prstGeom prst="line">
            <a:avLst/>
          </a:prstGeom>
          <a:noFill/>
          <a:ln w="19050">
            <a:solidFill>
              <a:schemeClr val="tx1"/>
            </a:solidFill>
            <a:round/>
            <a:headEnd/>
            <a:tailEnd type="triangle" w="med" len="med"/>
          </a:ln>
          <a:effectLst/>
        </p:spPr>
        <p:txBody>
          <a:bodyPr/>
          <a:lstStyle/>
          <a:p>
            <a:endParaRPr lang="en-US"/>
          </a:p>
        </p:txBody>
      </p:sp>
    </p:spTree>
    <p:extLst>
      <p:ext uri="{BB962C8B-B14F-4D97-AF65-F5344CB8AC3E}">
        <p14:creationId xmlns:p14="http://schemas.microsoft.com/office/powerpoint/2010/main" val="1091232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2043113" y="188913"/>
            <a:ext cx="7543800" cy="914400"/>
          </a:xfrm>
        </p:spPr>
        <p:txBody>
          <a:bodyPr/>
          <a:lstStyle/>
          <a:p>
            <a:r>
              <a:rPr lang="en-GB" sz="3200"/>
              <a:t>Limitations Of Monetary Policy</a:t>
            </a:r>
          </a:p>
        </p:txBody>
      </p:sp>
      <p:sp>
        <p:nvSpPr>
          <p:cNvPr id="592899" name="Rectangle 3"/>
          <p:cNvSpPr>
            <a:spLocks noGrp="1" noChangeArrowheads="1"/>
          </p:cNvSpPr>
          <p:nvPr>
            <p:ph type="body" idx="1"/>
          </p:nvPr>
        </p:nvSpPr>
        <p:spPr>
          <a:xfrm>
            <a:off x="1981200" y="1371600"/>
            <a:ext cx="8229600" cy="5486400"/>
          </a:xfrm>
        </p:spPr>
        <p:txBody>
          <a:bodyPr>
            <a:normAutofit lnSpcReduction="10000"/>
          </a:bodyPr>
          <a:lstStyle/>
          <a:p>
            <a:pPr marL="571500" indent="-571500">
              <a:lnSpc>
                <a:spcPct val="80000"/>
              </a:lnSpc>
              <a:buNone/>
            </a:pPr>
            <a:r>
              <a:rPr lang="en-GB" sz="1800" b="1" dirty="0"/>
              <a:t>1)	Time Lags</a:t>
            </a:r>
          </a:p>
          <a:p>
            <a:pPr marL="1131888" lvl="2" indent="-438150">
              <a:lnSpc>
                <a:spcPct val="80000"/>
              </a:lnSpc>
            </a:pPr>
            <a:r>
              <a:rPr lang="en-GB" dirty="0"/>
              <a:t>Time taken in – Implementation and working</a:t>
            </a:r>
          </a:p>
          <a:p>
            <a:pPr marL="1370013" lvl="3" indent="-381000">
              <a:lnSpc>
                <a:spcPct val="80000"/>
              </a:lnSpc>
            </a:pPr>
            <a:r>
              <a:rPr lang="en-GB" sz="1800" dirty="0"/>
              <a:t>‘Inside lag’ or preparatory time</a:t>
            </a:r>
          </a:p>
          <a:p>
            <a:pPr marL="1370013" lvl="3" indent="-381000">
              <a:lnSpc>
                <a:spcPct val="80000"/>
              </a:lnSpc>
            </a:pPr>
            <a:r>
              <a:rPr lang="en-GB" sz="1800" dirty="0"/>
              <a:t>‘Outside lag’ or response time</a:t>
            </a:r>
          </a:p>
          <a:p>
            <a:pPr marL="1131888" lvl="2" indent="-438150">
              <a:lnSpc>
                <a:spcPct val="80000"/>
              </a:lnSpc>
            </a:pPr>
            <a:r>
              <a:rPr lang="en-GB" dirty="0"/>
              <a:t>If the time lag are long, the policy may become ineffective</a:t>
            </a:r>
          </a:p>
          <a:p>
            <a:pPr marL="1131888" lvl="2" indent="-438150">
              <a:lnSpc>
                <a:spcPct val="80000"/>
              </a:lnSpc>
            </a:pPr>
            <a:r>
              <a:rPr lang="en-GB" dirty="0"/>
              <a:t>The response time lag of monetary policy are longer than fiscal policy</a:t>
            </a:r>
          </a:p>
          <a:p>
            <a:pPr marL="1131888" lvl="2" indent="-438150">
              <a:lnSpc>
                <a:spcPct val="80000"/>
              </a:lnSpc>
              <a:buNone/>
            </a:pPr>
            <a:endParaRPr lang="en-GB" dirty="0"/>
          </a:p>
          <a:p>
            <a:pPr marL="571500" indent="-571500">
              <a:lnSpc>
                <a:spcPct val="80000"/>
              </a:lnSpc>
              <a:buNone/>
            </a:pPr>
            <a:r>
              <a:rPr lang="en-GB" sz="1800" b="1" dirty="0"/>
              <a:t>2)	Problem In forecasting</a:t>
            </a:r>
          </a:p>
          <a:p>
            <a:pPr marL="1131888" lvl="2" indent="-438150">
              <a:lnSpc>
                <a:spcPct val="80000"/>
              </a:lnSpc>
            </a:pPr>
            <a:r>
              <a:rPr lang="en-GB" dirty="0"/>
              <a:t>Its important to forecast the effect of monetary actions</a:t>
            </a:r>
          </a:p>
          <a:p>
            <a:pPr marL="1131888" lvl="2" indent="-438150">
              <a:lnSpc>
                <a:spcPct val="80000"/>
              </a:lnSpc>
            </a:pPr>
            <a:r>
              <a:rPr lang="en-GB" dirty="0"/>
              <a:t>However prediction of the outcome and formulation of the policy is a difficult task</a:t>
            </a:r>
          </a:p>
          <a:p>
            <a:pPr marL="1131888" lvl="2" indent="-438150">
              <a:lnSpc>
                <a:spcPct val="80000"/>
              </a:lnSpc>
              <a:buNone/>
            </a:pPr>
            <a:endParaRPr lang="en-GB" dirty="0"/>
          </a:p>
          <a:p>
            <a:pPr marL="571500" indent="-571500">
              <a:lnSpc>
                <a:spcPct val="80000"/>
              </a:lnSpc>
              <a:buNone/>
            </a:pPr>
            <a:r>
              <a:rPr lang="en-GB" sz="1800" b="1" dirty="0"/>
              <a:t>3)	Non- Banking Financial Intermediaries</a:t>
            </a:r>
          </a:p>
          <a:p>
            <a:pPr marL="571500" indent="-571500">
              <a:lnSpc>
                <a:spcPct val="80000"/>
              </a:lnSpc>
              <a:buNone/>
            </a:pPr>
            <a:r>
              <a:rPr lang="en-GB" sz="1800" b="1" dirty="0"/>
              <a:t>	</a:t>
            </a:r>
            <a:r>
              <a:rPr lang="en-GB" sz="1800" dirty="0"/>
              <a:t>Huge share in financial operation reduces the effectiveness of monetary policy</a:t>
            </a:r>
          </a:p>
          <a:p>
            <a:pPr marL="571500" indent="-571500">
              <a:lnSpc>
                <a:spcPct val="80000"/>
              </a:lnSpc>
              <a:buNone/>
            </a:pPr>
            <a:endParaRPr lang="en-GB" sz="1800" dirty="0"/>
          </a:p>
          <a:p>
            <a:pPr marL="571500" indent="-571500">
              <a:lnSpc>
                <a:spcPct val="80000"/>
              </a:lnSpc>
              <a:buFont typeface="Wingdings" pitchFamily="2" charset="2"/>
              <a:buAutoNum type="arabicParenR" startAt="4"/>
            </a:pPr>
            <a:r>
              <a:rPr lang="en-GB" sz="1800" b="1" dirty="0"/>
              <a:t>Underdevelopment of Money and Capital Market</a:t>
            </a:r>
          </a:p>
          <a:p>
            <a:pPr marL="571500" indent="-571500">
              <a:lnSpc>
                <a:spcPct val="80000"/>
              </a:lnSpc>
              <a:buNone/>
            </a:pPr>
            <a:r>
              <a:rPr lang="en-GB" sz="1800" b="1" dirty="0"/>
              <a:t>	</a:t>
            </a:r>
            <a:r>
              <a:rPr lang="en-GB" sz="1800" dirty="0"/>
              <a:t>Markets are fragmented, unorganised and does work independently		</a:t>
            </a:r>
          </a:p>
          <a:p>
            <a:pPr marL="571500" indent="-571500">
              <a:lnSpc>
                <a:spcPct val="80000"/>
              </a:lnSpc>
              <a:buNone/>
            </a:pPr>
            <a:endParaRPr lang="en-GB" sz="1800" dirty="0"/>
          </a:p>
        </p:txBody>
      </p:sp>
    </p:spTree>
    <p:extLst>
      <p:ext uri="{BB962C8B-B14F-4D97-AF65-F5344CB8AC3E}">
        <p14:creationId xmlns:p14="http://schemas.microsoft.com/office/powerpoint/2010/main" val="227173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43068"/>
            <a:ext cx="10018713" cy="471307"/>
          </a:xfrm>
        </p:spPr>
        <p:txBody>
          <a:bodyPr>
            <a:normAutofit fontScale="90000"/>
          </a:bodyPr>
          <a:lstStyle/>
          <a:p>
            <a:pPr algn="l"/>
            <a:r>
              <a:rPr lang="en-US" sz="3200" b="1" i="0" dirty="0">
                <a:solidFill>
                  <a:srgbClr val="34495E"/>
                </a:solidFill>
                <a:effectLst/>
                <a:latin typeface="Lato" panose="020F0502020204030203" pitchFamily="34" charset="0"/>
              </a:rPr>
              <a:t>RBI Monetary Policy 2023</a:t>
            </a:r>
          </a:p>
        </p:txBody>
      </p:sp>
      <p:sp>
        <p:nvSpPr>
          <p:cNvPr id="3" name="Content Placeholder 2"/>
          <p:cNvSpPr>
            <a:spLocks noGrp="1"/>
          </p:cNvSpPr>
          <p:nvPr>
            <p:ph idx="1"/>
          </p:nvPr>
        </p:nvSpPr>
        <p:spPr>
          <a:xfrm>
            <a:off x="1484310" y="714375"/>
            <a:ext cx="10531478" cy="5715000"/>
          </a:xfrm>
        </p:spPr>
        <p:txBody>
          <a:bodyPr>
            <a:normAutofit/>
          </a:bodyPr>
          <a:lstStyle/>
          <a:p>
            <a:pPr algn="just"/>
            <a:r>
              <a:rPr lang="en-US" b="0" i="0" dirty="0">
                <a:solidFill>
                  <a:srgbClr val="000000"/>
                </a:solidFill>
                <a:effectLst/>
                <a:latin typeface="IBM Plex Serif" panose="020F0502020204030204" pitchFamily="18" charset="0"/>
              </a:rPr>
              <a:t>RBI MPC Meeting Live, Repo Rate News: The RBI Monetary Policy Committee has kept the key policy repo rate unchanged at 6.5%. This is the third meeting on the trot that the MPC decided to maintain the status quo on the repo rate. </a:t>
            </a:r>
          </a:p>
          <a:p>
            <a:pPr algn="just"/>
            <a:r>
              <a:rPr lang="en-US" b="0" i="0" dirty="0">
                <a:solidFill>
                  <a:srgbClr val="000000"/>
                </a:solidFill>
                <a:effectLst/>
                <a:latin typeface="IBM Plex Serif" panose="020F0502020204030204" pitchFamily="18" charset="0"/>
              </a:rPr>
              <a:t>The MPC last raised this rate from 6.25 per cent to 6.50 per cent at its meeting in February. India’s GDP likely to grow at 6.5% in FY24, said RBI Governor </a:t>
            </a:r>
            <a:r>
              <a:rPr lang="en-US" b="0" i="0" dirty="0" err="1">
                <a:solidFill>
                  <a:srgbClr val="000000"/>
                </a:solidFill>
                <a:effectLst/>
                <a:latin typeface="IBM Plex Serif" panose="020F0502020204030204" pitchFamily="18" charset="0"/>
              </a:rPr>
              <a:t>Shaktikanta</a:t>
            </a:r>
            <a:r>
              <a:rPr lang="en-US" b="0" i="0" dirty="0">
                <a:solidFill>
                  <a:srgbClr val="000000"/>
                </a:solidFill>
                <a:effectLst/>
                <a:latin typeface="IBM Plex Serif" panose="020F0502020204030204" pitchFamily="18" charset="0"/>
              </a:rPr>
              <a:t> Das. </a:t>
            </a:r>
          </a:p>
          <a:p>
            <a:pPr algn="just"/>
            <a:r>
              <a:rPr lang="en-US" b="0" i="0" dirty="0">
                <a:solidFill>
                  <a:srgbClr val="000000"/>
                </a:solidFill>
                <a:effectLst/>
                <a:latin typeface="IBM Plex Serif" panose="020F0502020204030204" pitchFamily="18" charset="0"/>
              </a:rPr>
              <a:t>RBI pegged inflation for FY24 at 5.4%. RBI Governor has said that Indian economy is the bright spot in the global economy. RBI to allow offline payment of UPI by using near-field communication. The central bank raised payment limit via UPI lite to Rs 500 from Rs 200. Home loan, other borrowers can switch to fixed-rate regime, says RBI.</a:t>
            </a:r>
          </a:p>
          <a:p>
            <a:pPr algn="just"/>
            <a:endParaRPr lang="en-US" b="0" i="0" dirty="0">
              <a:effectLst/>
              <a:latin typeface="Lato" panose="020F0502020204030203" pitchFamily="34" charset="0"/>
            </a:endParaRPr>
          </a:p>
        </p:txBody>
      </p:sp>
    </p:spTree>
    <p:extLst>
      <p:ext uri="{BB962C8B-B14F-4D97-AF65-F5344CB8AC3E}">
        <p14:creationId xmlns:p14="http://schemas.microsoft.com/office/powerpoint/2010/main" val="3142193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8F94D66-27EC-4CB8-8226-D7F41C1618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9" name="Freeform 6">
              <a:extLst>
                <a:ext uri="{FF2B5EF4-FFF2-40B4-BE49-F238E27FC236}">
                  <a16:creationId xmlns:a16="http://schemas.microsoft.com/office/drawing/2014/main" id="{1A53964C-7D93-4C48-A4A6-C4C2C393C5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10" name="Freeform 7">
              <a:extLst>
                <a:ext uri="{FF2B5EF4-FFF2-40B4-BE49-F238E27FC236}">
                  <a16:creationId xmlns:a16="http://schemas.microsoft.com/office/drawing/2014/main" id="{9C944EEC-539E-4389-8785-58E65D04E8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11" name="Freeform 9">
              <a:extLst>
                <a:ext uri="{FF2B5EF4-FFF2-40B4-BE49-F238E27FC236}">
                  <a16:creationId xmlns:a16="http://schemas.microsoft.com/office/drawing/2014/main" id="{7836EB7E-895C-4D68-B92E-312B371CB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12" name="Freeform 10">
              <a:extLst>
                <a:ext uri="{FF2B5EF4-FFF2-40B4-BE49-F238E27FC236}">
                  <a16:creationId xmlns:a16="http://schemas.microsoft.com/office/drawing/2014/main" id="{0F29242B-8CE7-4636-B326-4BEE42EB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13" name="Freeform 11">
              <a:extLst>
                <a:ext uri="{FF2B5EF4-FFF2-40B4-BE49-F238E27FC236}">
                  <a16:creationId xmlns:a16="http://schemas.microsoft.com/office/drawing/2014/main" id="{4D0B8E9A-7727-4AD9-974E-8815F0B20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14" name="Freeform 12">
              <a:extLst>
                <a:ext uri="{FF2B5EF4-FFF2-40B4-BE49-F238E27FC236}">
                  <a16:creationId xmlns:a16="http://schemas.microsoft.com/office/drawing/2014/main" id="{1CD6C65C-71BE-4549-926A-1C1135FD06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2" name="Title 1">
            <a:extLst>
              <a:ext uri="{FF2B5EF4-FFF2-40B4-BE49-F238E27FC236}">
                <a16:creationId xmlns:a16="http://schemas.microsoft.com/office/drawing/2014/main" id="{17AC98C8-F474-6BEE-13F3-990504233853}"/>
              </a:ext>
            </a:extLst>
          </p:cNvPr>
          <p:cNvSpPr>
            <a:spLocks noGrp="1"/>
          </p:cNvSpPr>
          <p:nvPr>
            <p:ph type="title"/>
          </p:nvPr>
        </p:nvSpPr>
        <p:spPr>
          <a:xfrm>
            <a:off x="2253785" y="1380068"/>
            <a:ext cx="5428432" cy="2616199"/>
          </a:xfrm>
        </p:spPr>
        <p:txBody>
          <a:bodyPr vert="horz" lIns="91440" tIns="45720" rIns="91440" bIns="45720" rtlCol="0" anchor="b">
            <a:normAutofit/>
          </a:bodyPr>
          <a:lstStyle/>
          <a:p>
            <a:pPr algn="r"/>
            <a:r>
              <a:rPr lang="en-US" sz="6000" dirty="0"/>
              <a:t>Thank you</a:t>
            </a:r>
            <a:endParaRPr lang="en-US" sz="6000"/>
          </a:p>
        </p:txBody>
      </p:sp>
      <p:pic>
        <p:nvPicPr>
          <p:cNvPr id="4" name="Picture 3" descr="Aerial view of a highway near the ocean">
            <a:extLst>
              <a:ext uri="{FF2B5EF4-FFF2-40B4-BE49-F238E27FC236}">
                <a16:creationId xmlns:a16="http://schemas.microsoft.com/office/drawing/2014/main" id="{A63DDD7A-FD79-A38F-A26A-3E3B8035C233}"/>
              </a:ext>
            </a:extLst>
          </p:cNvPr>
          <p:cNvPicPr>
            <a:picLocks noChangeAspect="1"/>
          </p:cNvPicPr>
          <p:nvPr/>
        </p:nvPicPr>
        <p:blipFill rotWithShape="1">
          <a:blip r:embed="rId3"/>
          <a:srcRect l="31326" r="24230"/>
          <a:stretch/>
        </p:blipFill>
        <p:spPr>
          <a:xfrm>
            <a:off x="8127998" y="10"/>
            <a:ext cx="4064001" cy="6857990"/>
          </a:xfrm>
          <a:prstGeom prst="rect">
            <a:avLst/>
          </a:prstGeom>
        </p:spPr>
      </p:pic>
    </p:spTree>
    <p:extLst>
      <p:ext uri="{BB962C8B-B14F-4D97-AF65-F5344CB8AC3E}">
        <p14:creationId xmlns:p14="http://schemas.microsoft.com/office/powerpoint/2010/main" val="326091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226B2-9961-4E36-032F-6824D8A10211}"/>
              </a:ext>
            </a:extLst>
          </p:cNvPr>
          <p:cNvSpPr>
            <a:spLocks noGrp="1"/>
          </p:cNvSpPr>
          <p:nvPr>
            <p:ph type="title"/>
          </p:nvPr>
        </p:nvSpPr>
        <p:spPr>
          <a:xfrm>
            <a:off x="1484311" y="685801"/>
            <a:ext cx="10018713" cy="685800"/>
          </a:xfrm>
        </p:spPr>
        <p:txBody>
          <a:bodyPr>
            <a:normAutofit fontScale="90000"/>
          </a:bodyPr>
          <a:lstStyle/>
          <a:p>
            <a:r>
              <a:rPr lang="en-US" b="1" i="0" dirty="0">
                <a:solidFill>
                  <a:srgbClr val="222222"/>
                </a:solidFill>
                <a:effectLst/>
                <a:latin typeface="Roboto" panose="02000000000000000000" pitchFamily="2" charset="0"/>
              </a:rPr>
              <a:t>Monetary Policy?</a:t>
            </a:r>
            <a:br>
              <a:rPr lang="en-US" b="1" i="0" dirty="0">
                <a:solidFill>
                  <a:srgbClr val="222222"/>
                </a:solidFill>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AD715C42-DE28-541C-12C4-88B24816A159}"/>
              </a:ext>
            </a:extLst>
          </p:cNvPr>
          <p:cNvSpPr>
            <a:spLocks noGrp="1"/>
          </p:cNvSpPr>
          <p:nvPr>
            <p:ph idx="1"/>
          </p:nvPr>
        </p:nvSpPr>
        <p:spPr>
          <a:xfrm>
            <a:off x="1484310" y="1114425"/>
            <a:ext cx="10018713" cy="4676775"/>
          </a:xfrm>
        </p:spPr>
        <p:txBody>
          <a:bodyPr>
            <a:normAutofit lnSpcReduction="10000"/>
          </a:bodyPr>
          <a:lstStyle/>
          <a:p>
            <a:pPr algn="just" rtl="0"/>
            <a:r>
              <a:rPr lang="en-US" sz="2800" b="0" i="0" dirty="0">
                <a:solidFill>
                  <a:srgbClr val="222222"/>
                </a:solidFill>
                <a:effectLst/>
                <a:latin typeface="Roboto" panose="02000000000000000000" pitchFamily="2" charset="0"/>
              </a:rPr>
              <a:t>Monetary policy is the procedure by which the monetary authority of a nation, normally the central bank or currency board, controls either the expense of short-term borrowing or the cash supply, focusing on inflation or the loan fee to guarantee value strength and general trust in the currency. Further goals of monetary policy are:</a:t>
            </a:r>
          </a:p>
          <a:p>
            <a:pPr algn="just" rtl="0">
              <a:buFont typeface="Arial" panose="020B0604020202020204" pitchFamily="34" charset="0"/>
              <a:buChar char="•"/>
            </a:pPr>
            <a:r>
              <a:rPr lang="en-US" sz="2800" b="0" i="0" dirty="0">
                <a:solidFill>
                  <a:srgbClr val="222222"/>
                </a:solidFill>
                <a:effectLst/>
                <a:latin typeface="Roboto" panose="02000000000000000000" pitchFamily="2" charset="0"/>
              </a:rPr>
              <a:t>to contribute to the stability of the gross domestic product, </a:t>
            </a:r>
          </a:p>
          <a:p>
            <a:pPr algn="just" rtl="0">
              <a:buFont typeface="Arial" panose="020B0604020202020204" pitchFamily="34" charset="0"/>
              <a:buChar char="•"/>
            </a:pPr>
            <a:r>
              <a:rPr lang="en-US" sz="2800" b="0" i="0" dirty="0">
                <a:solidFill>
                  <a:srgbClr val="222222"/>
                </a:solidFill>
                <a:effectLst/>
                <a:latin typeface="Roboto" panose="02000000000000000000" pitchFamily="2" charset="0"/>
              </a:rPr>
              <a:t>to achieve and maintain low unemployment, and </a:t>
            </a:r>
          </a:p>
          <a:p>
            <a:pPr algn="just" rtl="0">
              <a:buFont typeface="Arial" panose="020B0604020202020204" pitchFamily="34" charset="0"/>
              <a:buChar char="•"/>
            </a:pPr>
            <a:r>
              <a:rPr lang="en-US" sz="2800" b="0" i="0" dirty="0">
                <a:solidFill>
                  <a:srgbClr val="222222"/>
                </a:solidFill>
                <a:effectLst/>
                <a:latin typeface="Roboto" panose="02000000000000000000" pitchFamily="2" charset="0"/>
              </a:rPr>
              <a:t>to maintain predictable exchange rates with other currencies.</a:t>
            </a:r>
          </a:p>
          <a:p>
            <a:pPr algn="just"/>
            <a:endParaRPr lang="en-US" sz="2800" dirty="0"/>
          </a:p>
        </p:txBody>
      </p:sp>
    </p:spTree>
    <p:extLst>
      <p:ext uri="{BB962C8B-B14F-4D97-AF65-F5344CB8AC3E}">
        <p14:creationId xmlns:p14="http://schemas.microsoft.com/office/powerpoint/2010/main" val="3896188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1" y="283779"/>
            <a:ext cx="10018713" cy="530609"/>
          </a:xfrm>
        </p:spPr>
        <p:txBody>
          <a:bodyPr>
            <a:normAutofit fontScale="90000"/>
          </a:bodyPr>
          <a:lstStyle/>
          <a:p>
            <a:pPr algn="l"/>
            <a:r>
              <a:rPr lang="en-US" dirty="0">
                <a:latin typeface="Constantia" pitchFamily="18" charset="0"/>
              </a:rPr>
              <a:t>Definition:</a:t>
            </a:r>
            <a:endParaRPr lang="en-US" dirty="0"/>
          </a:p>
        </p:txBody>
      </p:sp>
      <p:sp>
        <p:nvSpPr>
          <p:cNvPr id="6" name="Content Placeholder 5"/>
          <p:cNvSpPr>
            <a:spLocks noGrp="1"/>
          </p:cNvSpPr>
          <p:nvPr>
            <p:ph sz="half" idx="2"/>
          </p:nvPr>
        </p:nvSpPr>
        <p:spPr>
          <a:xfrm>
            <a:off x="1200150" y="985837"/>
            <a:ext cx="10302873" cy="5214937"/>
          </a:xfrm>
        </p:spPr>
        <p:txBody>
          <a:bodyPr>
            <a:normAutofit fontScale="92500" lnSpcReduction="10000"/>
          </a:bodyPr>
          <a:lstStyle/>
          <a:p>
            <a:pPr algn="just"/>
            <a:r>
              <a:rPr lang="en-US" sz="2800" dirty="0">
                <a:solidFill>
                  <a:srgbClr val="000000"/>
                </a:solidFill>
                <a:latin typeface="Roboto" panose="02000000000000000000" pitchFamily="2" charset="0"/>
              </a:rPr>
              <a:t>Monetary policy is the macroeconomic policy laid down by the central bank. It involves management of money supply and interest rate and is the demand side economic policy used by the government of a country to achieve macroeconomic objectives like inflation, consumption, growth and liquidity.</a:t>
            </a:r>
          </a:p>
          <a:p>
            <a:pPr algn="just"/>
            <a:r>
              <a:rPr lang="en-US" sz="2800" b="1" i="0" dirty="0">
                <a:solidFill>
                  <a:srgbClr val="000000"/>
                </a:solidFill>
                <a:effectLst/>
                <a:latin typeface="Roboto" panose="02000000000000000000" pitchFamily="2" charset="0"/>
              </a:rPr>
              <a:t>Monetary Policy of RBI: </a:t>
            </a:r>
            <a:r>
              <a:rPr lang="en-US" sz="2800" b="0" i="0" dirty="0">
                <a:solidFill>
                  <a:srgbClr val="000000"/>
                </a:solidFill>
                <a:effectLst/>
                <a:latin typeface="Roboto" panose="02000000000000000000" pitchFamily="2" charset="0"/>
              </a:rPr>
              <a:t>Monetary policy refers to the credit-control measures adopted by the central bank of a country. In the case of the Indian economy, RBI is the sole monetary authority that decides the supply of money in the economy.</a:t>
            </a:r>
          </a:p>
          <a:p>
            <a:pPr algn="just"/>
            <a:r>
              <a:rPr lang="en-US" sz="2800" b="0" i="0" dirty="0">
                <a:solidFill>
                  <a:srgbClr val="000000"/>
                </a:solidFill>
                <a:effectLst/>
                <a:latin typeface="Roboto" panose="02000000000000000000" pitchFamily="2" charset="0"/>
              </a:rPr>
              <a:t>In India, monetary policy of the Reserve Bank of India is aimed at managing the quantity of money in order to meet the requirements of different sectors of the economy and to increase the pace of economic growth.</a:t>
            </a:r>
          </a:p>
          <a:p>
            <a:pPr algn="just"/>
            <a:endParaRPr lang="en-US" sz="1600" dirty="0"/>
          </a:p>
        </p:txBody>
      </p:sp>
    </p:spTree>
    <p:extLst>
      <p:ext uri="{BB962C8B-B14F-4D97-AF65-F5344CB8AC3E}">
        <p14:creationId xmlns:p14="http://schemas.microsoft.com/office/powerpoint/2010/main" val="313792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8574" y="-1"/>
            <a:ext cx="10018713" cy="728663"/>
          </a:xfrm>
        </p:spPr>
        <p:txBody>
          <a:bodyPr>
            <a:normAutofit/>
          </a:bodyPr>
          <a:lstStyle/>
          <a:p>
            <a:r>
              <a:rPr lang="en-US" dirty="0">
                <a:latin typeface="Constantia" pitchFamily="18" charset="0"/>
              </a:rPr>
              <a:t>Objectives of monetary policy:</a:t>
            </a:r>
          </a:p>
        </p:txBody>
      </p:sp>
      <p:sp>
        <p:nvSpPr>
          <p:cNvPr id="3" name="Content Placeholder 2"/>
          <p:cNvSpPr>
            <a:spLocks noGrp="1"/>
          </p:cNvSpPr>
          <p:nvPr>
            <p:ph idx="1"/>
          </p:nvPr>
        </p:nvSpPr>
        <p:spPr>
          <a:xfrm>
            <a:off x="1114425" y="728662"/>
            <a:ext cx="10958513" cy="5900737"/>
          </a:xfrm>
        </p:spPr>
        <p:txBody>
          <a:bodyPr>
            <a:normAutofit lnSpcReduction="10000"/>
          </a:bodyPr>
          <a:lstStyle/>
          <a:p>
            <a:pPr marL="0" indent="0" algn="just">
              <a:buNone/>
            </a:pPr>
            <a:r>
              <a:rPr lang="en-US" b="1" dirty="0">
                <a:latin typeface="Times New Roman" pitchFamily="18" charset="0"/>
                <a:cs typeface="Times New Roman" pitchFamily="18" charset="0"/>
              </a:rPr>
              <a:t>1. Promotion of saving and investment: </a:t>
            </a:r>
          </a:p>
          <a:p>
            <a:pPr marL="0" indent="0" algn="just">
              <a:buNone/>
            </a:pPr>
            <a:r>
              <a:rPr lang="en-US" dirty="0">
                <a:latin typeface="Times New Roman" pitchFamily="18" charset="0"/>
                <a:cs typeface="Times New Roman" pitchFamily="18" charset="0"/>
              </a:rPr>
              <a:t>	Since the monetary policy controls the rate of interest and inflation within the country, it can impact the savings and investment of the people. A higher rate of interest translates to a greater chance of investment </a:t>
            </a:r>
            <a:r>
              <a:rPr lang="en-US">
                <a:latin typeface="Times New Roman" pitchFamily="18" charset="0"/>
                <a:cs typeface="Times New Roman" pitchFamily="18" charset="0"/>
              </a:rPr>
              <a:t>and savings.</a:t>
            </a:r>
            <a:endParaRPr lang="en-US" dirty="0">
              <a:latin typeface="Times New Roman" pitchFamily="18" charset="0"/>
              <a:cs typeface="Times New Roman" pitchFamily="18" charset="0"/>
            </a:endParaRPr>
          </a:p>
          <a:p>
            <a:pPr marL="0" indent="0" algn="just">
              <a:buNone/>
            </a:pPr>
            <a:r>
              <a:rPr lang="en-US" b="1" dirty="0">
                <a:latin typeface="Times New Roman" pitchFamily="18" charset="0"/>
                <a:cs typeface="Times New Roman" pitchFamily="18" charset="0"/>
              </a:rPr>
              <a:t>2. Controlling the imports and exports: </a:t>
            </a:r>
          </a:p>
          <a:p>
            <a:pPr marL="0" indent="0" algn="just">
              <a:buNone/>
            </a:pPr>
            <a:r>
              <a:rPr lang="en-US" dirty="0">
                <a:latin typeface="Times New Roman" pitchFamily="18" charset="0"/>
                <a:cs typeface="Times New Roman" pitchFamily="18" charset="0"/>
              </a:rPr>
              <a:t>	By helping industries secure a loan at a reduced rate of interest, monetary policy helps export-oriented units to substitute imports and increase exports. This, in turn, helps improve the condition of the balance of payments.</a:t>
            </a:r>
          </a:p>
          <a:p>
            <a:pPr marL="0" indent="0" algn="just">
              <a:buNone/>
            </a:pPr>
            <a:r>
              <a:rPr lang="en-US" b="1" dirty="0">
                <a:latin typeface="Times New Roman" pitchFamily="18" charset="0"/>
                <a:cs typeface="Times New Roman" pitchFamily="18" charset="0"/>
              </a:rPr>
              <a:t>3 Managing business cycles: </a:t>
            </a:r>
          </a:p>
          <a:p>
            <a:pPr algn="just"/>
            <a:r>
              <a:rPr lang="en-US" dirty="0">
                <a:latin typeface="Times New Roman" pitchFamily="18" charset="0"/>
                <a:cs typeface="Times New Roman" pitchFamily="18" charset="0"/>
              </a:rPr>
              <a:t>The two main stages of a business cycle are boom and depression. The monetary policy is the greatest tool using which the boom and depression of business cycles can be controlled by managing the credit to control the supply of money. The inflation in the market can be controlled by reducing the supply of money. On the other hand, when the money supply increases, the demand in the economy will also witness a rise.</a:t>
            </a:r>
          </a:p>
        </p:txBody>
      </p:sp>
    </p:spTree>
    <p:extLst>
      <p:ext uri="{BB962C8B-B14F-4D97-AF65-F5344CB8AC3E}">
        <p14:creationId xmlns:p14="http://schemas.microsoft.com/office/powerpoint/2010/main" val="4152242772"/>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01E5BE-DED5-53F5-640F-A0BF4BF6ACA8}"/>
              </a:ext>
            </a:extLst>
          </p:cNvPr>
          <p:cNvSpPr>
            <a:spLocks noGrp="1"/>
          </p:cNvSpPr>
          <p:nvPr>
            <p:ph idx="1"/>
          </p:nvPr>
        </p:nvSpPr>
        <p:spPr>
          <a:xfrm>
            <a:off x="1484310" y="271463"/>
            <a:ext cx="10018713" cy="6315075"/>
          </a:xfrm>
        </p:spPr>
        <p:txBody>
          <a:bodyPr>
            <a:normAutofit lnSpcReduction="10000"/>
          </a:bodyPr>
          <a:lstStyle/>
          <a:p>
            <a:pPr marL="0" indent="0" algn="just">
              <a:buNone/>
            </a:pPr>
            <a:r>
              <a:rPr lang="en-US" b="1" i="0" dirty="0">
                <a:effectLst/>
                <a:latin typeface="Lato" panose="020F0502020204030203" pitchFamily="34" charset="0"/>
              </a:rPr>
              <a:t>4. Regulation of aggregate demand: </a:t>
            </a:r>
          </a:p>
          <a:p>
            <a:pPr marL="0" indent="0" algn="just">
              <a:buNone/>
            </a:pPr>
            <a:r>
              <a:rPr lang="en-US" b="0" i="0" dirty="0">
                <a:effectLst/>
                <a:latin typeface="Lato" panose="020F0502020204030203" pitchFamily="34" charset="0"/>
              </a:rPr>
              <a:t>Since the monetary policy can control the demand in an economy, it can be used by monetary authorities to maintain a balance between demand and supply of goods and services. When credit is expanded and the rate of interest is reduced, it allows more people to secure loans for the purchase of goods and services. This leads to the rise in demand. On the other hand, when the authorities wish to reduce demand, they can reduce credit and raise the interest rates.</a:t>
            </a:r>
          </a:p>
          <a:p>
            <a:pPr marL="0" indent="0" algn="just">
              <a:buNone/>
            </a:pPr>
            <a:r>
              <a:rPr lang="en-US" dirty="0">
                <a:latin typeface="Lato" panose="020F0502020204030203" pitchFamily="34" charset="0"/>
              </a:rPr>
              <a:t>5. </a:t>
            </a:r>
            <a:r>
              <a:rPr lang="en-US" b="1" i="0" dirty="0">
                <a:effectLst/>
                <a:latin typeface="Lato" panose="020F0502020204030203" pitchFamily="34" charset="0"/>
              </a:rPr>
              <a:t>Generation of employment: </a:t>
            </a:r>
          </a:p>
          <a:p>
            <a:pPr marL="0" indent="0" algn="just">
              <a:buNone/>
            </a:pPr>
            <a:r>
              <a:rPr lang="en-US" b="0" i="0" dirty="0">
                <a:effectLst/>
                <a:latin typeface="Lato" panose="020F0502020204030203" pitchFamily="34" charset="0"/>
              </a:rPr>
              <a:t>As the monetary policy can reduce the interest rate, small and medium enterprises (SMEs) can easily secure a loan for business expansion. This can lead to greater employment opportunities.</a:t>
            </a:r>
          </a:p>
          <a:p>
            <a:pPr marL="0" indent="0" algn="just">
              <a:buNone/>
            </a:pPr>
            <a:r>
              <a:rPr lang="en-US" b="1" i="0" dirty="0">
                <a:effectLst/>
                <a:latin typeface="Lato" panose="020F0502020204030203" pitchFamily="34" charset="0"/>
              </a:rPr>
              <a:t>6. Helping with the development of infrastructure: </a:t>
            </a:r>
          </a:p>
          <a:p>
            <a:pPr marL="0" indent="0" algn="just">
              <a:buNone/>
            </a:pPr>
            <a:r>
              <a:rPr lang="en-US" b="0" i="0" dirty="0">
                <a:effectLst/>
                <a:latin typeface="Lato" panose="020F0502020204030203" pitchFamily="34" charset="0"/>
              </a:rPr>
              <a:t>The monetary policy allows concessional funding for the development of infrastructure within the country.</a:t>
            </a:r>
          </a:p>
          <a:p>
            <a:pPr algn="just"/>
            <a:endParaRPr lang="en-US" dirty="0"/>
          </a:p>
        </p:txBody>
      </p:sp>
    </p:spTree>
    <p:extLst>
      <p:ext uri="{BB962C8B-B14F-4D97-AF65-F5344CB8AC3E}">
        <p14:creationId xmlns:p14="http://schemas.microsoft.com/office/powerpoint/2010/main" val="2302967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C784C7-9992-DDAE-A100-5AC7460B909C}"/>
              </a:ext>
            </a:extLst>
          </p:cNvPr>
          <p:cNvSpPr>
            <a:spLocks noGrp="1"/>
          </p:cNvSpPr>
          <p:nvPr>
            <p:ph idx="1"/>
          </p:nvPr>
        </p:nvSpPr>
        <p:spPr>
          <a:xfrm>
            <a:off x="1484310" y="585789"/>
            <a:ext cx="10018713" cy="5205412"/>
          </a:xfrm>
        </p:spPr>
        <p:txBody>
          <a:bodyPr>
            <a:normAutofit/>
          </a:bodyPr>
          <a:lstStyle/>
          <a:p>
            <a:pPr marL="0" indent="0" algn="just">
              <a:buNone/>
            </a:pPr>
            <a:r>
              <a:rPr lang="en-US" b="1" i="0" dirty="0">
                <a:effectLst/>
                <a:latin typeface="Lato" panose="020F0502020204030203" pitchFamily="34" charset="0"/>
              </a:rPr>
              <a:t>7. Allocating more credit for the priority segments: </a:t>
            </a:r>
          </a:p>
          <a:p>
            <a:pPr marL="0" indent="0" algn="just">
              <a:buNone/>
            </a:pPr>
            <a:r>
              <a:rPr lang="en-US" b="0" i="0" dirty="0">
                <a:effectLst/>
                <a:latin typeface="Lato" panose="020F0502020204030203" pitchFamily="34" charset="0"/>
              </a:rPr>
              <a:t>Under the monetary policy, additional funds are allocated at lower rates of interest for the development of the priority sectors such as small-scale industries, agriculture, underdeveloped sections of the society, etc.</a:t>
            </a:r>
            <a:endParaRPr lang="en-US" b="1" i="0" dirty="0">
              <a:effectLst/>
              <a:latin typeface="Lato" panose="020F0502020204030203" pitchFamily="34" charset="0"/>
            </a:endParaRPr>
          </a:p>
          <a:p>
            <a:pPr marL="0" indent="0" algn="just">
              <a:buNone/>
            </a:pPr>
            <a:r>
              <a:rPr lang="en-US" b="1" i="0" dirty="0">
                <a:effectLst/>
                <a:latin typeface="Lato" panose="020F0502020204030203" pitchFamily="34" charset="0"/>
              </a:rPr>
              <a:t>8. Managing and developing the banking sector: </a:t>
            </a:r>
          </a:p>
          <a:p>
            <a:pPr algn="just"/>
            <a:r>
              <a:rPr lang="en-US" b="0" i="0" dirty="0">
                <a:effectLst/>
                <a:latin typeface="Lato" panose="020F0502020204030203" pitchFamily="34" charset="0"/>
              </a:rPr>
              <a:t>The entire banking industry is managed by the RBI. While RBI aims to make banking facilities available far and wide across the nation, it also instructs other banks using the monetary policy to establish rural branches wherever necessary for agricultural development. </a:t>
            </a:r>
            <a:r>
              <a:rPr lang="en-US" dirty="0">
                <a:latin typeface="Lato" panose="020F0502020204030203" pitchFamily="34" charset="0"/>
              </a:rPr>
              <a:t>Govt.</a:t>
            </a:r>
            <a:r>
              <a:rPr lang="en-US" b="0" i="0" dirty="0">
                <a:effectLst/>
                <a:latin typeface="Lato" panose="020F0502020204030203" pitchFamily="34" charset="0"/>
              </a:rPr>
              <a:t> has also set up regional rural banks and cooperative banks to help farmers receive the financial aid they require in no time.</a:t>
            </a:r>
          </a:p>
          <a:p>
            <a:pPr algn="just"/>
            <a:endParaRPr lang="en-US" dirty="0"/>
          </a:p>
        </p:txBody>
      </p:sp>
    </p:spTree>
    <p:extLst>
      <p:ext uri="{BB962C8B-B14F-4D97-AF65-F5344CB8AC3E}">
        <p14:creationId xmlns:p14="http://schemas.microsoft.com/office/powerpoint/2010/main" val="165169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p:txBody>
          <a:bodyPr/>
          <a:lstStyle/>
          <a:p>
            <a:r>
              <a:rPr lang="en-GB" dirty="0"/>
              <a:t>Instruments / Tools Of Monetary Policy</a:t>
            </a:r>
          </a:p>
        </p:txBody>
      </p:sp>
      <p:grpSp>
        <p:nvGrpSpPr>
          <p:cNvPr id="2" name="SmartArt Placeholder 587781"/>
          <p:cNvGrpSpPr>
            <a:grpSpLocks noChangeAspect="1"/>
          </p:cNvGrpSpPr>
          <p:nvPr/>
        </p:nvGrpSpPr>
        <p:grpSpPr bwMode="auto">
          <a:xfrm>
            <a:off x="1981200" y="1719263"/>
            <a:ext cx="8229600" cy="4411662"/>
            <a:chOff x="288" y="1083"/>
            <a:chExt cx="1872" cy="720"/>
          </a:xfrm>
        </p:grpSpPr>
        <p:cxnSp>
          <p:nvCxnSpPr>
            <p:cNvPr id="2052" name="_s2052"/>
            <p:cNvCxnSpPr>
              <a:cxnSpLocks noChangeShapeType="1"/>
              <a:stCxn id="5" idx="0"/>
              <a:endCxn id="3" idx="2"/>
            </p:cNvCxnSpPr>
            <p:nvPr/>
          </p:nvCxnSpPr>
          <p:spPr bwMode="auto">
            <a:xfrm rot="5400000" flipH="1">
              <a:off x="1404"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053" name="_s2053"/>
            <p:cNvCxnSpPr>
              <a:cxnSpLocks noChangeShapeType="1"/>
              <a:stCxn id="4" idx="0"/>
              <a:endCxn id="3" idx="2"/>
            </p:cNvCxnSpPr>
            <p:nvPr/>
          </p:nvCxnSpPr>
          <p:spPr bwMode="auto">
            <a:xfrm rot="16200000">
              <a:off x="900"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3" name="_s2054"/>
            <p:cNvSpPr>
              <a:spLocks noChangeArrowheads="1"/>
            </p:cNvSpPr>
            <p:nvPr/>
          </p:nvSpPr>
          <p:spPr bwMode="auto">
            <a:xfrm>
              <a:off x="792" y="1083"/>
              <a:ext cx="864"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3300" b="1" i="0" u="none" strike="noStrike" cap="none" normalizeH="0" baseline="0">
                  <a:ln>
                    <a:noFill/>
                  </a:ln>
                  <a:solidFill>
                    <a:schemeClr val="tx1"/>
                  </a:solidFill>
                  <a:effectLst/>
                  <a:latin typeface="Arial" panose="020B0604020202020204" pitchFamily="34" charset="0"/>
                  <a:cs typeface="Arial" panose="020B0604020202020204" pitchFamily="34" charset="0"/>
                </a:rPr>
                <a:t>Tools of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3300" b="1" i="0" u="none" strike="noStrike" cap="none" normalizeH="0" baseline="0">
                  <a:ln>
                    <a:noFill/>
                  </a:ln>
                  <a:solidFill>
                    <a:schemeClr val="tx1"/>
                  </a:solidFill>
                  <a:effectLst/>
                  <a:latin typeface="Arial" panose="020B0604020202020204" pitchFamily="34" charset="0"/>
                  <a:cs typeface="Arial" panose="020B0604020202020204" pitchFamily="34" charset="0"/>
                </a:rPr>
                <a:t>Monetary Policy</a:t>
              </a:r>
            </a:p>
          </p:txBody>
        </p:sp>
        <p:sp>
          <p:nvSpPr>
            <p:cNvPr id="4" name="_s2055"/>
            <p:cNvSpPr>
              <a:spLocks noChangeArrowheads="1"/>
            </p:cNvSpPr>
            <p:nvPr/>
          </p:nvSpPr>
          <p:spPr bwMode="auto">
            <a:xfrm>
              <a:off x="288" y="1515"/>
              <a:ext cx="864"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Quantitative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Traditional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Measures</a:t>
              </a:r>
            </a:p>
          </p:txBody>
        </p:sp>
        <p:sp>
          <p:nvSpPr>
            <p:cNvPr id="5" name="_s2056"/>
            <p:cNvSpPr>
              <a:spLocks noChangeArrowheads="1"/>
            </p:cNvSpPr>
            <p:nvPr/>
          </p:nvSpPr>
          <p:spPr bwMode="auto">
            <a:xfrm>
              <a:off x="1296" y="1515"/>
              <a:ext cx="864"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Qualitative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Selective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Measures</a:t>
              </a:r>
            </a:p>
          </p:txBody>
        </p:sp>
      </p:grpSp>
    </p:spTree>
    <p:extLst>
      <p:ext uri="{BB962C8B-B14F-4D97-AF65-F5344CB8AC3E}">
        <p14:creationId xmlns:p14="http://schemas.microsoft.com/office/powerpoint/2010/main" val="964160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p:txBody>
          <a:bodyPr/>
          <a:lstStyle/>
          <a:p>
            <a:r>
              <a:rPr lang="en-GB"/>
              <a:t>Quantitative Measures</a:t>
            </a:r>
          </a:p>
        </p:txBody>
      </p:sp>
      <p:grpSp>
        <p:nvGrpSpPr>
          <p:cNvPr id="2" name="SmartArt Placeholder 589829"/>
          <p:cNvGrpSpPr>
            <a:grpSpLocks noChangeAspect="1"/>
          </p:cNvGrpSpPr>
          <p:nvPr/>
        </p:nvGrpSpPr>
        <p:grpSpPr bwMode="auto">
          <a:xfrm>
            <a:off x="1981200" y="1719263"/>
            <a:ext cx="8229600" cy="4411662"/>
            <a:chOff x="288" y="1083"/>
            <a:chExt cx="3888" cy="720"/>
          </a:xfrm>
        </p:grpSpPr>
        <p:cxnSp>
          <p:nvCxnSpPr>
            <p:cNvPr id="3076" name="_s3076"/>
            <p:cNvCxnSpPr>
              <a:cxnSpLocks noChangeShapeType="1"/>
              <a:stCxn id="7" idx="0"/>
              <a:endCxn id="3" idx="2"/>
            </p:cNvCxnSpPr>
            <p:nvPr/>
          </p:nvCxnSpPr>
          <p:spPr bwMode="auto">
            <a:xfrm rot="5400000" flipH="1">
              <a:off x="2916"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3077" name="_s3077"/>
            <p:cNvCxnSpPr>
              <a:cxnSpLocks noChangeShapeType="1"/>
              <a:stCxn id="6" idx="0"/>
              <a:endCxn id="3" idx="2"/>
            </p:cNvCxnSpPr>
            <p:nvPr/>
          </p:nvCxnSpPr>
          <p:spPr bwMode="auto">
            <a:xfrm rot="5400000" flipH="1">
              <a:off x="2412"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3078" name="_s3078"/>
            <p:cNvCxnSpPr>
              <a:cxnSpLocks noChangeShapeType="1"/>
              <a:stCxn id="5" idx="0"/>
              <a:endCxn id="3" idx="2"/>
            </p:cNvCxnSpPr>
            <p:nvPr/>
          </p:nvCxnSpPr>
          <p:spPr bwMode="auto">
            <a:xfrm rot="16200000">
              <a:off x="1908"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3079" name="_s3079"/>
            <p:cNvCxnSpPr>
              <a:cxnSpLocks noChangeShapeType="1"/>
              <a:stCxn id="4" idx="0"/>
              <a:endCxn id="3" idx="2"/>
            </p:cNvCxnSpPr>
            <p:nvPr/>
          </p:nvCxnSpPr>
          <p:spPr bwMode="auto">
            <a:xfrm rot="16200000">
              <a:off x="1404"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3" name="_s3080"/>
            <p:cNvSpPr>
              <a:spLocks noChangeArrowheads="1"/>
            </p:cNvSpPr>
            <p:nvPr/>
          </p:nvSpPr>
          <p:spPr bwMode="auto">
            <a:xfrm>
              <a:off x="1800" y="108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Quantitative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Measures</a:t>
              </a:r>
            </a:p>
          </p:txBody>
        </p:sp>
        <p:sp>
          <p:nvSpPr>
            <p:cNvPr id="4" name="_s3081"/>
            <p:cNvSpPr>
              <a:spLocks noChangeArrowheads="1"/>
            </p:cNvSpPr>
            <p:nvPr/>
          </p:nvSpPr>
          <p:spPr bwMode="auto">
            <a:xfrm>
              <a:off x="288"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Open Market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Operations (OMO)</a:t>
              </a:r>
            </a:p>
          </p:txBody>
        </p:sp>
        <p:sp>
          <p:nvSpPr>
            <p:cNvPr id="5" name="_s3082"/>
            <p:cNvSpPr>
              <a:spLocks noChangeArrowheads="1"/>
            </p:cNvSpPr>
            <p:nvPr/>
          </p:nvSpPr>
          <p:spPr bwMode="auto">
            <a:xfrm>
              <a:off x="1296"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Discount Rate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Bank Rate</a:t>
              </a:r>
            </a:p>
          </p:txBody>
        </p:sp>
        <p:sp>
          <p:nvSpPr>
            <p:cNvPr id="6" name="_s3083"/>
            <p:cNvSpPr>
              <a:spLocks noChangeArrowheads="1"/>
            </p:cNvSpPr>
            <p:nvPr/>
          </p:nvSpPr>
          <p:spPr bwMode="auto">
            <a:xfrm>
              <a:off x="2304"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Cash Reserve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Ratio (CRR)</a:t>
              </a:r>
            </a:p>
          </p:txBody>
        </p:sp>
        <p:sp>
          <p:nvSpPr>
            <p:cNvPr id="7" name="_s3084"/>
            <p:cNvSpPr>
              <a:spLocks noChangeArrowheads="1"/>
            </p:cNvSpPr>
            <p:nvPr/>
          </p:nvSpPr>
          <p:spPr bwMode="auto">
            <a:xfrm>
              <a:off x="3312"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a:ln>
                    <a:noFill/>
                  </a:ln>
                  <a:solidFill>
                    <a:schemeClr val="tx1"/>
                  </a:solidFill>
                  <a:effectLst/>
                  <a:latin typeface="Arial" panose="020B0604020202020204" pitchFamily="34" charset="0"/>
                  <a:cs typeface="Arial" panose="020B0604020202020204" pitchFamily="34" charset="0"/>
                </a:rPr>
                <a:t>Others…</a:t>
              </a:r>
            </a:p>
          </p:txBody>
        </p:sp>
      </p:grpSp>
    </p:spTree>
    <p:extLst>
      <p:ext uri="{BB962C8B-B14F-4D97-AF65-F5344CB8AC3E}">
        <p14:creationId xmlns:p14="http://schemas.microsoft.com/office/powerpoint/2010/main" val="3666655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TC103457496[[fn=Parallax]]</Template>
  <TotalTime>367</TotalTime>
  <Words>2190</Words>
  <Application>Microsoft Office PowerPoint</Application>
  <PresentationFormat>Widescreen</PresentationFormat>
  <Paragraphs>175</Paragraphs>
  <Slides>23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Adobe Fan Heiti Std B</vt:lpstr>
      <vt:lpstr>Arial</vt:lpstr>
      <vt:lpstr>Calibri</vt:lpstr>
      <vt:lpstr>Constantia</vt:lpstr>
      <vt:lpstr>Corbel</vt:lpstr>
      <vt:lpstr>IBM Plex Serif</vt:lpstr>
      <vt:lpstr>Lato</vt:lpstr>
      <vt:lpstr>Roboto</vt:lpstr>
      <vt:lpstr>Times New Roman</vt:lpstr>
      <vt:lpstr>Wingdings</vt:lpstr>
      <vt:lpstr>Parallax</vt:lpstr>
      <vt:lpstr>PowerPoint Presentation</vt:lpstr>
      <vt:lpstr>Economic policies for Stabilization </vt:lpstr>
      <vt:lpstr>Monetary Policy? </vt:lpstr>
      <vt:lpstr>Definition:</vt:lpstr>
      <vt:lpstr>Objectives of monetary policy:</vt:lpstr>
      <vt:lpstr>PowerPoint Presentation</vt:lpstr>
      <vt:lpstr>PowerPoint Presentation</vt:lpstr>
      <vt:lpstr>Instruments / Tools Of Monetary Policy</vt:lpstr>
      <vt:lpstr>Quantitative Measures</vt:lpstr>
      <vt:lpstr>1) Open Market Operations ( OMO)</vt:lpstr>
      <vt:lpstr>Limitations of OMO</vt:lpstr>
      <vt:lpstr>2) Discount Rate / Bank Rate ( 5.15%), (as on August 5, 2023) </vt:lpstr>
      <vt:lpstr>3. Changes in Reserve Ratios</vt:lpstr>
      <vt:lpstr>PowerPoint Presentation</vt:lpstr>
      <vt:lpstr>PowerPoint Presentation</vt:lpstr>
      <vt:lpstr>Qualitative Measures</vt:lpstr>
      <vt:lpstr>PowerPoint Presentation</vt:lpstr>
      <vt:lpstr>PowerPoint Presentation</vt:lpstr>
      <vt:lpstr>Monetary Policy to Control Recession</vt:lpstr>
      <vt:lpstr>Monetary Policy to Control Inflation</vt:lpstr>
      <vt:lpstr>Limitations Of Monetary Policy</vt:lpstr>
      <vt:lpstr>RBI Monetary Policy 2023</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Monetary Policies of rbi</dc:title>
  <dc:creator>machoman</dc:creator>
  <cp:lastModifiedBy>Manish Dadhich</cp:lastModifiedBy>
  <cp:revision>43</cp:revision>
  <dcterms:created xsi:type="dcterms:W3CDTF">2014-09-10T16:11:59Z</dcterms:created>
  <dcterms:modified xsi:type="dcterms:W3CDTF">2023-09-12T05:07:02Z</dcterms:modified>
</cp:coreProperties>
</file>