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1655" y="1633220"/>
            <a:ext cx="8060689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/>
            <a:rect l="l" t="t" r="r" b="b"/>
            <a:pathLst>
              <a:path w="7924800" h="914400">
                <a:moveTo>
                  <a:pt x="0" y="914400"/>
                </a:moveTo>
                <a:lnTo>
                  <a:pt x="0" y="0"/>
                </a:lnTo>
                <a:lnTo>
                  <a:pt x="7924800" y="0"/>
                </a:lnTo>
              </a:path>
            </a:pathLst>
          </a:custGeom>
          <a:ln w="2551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09600" y="12192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551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534400" y="213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551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981200" y="3962400"/>
            <a:ext cx="6511290" cy="0"/>
          </a:xfrm>
          <a:custGeom>
            <a:avLst/>
            <a:gdLst/>
            <a:ahLst/>
            <a:cxnLst/>
            <a:rect l="l" t="t" r="r" b="b"/>
            <a:pathLst>
              <a:path w="6511290">
                <a:moveTo>
                  <a:pt x="0" y="0"/>
                </a:moveTo>
                <a:lnTo>
                  <a:pt x="651129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7569" y="1543050"/>
            <a:ext cx="5053330" cy="421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569" y="1764029"/>
            <a:ext cx="4147185" cy="2251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1869" y="1557020"/>
            <a:ext cx="6120130" cy="2128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900" spc="25" dirty="0">
                <a:solidFill>
                  <a:srgbClr val="006633"/>
                </a:solidFill>
                <a:latin typeface="Garamond"/>
                <a:cs typeface="Garamond"/>
              </a:rPr>
              <a:t>The </a:t>
            </a:r>
            <a:r>
              <a:rPr sz="6900" spc="0" dirty="0">
                <a:solidFill>
                  <a:srgbClr val="006633"/>
                </a:solidFill>
                <a:latin typeface="Garamond"/>
                <a:cs typeface="Garamond"/>
              </a:rPr>
              <a:t>Sharpe</a:t>
            </a:r>
            <a:r>
              <a:rPr sz="6900" spc="-9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6900" spc="-10" dirty="0">
                <a:solidFill>
                  <a:srgbClr val="006633"/>
                </a:solidFill>
                <a:latin typeface="Garamond"/>
                <a:cs typeface="Garamond"/>
              </a:rPr>
              <a:t>Index  Model</a:t>
            </a:r>
            <a:endParaRPr sz="6900">
              <a:latin typeface="Garamond"/>
              <a:cs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251269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49475" algn="l"/>
              </a:tabLst>
            </a:pPr>
            <a:r>
              <a:rPr sz="4200" spc="-10" dirty="0">
                <a:solidFill>
                  <a:srgbClr val="006633"/>
                </a:solidFill>
                <a:latin typeface="Garamond"/>
                <a:cs typeface="Garamond"/>
              </a:rPr>
              <a:t>C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o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m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p</a:t>
            </a:r>
            <a:r>
              <a:rPr sz="4200" spc="-10" dirty="0">
                <a:solidFill>
                  <a:srgbClr val="006633"/>
                </a:solidFill>
                <a:latin typeface="Garamond"/>
                <a:cs typeface="Garamond"/>
              </a:rPr>
              <a:t>a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ny	Y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7030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7569" y="1508760"/>
            <a:ext cx="2378710" cy="100838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400" spc="-5" dirty="0">
                <a:latin typeface="Arial"/>
                <a:cs typeface="Arial"/>
              </a:rPr>
              <a:t>Systematic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  <a:p>
            <a:pPr marL="1498600">
              <a:lnSpc>
                <a:spcPct val="100000"/>
              </a:lnSpc>
              <a:spcBef>
                <a:spcPts val="99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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</a:t>
            </a:r>
            <a:r>
              <a:rPr sz="2100" spc="-494" baseline="27777" dirty="0">
                <a:latin typeface="Arial"/>
                <a:cs typeface="Arial"/>
              </a:rPr>
              <a:t> </a:t>
            </a:r>
            <a:r>
              <a:rPr sz="2400" spc="-275" dirty="0">
                <a:latin typeface="Symbol"/>
                <a:cs typeface="Symbol"/>
              </a:rPr>
              <a:t></a:t>
            </a:r>
            <a:r>
              <a:rPr sz="2100" spc="-412" baseline="-23809" dirty="0">
                <a:latin typeface="Arial"/>
                <a:cs typeface="Arial"/>
              </a:rPr>
              <a:t>m</a:t>
            </a:r>
            <a:r>
              <a:rPr sz="2100" spc="-412" baseline="27777" dirty="0">
                <a:latin typeface="Arial"/>
                <a:cs typeface="Arial"/>
              </a:rPr>
              <a:t>2</a:t>
            </a:r>
            <a:endParaRPr sz="2100" baseline="27777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77870" y="1508760"/>
            <a:ext cx="4203065" cy="100838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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× </a:t>
            </a:r>
            <a:r>
              <a:rPr sz="2400" spc="-5" dirty="0">
                <a:latin typeface="Arial"/>
                <a:cs typeface="Arial"/>
              </a:rPr>
              <a:t>variance </a:t>
            </a:r>
            <a:r>
              <a:rPr sz="2400" dirty="0">
                <a:latin typeface="Arial"/>
                <a:cs typeface="Arial"/>
              </a:rPr>
              <a:t>of market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index</a:t>
            </a:r>
            <a:endParaRPr sz="2400">
              <a:latin typeface="Arial"/>
              <a:cs typeface="Arial"/>
            </a:endParaRPr>
          </a:p>
          <a:p>
            <a:pPr marL="134620">
              <a:lnSpc>
                <a:spcPct val="100000"/>
              </a:lnSpc>
              <a:spcBef>
                <a:spcPts val="990"/>
              </a:spcBef>
            </a:pPr>
            <a:r>
              <a:rPr sz="2400" dirty="0">
                <a:latin typeface="Arial"/>
                <a:cs typeface="Arial"/>
              </a:rPr>
              <a:t>= ( </a:t>
            </a:r>
            <a:r>
              <a:rPr sz="2400" spc="-60" dirty="0">
                <a:latin typeface="Arial"/>
                <a:cs typeface="Arial"/>
              </a:rPr>
              <a:t>0.27)</a:t>
            </a:r>
            <a:r>
              <a:rPr sz="2100" b="1" spc="-89" baseline="27777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2.25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0.1640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2814320"/>
            <a:ext cx="20701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12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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7569" y="2771140"/>
            <a:ext cx="697928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Unsystematic risk= Total </a:t>
            </a:r>
            <a:r>
              <a:rPr sz="2400" spc="-10" dirty="0">
                <a:latin typeface="Arial"/>
                <a:cs typeface="Arial"/>
              </a:rPr>
              <a:t>variance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Systematic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49069" y="3120390"/>
            <a:ext cx="274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7" baseline="-16203" dirty="0">
                <a:latin typeface="Arial"/>
                <a:cs typeface="Arial"/>
              </a:rPr>
              <a:t>e</a:t>
            </a:r>
            <a:r>
              <a:rPr sz="2100" spc="-202" baseline="-51587" dirty="0">
                <a:latin typeface="Arial"/>
                <a:cs typeface="Arial"/>
              </a:rPr>
              <a:t>i</a:t>
            </a:r>
            <a:r>
              <a:rPr sz="1400" spc="-33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63470" y="3211829"/>
            <a:ext cx="6006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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Systematic risk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5.86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1.134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=5.166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1690370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-310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300">
              <a:latin typeface="MS Office Symbol Regular"/>
              <a:cs typeface="MS Office Symbol Regular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77569" y="1558290"/>
            <a:ext cx="731647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500"/>
              </a:lnSpc>
              <a:spcBef>
                <a:spcPts val="100"/>
              </a:spcBef>
              <a:tabLst>
                <a:tab pos="2887345" algn="l"/>
                <a:tab pos="4547235" algn="l"/>
                <a:tab pos="6214745" algn="l"/>
              </a:tabLst>
            </a:pPr>
            <a:r>
              <a:rPr sz="3000" spc="-209" baseline="-16666" dirty="0"/>
              <a:t>σ</a:t>
            </a:r>
            <a:r>
              <a:rPr sz="1150" spc="-140" dirty="0"/>
              <a:t>2	</a:t>
            </a:r>
            <a:r>
              <a:rPr sz="1150" spc="-270" dirty="0"/>
              <a:t>2	2	2</a:t>
            </a:r>
            <a:endParaRPr sz="1150"/>
          </a:p>
          <a:p>
            <a:pPr marL="215900">
              <a:lnSpc>
                <a:spcPts val="1500"/>
              </a:lnSpc>
              <a:tabLst>
                <a:tab pos="3029585" algn="l"/>
              </a:tabLst>
            </a:pPr>
            <a:r>
              <a:rPr sz="1725" spc="-405" baseline="-24154" dirty="0"/>
              <a:t>p       </a:t>
            </a:r>
            <a:r>
              <a:rPr sz="2000" dirty="0"/>
              <a:t>= [ ( </a:t>
            </a:r>
            <a:r>
              <a:rPr sz="2000" spc="-5" dirty="0"/>
              <a:t>.5 </a:t>
            </a:r>
            <a:r>
              <a:rPr sz="2000" dirty="0"/>
              <a:t>x </a:t>
            </a:r>
            <a:r>
              <a:rPr sz="2000" spc="-5" dirty="0"/>
              <a:t>.71 </a:t>
            </a:r>
            <a:r>
              <a:rPr sz="2000" dirty="0"/>
              <a:t>+ .5</a:t>
            </a:r>
            <a:r>
              <a:rPr sz="2000" spc="-35" dirty="0"/>
              <a:t> </a:t>
            </a:r>
            <a:r>
              <a:rPr sz="2000" dirty="0"/>
              <a:t>x</a:t>
            </a:r>
            <a:r>
              <a:rPr sz="2000" spc="-20" dirty="0"/>
              <a:t> </a:t>
            </a:r>
            <a:r>
              <a:rPr sz="2000" spc="-5" dirty="0"/>
              <a:t>.27)	2.25 </a:t>
            </a:r>
            <a:r>
              <a:rPr sz="2000" dirty="0"/>
              <a:t>] + [ ( </a:t>
            </a:r>
            <a:r>
              <a:rPr sz="2000" spc="-5" dirty="0"/>
              <a:t>.5) (5.166) </a:t>
            </a:r>
            <a:r>
              <a:rPr sz="2000" dirty="0"/>
              <a:t>+ (.5 ) ( </a:t>
            </a:r>
            <a:r>
              <a:rPr sz="2000" spc="-5" dirty="0"/>
              <a:t>5.696)</a:t>
            </a:r>
            <a:r>
              <a:rPr sz="2000" spc="-195" dirty="0"/>
              <a:t> </a:t>
            </a:r>
            <a:r>
              <a:rPr sz="2000" dirty="0"/>
              <a:t>]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534669" y="2080259"/>
            <a:ext cx="151765" cy="960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-310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3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300" spc="-310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3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300" spc="-310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300">
              <a:latin typeface="MS Office Symbol Regular"/>
              <a:cs typeface="MS Office Symbol Regula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58239" y="1981200"/>
            <a:ext cx="5262245" cy="11303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latin typeface="Arial"/>
                <a:cs typeface="Arial"/>
              </a:rPr>
              <a:t>= [ ( </a:t>
            </a:r>
            <a:r>
              <a:rPr sz="2000" spc="-5" dirty="0">
                <a:latin typeface="Arial"/>
                <a:cs typeface="Arial"/>
              </a:rPr>
              <a:t>.355 </a:t>
            </a:r>
            <a:r>
              <a:rPr sz="2000" dirty="0">
                <a:latin typeface="Arial"/>
                <a:cs typeface="Arial"/>
              </a:rPr>
              <a:t>+ </a:t>
            </a:r>
            <a:r>
              <a:rPr sz="2000" spc="-5" dirty="0">
                <a:latin typeface="Arial"/>
                <a:cs typeface="Arial"/>
              </a:rPr>
              <a:t>.135 </a:t>
            </a:r>
            <a:r>
              <a:rPr sz="2000" dirty="0">
                <a:latin typeface="Arial"/>
                <a:cs typeface="Arial"/>
              </a:rPr>
              <a:t>)2 </a:t>
            </a:r>
            <a:r>
              <a:rPr sz="2000" spc="-5" dirty="0">
                <a:latin typeface="Arial"/>
                <a:cs typeface="Arial"/>
              </a:rPr>
              <a:t>2.25 </a:t>
            </a:r>
            <a:r>
              <a:rPr sz="2000" dirty="0">
                <a:latin typeface="Arial"/>
                <a:cs typeface="Arial"/>
              </a:rPr>
              <a:t>] + [ ( </a:t>
            </a:r>
            <a:r>
              <a:rPr sz="2000" spc="-5" dirty="0">
                <a:latin typeface="Arial"/>
                <a:cs typeface="Arial"/>
              </a:rPr>
              <a:t>1.292 </a:t>
            </a:r>
            <a:r>
              <a:rPr sz="2000" dirty="0">
                <a:latin typeface="Arial"/>
                <a:cs typeface="Arial"/>
              </a:rPr>
              <a:t>+ </a:t>
            </a:r>
            <a:r>
              <a:rPr sz="2000" spc="-5" dirty="0">
                <a:latin typeface="Arial"/>
                <a:cs typeface="Arial"/>
              </a:rPr>
              <a:t>1.424 </a:t>
            </a:r>
            <a:r>
              <a:rPr sz="2000" dirty="0">
                <a:latin typeface="Arial"/>
                <a:cs typeface="Arial"/>
              </a:rPr>
              <a:t>)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]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0.540 </a:t>
            </a:r>
            <a:r>
              <a:rPr sz="2000" dirty="0">
                <a:latin typeface="Arial"/>
                <a:cs typeface="Arial"/>
              </a:rPr>
              <a:t>+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2.716</a:t>
            </a:r>
            <a:endParaRPr sz="2000">
              <a:latin typeface="Arial"/>
              <a:cs typeface="Arial"/>
            </a:endParaRPr>
          </a:p>
          <a:p>
            <a:pPr marL="8255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Arial"/>
                <a:cs typeface="Arial"/>
              </a:rPr>
              <a:t>=</a:t>
            </a:r>
            <a:r>
              <a:rPr sz="2000" spc="-5" dirty="0">
                <a:latin typeface="Arial"/>
                <a:cs typeface="Arial"/>
              </a:rPr>
              <a:t> 3.256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3459479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07820" algn="l"/>
              </a:tabLst>
            </a:pP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Corner	portfolio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681479"/>
            <a:ext cx="189230" cy="2832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669" y="2556510"/>
            <a:ext cx="189230" cy="2832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669" y="3430270"/>
            <a:ext cx="189230" cy="2832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4305300"/>
            <a:ext cx="189230" cy="2832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7569" y="1634490"/>
            <a:ext cx="7722234" cy="383667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algn="just">
              <a:lnSpc>
                <a:spcPts val="3110"/>
              </a:lnSpc>
              <a:spcBef>
                <a:spcPts val="210"/>
              </a:spcBef>
            </a:pPr>
            <a:r>
              <a:rPr sz="2600" dirty="0">
                <a:latin typeface="Arial"/>
                <a:cs typeface="Arial"/>
              </a:rPr>
              <a:t>The </a:t>
            </a:r>
            <a:r>
              <a:rPr sz="2600" spc="-5" dirty="0">
                <a:latin typeface="Arial"/>
                <a:cs typeface="Arial"/>
              </a:rPr>
              <a:t>entry </a:t>
            </a:r>
            <a:r>
              <a:rPr sz="2600" dirty="0">
                <a:latin typeface="Arial"/>
                <a:cs typeface="Arial"/>
              </a:rPr>
              <a:t>or </a:t>
            </a:r>
            <a:r>
              <a:rPr sz="2600" spc="-10" dirty="0">
                <a:latin typeface="Arial"/>
                <a:cs typeface="Arial"/>
              </a:rPr>
              <a:t>exit </a:t>
            </a:r>
            <a:r>
              <a:rPr sz="2600" dirty="0">
                <a:latin typeface="Arial"/>
                <a:cs typeface="Arial"/>
              </a:rPr>
              <a:t>of a new stock </a:t>
            </a:r>
            <a:r>
              <a:rPr sz="2600" spc="-5" dirty="0">
                <a:latin typeface="Arial"/>
                <a:cs typeface="Arial"/>
              </a:rPr>
              <a:t>in the portfolio  generates </a:t>
            </a:r>
            <a:r>
              <a:rPr sz="2600" dirty="0">
                <a:latin typeface="Arial"/>
                <a:cs typeface="Arial"/>
              </a:rPr>
              <a:t>a </a:t>
            </a:r>
            <a:r>
              <a:rPr sz="2600" spc="-5" dirty="0">
                <a:latin typeface="Arial"/>
                <a:cs typeface="Arial"/>
              </a:rPr>
              <a:t>series </a:t>
            </a:r>
            <a:r>
              <a:rPr sz="2600" dirty="0">
                <a:latin typeface="Arial"/>
                <a:cs typeface="Arial"/>
              </a:rPr>
              <a:t>of corner </a:t>
            </a:r>
            <a:r>
              <a:rPr sz="2600" spc="-5" dirty="0">
                <a:latin typeface="Arial"/>
                <a:cs typeface="Arial"/>
              </a:rPr>
              <a:t>portfolio.</a:t>
            </a:r>
            <a:endParaRPr sz="2600">
              <a:latin typeface="Arial"/>
              <a:cs typeface="Arial"/>
            </a:endParaRPr>
          </a:p>
          <a:p>
            <a:pPr marL="12700" marR="5080" indent="198120">
              <a:lnSpc>
                <a:spcPct val="100000"/>
              </a:lnSpc>
              <a:spcBef>
                <a:spcPts val="550"/>
              </a:spcBef>
              <a:tabLst>
                <a:tab pos="684530" algn="l"/>
                <a:tab pos="1251585" algn="l"/>
                <a:tab pos="2001520" algn="l"/>
                <a:tab pos="2973070" algn="l"/>
                <a:tab pos="4437380" algn="l"/>
                <a:tab pos="4799965" algn="l"/>
                <a:tab pos="5676265" algn="l"/>
                <a:tab pos="6113780" algn="l"/>
                <a:tab pos="6770370" algn="l"/>
              </a:tabLst>
            </a:pP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n	an	one	</a:t>
            </a:r>
            <a:r>
              <a:rPr sz="2600" spc="0" dirty="0">
                <a:latin typeface="Arial"/>
                <a:cs typeface="Arial"/>
              </a:rPr>
              <a:t>s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spc="5" dirty="0">
                <a:latin typeface="Arial"/>
                <a:cs typeface="Arial"/>
              </a:rPr>
              <a:t>o</a:t>
            </a:r>
            <a:r>
              <a:rPr sz="2600" dirty="0">
                <a:latin typeface="Arial"/>
                <a:cs typeface="Arial"/>
              </a:rPr>
              <a:t>ck	p</a:t>
            </a:r>
            <a:r>
              <a:rPr sz="2600" spc="5" dirty="0">
                <a:latin typeface="Arial"/>
                <a:cs typeface="Arial"/>
              </a:rPr>
              <a:t>o</a:t>
            </a:r>
            <a:r>
              <a:rPr sz="2600" spc="-10" dirty="0">
                <a:latin typeface="Arial"/>
                <a:cs typeface="Arial"/>
              </a:rPr>
              <a:t>r</a:t>
            </a:r>
            <a:r>
              <a:rPr sz="2600" spc="-5" dirty="0">
                <a:latin typeface="Arial"/>
                <a:cs typeface="Arial"/>
              </a:rPr>
              <a:t>tf</a:t>
            </a:r>
            <a:r>
              <a:rPr sz="2600" dirty="0">
                <a:latin typeface="Arial"/>
                <a:cs typeface="Arial"/>
              </a:rPr>
              <a:t>o</a:t>
            </a:r>
            <a:r>
              <a:rPr sz="2600" spc="-5" dirty="0">
                <a:latin typeface="Arial"/>
                <a:cs typeface="Arial"/>
              </a:rPr>
              <a:t>li</a:t>
            </a:r>
            <a:r>
              <a:rPr sz="2600" dirty="0">
                <a:latin typeface="Arial"/>
                <a:cs typeface="Arial"/>
              </a:rPr>
              <a:t>o,	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t	</a:t>
            </a:r>
            <a:r>
              <a:rPr sz="2600" spc="-10" dirty="0">
                <a:latin typeface="Arial"/>
                <a:cs typeface="Arial"/>
              </a:rPr>
              <a:t>i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spc="0" dirty="0">
                <a:latin typeface="Arial"/>
                <a:cs typeface="Arial"/>
              </a:rPr>
              <a:t>s</a:t>
            </a:r>
            <a:r>
              <a:rPr sz="2600" dirty="0">
                <a:latin typeface="Arial"/>
                <a:cs typeface="Arial"/>
              </a:rPr>
              <a:t>e</a:t>
            </a:r>
            <a:r>
              <a:rPr sz="2600" spc="-5" dirty="0">
                <a:latin typeface="Arial"/>
                <a:cs typeface="Arial"/>
              </a:rPr>
              <a:t>l</a:t>
            </a:r>
            <a:r>
              <a:rPr sz="2600" dirty="0">
                <a:latin typeface="Arial"/>
                <a:cs typeface="Arial"/>
              </a:rPr>
              <a:t>f	</a:t>
            </a:r>
            <a:r>
              <a:rPr sz="2600" spc="-5" dirty="0">
                <a:latin typeface="Arial"/>
                <a:cs typeface="Arial"/>
              </a:rPr>
              <a:t>i</a:t>
            </a:r>
            <a:r>
              <a:rPr sz="2600" dirty="0">
                <a:latin typeface="Arial"/>
                <a:cs typeface="Arial"/>
              </a:rPr>
              <a:t>s	</a:t>
            </a:r>
            <a:r>
              <a:rPr sz="2600" spc="-5" dirty="0">
                <a:latin typeface="Arial"/>
                <a:cs typeface="Arial"/>
              </a:rPr>
              <a:t>t</a:t>
            </a:r>
            <a:r>
              <a:rPr sz="2600" dirty="0">
                <a:latin typeface="Arial"/>
                <a:cs typeface="Arial"/>
              </a:rPr>
              <a:t>he	</a:t>
            </a:r>
            <a:r>
              <a:rPr sz="2600" spc="0" dirty="0">
                <a:latin typeface="Arial"/>
                <a:cs typeface="Arial"/>
              </a:rPr>
              <a:t>c</a:t>
            </a:r>
            <a:r>
              <a:rPr sz="2600" dirty="0">
                <a:latin typeface="Arial"/>
                <a:cs typeface="Arial"/>
              </a:rPr>
              <a:t>orner  </a:t>
            </a:r>
            <a:r>
              <a:rPr sz="2600" spc="-5" dirty="0">
                <a:latin typeface="Arial"/>
                <a:cs typeface="Arial"/>
              </a:rPr>
              <a:t>portfolio </a:t>
            </a:r>
            <a:r>
              <a:rPr sz="2600" dirty="0"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  <a:p>
            <a:pPr marL="12700" marR="5715" indent="135890">
              <a:lnSpc>
                <a:spcPct val="100000"/>
              </a:lnSpc>
              <a:spcBef>
                <a:spcPts val="650"/>
              </a:spcBef>
            </a:pPr>
            <a:r>
              <a:rPr sz="2600" spc="-5" dirty="0">
                <a:latin typeface="Arial"/>
                <a:cs typeface="Arial"/>
              </a:rPr>
              <a:t>In </a:t>
            </a:r>
            <a:r>
              <a:rPr sz="2600" dirty="0">
                <a:latin typeface="Arial"/>
                <a:cs typeface="Arial"/>
              </a:rPr>
              <a:t>a </a:t>
            </a:r>
            <a:r>
              <a:rPr sz="2600" spc="-10" dirty="0">
                <a:latin typeface="Arial"/>
                <a:cs typeface="Arial"/>
              </a:rPr>
              <a:t>two </a:t>
            </a:r>
            <a:r>
              <a:rPr sz="2600" spc="-5" dirty="0">
                <a:latin typeface="Arial"/>
                <a:cs typeface="Arial"/>
              </a:rPr>
              <a:t>stock portfolio, the minimum risk </a:t>
            </a:r>
            <a:r>
              <a:rPr sz="2600" dirty="0">
                <a:latin typeface="Arial"/>
                <a:cs typeface="Arial"/>
              </a:rPr>
              <a:t>and </a:t>
            </a:r>
            <a:r>
              <a:rPr sz="2600" spc="-5" dirty="0">
                <a:latin typeface="Arial"/>
                <a:cs typeface="Arial"/>
              </a:rPr>
              <a:t>the  lowest return would </a:t>
            </a:r>
            <a:r>
              <a:rPr sz="2600" dirty="0">
                <a:latin typeface="Arial"/>
                <a:cs typeface="Arial"/>
              </a:rPr>
              <a:t>be the </a:t>
            </a:r>
            <a:r>
              <a:rPr sz="2600" spc="-5" dirty="0">
                <a:latin typeface="Arial"/>
                <a:cs typeface="Arial"/>
              </a:rPr>
              <a:t>corner</a:t>
            </a:r>
            <a:r>
              <a:rPr sz="260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portfolio.</a:t>
            </a:r>
            <a:endParaRPr sz="2600">
              <a:latin typeface="Arial"/>
              <a:cs typeface="Arial"/>
            </a:endParaRPr>
          </a:p>
          <a:p>
            <a:pPr marL="12700" marR="5715" algn="just">
              <a:lnSpc>
                <a:spcPct val="100000"/>
              </a:lnSpc>
              <a:spcBef>
                <a:spcPts val="640"/>
              </a:spcBef>
            </a:pPr>
            <a:r>
              <a:rPr sz="2600" dirty="0">
                <a:latin typeface="Arial"/>
                <a:cs typeface="Arial"/>
              </a:rPr>
              <a:t>As </a:t>
            </a:r>
            <a:r>
              <a:rPr sz="2600" spc="-5" dirty="0">
                <a:latin typeface="Arial"/>
                <a:cs typeface="Arial"/>
              </a:rPr>
              <a:t>the </a:t>
            </a:r>
            <a:r>
              <a:rPr sz="2600" dirty="0">
                <a:latin typeface="Arial"/>
                <a:cs typeface="Arial"/>
              </a:rPr>
              <a:t>number of </a:t>
            </a:r>
            <a:r>
              <a:rPr sz="2600" spc="-5" dirty="0">
                <a:latin typeface="Arial"/>
                <a:cs typeface="Arial"/>
              </a:rPr>
              <a:t>stocks increases in </a:t>
            </a:r>
            <a:r>
              <a:rPr sz="2600" dirty="0">
                <a:latin typeface="Arial"/>
                <a:cs typeface="Arial"/>
              </a:rPr>
              <a:t>a </a:t>
            </a:r>
            <a:r>
              <a:rPr sz="2600" spc="-5" dirty="0">
                <a:latin typeface="Arial"/>
                <a:cs typeface="Arial"/>
              </a:rPr>
              <a:t>portfolio, the  </a:t>
            </a:r>
            <a:r>
              <a:rPr sz="2600" dirty="0">
                <a:latin typeface="Arial"/>
                <a:cs typeface="Arial"/>
              </a:rPr>
              <a:t>corner </a:t>
            </a:r>
            <a:r>
              <a:rPr sz="2600" spc="-5" dirty="0">
                <a:latin typeface="Arial"/>
                <a:cs typeface="Arial"/>
              </a:rPr>
              <a:t>portfolio would </a:t>
            </a:r>
            <a:r>
              <a:rPr sz="2600" dirty="0">
                <a:latin typeface="Arial"/>
                <a:cs typeface="Arial"/>
              </a:rPr>
              <a:t>be </a:t>
            </a:r>
            <a:r>
              <a:rPr sz="2600" spc="-5" dirty="0">
                <a:latin typeface="Arial"/>
                <a:cs typeface="Arial"/>
              </a:rPr>
              <a:t>the </a:t>
            </a:r>
            <a:r>
              <a:rPr sz="2600" dirty="0">
                <a:latin typeface="Arial"/>
                <a:cs typeface="Arial"/>
              </a:rPr>
              <a:t>one </a:t>
            </a:r>
            <a:r>
              <a:rPr sz="2600" spc="-10" dirty="0">
                <a:latin typeface="Arial"/>
                <a:cs typeface="Arial"/>
              </a:rPr>
              <a:t>with </a:t>
            </a:r>
            <a:r>
              <a:rPr sz="2600" spc="-5" dirty="0">
                <a:latin typeface="Arial"/>
                <a:cs typeface="Arial"/>
              </a:rPr>
              <a:t>lowest return  </a:t>
            </a:r>
            <a:r>
              <a:rPr sz="2600" dirty="0">
                <a:latin typeface="Arial"/>
                <a:cs typeface="Arial"/>
              </a:rPr>
              <a:t>and </a:t>
            </a:r>
            <a:r>
              <a:rPr sz="2600" spc="-5" dirty="0">
                <a:latin typeface="Arial"/>
                <a:cs typeface="Arial"/>
              </a:rPr>
              <a:t>risk</a:t>
            </a:r>
            <a:r>
              <a:rPr sz="260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combination.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611314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Expected Return of</a:t>
            </a:r>
            <a:r>
              <a:rPr sz="4200" spc="-4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Portfolio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86529" y="3413760"/>
            <a:ext cx="153035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14370" y="3386305"/>
            <a:ext cx="2716530" cy="887094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dirty="0">
                <a:latin typeface="Times New Roman"/>
                <a:cs typeface="Times New Roman"/>
              </a:rPr>
              <a:t>R</a:t>
            </a:r>
            <a:r>
              <a:rPr sz="2400" spc="-390" dirty="0">
                <a:latin typeface="Times New Roman"/>
                <a:cs typeface="Times New Roman"/>
              </a:rPr>
              <a:t> </a:t>
            </a:r>
            <a:r>
              <a:rPr sz="2100" spc="-7" baseline="-23809" dirty="0">
                <a:latin typeface="Times New Roman"/>
                <a:cs typeface="Times New Roman"/>
              </a:rPr>
              <a:t>p</a:t>
            </a:r>
            <a:r>
              <a:rPr sz="2100" spc="172" baseline="-2380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5400" spc="0" baseline="-8487" dirty="0">
                <a:latin typeface="Symbol"/>
                <a:cs typeface="Symbol"/>
              </a:rPr>
              <a:t></a:t>
            </a:r>
            <a:r>
              <a:rPr sz="5400" spc="-810" baseline="-8487" dirty="0">
                <a:latin typeface="Times New Roman"/>
                <a:cs typeface="Times New Roman"/>
              </a:rPr>
              <a:t> </a:t>
            </a:r>
            <a:r>
              <a:rPr sz="2400" spc="55" dirty="0">
                <a:latin typeface="Times New Roman"/>
                <a:cs typeface="Times New Roman"/>
              </a:rPr>
              <a:t>x</a:t>
            </a:r>
            <a:r>
              <a:rPr sz="2100" spc="82" baseline="-23809" dirty="0">
                <a:latin typeface="Times New Roman"/>
                <a:cs typeface="Times New Roman"/>
              </a:rPr>
              <a:t>i</a:t>
            </a:r>
            <a:r>
              <a:rPr sz="2100" spc="-82" baseline="-23809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(α</a:t>
            </a:r>
            <a:r>
              <a:rPr sz="2100" spc="7" baseline="-23809" dirty="0">
                <a:latin typeface="Times New Roman"/>
                <a:cs typeface="Times New Roman"/>
              </a:rPr>
              <a:t>i</a:t>
            </a:r>
            <a:r>
              <a:rPr sz="2100" spc="150" baseline="-2380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spc="25" dirty="0">
                <a:latin typeface="Times New Roman"/>
                <a:cs typeface="Times New Roman"/>
              </a:rPr>
              <a:t>β</a:t>
            </a:r>
            <a:r>
              <a:rPr sz="2100" spc="37" baseline="-23809" dirty="0">
                <a:latin typeface="Times New Roman"/>
                <a:cs typeface="Times New Roman"/>
              </a:rPr>
              <a:t>i</a:t>
            </a:r>
            <a:r>
              <a:rPr sz="2100" spc="-315" baseline="-2380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</a:t>
            </a:r>
            <a:r>
              <a:rPr sz="2400" spc="-375" dirty="0">
                <a:latin typeface="Times New Roman"/>
                <a:cs typeface="Times New Roman"/>
              </a:rPr>
              <a:t> </a:t>
            </a:r>
            <a:r>
              <a:rPr sz="2100" spc="-15" baseline="-23809" dirty="0">
                <a:latin typeface="Times New Roman"/>
                <a:cs typeface="Times New Roman"/>
              </a:rPr>
              <a:t>m</a:t>
            </a:r>
            <a:r>
              <a:rPr sz="2100" spc="-97" baseline="-2380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722630">
              <a:lnSpc>
                <a:spcPct val="100000"/>
              </a:lnSpc>
              <a:spcBef>
                <a:spcPts val="210"/>
              </a:spcBef>
            </a:pP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400" spc="-195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=1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1569720"/>
            <a:ext cx="8074025" cy="3873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139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MS Office Symbol Regular"/>
              <a:buChar char=""/>
              <a:tabLst>
                <a:tab pos="355600" algn="l"/>
              </a:tabLst>
            </a:pPr>
            <a:r>
              <a:rPr sz="3000" spc="-10" dirty="0">
                <a:latin typeface="Arial"/>
                <a:cs typeface="Arial"/>
              </a:rPr>
              <a:t>For </a:t>
            </a:r>
            <a:r>
              <a:rPr sz="3000" spc="-5" dirty="0">
                <a:latin typeface="Arial"/>
                <a:cs typeface="Arial"/>
              </a:rPr>
              <a:t>each </a:t>
            </a:r>
            <a:r>
              <a:rPr sz="3000" dirty="0">
                <a:latin typeface="Arial"/>
                <a:cs typeface="Arial"/>
              </a:rPr>
              <a:t>security </a:t>
            </a:r>
            <a:r>
              <a:rPr sz="3000" spc="-85" dirty="0">
                <a:latin typeface="Symbol"/>
                <a:cs typeface="Symbol"/>
              </a:rPr>
              <a:t></a:t>
            </a:r>
            <a:r>
              <a:rPr sz="2625" spc="-127" baseline="-23809" dirty="0">
                <a:latin typeface="Arial"/>
                <a:cs typeface="Arial"/>
              </a:rPr>
              <a:t>i </a:t>
            </a:r>
            <a:r>
              <a:rPr sz="3000" spc="-5" dirty="0">
                <a:latin typeface="Arial"/>
                <a:cs typeface="Arial"/>
              </a:rPr>
              <a:t>and </a:t>
            </a:r>
            <a:r>
              <a:rPr sz="3000" spc="-90" dirty="0">
                <a:latin typeface="Symbol"/>
                <a:cs typeface="Symbol"/>
              </a:rPr>
              <a:t></a:t>
            </a:r>
            <a:r>
              <a:rPr sz="2625" spc="-135" baseline="-23809" dirty="0">
                <a:latin typeface="Arial"/>
                <a:cs typeface="Arial"/>
              </a:rPr>
              <a:t>i </a:t>
            </a:r>
            <a:r>
              <a:rPr sz="3000" dirty="0">
                <a:latin typeface="Arial"/>
                <a:cs typeface="Arial"/>
              </a:rPr>
              <a:t>should </a:t>
            </a:r>
            <a:r>
              <a:rPr sz="3000" spc="-5" dirty="0">
                <a:latin typeface="Arial"/>
                <a:cs typeface="Arial"/>
              </a:rPr>
              <a:t>be  estimated</a:t>
            </a:r>
            <a:endParaRPr sz="3000">
              <a:latin typeface="Arial"/>
              <a:cs typeface="Arial"/>
            </a:endParaRPr>
          </a:p>
          <a:p>
            <a:pPr marL="355600" marR="11430" indent="-342900" algn="just">
              <a:lnSpc>
                <a:spcPct val="100000"/>
              </a:lnSpc>
              <a:spcBef>
                <a:spcPts val="740"/>
              </a:spcBef>
              <a:buClr>
                <a:srgbClr val="CC9900"/>
              </a:buClr>
              <a:buSzPct val="65000"/>
              <a:buFont typeface="MS Office Symbol Regular"/>
              <a:buChar char=""/>
              <a:tabLst>
                <a:tab pos="355600" algn="l"/>
              </a:tabLst>
            </a:pPr>
            <a:r>
              <a:rPr sz="3000" spc="-10" dirty="0">
                <a:latin typeface="Arial"/>
                <a:cs typeface="Arial"/>
              </a:rPr>
              <a:t>Portfolio return </a:t>
            </a:r>
            <a:r>
              <a:rPr sz="3000" dirty="0">
                <a:latin typeface="Arial"/>
                <a:cs typeface="Arial"/>
              </a:rPr>
              <a:t>is </a:t>
            </a:r>
            <a:r>
              <a:rPr sz="3000" spc="-10" dirty="0">
                <a:latin typeface="Arial"/>
                <a:cs typeface="Arial"/>
              </a:rPr>
              <a:t>the weighted </a:t>
            </a:r>
            <a:r>
              <a:rPr sz="3000" spc="-5" dirty="0">
                <a:latin typeface="Arial"/>
                <a:cs typeface="Arial"/>
              </a:rPr>
              <a:t>average of the  estimated </a:t>
            </a:r>
            <a:r>
              <a:rPr sz="3000" spc="-10" dirty="0">
                <a:latin typeface="Arial"/>
                <a:cs typeface="Arial"/>
              </a:rPr>
              <a:t>return </a:t>
            </a:r>
            <a:r>
              <a:rPr sz="3000" spc="-5" dirty="0">
                <a:latin typeface="Arial"/>
                <a:cs typeface="Arial"/>
              </a:rPr>
              <a:t>for each security in the  </a:t>
            </a:r>
            <a:r>
              <a:rPr sz="3000" spc="-10" dirty="0">
                <a:latin typeface="Arial"/>
                <a:cs typeface="Arial"/>
              </a:rPr>
              <a:t>portfolio.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9900"/>
              </a:buClr>
              <a:buFont typeface="MS Office Symbol Regular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355600" marR="13335" indent="-342900" algn="just">
              <a:lnSpc>
                <a:spcPct val="100000"/>
              </a:lnSpc>
              <a:spcBef>
                <a:spcPts val="5"/>
              </a:spcBef>
              <a:buClr>
                <a:srgbClr val="CC9900"/>
              </a:buClr>
              <a:buSzPct val="65000"/>
              <a:buFont typeface="MS Office Symbol Regular"/>
              <a:buChar char=""/>
              <a:tabLst>
                <a:tab pos="355600" algn="l"/>
              </a:tabLst>
            </a:pPr>
            <a:r>
              <a:rPr sz="3000" dirty="0">
                <a:latin typeface="Arial"/>
                <a:cs typeface="Arial"/>
              </a:rPr>
              <a:t>The </a:t>
            </a:r>
            <a:r>
              <a:rPr sz="3000" spc="-10" dirty="0">
                <a:latin typeface="Arial"/>
                <a:cs typeface="Arial"/>
              </a:rPr>
              <a:t>weights </a:t>
            </a:r>
            <a:r>
              <a:rPr sz="3000" spc="-5" dirty="0">
                <a:latin typeface="Arial"/>
                <a:cs typeface="Arial"/>
              </a:rPr>
              <a:t>are </a:t>
            </a:r>
            <a:r>
              <a:rPr sz="3000" spc="-1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respective </a:t>
            </a:r>
            <a:r>
              <a:rPr sz="3000" spc="-10" dirty="0">
                <a:latin typeface="Arial"/>
                <a:cs typeface="Arial"/>
              </a:rPr>
              <a:t>stocks’  proportions </a:t>
            </a:r>
            <a:r>
              <a:rPr sz="3000" spc="-5" dirty="0">
                <a:latin typeface="Arial"/>
                <a:cs typeface="Arial"/>
              </a:rPr>
              <a:t>in the</a:t>
            </a:r>
            <a:r>
              <a:rPr sz="3000" spc="-25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portfolio.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294640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Portfolio</a:t>
            </a:r>
            <a:r>
              <a:rPr sz="4200" spc="-7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Beta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32629" y="3267709"/>
            <a:ext cx="195580" cy="307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dirty="0">
                <a:latin typeface="Times New Roman"/>
                <a:cs typeface="Times New Roman"/>
              </a:rPr>
              <a:t>N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87750" y="3230571"/>
            <a:ext cx="1912620" cy="1171575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0"/>
              </a:spcBef>
              <a:tabLst>
                <a:tab pos="497205" algn="l"/>
              </a:tabLst>
            </a:pPr>
            <a:r>
              <a:rPr sz="3200" spc="50" dirty="0">
                <a:latin typeface="Symbol"/>
                <a:cs typeface="Symbol"/>
              </a:rPr>
              <a:t></a:t>
            </a:r>
            <a:r>
              <a:rPr sz="2775" spc="75" baseline="-24024" dirty="0">
                <a:latin typeface="Times New Roman"/>
                <a:cs typeface="Times New Roman"/>
              </a:rPr>
              <a:t>p	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7200" baseline="-8680" dirty="0">
                <a:latin typeface="Symbol"/>
                <a:cs typeface="Symbol"/>
              </a:rPr>
              <a:t></a:t>
            </a:r>
            <a:r>
              <a:rPr sz="7200" spc="-1312" baseline="-8680" dirty="0">
                <a:latin typeface="Times New Roman"/>
                <a:cs typeface="Times New Roman"/>
              </a:rPr>
              <a:t> </a:t>
            </a:r>
            <a:r>
              <a:rPr sz="3200" spc="50" dirty="0">
                <a:latin typeface="Times New Roman"/>
                <a:cs typeface="Times New Roman"/>
              </a:rPr>
              <a:t>x</a:t>
            </a:r>
            <a:r>
              <a:rPr sz="2775" spc="75" baseline="-24024" dirty="0">
                <a:latin typeface="Times New Roman"/>
                <a:cs typeface="Times New Roman"/>
              </a:rPr>
              <a:t>i</a:t>
            </a:r>
            <a:r>
              <a:rPr sz="3200" spc="50" dirty="0">
                <a:latin typeface="Symbol"/>
                <a:cs typeface="Symbol"/>
              </a:rPr>
              <a:t></a:t>
            </a:r>
            <a:r>
              <a:rPr sz="2775" spc="75" baseline="-24024" dirty="0">
                <a:latin typeface="Times New Roman"/>
                <a:cs typeface="Times New Roman"/>
              </a:rPr>
              <a:t>i</a:t>
            </a:r>
            <a:endParaRPr sz="2775" baseline="-24024">
              <a:latin typeface="Times New Roman"/>
              <a:cs typeface="Times New Roman"/>
            </a:endParaRPr>
          </a:p>
          <a:p>
            <a:pPr marL="182880" algn="ctr">
              <a:lnSpc>
                <a:spcPct val="100000"/>
              </a:lnSpc>
              <a:spcBef>
                <a:spcPts val="290"/>
              </a:spcBef>
            </a:pPr>
            <a:r>
              <a:rPr sz="1850" dirty="0">
                <a:latin typeface="Times New Roman"/>
                <a:cs typeface="Times New Roman"/>
              </a:rPr>
              <a:t>i</a:t>
            </a:r>
            <a:r>
              <a:rPr sz="1850" spc="-245" dirty="0">
                <a:latin typeface="Times New Roman"/>
                <a:cs typeface="Times New Roman"/>
              </a:rPr>
              <a:t> </a:t>
            </a:r>
            <a:r>
              <a:rPr sz="1850" spc="10" dirty="0">
                <a:latin typeface="Times New Roman"/>
                <a:cs typeface="Times New Roman"/>
              </a:rPr>
              <a:t>=1</a:t>
            </a:r>
            <a:endParaRPr sz="1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569" y="1633220"/>
            <a:ext cx="772477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6080" algn="just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Arial"/>
                <a:cs typeface="Arial"/>
              </a:rPr>
              <a:t>A </a:t>
            </a:r>
            <a:r>
              <a:rPr sz="3000" spc="-5" dirty="0">
                <a:latin typeface="Arial"/>
                <a:cs typeface="Arial"/>
              </a:rPr>
              <a:t>portfolio’s </a:t>
            </a:r>
            <a:r>
              <a:rPr sz="3000" spc="-10" dirty="0">
                <a:latin typeface="Arial"/>
                <a:cs typeface="Arial"/>
              </a:rPr>
              <a:t>beta </a:t>
            </a:r>
            <a:r>
              <a:rPr sz="3000" dirty="0">
                <a:latin typeface="Arial"/>
                <a:cs typeface="Arial"/>
              </a:rPr>
              <a:t>value </a:t>
            </a:r>
            <a:r>
              <a:rPr sz="3000" spc="-5" dirty="0">
                <a:latin typeface="Arial"/>
                <a:cs typeface="Arial"/>
              </a:rPr>
              <a:t>is the </a:t>
            </a:r>
            <a:r>
              <a:rPr sz="3000" spc="-10" dirty="0">
                <a:latin typeface="Arial"/>
                <a:cs typeface="Arial"/>
              </a:rPr>
              <a:t>weighted  average </a:t>
            </a:r>
            <a:r>
              <a:rPr sz="3000" spc="-5" dirty="0">
                <a:latin typeface="Arial"/>
                <a:cs typeface="Arial"/>
              </a:rPr>
              <a:t>of </a:t>
            </a:r>
            <a:r>
              <a:rPr sz="3000" spc="-10" dirty="0">
                <a:latin typeface="Arial"/>
                <a:cs typeface="Arial"/>
              </a:rPr>
              <a:t>the beta </a:t>
            </a:r>
            <a:r>
              <a:rPr sz="3000" spc="-5" dirty="0">
                <a:latin typeface="Arial"/>
                <a:cs typeface="Arial"/>
              </a:rPr>
              <a:t>values of its component  stocks using relative share of them </a:t>
            </a:r>
            <a:r>
              <a:rPr sz="3000" dirty="0">
                <a:latin typeface="Arial"/>
                <a:cs typeface="Arial"/>
              </a:rPr>
              <a:t>in </a:t>
            </a:r>
            <a:r>
              <a:rPr sz="3000" spc="-5" dirty="0">
                <a:latin typeface="Arial"/>
                <a:cs typeface="Arial"/>
              </a:rPr>
              <a:t>the  portfolio as</a:t>
            </a:r>
            <a:r>
              <a:rPr sz="3000" spc="-20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weights.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282" y="3562350"/>
            <a:ext cx="39871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20" dirty="0">
                <a:latin typeface="Symbol"/>
                <a:cs typeface="Symbol"/>
              </a:rPr>
              <a:t></a:t>
            </a:r>
            <a:r>
              <a:rPr sz="2775" spc="-330" baseline="-24024" dirty="0">
                <a:latin typeface="Arial"/>
                <a:cs typeface="Arial"/>
              </a:rPr>
              <a:t>p </a:t>
            </a:r>
            <a:r>
              <a:rPr sz="3200" spc="-5" dirty="0">
                <a:latin typeface="Arial"/>
                <a:cs typeface="Arial"/>
              </a:rPr>
              <a:t>is the portfolio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beta.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543179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Sharpe’s optimal</a:t>
            </a:r>
            <a:r>
              <a:rPr sz="4200" spc="-4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portfolio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87800" y="3841750"/>
            <a:ext cx="1165860" cy="0"/>
          </a:xfrm>
          <a:custGeom>
            <a:avLst/>
            <a:gdLst/>
            <a:ahLst/>
            <a:cxnLst/>
            <a:rect l="l" t="t" r="r" b="b"/>
            <a:pathLst>
              <a:path w="1165860">
                <a:moveTo>
                  <a:pt x="0" y="0"/>
                </a:moveTo>
                <a:lnTo>
                  <a:pt x="1165860" y="0"/>
                </a:lnTo>
              </a:path>
            </a:pathLst>
          </a:custGeom>
          <a:ln w="177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97959" y="3266439"/>
            <a:ext cx="1088390" cy="1023619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70"/>
              </a:spcBef>
            </a:pPr>
            <a:r>
              <a:rPr sz="2800" spc="100" dirty="0">
                <a:latin typeface="Times New Roman"/>
                <a:cs typeface="Times New Roman"/>
              </a:rPr>
              <a:t>R</a:t>
            </a:r>
            <a:r>
              <a:rPr sz="2400" spc="150" baseline="-24305" dirty="0">
                <a:latin typeface="Times New Roman"/>
                <a:cs typeface="Times New Roman"/>
              </a:rPr>
              <a:t>i </a:t>
            </a:r>
            <a:r>
              <a:rPr sz="2800" dirty="0">
                <a:latin typeface="Symbol"/>
                <a:cs typeface="Symbol"/>
              </a:rPr>
              <a:t>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100" dirty="0">
                <a:latin typeface="Times New Roman"/>
                <a:cs typeface="Times New Roman"/>
              </a:rPr>
              <a:t>R</a:t>
            </a:r>
            <a:r>
              <a:rPr sz="2400" spc="150" baseline="-24305" dirty="0">
                <a:latin typeface="Times New Roman"/>
                <a:cs typeface="Times New Roman"/>
              </a:rPr>
              <a:t>f</a:t>
            </a:r>
            <a:endParaRPr sz="2400" baseline="-24305"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570"/>
              </a:spcBef>
            </a:pPr>
            <a:r>
              <a:rPr sz="2800" spc="35" dirty="0">
                <a:latin typeface="Times New Roman"/>
                <a:cs typeface="Times New Roman"/>
              </a:rPr>
              <a:t>β</a:t>
            </a:r>
            <a:r>
              <a:rPr sz="2400" spc="52" baseline="-24305" dirty="0">
                <a:latin typeface="Times New Roman"/>
                <a:cs typeface="Times New Roman"/>
              </a:rPr>
              <a:t>i</a:t>
            </a:r>
            <a:endParaRPr sz="2400" baseline="-24305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1593850"/>
            <a:ext cx="7550150" cy="127762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4965" marR="5080" indent="-342900">
              <a:lnSpc>
                <a:spcPts val="2810"/>
              </a:lnSpc>
              <a:spcBef>
                <a:spcPts val="450"/>
              </a:spcBef>
              <a:tabLst>
                <a:tab pos="354965" algn="l"/>
                <a:tab pos="2520950" algn="l"/>
              </a:tabLst>
            </a:pPr>
            <a:r>
              <a:rPr sz="2550" spc="-232" baseline="17973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	</a:t>
            </a:r>
            <a:r>
              <a:rPr sz="2600" dirty="0"/>
              <a:t>The </a:t>
            </a:r>
            <a:r>
              <a:rPr sz="2600" spc="-5" dirty="0"/>
              <a:t>selection </a:t>
            </a:r>
            <a:r>
              <a:rPr sz="2600" dirty="0"/>
              <a:t>of any stock </a:t>
            </a:r>
            <a:r>
              <a:rPr sz="2600" spc="-5" dirty="0"/>
              <a:t>is directly related to </a:t>
            </a:r>
            <a:r>
              <a:rPr sz="2600" spc="-10" dirty="0"/>
              <a:t>its  </a:t>
            </a:r>
            <a:r>
              <a:rPr sz="2600" spc="-5" dirty="0"/>
              <a:t>excess</a:t>
            </a:r>
            <a:r>
              <a:rPr sz="2600" spc="5" dirty="0"/>
              <a:t> </a:t>
            </a:r>
            <a:r>
              <a:rPr sz="2600" spc="-5" dirty="0"/>
              <a:t>return	to </a:t>
            </a:r>
            <a:r>
              <a:rPr sz="2600" dirty="0"/>
              <a:t>beta</a:t>
            </a:r>
            <a:r>
              <a:rPr sz="2600" spc="-10" dirty="0"/>
              <a:t> </a:t>
            </a:r>
            <a:r>
              <a:rPr sz="2600" spc="-5" dirty="0"/>
              <a:t>ratio.</a:t>
            </a:r>
            <a:endParaRPr sz="26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354965" algn="l"/>
              </a:tabLst>
            </a:pPr>
            <a:r>
              <a:rPr sz="2925" spc="-697" baseline="9971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	</a:t>
            </a:r>
            <a:r>
              <a:rPr sz="3000" spc="-10" dirty="0"/>
              <a:t>where </a:t>
            </a:r>
            <a:r>
              <a:rPr sz="3000" spc="-80" dirty="0"/>
              <a:t>R</a:t>
            </a:r>
            <a:r>
              <a:rPr sz="2625" spc="-120" baseline="-23809" dirty="0"/>
              <a:t>i </a:t>
            </a:r>
            <a:r>
              <a:rPr sz="3000" dirty="0"/>
              <a:t>= </a:t>
            </a:r>
            <a:r>
              <a:rPr sz="3000" spc="-5" dirty="0"/>
              <a:t>the </a:t>
            </a:r>
            <a:r>
              <a:rPr sz="3000" spc="-10" dirty="0"/>
              <a:t>expected return </a:t>
            </a:r>
            <a:r>
              <a:rPr sz="3000" spc="-5" dirty="0"/>
              <a:t>on </a:t>
            </a:r>
            <a:r>
              <a:rPr sz="3000" dirty="0"/>
              <a:t>stock</a:t>
            </a:r>
            <a:r>
              <a:rPr sz="3000" spc="50" dirty="0"/>
              <a:t> </a:t>
            </a:r>
            <a:r>
              <a:rPr sz="3000" i="1" dirty="0">
                <a:latin typeface="Arial"/>
                <a:cs typeface="Arial"/>
              </a:rPr>
              <a:t>i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65477" y="3183890"/>
            <a:ext cx="5012055" cy="828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">
              <a:lnSpc>
                <a:spcPct val="100000"/>
              </a:lnSpc>
              <a:spcBef>
                <a:spcPts val="100"/>
              </a:spcBef>
            </a:pPr>
            <a:r>
              <a:rPr sz="2600" spc="-90" dirty="0">
                <a:latin typeface="Arial"/>
                <a:cs typeface="Arial"/>
              </a:rPr>
              <a:t>R</a:t>
            </a:r>
            <a:r>
              <a:rPr sz="2250" spc="-135" baseline="-24074" dirty="0">
                <a:latin typeface="Arial"/>
                <a:cs typeface="Arial"/>
              </a:rPr>
              <a:t>f </a:t>
            </a:r>
            <a:r>
              <a:rPr sz="2600" dirty="0">
                <a:latin typeface="Arial"/>
                <a:cs typeface="Arial"/>
              </a:rPr>
              <a:t>= </a:t>
            </a:r>
            <a:r>
              <a:rPr sz="2600" spc="-5" dirty="0">
                <a:latin typeface="Arial"/>
                <a:cs typeface="Arial"/>
              </a:rPr>
              <a:t>the return </a:t>
            </a:r>
            <a:r>
              <a:rPr sz="2600" dirty="0">
                <a:latin typeface="Arial"/>
                <a:cs typeface="Arial"/>
              </a:rPr>
              <a:t>on a </a:t>
            </a:r>
            <a:r>
              <a:rPr sz="2600" spc="-5" dirty="0">
                <a:latin typeface="Arial"/>
                <a:cs typeface="Arial"/>
              </a:rPr>
              <a:t>risk less</a:t>
            </a:r>
            <a:r>
              <a:rPr sz="2600" spc="10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asset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2600" spc="-70" dirty="0">
                <a:latin typeface="Symbol"/>
                <a:cs typeface="Symbol"/>
              </a:rPr>
              <a:t></a:t>
            </a:r>
            <a:r>
              <a:rPr sz="2250" spc="-104" baseline="-24074" dirty="0">
                <a:latin typeface="Arial"/>
                <a:cs typeface="Arial"/>
              </a:rPr>
              <a:t>i </a:t>
            </a:r>
            <a:r>
              <a:rPr sz="2600" dirty="0">
                <a:latin typeface="Arial"/>
                <a:cs typeface="Arial"/>
              </a:rPr>
              <a:t>= Systematic</a:t>
            </a:r>
            <a:r>
              <a:rPr sz="2600" spc="5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risk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374142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Optimal</a:t>
            </a:r>
            <a:r>
              <a:rPr sz="4200" spc="-7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Portfolio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633220"/>
            <a:ext cx="8068309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tabLst>
                <a:tab pos="1224280" algn="l"/>
                <a:tab pos="2345690" algn="l"/>
                <a:tab pos="3000375" algn="l"/>
                <a:tab pos="4332605" algn="l"/>
                <a:tab pos="5072380" algn="l"/>
                <a:tab pos="5811520" algn="l"/>
                <a:tab pos="7103109" algn="l"/>
                <a:tab pos="7630795" algn="l"/>
              </a:tabLst>
            </a:pPr>
            <a:r>
              <a:rPr sz="2925" spc="-254" baseline="17094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 </a:t>
            </a:r>
            <a:r>
              <a:rPr sz="2925" spc="-232" baseline="17094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 </a:t>
            </a:r>
            <a:r>
              <a:rPr sz="3000" spc="10" dirty="0">
                <a:latin typeface="Arial"/>
                <a:cs typeface="Arial"/>
              </a:rPr>
              <a:t>T</a:t>
            </a:r>
            <a:r>
              <a:rPr sz="3000" spc="-10" dirty="0">
                <a:latin typeface="Arial"/>
                <a:cs typeface="Arial"/>
              </a:rPr>
              <a:t>h</a:t>
            </a:r>
            <a:r>
              <a:rPr sz="3000" dirty="0">
                <a:latin typeface="Arial"/>
                <a:cs typeface="Arial"/>
              </a:rPr>
              <a:t>e	steps	</a:t>
            </a:r>
            <a:r>
              <a:rPr sz="3000" spc="-5" dirty="0">
                <a:latin typeface="Arial"/>
                <a:cs typeface="Arial"/>
              </a:rPr>
              <a:t>fo</a:t>
            </a:r>
            <a:r>
              <a:rPr sz="3000" dirty="0">
                <a:latin typeface="Arial"/>
                <a:cs typeface="Arial"/>
              </a:rPr>
              <a:t>r	</a:t>
            </a:r>
            <a:r>
              <a:rPr sz="3000" spc="-15" dirty="0">
                <a:latin typeface="Arial"/>
                <a:cs typeface="Arial"/>
              </a:rPr>
              <a:t>f</a:t>
            </a:r>
            <a:r>
              <a:rPr sz="3000" spc="5" dirty="0">
                <a:latin typeface="Arial"/>
                <a:cs typeface="Arial"/>
              </a:rPr>
              <a:t>i</a:t>
            </a:r>
            <a:r>
              <a:rPr sz="3000" spc="-5" dirty="0">
                <a:latin typeface="Arial"/>
                <a:cs typeface="Arial"/>
              </a:rPr>
              <a:t>n</a:t>
            </a:r>
            <a:r>
              <a:rPr sz="3000" spc="-10" dirty="0">
                <a:latin typeface="Arial"/>
                <a:cs typeface="Arial"/>
              </a:rPr>
              <a:t>d</a:t>
            </a:r>
            <a:r>
              <a:rPr sz="3000" spc="-5" dirty="0">
                <a:latin typeface="Arial"/>
                <a:cs typeface="Arial"/>
              </a:rPr>
              <a:t>in</a:t>
            </a:r>
            <a:r>
              <a:rPr sz="3000" dirty="0">
                <a:latin typeface="Arial"/>
                <a:cs typeface="Arial"/>
              </a:rPr>
              <a:t>g	</a:t>
            </a:r>
            <a:r>
              <a:rPr sz="3000" spc="-5" dirty="0">
                <a:latin typeface="Arial"/>
                <a:cs typeface="Arial"/>
              </a:rPr>
              <a:t>ou</a:t>
            </a:r>
            <a:r>
              <a:rPr sz="3000" dirty="0">
                <a:latin typeface="Arial"/>
                <a:cs typeface="Arial"/>
              </a:rPr>
              <a:t>t	</a:t>
            </a:r>
            <a:r>
              <a:rPr sz="3000" spc="-5" dirty="0">
                <a:latin typeface="Arial"/>
                <a:cs typeface="Arial"/>
              </a:rPr>
              <a:t>th</a:t>
            </a:r>
            <a:r>
              <a:rPr sz="3000" dirty="0">
                <a:latin typeface="Arial"/>
                <a:cs typeface="Arial"/>
              </a:rPr>
              <a:t>e	stocks	</a:t>
            </a:r>
            <a:r>
              <a:rPr sz="3000" spc="-15" dirty="0">
                <a:latin typeface="Arial"/>
                <a:cs typeface="Arial"/>
              </a:rPr>
              <a:t>t</a:t>
            </a:r>
            <a:r>
              <a:rPr sz="3000" dirty="0">
                <a:latin typeface="Arial"/>
                <a:cs typeface="Arial"/>
              </a:rPr>
              <a:t>o	</a:t>
            </a:r>
            <a:r>
              <a:rPr sz="3000" spc="-5" dirty="0">
                <a:latin typeface="Arial"/>
                <a:cs typeface="Arial"/>
              </a:rPr>
              <a:t>be  included in </a:t>
            </a:r>
            <a:r>
              <a:rPr sz="3000" spc="-1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optimal portfolio are</a:t>
            </a:r>
            <a:r>
              <a:rPr sz="3000" spc="-3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as: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2688589"/>
            <a:ext cx="18351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10" dirty="0">
                <a:solidFill>
                  <a:srgbClr val="3A802E"/>
                </a:solidFill>
                <a:latin typeface="MS Office Symbol Regular"/>
                <a:cs typeface="MS Office Symbol Regular"/>
              </a:rPr>
              <a:t>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8839" y="3563620"/>
            <a:ext cx="18351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10" dirty="0">
                <a:solidFill>
                  <a:srgbClr val="3A802E"/>
                </a:solidFill>
                <a:latin typeface="MS Office Symbol Regular"/>
                <a:cs typeface="MS Office Symbol Regular"/>
              </a:rPr>
              <a:t>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4069079"/>
            <a:ext cx="18351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10" dirty="0">
                <a:solidFill>
                  <a:srgbClr val="3A802E"/>
                </a:solidFill>
                <a:latin typeface="MS Office Symbol Regular"/>
                <a:cs typeface="MS Office Symbol Regular"/>
              </a:rPr>
              <a:t>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03960" y="2630170"/>
            <a:ext cx="7398384" cy="222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latin typeface="Arial"/>
                <a:cs typeface="Arial"/>
              </a:rPr>
              <a:t>Find </a:t>
            </a:r>
            <a:r>
              <a:rPr sz="2600" dirty="0">
                <a:latin typeface="Arial"/>
                <a:cs typeface="Arial"/>
              </a:rPr>
              <a:t>out </a:t>
            </a:r>
            <a:r>
              <a:rPr sz="2600" spc="-5" dirty="0">
                <a:latin typeface="Arial"/>
                <a:cs typeface="Arial"/>
              </a:rPr>
              <a:t>the “excess return to </a:t>
            </a:r>
            <a:r>
              <a:rPr sz="2600" dirty="0">
                <a:latin typeface="Arial"/>
                <a:cs typeface="Arial"/>
              </a:rPr>
              <a:t>beta” </a:t>
            </a:r>
            <a:r>
              <a:rPr sz="2600" spc="-5" dirty="0">
                <a:latin typeface="Arial"/>
                <a:cs typeface="Arial"/>
              </a:rPr>
              <a:t>ratio for </a:t>
            </a:r>
            <a:r>
              <a:rPr sz="2600" dirty="0">
                <a:latin typeface="Arial"/>
                <a:cs typeface="Arial"/>
              </a:rPr>
              <a:t>each  </a:t>
            </a:r>
            <a:r>
              <a:rPr sz="2600" spc="-5" dirty="0">
                <a:latin typeface="Arial"/>
                <a:cs typeface="Arial"/>
              </a:rPr>
              <a:t>stock </a:t>
            </a:r>
            <a:r>
              <a:rPr sz="2600" dirty="0">
                <a:latin typeface="Arial"/>
                <a:cs typeface="Arial"/>
              </a:rPr>
              <a:t>under</a:t>
            </a:r>
            <a:r>
              <a:rPr sz="2600" spc="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consideration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600" dirty="0">
                <a:latin typeface="Arial"/>
                <a:cs typeface="Arial"/>
              </a:rPr>
              <a:t>Rank </a:t>
            </a:r>
            <a:r>
              <a:rPr sz="2600" spc="-5" dirty="0">
                <a:latin typeface="Arial"/>
                <a:cs typeface="Arial"/>
              </a:rPr>
              <a:t>them from the highest to the</a:t>
            </a:r>
            <a:r>
              <a:rPr sz="2600" spc="4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lowest</a:t>
            </a:r>
            <a:endParaRPr sz="2600">
              <a:latin typeface="Arial"/>
              <a:cs typeface="Arial"/>
            </a:endParaRPr>
          </a:p>
          <a:p>
            <a:pPr marL="12700" marR="5080">
              <a:lnSpc>
                <a:spcPct val="113799"/>
              </a:lnSpc>
              <a:spcBef>
                <a:spcPts val="219"/>
              </a:spcBef>
            </a:pPr>
            <a:r>
              <a:rPr sz="2600" dirty="0">
                <a:latin typeface="Arial"/>
                <a:cs typeface="Arial"/>
              </a:rPr>
              <a:t>Proceed </a:t>
            </a:r>
            <a:r>
              <a:rPr sz="2600" spc="-5" dirty="0">
                <a:latin typeface="Arial"/>
                <a:cs typeface="Arial"/>
              </a:rPr>
              <a:t>to calculate </a:t>
            </a:r>
            <a:r>
              <a:rPr sz="2600" spc="-50" dirty="0">
                <a:latin typeface="Arial"/>
                <a:cs typeface="Arial"/>
              </a:rPr>
              <a:t>C</a:t>
            </a:r>
            <a:r>
              <a:rPr sz="2250" spc="-75" baseline="-24074" dirty="0">
                <a:latin typeface="Arial"/>
                <a:cs typeface="Arial"/>
              </a:rPr>
              <a:t>i </a:t>
            </a:r>
            <a:r>
              <a:rPr sz="2600" spc="-5" dirty="0">
                <a:latin typeface="Arial"/>
                <a:cs typeface="Arial"/>
              </a:rPr>
              <a:t>for all the stocks according  to the </a:t>
            </a:r>
            <a:r>
              <a:rPr sz="2600" dirty="0">
                <a:latin typeface="Arial"/>
                <a:cs typeface="Arial"/>
              </a:rPr>
              <a:t>ranked </a:t>
            </a:r>
            <a:r>
              <a:rPr sz="2600" spc="-5" dirty="0">
                <a:latin typeface="Arial"/>
                <a:cs typeface="Arial"/>
              </a:rPr>
              <a:t>order using the following</a:t>
            </a:r>
            <a:r>
              <a:rPr sz="2600" spc="3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formula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491363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006633"/>
                </a:solidFill>
                <a:latin typeface="Garamond"/>
                <a:cs typeface="Garamond"/>
              </a:rPr>
              <a:t>Need 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for Sharpe</a:t>
            </a:r>
            <a:r>
              <a:rPr sz="4200" spc="-2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Model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554479"/>
            <a:ext cx="8070850" cy="3261406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marR="12065" indent="-342900" algn="just">
              <a:lnSpc>
                <a:spcPts val="2500"/>
              </a:lnSpc>
              <a:spcBef>
                <a:spcPts val="700"/>
              </a:spcBef>
              <a:buClr>
                <a:srgbClr val="CC9900"/>
              </a:buClr>
              <a:buSzPct val="65384"/>
              <a:buFont typeface="MS Office Symbol Regular"/>
              <a:buChar char="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In Markowitz </a:t>
            </a:r>
            <a:r>
              <a:rPr sz="3200" dirty="0">
                <a:latin typeface="Arial"/>
                <a:cs typeface="Arial"/>
              </a:rPr>
              <a:t>model a number of </a:t>
            </a:r>
            <a:r>
              <a:rPr sz="3200" spc="-5" dirty="0">
                <a:latin typeface="Arial"/>
                <a:cs typeface="Arial"/>
              </a:rPr>
              <a:t>co-variances </a:t>
            </a:r>
            <a:r>
              <a:rPr sz="3200" dirty="0">
                <a:latin typeface="Arial"/>
                <a:cs typeface="Arial"/>
              </a:rPr>
              <a:t>have 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be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estimated.</a:t>
            </a:r>
            <a:endParaRPr sz="3200">
              <a:latin typeface="Arial"/>
              <a:cs typeface="Arial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660"/>
              </a:spcBef>
              <a:buClr>
                <a:srgbClr val="CC9900"/>
              </a:buClr>
              <a:buSzPct val="65384"/>
              <a:buFont typeface="MS Office Symbol Regular"/>
              <a:buChar char="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If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financial institution </a:t>
            </a:r>
            <a:r>
              <a:rPr sz="3200" dirty="0">
                <a:latin typeface="Arial"/>
                <a:cs typeface="Arial"/>
              </a:rPr>
              <a:t>buys 150 </a:t>
            </a:r>
            <a:r>
              <a:rPr sz="3200" spc="-5" dirty="0">
                <a:latin typeface="Arial"/>
                <a:cs typeface="Arial"/>
              </a:rPr>
              <a:t>stocks, it </a:t>
            </a:r>
            <a:r>
              <a:rPr sz="3200" dirty="0">
                <a:latin typeface="Arial"/>
                <a:cs typeface="Arial"/>
              </a:rPr>
              <a:t>has </a:t>
            </a:r>
            <a:r>
              <a:rPr sz="3200" spc="-5" dirty="0">
                <a:latin typeface="Arial"/>
                <a:cs typeface="Arial"/>
              </a:rPr>
              <a:t>to  estimate 11,175 </a:t>
            </a:r>
            <a:r>
              <a:rPr sz="3200" i="1" spc="-5" dirty="0">
                <a:latin typeface="Arial"/>
                <a:cs typeface="Arial"/>
              </a:rPr>
              <a:t>i.e.</a:t>
            </a:r>
            <a:r>
              <a:rPr sz="3200" spc="-5" dirty="0">
                <a:latin typeface="Arial"/>
                <a:cs typeface="Arial"/>
              </a:rPr>
              <a:t>, </a:t>
            </a:r>
            <a:r>
              <a:rPr sz="3200" spc="-120" dirty="0">
                <a:latin typeface="Arial"/>
                <a:cs typeface="Arial"/>
              </a:rPr>
              <a:t>(N</a:t>
            </a:r>
            <a:r>
              <a:rPr sz="2800" spc="-179" baseline="29629" dirty="0">
                <a:latin typeface="Arial"/>
                <a:cs typeface="Arial"/>
              </a:rPr>
              <a:t>2</a:t>
            </a:r>
            <a:r>
              <a:rPr sz="2800" spc="262" baseline="29629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– </a:t>
            </a:r>
            <a:r>
              <a:rPr sz="3200" spc="-5" dirty="0">
                <a:latin typeface="Arial"/>
                <a:cs typeface="Arial"/>
              </a:rPr>
              <a:t>N)/2 correlation  co-efficients.</a:t>
            </a:r>
            <a:endParaRPr sz="3200">
              <a:latin typeface="Arial"/>
              <a:cs typeface="Arial"/>
            </a:endParaRPr>
          </a:p>
          <a:p>
            <a:pPr marL="355600" marR="12065" indent="-342900" algn="just">
              <a:lnSpc>
                <a:spcPct val="80000"/>
              </a:lnSpc>
              <a:spcBef>
                <a:spcPts val="645"/>
              </a:spcBef>
              <a:buClr>
                <a:srgbClr val="CC9900"/>
              </a:buClr>
              <a:buSzPct val="65384"/>
              <a:buFont typeface="MS Office Symbol Regular"/>
              <a:buChar char="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Sharpe </a:t>
            </a:r>
            <a:r>
              <a:rPr sz="3200" dirty="0">
                <a:latin typeface="Arial"/>
                <a:cs typeface="Arial"/>
              </a:rPr>
              <a:t>assumed that </a:t>
            </a:r>
            <a:r>
              <a:rPr sz="3200" spc="-5" dirty="0">
                <a:latin typeface="Arial"/>
                <a:cs typeface="Arial"/>
              </a:rPr>
              <a:t>the return </a:t>
            </a:r>
            <a:r>
              <a:rPr sz="3200" dirty="0">
                <a:latin typeface="Arial"/>
                <a:cs typeface="Arial"/>
              </a:rPr>
              <a:t>of a </a:t>
            </a:r>
            <a:r>
              <a:rPr sz="3200" spc="-5" dirty="0">
                <a:latin typeface="Arial"/>
                <a:cs typeface="Arial"/>
              </a:rPr>
              <a:t>security is  linearly related to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single index like the </a:t>
            </a:r>
            <a:r>
              <a:rPr sz="3200" dirty="0">
                <a:latin typeface="Arial"/>
                <a:cs typeface="Arial"/>
              </a:rPr>
              <a:t>market  </a:t>
            </a:r>
            <a:r>
              <a:rPr sz="3200" spc="-5" dirty="0">
                <a:latin typeface="Arial"/>
                <a:cs typeface="Arial"/>
              </a:rPr>
              <a:t>index.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28159" y="3420109"/>
            <a:ext cx="1446530" cy="0"/>
          </a:xfrm>
          <a:custGeom>
            <a:avLst/>
            <a:gdLst/>
            <a:ahLst/>
            <a:cxnLst/>
            <a:rect l="l" t="t" r="r" b="b"/>
            <a:pathLst>
              <a:path w="1446529">
                <a:moveTo>
                  <a:pt x="0" y="0"/>
                </a:moveTo>
                <a:lnTo>
                  <a:pt x="1446529" y="0"/>
                </a:lnTo>
              </a:path>
            </a:pathLst>
          </a:custGeom>
          <a:ln w="76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661409" y="3846829"/>
            <a:ext cx="2137410" cy="0"/>
          </a:xfrm>
          <a:custGeom>
            <a:avLst/>
            <a:gdLst/>
            <a:ahLst/>
            <a:cxnLst/>
            <a:rect l="l" t="t" r="r" b="b"/>
            <a:pathLst>
              <a:path w="2137410">
                <a:moveTo>
                  <a:pt x="0" y="0"/>
                </a:moveTo>
                <a:lnTo>
                  <a:pt x="2137410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81779" y="3053079"/>
            <a:ext cx="153035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41750" y="3388360"/>
            <a:ext cx="163195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46979" y="3616959"/>
            <a:ext cx="152400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spc="-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17900" y="3815079"/>
            <a:ext cx="74930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24729" y="3901440"/>
            <a:ext cx="153035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48909" y="4466590"/>
            <a:ext cx="152400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spc="-5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62679" y="3046729"/>
            <a:ext cx="2927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65" baseline="-25462" dirty="0">
                <a:latin typeface="Times New Roman"/>
                <a:cs typeface="Times New Roman"/>
              </a:rPr>
              <a:t>σ</a:t>
            </a:r>
            <a:r>
              <a:rPr sz="1400" spc="-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70450" y="3275329"/>
            <a:ext cx="2927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65" baseline="-25462" dirty="0">
                <a:latin typeface="Times New Roman"/>
                <a:cs typeface="Times New Roman"/>
              </a:rPr>
              <a:t>σ</a:t>
            </a:r>
            <a:r>
              <a:rPr sz="1400" spc="-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12159" y="3610609"/>
            <a:ext cx="229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92700" y="3703320"/>
            <a:ext cx="2825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50" baseline="-25462" dirty="0">
                <a:latin typeface="Times New Roman"/>
                <a:cs typeface="Times New Roman"/>
              </a:rPr>
              <a:t>β</a:t>
            </a:r>
            <a:r>
              <a:rPr sz="1400" spc="-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84700" y="4236720"/>
            <a:ext cx="781685" cy="41655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ts val="944"/>
              </a:lnSpc>
              <a:spcBef>
                <a:spcPts val="90"/>
              </a:spcBef>
              <a:tabLst>
                <a:tab pos="667385" algn="l"/>
              </a:tabLst>
            </a:pPr>
            <a:r>
              <a:rPr sz="1400" spc="-10" dirty="0">
                <a:latin typeface="Times New Roman"/>
                <a:cs typeface="Times New Roman"/>
              </a:rPr>
              <a:t>m	</a:t>
            </a:r>
            <a:r>
              <a:rPr sz="2100" spc="-7" baseline="-3968" dirty="0">
                <a:latin typeface="Times New Roman"/>
                <a:cs typeface="Times New Roman"/>
              </a:rPr>
              <a:t>2</a:t>
            </a:r>
            <a:endParaRPr sz="2100" baseline="-3968">
              <a:latin typeface="Times New Roman"/>
              <a:cs typeface="Times New Roman"/>
            </a:endParaRPr>
          </a:p>
          <a:p>
            <a:pPr marL="74295" algn="ctr">
              <a:lnSpc>
                <a:spcPts val="2145"/>
              </a:lnSpc>
            </a:pPr>
            <a:r>
              <a:rPr sz="1400" spc="-5" dirty="0">
                <a:latin typeface="Times New Roman"/>
                <a:cs typeface="Times New Roman"/>
              </a:rPr>
              <a:t>i </a:t>
            </a:r>
            <a:r>
              <a:rPr sz="1400" spc="0" dirty="0">
                <a:latin typeface="Times New Roman"/>
                <a:cs typeface="Times New Roman"/>
              </a:rPr>
              <a:t>=1</a:t>
            </a:r>
            <a:r>
              <a:rPr sz="1400" spc="-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σ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4329429" y="2990850"/>
            <a:ext cx="14116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0" dirty="0">
                <a:latin typeface="Times New Roman"/>
                <a:cs typeface="Times New Roman"/>
              </a:rPr>
              <a:t>(R</a:t>
            </a:r>
            <a:r>
              <a:rPr sz="2100" spc="75" baseline="-23809" dirty="0">
                <a:latin typeface="Times New Roman"/>
                <a:cs typeface="Times New Roman"/>
              </a:rPr>
              <a:t>i </a:t>
            </a:r>
            <a:r>
              <a:rPr sz="2400" dirty="0">
                <a:latin typeface="Symbol"/>
                <a:cs typeface="Symbol"/>
              </a:rPr>
              <a:t>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85" dirty="0">
                <a:latin typeface="Times New Roman"/>
                <a:cs typeface="Times New Roman"/>
              </a:rPr>
              <a:t>R</a:t>
            </a:r>
            <a:r>
              <a:rPr sz="2100" spc="127" baseline="-23809" dirty="0">
                <a:latin typeface="Times New Roman"/>
                <a:cs typeface="Times New Roman"/>
              </a:rPr>
              <a:t>f </a:t>
            </a:r>
            <a:r>
              <a:rPr sz="2400" spc="10" dirty="0">
                <a:latin typeface="Times New Roman"/>
                <a:cs typeface="Times New Roman"/>
              </a:rPr>
              <a:t>)β</a:t>
            </a:r>
            <a:r>
              <a:rPr sz="2100" spc="15" baseline="-23809" dirty="0">
                <a:latin typeface="Times New Roman"/>
                <a:cs typeface="Times New Roman"/>
              </a:rPr>
              <a:t>i</a:t>
            </a:r>
            <a:endParaRPr sz="2100" baseline="-23809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18279" y="3202940"/>
            <a:ext cx="288925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">
              <a:lnSpc>
                <a:spcPts val="277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</a:t>
            </a:r>
            <a:endParaRPr sz="2400">
              <a:latin typeface="Symbol"/>
              <a:cs typeface="Symbol"/>
            </a:endParaRPr>
          </a:p>
          <a:p>
            <a:pPr marL="12700">
              <a:lnSpc>
                <a:spcPts val="1570"/>
              </a:lnSpc>
            </a:pP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400" spc="-235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=1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72559" y="4032250"/>
            <a:ext cx="1475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96035" algn="l"/>
              </a:tabLst>
            </a:pPr>
            <a:r>
              <a:rPr sz="2400" dirty="0">
                <a:latin typeface="Times New Roman"/>
                <a:cs typeface="Times New Roman"/>
              </a:rPr>
              <a:t>1 </a:t>
            </a:r>
            <a:r>
              <a:rPr sz="2400" spc="-5" dirty="0">
                <a:latin typeface="Times New Roman"/>
                <a:cs typeface="Times New Roman"/>
              </a:rPr>
              <a:t>+σ</a:t>
            </a:r>
            <a:r>
              <a:rPr sz="2400" spc="-229" dirty="0">
                <a:latin typeface="Times New Roman"/>
                <a:cs typeface="Times New Roman"/>
              </a:rPr>
              <a:t> </a:t>
            </a:r>
            <a:r>
              <a:rPr sz="2100" spc="-7" baseline="43650" dirty="0">
                <a:latin typeface="Times New Roman"/>
                <a:cs typeface="Times New Roman"/>
              </a:rPr>
              <a:t>2 </a:t>
            </a:r>
            <a:r>
              <a:rPr sz="2100" spc="172" baseline="43650" dirty="0">
                <a:latin typeface="Times New Roman"/>
                <a:cs typeface="Times New Roman"/>
              </a:rPr>
              <a:t> </a:t>
            </a:r>
            <a:r>
              <a:rPr sz="3600" baseline="-3472" dirty="0">
                <a:latin typeface="Symbol"/>
                <a:cs typeface="Symbol"/>
              </a:rPr>
              <a:t></a:t>
            </a:r>
            <a:r>
              <a:rPr sz="3600" u="sng" baseline="20833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</a:t>
            </a:r>
            <a:r>
              <a:rPr sz="2100" u="sng" spc="-7" baseline="357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r>
              <a:rPr sz="2100" u="sng" spc="-195" baseline="357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2100" baseline="35714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06500" y="1634490"/>
            <a:ext cx="3962400" cy="8394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90"/>
              </a:lnSpc>
              <a:spcBef>
                <a:spcPts val="100"/>
              </a:spcBef>
            </a:pPr>
            <a:r>
              <a:rPr sz="2100" spc="-210" dirty="0">
                <a:latin typeface="Symbol"/>
                <a:cs typeface="Symbol"/>
              </a:rPr>
              <a:t></a:t>
            </a:r>
            <a:r>
              <a:rPr sz="1800" spc="-315" baseline="-23148" dirty="0">
                <a:latin typeface="Arial"/>
                <a:cs typeface="Arial"/>
              </a:rPr>
              <a:t>m </a:t>
            </a:r>
            <a:r>
              <a:rPr sz="2100" dirty="0">
                <a:latin typeface="Arial"/>
                <a:cs typeface="Arial"/>
              </a:rPr>
              <a:t>= </a:t>
            </a:r>
            <a:r>
              <a:rPr sz="2100" spc="-5" dirty="0">
                <a:latin typeface="Arial"/>
                <a:cs typeface="Arial"/>
              </a:rPr>
              <a:t>variance of the market</a:t>
            </a:r>
            <a:r>
              <a:rPr sz="2100" spc="-100" dirty="0">
                <a:latin typeface="Arial"/>
                <a:cs typeface="Arial"/>
              </a:rPr>
              <a:t> </a:t>
            </a:r>
            <a:r>
              <a:rPr sz="2100" spc="-5" dirty="0">
                <a:latin typeface="Arial"/>
                <a:cs typeface="Arial"/>
              </a:rPr>
              <a:t>index</a:t>
            </a:r>
            <a:endParaRPr sz="2100">
              <a:latin typeface="Arial"/>
              <a:cs typeface="Arial"/>
            </a:endParaRPr>
          </a:p>
          <a:p>
            <a:pPr marL="247650">
              <a:lnSpc>
                <a:spcPts val="720"/>
              </a:lnSpc>
            </a:pPr>
            <a:r>
              <a:rPr sz="1200" spc="-275" dirty="0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100" spc="-170" dirty="0">
                <a:latin typeface="Symbol"/>
                <a:cs typeface="Symbol"/>
              </a:rPr>
              <a:t></a:t>
            </a:r>
            <a:r>
              <a:rPr sz="1800" spc="-254" baseline="-23148" dirty="0">
                <a:latin typeface="Arial"/>
                <a:cs typeface="Arial"/>
              </a:rPr>
              <a:t>ei</a:t>
            </a:r>
            <a:r>
              <a:rPr sz="1800" spc="-254" baseline="30092" dirty="0">
                <a:latin typeface="Arial"/>
                <a:cs typeface="Arial"/>
              </a:rPr>
              <a:t>2 </a:t>
            </a:r>
            <a:r>
              <a:rPr sz="2100" dirty="0">
                <a:latin typeface="Arial"/>
                <a:cs typeface="Arial"/>
              </a:rPr>
              <a:t>= </a:t>
            </a:r>
            <a:r>
              <a:rPr sz="2100" spc="-5" dirty="0">
                <a:latin typeface="Arial"/>
                <a:cs typeface="Arial"/>
              </a:rPr>
              <a:t>stock’s unsystematic</a:t>
            </a:r>
            <a:r>
              <a:rPr sz="2100" spc="185" dirty="0">
                <a:latin typeface="Arial"/>
                <a:cs typeface="Arial"/>
              </a:rPr>
              <a:t> </a:t>
            </a:r>
            <a:r>
              <a:rPr sz="2100" spc="-5" dirty="0">
                <a:latin typeface="Arial"/>
                <a:cs typeface="Arial"/>
              </a:rPr>
              <a:t>risk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3051175" cy="726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600" spc="-5" dirty="0">
                <a:solidFill>
                  <a:srgbClr val="006633"/>
                </a:solidFill>
                <a:latin typeface="Garamond"/>
                <a:cs typeface="Garamond"/>
              </a:rPr>
              <a:t>Cut-off</a:t>
            </a:r>
            <a:r>
              <a:rPr sz="4600" spc="-7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4600" spc="-10" dirty="0">
                <a:solidFill>
                  <a:srgbClr val="006633"/>
                </a:solidFill>
                <a:latin typeface="Garamond"/>
                <a:cs typeface="Garamond"/>
              </a:rPr>
              <a:t>point</a:t>
            </a:r>
            <a:endParaRPr sz="46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8839" y="1569720"/>
            <a:ext cx="7364730" cy="204343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337185" marR="5080" indent="-325120">
              <a:lnSpc>
                <a:spcPct val="109200"/>
              </a:lnSpc>
              <a:spcBef>
                <a:spcPts val="265"/>
              </a:spcBef>
              <a:tabLst>
                <a:tab pos="337185" algn="l"/>
              </a:tabLst>
            </a:pPr>
            <a:r>
              <a:rPr sz="2700" spc="-555" baseline="12345" dirty="0">
                <a:solidFill>
                  <a:srgbClr val="3A802E"/>
                </a:solidFill>
                <a:latin typeface="MS Office Symbol Regular"/>
                <a:cs typeface="MS Office Symbol Regular"/>
              </a:rPr>
              <a:t>	</a:t>
            </a:r>
            <a:r>
              <a:rPr sz="300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cumulated </a:t>
            </a:r>
            <a:r>
              <a:rPr sz="3000" dirty="0">
                <a:latin typeface="Arial"/>
                <a:cs typeface="Arial"/>
              </a:rPr>
              <a:t>values </a:t>
            </a:r>
            <a:r>
              <a:rPr sz="3000" spc="-5" dirty="0">
                <a:latin typeface="Arial"/>
                <a:cs typeface="Arial"/>
              </a:rPr>
              <a:t>of </a:t>
            </a:r>
            <a:r>
              <a:rPr sz="3000" spc="-70" dirty="0">
                <a:latin typeface="Arial"/>
                <a:cs typeface="Arial"/>
              </a:rPr>
              <a:t>C</a:t>
            </a:r>
            <a:r>
              <a:rPr sz="2625" spc="-104" baseline="-23809" dirty="0">
                <a:latin typeface="Arial"/>
                <a:cs typeface="Arial"/>
              </a:rPr>
              <a:t>i </a:t>
            </a:r>
            <a:r>
              <a:rPr sz="3000" dirty="0">
                <a:latin typeface="Arial"/>
                <a:cs typeface="Arial"/>
              </a:rPr>
              <a:t>start </a:t>
            </a:r>
            <a:r>
              <a:rPr sz="3000" spc="-5" dirty="0">
                <a:latin typeface="Arial"/>
                <a:cs typeface="Arial"/>
              </a:rPr>
              <a:t>declining  after </a:t>
            </a:r>
            <a:r>
              <a:rPr sz="3000" dirty="0">
                <a:latin typeface="Arial"/>
                <a:cs typeface="Arial"/>
              </a:rPr>
              <a:t>a </a:t>
            </a:r>
            <a:r>
              <a:rPr sz="3000" spc="-5" dirty="0">
                <a:latin typeface="Arial"/>
                <a:cs typeface="Arial"/>
              </a:rPr>
              <a:t>particular </a:t>
            </a:r>
            <a:r>
              <a:rPr sz="3000" spc="-70" dirty="0">
                <a:latin typeface="Arial"/>
                <a:cs typeface="Arial"/>
              </a:rPr>
              <a:t>C</a:t>
            </a:r>
            <a:r>
              <a:rPr sz="2625" spc="-104" baseline="-23809" dirty="0">
                <a:latin typeface="Arial"/>
                <a:cs typeface="Arial"/>
              </a:rPr>
              <a:t>i </a:t>
            </a:r>
            <a:r>
              <a:rPr sz="3000" spc="-5" dirty="0">
                <a:latin typeface="Arial"/>
                <a:cs typeface="Arial"/>
              </a:rPr>
              <a:t>and </a:t>
            </a:r>
            <a:r>
              <a:rPr sz="3000" spc="-10" dirty="0">
                <a:latin typeface="Arial"/>
                <a:cs typeface="Arial"/>
              </a:rPr>
              <a:t>that </a:t>
            </a:r>
            <a:r>
              <a:rPr sz="3000" spc="-5" dirty="0">
                <a:latin typeface="Arial"/>
                <a:cs typeface="Arial"/>
              </a:rPr>
              <a:t>point is taken  as </a:t>
            </a:r>
            <a:r>
              <a:rPr sz="3000" spc="-1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cut-off point and </a:t>
            </a:r>
            <a:r>
              <a:rPr sz="3000" spc="-10" dirty="0">
                <a:latin typeface="Arial"/>
                <a:cs typeface="Arial"/>
              </a:rPr>
              <a:t>that </a:t>
            </a:r>
            <a:r>
              <a:rPr sz="3000" spc="-5" dirty="0">
                <a:latin typeface="Arial"/>
                <a:cs typeface="Arial"/>
              </a:rPr>
              <a:t>stock ratio is  the cut-off ratio</a:t>
            </a:r>
            <a:r>
              <a:rPr sz="3000" spc="-3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C.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3742690"/>
            <a:ext cx="171450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spc="-305" dirty="0">
                <a:solidFill>
                  <a:srgbClr val="3A802E"/>
                </a:solidFill>
                <a:latin typeface="MS Office Symbol Regular"/>
                <a:cs typeface="MS Office Symbol Regular"/>
              </a:rPr>
              <a:t></a:t>
            </a:r>
            <a:endParaRPr sz="1450">
              <a:latin typeface="MS Office Symbol Regular"/>
              <a:cs typeface="MS Office Symbol Regula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3960" y="3740150"/>
            <a:ext cx="3784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aseline="13888" dirty="0">
                <a:latin typeface="Symbol"/>
                <a:cs typeface="Symbol"/>
              </a:rPr>
              <a:t></a:t>
            </a:r>
            <a:r>
              <a:rPr sz="3600" spc="-682" baseline="13888" dirty="0">
                <a:latin typeface="Times New Roman"/>
                <a:cs typeface="Times New Roman"/>
              </a:rPr>
              <a:t> </a:t>
            </a:r>
            <a:r>
              <a:rPr sz="1400" b="1" spc="-280" dirty="0">
                <a:latin typeface="Arial"/>
                <a:cs typeface="Arial"/>
              </a:rPr>
              <a:t>ei</a:t>
            </a:r>
            <a:r>
              <a:rPr sz="2100" b="1" spc="-419" baseline="51587" dirty="0">
                <a:latin typeface="Arial"/>
                <a:cs typeface="Arial"/>
              </a:rPr>
              <a:t>2</a:t>
            </a:r>
            <a:endParaRPr sz="2100" baseline="51587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71029" y="3700779"/>
            <a:ext cx="984885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spc="-200" dirty="0">
                <a:latin typeface="Arial"/>
                <a:cs typeface="Arial"/>
              </a:rPr>
              <a:t>- </a:t>
            </a:r>
            <a:r>
              <a:rPr sz="1400" b="1" spc="-330" dirty="0">
                <a:latin typeface="Arial"/>
                <a:cs typeface="Arial"/>
              </a:rPr>
              <a:t>Unsystematic</a:t>
            </a:r>
            <a:r>
              <a:rPr sz="1400" b="1" spc="-280" dirty="0">
                <a:latin typeface="Arial"/>
                <a:cs typeface="Arial"/>
              </a:rPr>
              <a:t> </a:t>
            </a:r>
            <a:r>
              <a:rPr sz="1400" b="1" spc="-270" dirty="0">
                <a:latin typeface="Arial"/>
                <a:cs typeface="Arial"/>
              </a:rPr>
              <a:t>risk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23619" y="4621529"/>
            <a:ext cx="1381760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spc="-270" dirty="0">
                <a:latin typeface="Arial"/>
                <a:cs typeface="Arial"/>
              </a:rPr>
              <a:t>(Ri </a:t>
            </a:r>
            <a:r>
              <a:rPr sz="1400" b="1" spc="-330" dirty="0">
                <a:latin typeface="Arial"/>
                <a:cs typeface="Arial"/>
              </a:rPr>
              <a:t>– </a:t>
            </a:r>
            <a:r>
              <a:rPr sz="1400" b="1" spc="-280" dirty="0">
                <a:latin typeface="Arial"/>
                <a:cs typeface="Arial"/>
              </a:rPr>
              <a:t>Rf) </a:t>
            </a:r>
            <a:r>
              <a:rPr sz="1400" b="1" spc="-165" dirty="0">
                <a:latin typeface="Arial"/>
                <a:cs typeface="Arial"/>
              </a:rPr>
              <a:t>/ </a:t>
            </a:r>
            <a:r>
              <a:rPr sz="1400" b="1" spc="-265" dirty="0">
                <a:latin typeface="Arial"/>
                <a:cs typeface="Arial"/>
              </a:rPr>
              <a:t>βi </a:t>
            </a:r>
            <a:r>
              <a:rPr sz="1400" b="1" spc="-330" dirty="0">
                <a:latin typeface="Arial"/>
                <a:cs typeface="Arial"/>
              </a:rPr>
              <a:t>– </a:t>
            </a:r>
            <a:r>
              <a:rPr sz="1400" b="1" spc="-350" dirty="0">
                <a:latin typeface="Arial"/>
                <a:cs typeface="Arial"/>
              </a:rPr>
              <a:t>Excess</a:t>
            </a:r>
            <a:r>
              <a:rPr sz="1400" b="1" spc="-340" dirty="0">
                <a:latin typeface="Arial"/>
                <a:cs typeface="Arial"/>
              </a:rPr>
              <a:t> </a:t>
            </a:r>
            <a:r>
              <a:rPr sz="1400" b="1" spc="-295" dirty="0">
                <a:latin typeface="Arial"/>
                <a:cs typeface="Arial"/>
              </a:rPr>
              <a:t>return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94279" y="4635500"/>
            <a:ext cx="88836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Beta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186245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006633"/>
                </a:solidFill>
                <a:latin typeface="Garamond"/>
                <a:cs typeface="Garamond"/>
              </a:rPr>
              <a:t>Example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7569" y="1597659"/>
            <a:ext cx="75558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Data for finding </a:t>
            </a:r>
            <a:r>
              <a:rPr sz="2400" spc="-10" dirty="0">
                <a:latin typeface="Arial"/>
                <a:cs typeface="Arial"/>
              </a:rPr>
              <a:t>out </a:t>
            </a:r>
            <a:r>
              <a:rPr sz="2400" spc="-5" dirty="0">
                <a:latin typeface="Arial"/>
                <a:cs typeface="Arial"/>
              </a:rPr>
              <a:t>the optimal portfolio are </a:t>
            </a:r>
            <a:r>
              <a:rPr sz="2400" spc="-10" dirty="0">
                <a:latin typeface="Arial"/>
                <a:cs typeface="Arial"/>
              </a:rPr>
              <a:t>given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below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7569" y="1988820"/>
            <a:ext cx="182498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Security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number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56400" y="2016760"/>
            <a:ext cx="887730" cy="32893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>
              <a:lnSpc>
                <a:spcPts val="395"/>
              </a:lnSpc>
              <a:spcBef>
                <a:spcPts val="330"/>
              </a:spcBef>
            </a:pPr>
            <a:r>
              <a:rPr sz="2700" baseline="13888" dirty="0">
                <a:latin typeface="Symbol"/>
                <a:cs typeface="Symbol"/>
              </a:rPr>
              <a:t></a:t>
            </a:r>
            <a:r>
              <a:rPr sz="2700" spc="-457" baseline="13888" dirty="0">
                <a:latin typeface="Times New Roman"/>
                <a:cs typeface="Times New Roman"/>
              </a:rPr>
              <a:t> </a:t>
            </a:r>
            <a:r>
              <a:rPr sz="1050" b="1" spc="-190" dirty="0">
                <a:latin typeface="Arial"/>
                <a:cs typeface="Arial"/>
              </a:rPr>
              <a:t>ei</a:t>
            </a:r>
            <a:endParaRPr sz="1050">
              <a:latin typeface="Arial"/>
              <a:cs typeface="Arial"/>
            </a:endParaRPr>
          </a:p>
          <a:p>
            <a:pPr marL="233045">
              <a:lnSpc>
                <a:spcPts val="625"/>
              </a:lnSpc>
              <a:tabLst>
                <a:tab pos="446405" algn="l"/>
              </a:tabLst>
            </a:pPr>
            <a:r>
              <a:rPr sz="1050" b="1" spc="-250" dirty="0">
                <a:latin typeface="Arial"/>
                <a:cs typeface="Arial"/>
              </a:rPr>
              <a:t>2	</a:t>
            </a:r>
            <a:r>
              <a:rPr sz="1050" b="1" spc="-204" dirty="0">
                <a:latin typeface="Arial"/>
                <a:cs typeface="Arial"/>
              </a:rPr>
              <a:t>(Ri </a:t>
            </a:r>
            <a:r>
              <a:rPr sz="1050" b="1" spc="-250" dirty="0">
                <a:latin typeface="Arial"/>
                <a:cs typeface="Arial"/>
              </a:rPr>
              <a:t>– </a:t>
            </a:r>
            <a:r>
              <a:rPr sz="1050" b="1" spc="-210" dirty="0">
                <a:latin typeface="Arial"/>
                <a:cs typeface="Arial"/>
              </a:rPr>
              <a:t>Rf) </a:t>
            </a:r>
            <a:r>
              <a:rPr sz="1050" b="1" spc="-125" dirty="0">
                <a:latin typeface="Arial"/>
                <a:cs typeface="Arial"/>
              </a:rPr>
              <a:t>/</a:t>
            </a:r>
            <a:r>
              <a:rPr sz="1050" b="1" spc="-185" dirty="0">
                <a:latin typeface="Arial"/>
                <a:cs typeface="Arial"/>
              </a:rPr>
              <a:t> </a:t>
            </a:r>
            <a:r>
              <a:rPr sz="1050" b="1" spc="-200" dirty="0">
                <a:latin typeface="Arial"/>
                <a:cs typeface="Arial"/>
              </a:rPr>
              <a:t>βi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1640839"/>
            <a:ext cx="176530" cy="944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z="1150" spc="-260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150">
              <a:latin typeface="MS Office Symbol Regular"/>
              <a:cs typeface="MS Office Symbol Regular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50" spc="-260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150">
              <a:latin typeface="MS Office Symbol Regular"/>
              <a:cs typeface="MS Office Symbol Regula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68116" y="1893570"/>
            <a:ext cx="1332230" cy="764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985" marR="5080" indent="-121920">
              <a:lnSpc>
                <a:spcPct val="1347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Mean return  </a:t>
            </a:r>
            <a:r>
              <a:rPr sz="1800" b="1" spc="-5" dirty="0">
                <a:latin typeface="Arial"/>
                <a:cs typeface="Arial"/>
              </a:rPr>
              <a:t>Ri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65693" y="1893570"/>
            <a:ext cx="2218690" cy="764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835" marR="5080" indent="-191770">
              <a:lnSpc>
                <a:spcPct val="134700"/>
              </a:lnSpc>
              <a:spcBef>
                <a:spcPts val="100"/>
              </a:spcBef>
              <a:tabLst>
                <a:tab pos="1711325" algn="l"/>
                <a:tab pos="1955800" algn="l"/>
              </a:tabLst>
            </a:pPr>
            <a:r>
              <a:rPr sz="1800" b="1" spc="-5" dirty="0">
                <a:latin typeface="Arial"/>
                <a:cs typeface="Arial"/>
              </a:rPr>
              <a:t>Ex</a:t>
            </a:r>
            <a:r>
              <a:rPr sz="1800" b="1" spc="-15" dirty="0">
                <a:latin typeface="Arial"/>
                <a:cs typeface="Arial"/>
              </a:rPr>
              <a:t>c</a:t>
            </a:r>
            <a:r>
              <a:rPr sz="1800" b="1" spc="-5" dirty="0">
                <a:latin typeface="Arial"/>
                <a:cs typeface="Arial"/>
              </a:rPr>
              <a:t>es</a:t>
            </a:r>
            <a:r>
              <a:rPr sz="1800" b="1" dirty="0">
                <a:latin typeface="Arial"/>
                <a:cs typeface="Arial"/>
              </a:rPr>
              <a:t>s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5" dirty="0">
                <a:latin typeface="Arial"/>
                <a:cs typeface="Arial"/>
              </a:rPr>
              <a:t>r</a:t>
            </a:r>
            <a:r>
              <a:rPr sz="1800" b="1" spc="-5" dirty="0">
                <a:latin typeface="Arial"/>
                <a:cs typeface="Arial"/>
              </a:rPr>
              <a:t>etur</a:t>
            </a:r>
            <a:r>
              <a:rPr sz="1800" b="1" dirty="0">
                <a:latin typeface="Arial"/>
                <a:cs typeface="Arial"/>
              </a:rPr>
              <a:t>n	</a:t>
            </a:r>
            <a:r>
              <a:rPr sz="1800" b="1" spc="-5" dirty="0">
                <a:latin typeface="Arial"/>
                <a:cs typeface="Arial"/>
              </a:rPr>
              <a:t>Be</a:t>
            </a:r>
            <a:r>
              <a:rPr sz="1800" b="1" spc="-10" dirty="0">
                <a:latin typeface="Arial"/>
                <a:cs typeface="Arial"/>
              </a:rPr>
              <a:t>t</a:t>
            </a:r>
            <a:r>
              <a:rPr sz="1800" b="1" dirty="0">
                <a:latin typeface="Arial"/>
                <a:cs typeface="Arial"/>
              </a:rPr>
              <a:t>a  </a:t>
            </a:r>
            <a:r>
              <a:rPr sz="1800" b="1" spc="-5" dirty="0">
                <a:latin typeface="Arial"/>
                <a:cs typeface="Arial"/>
              </a:rPr>
              <a:t>Ri</a:t>
            </a:r>
            <a:r>
              <a:rPr sz="1800" b="1" spc="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–</a:t>
            </a:r>
            <a:r>
              <a:rPr sz="1800" b="1" spc="-5" dirty="0">
                <a:latin typeface="Arial"/>
                <a:cs typeface="Arial"/>
              </a:rPr>
              <a:t> Rf		</a:t>
            </a:r>
            <a:r>
              <a:rPr sz="1725" b="1" spc="-442" baseline="28985" dirty="0">
                <a:latin typeface="Arial"/>
                <a:cs typeface="Arial"/>
              </a:rPr>
              <a:t>β</a:t>
            </a:r>
            <a:endParaRPr sz="1725" baseline="28985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515619" y="2758879"/>
          <a:ext cx="3901438" cy="12350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465"/>
                <a:gridCol w="583565"/>
                <a:gridCol w="965834"/>
                <a:gridCol w="799464"/>
                <a:gridCol w="565785"/>
                <a:gridCol w="381000"/>
                <a:gridCol w="314325"/>
              </a:tblGrid>
              <a:tr h="381635">
                <a:tc>
                  <a:txBody>
                    <a:bodyPr/>
                    <a:lstStyle/>
                    <a:p>
                      <a:pPr marL="31750">
                        <a:lnSpc>
                          <a:spcPts val="2085"/>
                        </a:lnSpc>
                      </a:pPr>
                      <a:r>
                        <a:rPr sz="1800" dirty="0">
                          <a:solidFill>
                            <a:srgbClr val="CC9900"/>
                          </a:solidFill>
                          <a:latin typeface="MS Office Symbol Regular"/>
                          <a:cs typeface="MS Office Symbol Regular"/>
                        </a:rPr>
                        <a:t></a:t>
                      </a:r>
                      <a:endParaRPr sz="1800">
                        <a:latin typeface="MS Office Symbol Regular"/>
                        <a:cs typeface="MS Office Symbol Regular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ts val="178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58775" algn="r">
                        <a:lnSpc>
                          <a:spcPts val="1785"/>
                        </a:lnSpc>
                      </a:pPr>
                      <a:r>
                        <a:rPr sz="1600" b="1" spc="-1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ts val="1785"/>
                        </a:lnSpc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2075" algn="r">
                        <a:lnSpc>
                          <a:spcPts val="1785"/>
                        </a:lnSpc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1.0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1785"/>
                        </a:lnSpc>
                      </a:pPr>
                      <a:r>
                        <a:rPr sz="1600" b="1" spc="-375" dirty="0">
                          <a:latin typeface="Arial"/>
                          <a:cs typeface="Arial"/>
                        </a:rPr>
                        <a:t>20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7150" algn="r">
                        <a:lnSpc>
                          <a:spcPts val="1785"/>
                        </a:lnSpc>
                      </a:pPr>
                      <a:r>
                        <a:rPr sz="1600" b="1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4718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800" dirty="0">
                          <a:solidFill>
                            <a:srgbClr val="CC9900"/>
                          </a:solidFill>
                          <a:latin typeface="MS Office Symbol Regular"/>
                          <a:cs typeface="MS Office Symbol Regular"/>
                        </a:rPr>
                        <a:t></a:t>
                      </a:r>
                      <a:endParaRPr sz="1800">
                        <a:latin typeface="MS Office Symbol Regular"/>
                        <a:cs typeface="MS Office Symbol Regular"/>
                      </a:endParaRPr>
                    </a:p>
                  </a:txBody>
                  <a:tcPr marL="0" marR="0" marT="80645" marB="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358775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1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18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92075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1.5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375" dirty="0">
                          <a:latin typeface="Arial"/>
                          <a:cs typeface="Arial"/>
                        </a:rPr>
                        <a:t>30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57150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</a:tr>
              <a:tr h="3816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800" dirty="0">
                          <a:solidFill>
                            <a:srgbClr val="CC9900"/>
                          </a:solidFill>
                          <a:latin typeface="MS Office Symbol Regular"/>
                          <a:cs typeface="MS Office Symbol Regular"/>
                        </a:rPr>
                        <a:t></a:t>
                      </a:r>
                      <a:endParaRPr sz="1800">
                        <a:latin typeface="MS Office Symbol Regular"/>
                        <a:cs typeface="MS Office Symbol Regular"/>
                      </a:endParaRPr>
                    </a:p>
                  </a:txBody>
                  <a:tcPr marL="0" marR="0" marT="80645" marB="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392430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323215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90170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2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600" b="1" spc="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37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1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515619" y="4176198"/>
          <a:ext cx="3503927" cy="763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465"/>
                <a:gridCol w="567054"/>
                <a:gridCol w="967105"/>
                <a:gridCol w="832485"/>
                <a:gridCol w="566419"/>
                <a:gridCol w="279399"/>
              </a:tblGrid>
              <a:tr h="381635">
                <a:tc>
                  <a:txBody>
                    <a:bodyPr/>
                    <a:lstStyle/>
                    <a:p>
                      <a:pPr marL="31750">
                        <a:lnSpc>
                          <a:spcPts val="2085"/>
                        </a:lnSpc>
                      </a:pPr>
                      <a:r>
                        <a:rPr sz="1800" dirty="0">
                          <a:solidFill>
                            <a:srgbClr val="CC9900"/>
                          </a:solidFill>
                          <a:latin typeface="MS Office Symbol Regular"/>
                          <a:cs typeface="MS Office Symbol Regular"/>
                        </a:rPr>
                        <a:t></a:t>
                      </a:r>
                      <a:endParaRPr sz="1800">
                        <a:latin typeface="MS Office Symbol Regular"/>
                        <a:cs typeface="MS Office Symbol Regular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ts val="178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85"/>
                        </a:lnSpc>
                      </a:pPr>
                      <a:r>
                        <a:rPr sz="1600" b="1" spc="-375" dirty="0">
                          <a:latin typeface="Arial"/>
                          <a:cs typeface="Arial"/>
                        </a:rPr>
                        <a:t>25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6225" algn="r">
                        <a:lnSpc>
                          <a:spcPts val="1785"/>
                        </a:lnSpc>
                      </a:pPr>
                      <a:r>
                        <a:rPr sz="1600" b="1" spc="-1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785"/>
                        </a:lnSpc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2.0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816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800" dirty="0">
                          <a:solidFill>
                            <a:srgbClr val="CC9900"/>
                          </a:solidFill>
                          <a:latin typeface="MS Office Symbol Regular"/>
                          <a:cs typeface="MS Office Symbol Regular"/>
                        </a:rPr>
                        <a:t></a:t>
                      </a:r>
                      <a:endParaRPr sz="1800">
                        <a:latin typeface="MS Office Symbol Regular"/>
                        <a:cs typeface="MS Office Symbol Regular"/>
                      </a:endParaRPr>
                    </a:p>
                  </a:txBody>
                  <a:tcPr marL="0" marR="0" marT="80645" marB="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37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307975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 marR="74930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600" b="1" spc="-5" dirty="0">
                          <a:latin typeface="Arial"/>
                          <a:cs typeface="Arial"/>
                        </a:rPr>
                        <a:t>1.0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730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877569" y="5088890"/>
            <a:ext cx="92075" cy="27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b="1" spc="-370" dirty="0">
                <a:latin typeface="Arial"/>
                <a:cs typeface="Arial"/>
              </a:rPr>
              <a:t>6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78067" y="5088890"/>
            <a:ext cx="92075" cy="27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b="1" spc="-370" dirty="0">
                <a:latin typeface="Arial"/>
                <a:cs typeface="Arial"/>
              </a:rPr>
              <a:t>9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12478" y="5088890"/>
            <a:ext cx="92075" cy="27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b="1" spc="-370" dirty="0">
                <a:latin typeface="Arial"/>
                <a:cs typeface="Arial"/>
              </a:rPr>
              <a:t>4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79453" y="4055109"/>
            <a:ext cx="1842135" cy="130619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642620">
              <a:lnSpc>
                <a:spcPct val="100000"/>
              </a:lnSpc>
              <a:spcBef>
                <a:spcPts val="459"/>
              </a:spcBef>
              <a:tabLst>
                <a:tab pos="1433830" algn="l"/>
              </a:tabLst>
            </a:pPr>
            <a:r>
              <a:rPr sz="2800" b="1" spc="-5" dirty="0">
                <a:latin typeface="Arial"/>
                <a:cs typeface="Arial"/>
              </a:rPr>
              <a:t>4</a:t>
            </a:r>
            <a:r>
              <a:rPr sz="2800" b="1" dirty="0">
                <a:latin typeface="Arial"/>
                <a:cs typeface="Arial"/>
              </a:rPr>
              <a:t>0	</a:t>
            </a:r>
            <a:r>
              <a:rPr sz="2800" b="1" spc="-5" dirty="0">
                <a:latin typeface="Arial"/>
                <a:cs typeface="Arial"/>
              </a:rPr>
              <a:t>10</a:t>
            </a:r>
            <a:endParaRPr sz="2800">
              <a:latin typeface="Arial"/>
              <a:cs typeface="Arial"/>
            </a:endParaRPr>
          </a:p>
          <a:p>
            <a:pPr marL="678180">
              <a:lnSpc>
                <a:spcPct val="100000"/>
              </a:lnSpc>
              <a:spcBef>
                <a:spcPts val="360"/>
              </a:spcBef>
              <a:tabLst>
                <a:tab pos="1469390" algn="l"/>
              </a:tabLst>
            </a:pPr>
            <a:r>
              <a:rPr sz="2800" b="1" spc="-5" dirty="0">
                <a:latin typeface="Arial"/>
                <a:cs typeface="Arial"/>
              </a:rPr>
              <a:t>20	</a:t>
            </a:r>
            <a:r>
              <a:rPr sz="2800" b="1" dirty="0">
                <a:latin typeface="Arial"/>
                <a:cs typeface="Arial"/>
              </a:rPr>
              <a:t>8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412115" algn="l"/>
                <a:tab pos="810260" algn="l"/>
              </a:tabLst>
            </a:pPr>
            <a:r>
              <a:rPr sz="1600" b="1" spc="-310" dirty="0">
                <a:latin typeface="Arial"/>
                <a:cs typeface="Arial"/>
              </a:rPr>
              <a:t>0.5	</a:t>
            </a:r>
            <a:r>
              <a:rPr sz="1600" b="1" spc="-375" dirty="0">
                <a:latin typeface="Arial"/>
                <a:cs typeface="Arial"/>
              </a:rPr>
              <a:t>50	</a:t>
            </a:r>
            <a:r>
              <a:rPr sz="1600" b="1" spc="-370" dirty="0">
                <a:latin typeface="Arial"/>
                <a:cs typeface="Arial"/>
              </a:rPr>
              <a:t>8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4669" y="5096509"/>
            <a:ext cx="201930" cy="7753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8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18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800">
              <a:latin typeface="MS Office Symbol Regular"/>
              <a:cs typeface="MS Office Symbol Regular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7569" y="5561329"/>
            <a:ext cx="92075" cy="27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600" b="1" spc="-370" dirty="0">
                <a:latin typeface="Arial"/>
                <a:cs typeface="Arial"/>
              </a:rPr>
              <a:t>7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24048" y="5518150"/>
            <a:ext cx="53638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9455" algn="l"/>
                <a:tab pos="3472179" algn="l"/>
                <a:tab pos="4361815" algn="l"/>
                <a:tab pos="5153025" algn="l"/>
              </a:tabLst>
            </a:pPr>
            <a:r>
              <a:rPr sz="2800" b="1" spc="-5" dirty="0">
                <a:latin typeface="Arial"/>
                <a:cs typeface="Arial"/>
              </a:rPr>
              <a:t>1</a:t>
            </a:r>
            <a:r>
              <a:rPr sz="2800" b="1" dirty="0">
                <a:latin typeface="Arial"/>
                <a:cs typeface="Arial"/>
              </a:rPr>
              <a:t>4	9	</a:t>
            </a:r>
            <a:r>
              <a:rPr sz="2800" b="1" spc="-5" dirty="0">
                <a:latin typeface="Arial"/>
                <a:cs typeface="Arial"/>
              </a:rPr>
              <a:t>1</a:t>
            </a:r>
            <a:r>
              <a:rPr sz="2800" b="1" dirty="0">
                <a:latin typeface="Arial"/>
                <a:cs typeface="Arial"/>
              </a:rPr>
              <a:t>.5	</a:t>
            </a:r>
            <a:r>
              <a:rPr sz="2800" b="1" spc="-5" dirty="0">
                <a:latin typeface="Arial"/>
                <a:cs typeface="Arial"/>
              </a:rPr>
              <a:t>3</a:t>
            </a:r>
            <a:r>
              <a:rPr sz="2800" b="1" dirty="0">
                <a:latin typeface="Arial"/>
                <a:cs typeface="Arial"/>
              </a:rPr>
              <a:t>0	6</a:t>
            </a:r>
            <a:endParaRPr sz="2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4669" y="5958840"/>
            <a:ext cx="7312659" cy="698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25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2700" spc="-622" baseline="18518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	</a:t>
            </a:r>
            <a:r>
              <a:rPr sz="2800" b="1" spc="-15" dirty="0">
                <a:latin typeface="Arial"/>
                <a:cs typeface="Arial"/>
              </a:rPr>
              <a:t>Th</a:t>
            </a:r>
            <a:r>
              <a:rPr sz="1800" b="1" spc="-15" dirty="0">
                <a:latin typeface="Arial"/>
                <a:cs typeface="Arial"/>
              </a:rPr>
              <a:t>e </a:t>
            </a:r>
            <a:r>
              <a:rPr sz="1800" b="1" spc="-10" dirty="0">
                <a:latin typeface="Arial"/>
                <a:cs typeface="Arial"/>
              </a:rPr>
              <a:t>riskless rate </a:t>
            </a:r>
            <a:r>
              <a:rPr sz="1800" b="1" dirty="0">
                <a:latin typeface="Arial"/>
                <a:cs typeface="Arial"/>
              </a:rPr>
              <a:t>of </a:t>
            </a:r>
            <a:r>
              <a:rPr sz="1800" b="1" spc="-5" dirty="0">
                <a:latin typeface="Arial"/>
                <a:cs typeface="Arial"/>
              </a:rPr>
              <a:t>intrest is 5% and the </a:t>
            </a:r>
            <a:r>
              <a:rPr sz="1800" b="1" spc="-10" dirty="0">
                <a:latin typeface="Arial"/>
                <a:cs typeface="Arial"/>
              </a:rPr>
              <a:t>market </a:t>
            </a:r>
            <a:r>
              <a:rPr sz="1800" b="1" spc="-15" dirty="0">
                <a:latin typeface="Arial"/>
                <a:cs typeface="Arial"/>
              </a:rPr>
              <a:t>variance </a:t>
            </a:r>
            <a:r>
              <a:rPr sz="1800" b="1" spc="-5" dirty="0">
                <a:latin typeface="Arial"/>
                <a:cs typeface="Arial"/>
              </a:rPr>
              <a:t>is</a:t>
            </a:r>
            <a:r>
              <a:rPr sz="1800" b="1" spc="8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10.</a:t>
            </a:r>
            <a:endParaRPr sz="1800">
              <a:latin typeface="Arial"/>
              <a:cs typeface="Arial"/>
            </a:endParaRPr>
          </a:p>
          <a:p>
            <a:pPr marL="354965">
              <a:lnSpc>
                <a:spcPts val="2050"/>
              </a:lnSpc>
              <a:tabLst>
                <a:tab pos="2957830" algn="l"/>
              </a:tabLst>
            </a:pPr>
            <a:r>
              <a:rPr sz="1800" b="1" spc="-10" dirty="0">
                <a:latin typeface="Arial"/>
                <a:cs typeface="Arial"/>
              </a:rPr>
              <a:t>Determine </a:t>
            </a:r>
            <a:r>
              <a:rPr sz="1800" b="1" spc="-5" dirty="0">
                <a:latin typeface="Arial"/>
                <a:cs typeface="Arial"/>
              </a:rPr>
              <a:t>the cut</a:t>
            </a:r>
            <a:r>
              <a:rPr sz="1800" b="1" spc="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–</a:t>
            </a:r>
            <a:r>
              <a:rPr sz="1800" b="1" spc="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off	point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7569" y="1634490"/>
            <a:ext cx="5388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33755" algn="l"/>
                <a:tab pos="4603750" algn="l"/>
              </a:tabLst>
            </a:pPr>
            <a:r>
              <a:rPr sz="2400" spc="-5" dirty="0"/>
              <a:t>C</a:t>
            </a:r>
            <a:r>
              <a:rPr sz="2400" dirty="0"/>
              <a:t>1</a:t>
            </a:r>
            <a:r>
              <a:rPr sz="2400" spc="-5" dirty="0"/>
              <a:t> </a:t>
            </a:r>
            <a:r>
              <a:rPr sz="2400" dirty="0"/>
              <a:t>=	</a:t>
            </a:r>
            <a:r>
              <a:rPr sz="2400" spc="-5" dirty="0"/>
              <a:t>(1</a:t>
            </a:r>
            <a:r>
              <a:rPr sz="2400" dirty="0"/>
              <a:t>0 x</a:t>
            </a:r>
            <a:r>
              <a:rPr sz="2400" spc="-10" dirty="0"/>
              <a:t> </a:t>
            </a:r>
            <a:r>
              <a:rPr sz="2400" dirty="0"/>
              <a:t>.</a:t>
            </a:r>
            <a:r>
              <a:rPr sz="2400" spc="-10" dirty="0"/>
              <a:t>7</a:t>
            </a:r>
            <a:r>
              <a:rPr sz="2400" spc="-5" dirty="0"/>
              <a:t>)</a:t>
            </a:r>
            <a:r>
              <a:rPr sz="2400" dirty="0"/>
              <a:t>/</a:t>
            </a:r>
            <a:r>
              <a:rPr sz="2400" spc="5" dirty="0"/>
              <a:t> </a:t>
            </a:r>
            <a:r>
              <a:rPr sz="2400" dirty="0"/>
              <a:t>[ 1 +</a:t>
            </a:r>
            <a:r>
              <a:rPr sz="2400" spc="-5" dirty="0"/>
              <a:t> </a:t>
            </a:r>
            <a:r>
              <a:rPr sz="2400" dirty="0"/>
              <a:t>(</a:t>
            </a:r>
            <a:r>
              <a:rPr sz="2400" spc="0" dirty="0"/>
              <a:t> </a:t>
            </a:r>
            <a:r>
              <a:rPr sz="2400" spc="-10" dirty="0"/>
              <a:t>1</a:t>
            </a:r>
            <a:r>
              <a:rPr sz="2400" dirty="0"/>
              <a:t>0</a:t>
            </a:r>
            <a:r>
              <a:rPr sz="2400" spc="-5" dirty="0"/>
              <a:t> </a:t>
            </a:r>
            <a:r>
              <a:rPr sz="2400" dirty="0"/>
              <a:t>x .</a:t>
            </a:r>
            <a:r>
              <a:rPr sz="2400" spc="-10" dirty="0"/>
              <a:t>05</a:t>
            </a:r>
            <a:r>
              <a:rPr sz="2400" spc="-5" dirty="0"/>
              <a:t>)</a:t>
            </a:r>
            <a:r>
              <a:rPr sz="2400" dirty="0"/>
              <a:t>]	</a:t>
            </a:r>
            <a:r>
              <a:rPr sz="2400" spc="0" dirty="0"/>
              <a:t>=</a:t>
            </a:r>
            <a:r>
              <a:rPr sz="2400" spc="-10" dirty="0"/>
              <a:t>4</a:t>
            </a:r>
            <a:r>
              <a:rPr sz="2400" dirty="0"/>
              <a:t>.67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877569" y="2075179"/>
            <a:ext cx="53854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C2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(10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1.6)/ </a:t>
            </a:r>
            <a:r>
              <a:rPr sz="2400" dirty="0">
                <a:latin typeface="Arial"/>
                <a:cs typeface="Arial"/>
              </a:rPr>
              <a:t>[ 1 + ( </a:t>
            </a:r>
            <a:r>
              <a:rPr sz="2400" spc="-5" dirty="0">
                <a:latin typeface="Arial"/>
                <a:cs typeface="Arial"/>
              </a:rPr>
              <a:t>10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.125)]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=7.11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7569" y="2440940"/>
            <a:ext cx="4361815" cy="13512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5" dirty="0">
                <a:latin typeface="Arial"/>
                <a:cs typeface="Arial"/>
              </a:rPr>
              <a:t>C3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(10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1.9)/ </a:t>
            </a:r>
            <a:r>
              <a:rPr sz="2400" dirty="0">
                <a:latin typeface="Arial"/>
                <a:cs typeface="Arial"/>
              </a:rPr>
              <a:t>[ 1 + ( </a:t>
            </a:r>
            <a:r>
              <a:rPr sz="2400" spc="-5" dirty="0">
                <a:latin typeface="Arial"/>
                <a:cs typeface="Arial"/>
              </a:rPr>
              <a:t>10 </a:t>
            </a:r>
            <a:r>
              <a:rPr sz="2400" dirty="0">
                <a:latin typeface="Arial"/>
                <a:cs typeface="Arial"/>
              </a:rPr>
              <a:t>x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.15)]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C4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(10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2.9)/ </a:t>
            </a:r>
            <a:r>
              <a:rPr sz="2400" dirty="0">
                <a:latin typeface="Arial"/>
                <a:cs typeface="Arial"/>
              </a:rPr>
              <a:t>[ 1 + ( </a:t>
            </a:r>
            <a:r>
              <a:rPr sz="2400" spc="-5" dirty="0">
                <a:latin typeface="Arial"/>
                <a:cs typeface="Arial"/>
              </a:rPr>
              <a:t>10 </a:t>
            </a:r>
            <a:r>
              <a:rPr sz="2400" dirty="0">
                <a:latin typeface="Arial"/>
                <a:cs typeface="Arial"/>
              </a:rPr>
              <a:t>x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.25)]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C5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(10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3.3)/ </a:t>
            </a:r>
            <a:r>
              <a:rPr sz="2400" dirty="0">
                <a:latin typeface="Arial"/>
                <a:cs typeface="Arial"/>
              </a:rPr>
              <a:t>[ 1 + ( </a:t>
            </a:r>
            <a:r>
              <a:rPr sz="2400" spc="-5" dirty="0">
                <a:latin typeface="Arial"/>
                <a:cs typeface="Arial"/>
              </a:rPr>
              <a:t>10 </a:t>
            </a:r>
            <a:r>
              <a:rPr sz="2400" dirty="0">
                <a:latin typeface="Arial"/>
                <a:cs typeface="Arial"/>
              </a:rPr>
              <a:t>x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.3)]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67858" y="2440940"/>
            <a:ext cx="2743200" cy="13512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5" dirty="0">
                <a:latin typeface="Arial"/>
                <a:cs typeface="Arial"/>
              </a:rPr>
              <a:t>=7.6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8.29* Cut-off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point</a:t>
            </a:r>
            <a:endParaRPr sz="24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8.25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1677670"/>
            <a:ext cx="176530" cy="29140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61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7569" y="3766820"/>
            <a:ext cx="5641340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5" dirty="0">
                <a:latin typeface="Arial"/>
                <a:cs typeface="Arial"/>
              </a:rPr>
              <a:t>C6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(10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3.34)/ </a:t>
            </a:r>
            <a:r>
              <a:rPr sz="2400" dirty="0">
                <a:latin typeface="Arial"/>
                <a:cs typeface="Arial"/>
              </a:rPr>
              <a:t>[ 1 </a:t>
            </a:r>
            <a:r>
              <a:rPr sz="2400" spc="-5" dirty="0">
                <a:latin typeface="Arial"/>
                <a:cs typeface="Arial"/>
              </a:rPr>
              <a:t>+( 10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.305)]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8.25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4771390" algn="l"/>
              </a:tabLst>
            </a:pPr>
            <a:r>
              <a:rPr sz="2400" spc="-5" dirty="0">
                <a:latin typeface="Arial"/>
                <a:cs typeface="Arial"/>
              </a:rPr>
              <a:t>C7= (10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3.79)/ </a:t>
            </a:r>
            <a:r>
              <a:rPr sz="2400" dirty="0">
                <a:latin typeface="Arial"/>
                <a:cs typeface="Arial"/>
              </a:rPr>
              <a:t>[ 1 + ( </a:t>
            </a:r>
            <a:r>
              <a:rPr sz="2400" spc="-5" dirty="0">
                <a:latin typeface="Arial"/>
                <a:cs typeface="Arial"/>
              </a:rPr>
              <a:t>10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x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.38)]	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7.90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1633220"/>
            <a:ext cx="8069580" cy="3966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2065" indent="-342900" algn="just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highest Ci value </a:t>
            </a:r>
            <a:r>
              <a:rPr sz="3000" dirty="0">
                <a:latin typeface="Arial"/>
                <a:cs typeface="Arial"/>
              </a:rPr>
              <a:t>is </a:t>
            </a:r>
            <a:r>
              <a:rPr sz="3000" spc="-5" dirty="0">
                <a:latin typeface="Arial"/>
                <a:cs typeface="Arial"/>
              </a:rPr>
              <a:t>taken as the </a:t>
            </a:r>
            <a:r>
              <a:rPr sz="3000" spc="-10" dirty="0">
                <a:latin typeface="Arial"/>
                <a:cs typeface="Arial"/>
              </a:rPr>
              <a:t>cut-off  </a:t>
            </a:r>
            <a:r>
              <a:rPr sz="3000" spc="-5" dirty="0">
                <a:latin typeface="Arial"/>
                <a:cs typeface="Arial"/>
              </a:rPr>
              <a:t>point i.e</a:t>
            </a:r>
            <a:r>
              <a:rPr sz="3000" spc="-3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C*.</a:t>
            </a:r>
            <a:endParaRPr sz="3000">
              <a:latin typeface="Arial"/>
              <a:cs typeface="Arial"/>
            </a:endParaRPr>
          </a:p>
          <a:p>
            <a:pPr marL="355600" marR="5080" indent="-342900" algn="just">
              <a:lnSpc>
                <a:spcPct val="99900"/>
              </a:lnSpc>
              <a:spcBef>
                <a:spcPts val="75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dirty="0">
                <a:latin typeface="Arial"/>
                <a:cs typeface="Arial"/>
              </a:rPr>
              <a:t>The stocks </a:t>
            </a:r>
            <a:r>
              <a:rPr sz="3000" spc="-5" dirty="0">
                <a:latin typeface="Arial"/>
                <a:cs typeface="Arial"/>
              </a:rPr>
              <a:t>ranked above C* have high  excess returns </a:t>
            </a:r>
            <a:r>
              <a:rPr sz="3000" spc="-10" dirty="0">
                <a:latin typeface="Arial"/>
                <a:cs typeface="Arial"/>
              </a:rPr>
              <a:t>to beta </a:t>
            </a:r>
            <a:r>
              <a:rPr sz="3000" spc="-5" dirty="0">
                <a:latin typeface="Arial"/>
                <a:cs typeface="Arial"/>
              </a:rPr>
              <a:t>than the </a:t>
            </a:r>
            <a:r>
              <a:rPr sz="3000" dirty="0">
                <a:latin typeface="Arial"/>
                <a:cs typeface="Arial"/>
              </a:rPr>
              <a:t>cut </a:t>
            </a:r>
            <a:r>
              <a:rPr sz="3000" spc="-5" dirty="0">
                <a:latin typeface="Arial"/>
                <a:cs typeface="Arial"/>
              </a:rPr>
              <a:t>off Ci and  all </a:t>
            </a:r>
            <a:r>
              <a:rPr sz="3000" spc="-1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stocks ranked below C* have low  excess </a:t>
            </a:r>
            <a:r>
              <a:rPr sz="3000" spc="-10" dirty="0">
                <a:latin typeface="Arial"/>
                <a:cs typeface="Arial"/>
              </a:rPr>
              <a:t>return </a:t>
            </a:r>
            <a:r>
              <a:rPr sz="3000" spc="-5" dirty="0">
                <a:latin typeface="Arial"/>
                <a:cs typeface="Arial"/>
              </a:rPr>
              <a:t>to</a:t>
            </a:r>
            <a:r>
              <a:rPr sz="3000" spc="-2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beta.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4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4965" algn="l"/>
                <a:tab pos="355600" algn="l"/>
              </a:tabLst>
            </a:pPr>
            <a:r>
              <a:rPr sz="3000" spc="-5" dirty="0">
                <a:latin typeface="Arial"/>
                <a:cs typeface="Arial"/>
              </a:rPr>
              <a:t>Here </a:t>
            </a:r>
            <a:r>
              <a:rPr sz="3000" spc="-10" dirty="0">
                <a:latin typeface="Arial"/>
                <a:cs typeface="Arial"/>
              </a:rPr>
              <a:t>the </a:t>
            </a:r>
            <a:r>
              <a:rPr sz="3000" dirty="0">
                <a:latin typeface="Arial"/>
                <a:cs typeface="Arial"/>
              </a:rPr>
              <a:t>cut </a:t>
            </a:r>
            <a:r>
              <a:rPr sz="3000" spc="-5" dirty="0">
                <a:latin typeface="Arial"/>
                <a:cs typeface="Arial"/>
              </a:rPr>
              <a:t>off rate is</a:t>
            </a:r>
            <a:r>
              <a:rPr sz="3000" spc="-30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8.29.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5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4965" algn="l"/>
                <a:tab pos="355600" algn="l"/>
              </a:tabLst>
            </a:pPr>
            <a:r>
              <a:rPr sz="3000" spc="-5" dirty="0">
                <a:latin typeface="Arial"/>
                <a:cs typeface="Arial"/>
              </a:rPr>
              <a:t>Hence the first </a:t>
            </a:r>
            <a:r>
              <a:rPr sz="3000" spc="-10" dirty="0">
                <a:latin typeface="Arial"/>
                <a:cs typeface="Arial"/>
              </a:rPr>
              <a:t>four </a:t>
            </a:r>
            <a:r>
              <a:rPr sz="3000" spc="-5" dirty="0">
                <a:latin typeface="Arial"/>
                <a:cs typeface="Arial"/>
              </a:rPr>
              <a:t>securities are</a:t>
            </a:r>
            <a:r>
              <a:rPr sz="3000" spc="-4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selected.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1633220"/>
            <a:ext cx="8067675" cy="2862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890" indent="-342900" algn="just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spc="-10" dirty="0">
                <a:latin typeface="Arial"/>
                <a:cs typeface="Arial"/>
              </a:rPr>
              <a:t>If </a:t>
            </a:r>
            <a:r>
              <a:rPr sz="3000" spc="-5" dirty="0">
                <a:latin typeface="Arial"/>
                <a:cs typeface="Arial"/>
              </a:rPr>
              <a:t>the number of stocks is larger </a:t>
            </a:r>
            <a:r>
              <a:rPr sz="3000" spc="-10" dirty="0">
                <a:latin typeface="Arial"/>
                <a:cs typeface="Arial"/>
              </a:rPr>
              <a:t>there </a:t>
            </a:r>
            <a:r>
              <a:rPr sz="3000" spc="-5" dirty="0">
                <a:latin typeface="Arial"/>
                <a:cs typeface="Arial"/>
              </a:rPr>
              <a:t>is no  need to calculate </a:t>
            </a:r>
            <a:r>
              <a:rPr sz="3000" dirty="0">
                <a:latin typeface="Arial"/>
                <a:cs typeface="Arial"/>
              </a:rPr>
              <a:t>ci values </a:t>
            </a:r>
            <a:r>
              <a:rPr sz="3000" spc="-5" dirty="0">
                <a:latin typeface="Arial"/>
                <a:cs typeface="Arial"/>
              </a:rPr>
              <a:t>for all the stocks  after the ranking has been</a:t>
            </a:r>
            <a:r>
              <a:rPr sz="3000" spc="-50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done.</a:t>
            </a:r>
            <a:endParaRPr sz="30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4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spc="-10" dirty="0">
                <a:latin typeface="Arial"/>
                <a:cs typeface="Arial"/>
              </a:rPr>
              <a:t>It </a:t>
            </a:r>
            <a:r>
              <a:rPr sz="3000" dirty="0">
                <a:latin typeface="Arial"/>
                <a:cs typeface="Arial"/>
              </a:rPr>
              <a:t>can </a:t>
            </a:r>
            <a:r>
              <a:rPr sz="3000" spc="-5" dirty="0">
                <a:latin typeface="Arial"/>
                <a:cs typeface="Arial"/>
              </a:rPr>
              <a:t>be calculated until the C* value is found  and after </a:t>
            </a:r>
            <a:r>
              <a:rPr sz="3000" dirty="0">
                <a:latin typeface="Arial"/>
                <a:cs typeface="Arial"/>
              </a:rPr>
              <a:t>calculating </a:t>
            </a:r>
            <a:r>
              <a:rPr sz="3000" spc="-10" dirty="0">
                <a:latin typeface="Arial"/>
                <a:cs typeface="Arial"/>
              </a:rPr>
              <a:t>for </a:t>
            </a:r>
            <a:r>
              <a:rPr sz="3000" spc="-5" dirty="0">
                <a:latin typeface="Arial"/>
                <a:cs typeface="Arial"/>
              </a:rPr>
              <a:t>one or </a:t>
            </a:r>
            <a:r>
              <a:rPr sz="3000" spc="-10" dirty="0">
                <a:latin typeface="Arial"/>
                <a:cs typeface="Arial"/>
              </a:rPr>
              <a:t>two </a:t>
            </a:r>
            <a:r>
              <a:rPr sz="3000" spc="-5" dirty="0">
                <a:latin typeface="Arial"/>
                <a:cs typeface="Arial"/>
              </a:rPr>
              <a:t>stocks  below it, </a:t>
            </a:r>
            <a:r>
              <a:rPr sz="3000" spc="-1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calculations </a:t>
            </a:r>
            <a:r>
              <a:rPr sz="3000" dirty="0">
                <a:latin typeface="Arial"/>
                <a:cs typeface="Arial"/>
              </a:rPr>
              <a:t>can </a:t>
            </a:r>
            <a:r>
              <a:rPr sz="3000" spc="-5" dirty="0">
                <a:latin typeface="Arial"/>
                <a:cs typeface="Arial"/>
              </a:rPr>
              <a:t>be</a:t>
            </a:r>
            <a:r>
              <a:rPr sz="3000" spc="-20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terminated.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778129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28995" algn="l"/>
              </a:tabLst>
            </a:pP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Construction 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of</a:t>
            </a:r>
            <a:r>
              <a:rPr sz="4200" spc="1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the</a:t>
            </a:r>
            <a:r>
              <a:rPr sz="4200" spc="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optimal	portfolio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633220"/>
            <a:ext cx="8069580" cy="3383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999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spc="-5" dirty="0">
                <a:latin typeface="Arial"/>
                <a:cs typeface="Arial"/>
              </a:rPr>
              <a:t>After determining the securities to be  selected, the portfolio manager should </a:t>
            </a:r>
            <a:r>
              <a:rPr sz="3000" spc="-10" dirty="0">
                <a:latin typeface="Arial"/>
                <a:cs typeface="Arial"/>
              </a:rPr>
              <a:t>find  </a:t>
            </a:r>
            <a:r>
              <a:rPr sz="3000" spc="-5" dirty="0">
                <a:latin typeface="Arial"/>
                <a:cs typeface="Arial"/>
              </a:rPr>
              <a:t>out how much </a:t>
            </a:r>
            <a:r>
              <a:rPr sz="3000" dirty="0">
                <a:latin typeface="Arial"/>
                <a:cs typeface="Arial"/>
              </a:rPr>
              <a:t>should </a:t>
            </a:r>
            <a:r>
              <a:rPr sz="3000" spc="-5" dirty="0">
                <a:latin typeface="Arial"/>
                <a:cs typeface="Arial"/>
              </a:rPr>
              <a:t>be invested in</a:t>
            </a:r>
            <a:r>
              <a:rPr sz="3000" spc="60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each  security.The percentage of </a:t>
            </a:r>
            <a:r>
              <a:rPr sz="3000" spc="-10" dirty="0">
                <a:latin typeface="Arial"/>
                <a:cs typeface="Arial"/>
              </a:rPr>
              <a:t>funds </a:t>
            </a:r>
            <a:r>
              <a:rPr sz="3000" spc="-5" dirty="0">
                <a:latin typeface="Arial"/>
                <a:cs typeface="Arial"/>
              </a:rPr>
              <a:t>to be  invested </a:t>
            </a:r>
            <a:r>
              <a:rPr sz="3000" dirty="0">
                <a:latin typeface="Arial"/>
                <a:cs typeface="Arial"/>
              </a:rPr>
              <a:t>in </a:t>
            </a:r>
            <a:r>
              <a:rPr sz="3000" spc="-5" dirty="0">
                <a:latin typeface="Arial"/>
                <a:cs typeface="Arial"/>
              </a:rPr>
              <a:t>each security </a:t>
            </a:r>
            <a:r>
              <a:rPr sz="3000" dirty="0">
                <a:latin typeface="Arial"/>
                <a:cs typeface="Arial"/>
              </a:rPr>
              <a:t>can </a:t>
            </a:r>
            <a:r>
              <a:rPr sz="3000" spc="-5" dirty="0">
                <a:latin typeface="Arial"/>
                <a:cs typeface="Arial"/>
              </a:rPr>
              <a:t>be estimated as  </a:t>
            </a:r>
            <a:r>
              <a:rPr sz="3000" spc="-10" dirty="0">
                <a:latin typeface="Arial"/>
                <a:cs typeface="Arial"/>
              </a:rPr>
              <a:t>follows </a:t>
            </a:r>
            <a:r>
              <a:rPr sz="3000" dirty="0">
                <a:latin typeface="Arial"/>
                <a:cs typeface="Arial"/>
              </a:rPr>
              <a:t>.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ts val="2800"/>
              </a:lnSpc>
              <a:spcBef>
                <a:spcPts val="75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4965" algn="l"/>
                <a:tab pos="355600" algn="l"/>
                <a:tab pos="3206115" algn="l"/>
              </a:tabLst>
            </a:pPr>
            <a:r>
              <a:rPr sz="3000" spc="-5" dirty="0">
                <a:latin typeface="Arial"/>
                <a:cs typeface="Arial"/>
              </a:rPr>
              <a:t>Zi </a:t>
            </a:r>
            <a:r>
              <a:rPr sz="3000" dirty="0">
                <a:latin typeface="Arial"/>
                <a:cs typeface="Arial"/>
              </a:rPr>
              <a:t>= (βi / </a:t>
            </a:r>
            <a:r>
              <a:rPr sz="3000" spc="-210" dirty="0">
                <a:latin typeface="Arial"/>
                <a:cs typeface="Arial"/>
              </a:rPr>
              <a:t>σ</a:t>
            </a:r>
            <a:r>
              <a:rPr sz="2625" spc="-315" baseline="28571" dirty="0">
                <a:latin typeface="Arial"/>
                <a:cs typeface="Arial"/>
              </a:rPr>
              <a:t>2    </a:t>
            </a:r>
            <a:r>
              <a:rPr sz="3000" dirty="0">
                <a:latin typeface="Arial"/>
                <a:cs typeface="Arial"/>
              </a:rPr>
              <a:t>)</a:t>
            </a:r>
            <a:r>
              <a:rPr sz="3000" spc="-200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x</a:t>
            </a:r>
            <a:r>
              <a:rPr sz="3000" spc="-2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[	</a:t>
            </a:r>
            <a:r>
              <a:rPr sz="3000" spc="-5" dirty="0">
                <a:latin typeface="Arial"/>
                <a:cs typeface="Arial"/>
              </a:rPr>
              <a:t>(Ri </a:t>
            </a:r>
            <a:r>
              <a:rPr sz="3000" dirty="0">
                <a:latin typeface="Arial"/>
                <a:cs typeface="Arial"/>
              </a:rPr>
              <a:t>– </a:t>
            </a:r>
            <a:r>
              <a:rPr sz="3000" spc="-5" dirty="0">
                <a:latin typeface="Arial"/>
                <a:cs typeface="Arial"/>
              </a:rPr>
              <a:t>Rf </a:t>
            </a:r>
            <a:r>
              <a:rPr sz="3000" dirty="0">
                <a:latin typeface="Arial"/>
                <a:cs typeface="Arial"/>
              </a:rPr>
              <a:t>/ </a:t>
            </a:r>
            <a:r>
              <a:rPr sz="3000" spc="-5" dirty="0">
                <a:latin typeface="Arial"/>
                <a:cs typeface="Arial"/>
              </a:rPr>
              <a:t>βi) </a:t>
            </a:r>
            <a:r>
              <a:rPr sz="3000" dirty="0">
                <a:latin typeface="Arial"/>
                <a:cs typeface="Arial"/>
              </a:rPr>
              <a:t>– C</a:t>
            </a:r>
            <a:r>
              <a:rPr sz="3000" spc="-5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]</a:t>
            </a:r>
            <a:endParaRPr sz="3000">
              <a:latin typeface="Arial"/>
              <a:cs typeface="Arial"/>
            </a:endParaRPr>
          </a:p>
          <a:p>
            <a:pPr marL="2159000">
              <a:lnSpc>
                <a:spcPts val="1300"/>
              </a:lnSpc>
            </a:pPr>
            <a:r>
              <a:rPr sz="1750" spc="-290" dirty="0">
                <a:latin typeface="Arial"/>
                <a:cs typeface="Arial"/>
              </a:rPr>
              <a:t>ei</a:t>
            </a:r>
            <a:endParaRPr sz="1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83485" algn="l"/>
              </a:tabLst>
            </a:pPr>
            <a:r>
              <a:rPr dirty="0"/>
              <a:t>Zi = (βi / </a:t>
            </a:r>
            <a:r>
              <a:rPr spc="-175" dirty="0"/>
              <a:t>σ</a:t>
            </a:r>
            <a:r>
              <a:rPr sz="2250" spc="-262" baseline="29629" dirty="0"/>
              <a:t>2    </a:t>
            </a:r>
            <a:r>
              <a:rPr sz="2600" dirty="0"/>
              <a:t>)</a:t>
            </a:r>
            <a:r>
              <a:rPr sz="2600" spc="-190" dirty="0"/>
              <a:t> </a:t>
            </a:r>
            <a:r>
              <a:rPr sz="2600" dirty="0"/>
              <a:t>x</a:t>
            </a:r>
            <a:r>
              <a:rPr sz="2600" spc="-25" dirty="0"/>
              <a:t> </a:t>
            </a:r>
            <a:r>
              <a:rPr sz="2600" dirty="0"/>
              <a:t>[	</a:t>
            </a:r>
            <a:r>
              <a:rPr sz="2600" spc="-5" dirty="0"/>
              <a:t>(Ri </a:t>
            </a:r>
            <a:r>
              <a:rPr sz="2600" dirty="0"/>
              <a:t>– </a:t>
            </a:r>
            <a:r>
              <a:rPr sz="2600" spc="-5" dirty="0"/>
              <a:t>Rf </a:t>
            </a:r>
            <a:r>
              <a:rPr sz="2600" dirty="0"/>
              <a:t>/ </a:t>
            </a:r>
            <a:r>
              <a:rPr sz="2600" spc="-5" dirty="0"/>
              <a:t>βi) </a:t>
            </a:r>
            <a:r>
              <a:rPr sz="2600" dirty="0"/>
              <a:t>– C</a:t>
            </a:r>
            <a:r>
              <a:rPr sz="2600" spc="-80" dirty="0"/>
              <a:t> </a:t>
            </a:r>
            <a:r>
              <a:rPr sz="2600" dirty="0"/>
              <a:t>]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534669" y="1619249"/>
            <a:ext cx="189230" cy="23063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898525" algn="ctr">
              <a:lnSpc>
                <a:spcPct val="100000"/>
              </a:lnSpc>
              <a:spcBef>
                <a:spcPts val="110"/>
              </a:spcBef>
            </a:pPr>
            <a:r>
              <a:rPr spc="-250" dirty="0"/>
              <a:t>ei</a:t>
            </a: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2600" dirty="0"/>
              <a:t>Z1 = </a:t>
            </a:r>
            <a:r>
              <a:rPr sz="2600" spc="-5" dirty="0"/>
              <a:t>(1/20) </a:t>
            </a:r>
            <a:r>
              <a:rPr sz="2600" dirty="0"/>
              <a:t>x ( 14 –</a:t>
            </a:r>
            <a:r>
              <a:rPr sz="2600" spc="-50" dirty="0"/>
              <a:t> </a:t>
            </a:r>
            <a:r>
              <a:rPr sz="2600" spc="-5" dirty="0"/>
              <a:t>8.29)</a:t>
            </a:r>
            <a:endParaRPr sz="2600"/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600" dirty="0"/>
              <a:t>Z2 = </a:t>
            </a:r>
            <a:r>
              <a:rPr sz="2600" spc="-5" dirty="0"/>
              <a:t>(1.5 </a:t>
            </a:r>
            <a:r>
              <a:rPr sz="2600" dirty="0"/>
              <a:t>/ 30) x ( 12 –</a:t>
            </a:r>
            <a:r>
              <a:rPr sz="2600" spc="-110" dirty="0"/>
              <a:t> </a:t>
            </a:r>
            <a:r>
              <a:rPr sz="2600" dirty="0"/>
              <a:t>8.29)</a:t>
            </a:r>
            <a:endParaRPr sz="2600"/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2600" dirty="0"/>
              <a:t>Z3 = </a:t>
            </a:r>
            <a:r>
              <a:rPr sz="2600" spc="-5" dirty="0"/>
              <a:t>(0.5 </a:t>
            </a:r>
            <a:r>
              <a:rPr sz="2600" dirty="0"/>
              <a:t>/ 10) x ( 12 –</a:t>
            </a:r>
            <a:r>
              <a:rPr sz="2600" spc="-110" dirty="0"/>
              <a:t> </a:t>
            </a:r>
            <a:r>
              <a:rPr sz="2600" dirty="0"/>
              <a:t>8.29)</a:t>
            </a:r>
            <a:endParaRPr sz="2600"/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600" dirty="0"/>
              <a:t>Z4 = </a:t>
            </a:r>
            <a:r>
              <a:rPr sz="2600" spc="-5" dirty="0"/>
              <a:t>(2 </a:t>
            </a:r>
            <a:r>
              <a:rPr sz="2600" dirty="0"/>
              <a:t>/ 40) x ( 10 –</a:t>
            </a:r>
            <a:r>
              <a:rPr sz="2600" spc="-75" dirty="0"/>
              <a:t> </a:t>
            </a:r>
            <a:r>
              <a:rPr sz="2600" spc="-5" dirty="0"/>
              <a:t>8.29)</a:t>
            </a:r>
            <a:endParaRPr sz="2600"/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600" dirty="0"/>
              <a:t>Total</a:t>
            </a:r>
            <a:endParaRPr sz="2600"/>
          </a:p>
        </p:txBody>
      </p:sp>
      <p:sp>
        <p:nvSpPr>
          <p:cNvPr id="5" name="object 5"/>
          <p:cNvSpPr txBox="1"/>
          <p:nvPr/>
        </p:nvSpPr>
        <p:spPr>
          <a:xfrm>
            <a:off x="6368241" y="1997709"/>
            <a:ext cx="1141095" cy="201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=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0.285</a:t>
            </a:r>
            <a:endParaRPr sz="26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20"/>
              </a:spcBef>
            </a:pPr>
            <a:r>
              <a:rPr sz="2600" dirty="0">
                <a:latin typeface="Arial"/>
                <a:cs typeface="Arial"/>
              </a:rPr>
              <a:t>=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0.186</a:t>
            </a:r>
            <a:endParaRPr sz="260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30"/>
              </a:spcBef>
            </a:pPr>
            <a:r>
              <a:rPr sz="2600" dirty="0">
                <a:latin typeface="Arial"/>
                <a:cs typeface="Arial"/>
              </a:rPr>
              <a:t>=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0.186</a:t>
            </a:r>
            <a:endParaRPr sz="260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20"/>
              </a:spcBef>
            </a:pPr>
            <a:r>
              <a:rPr sz="26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=</a:t>
            </a:r>
            <a:r>
              <a:rPr sz="2600" u="heavy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0.086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600" dirty="0">
                <a:latin typeface="Arial"/>
                <a:cs typeface="Arial"/>
              </a:rPr>
              <a:t>=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.743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4299966"/>
            <a:ext cx="189230" cy="1621790"/>
          </a:xfrm>
          <a:prstGeom prst="rect">
            <a:avLst/>
          </a:prstGeom>
        </p:spPr>
        <p:txBody>
          <a:bodyPr vert="horz" wrap="square" lIns="0" tIns="152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1700" spc="-41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700">
              <a:latin typeface="MS Office Symbol Regular"/>
              <a:cs typeface="MS Office Symbol Regula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7569" y="4392929"/>
            <a:ext cx="3568700" cy="1619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15" dirty="0">
                <a:latin typeface="Arial"/>
                <a:cs typeface="Arial"/>
              </a:rPr>
              <a:t>X1 </a:t>
            </a:r>
            <a:r>
              <a:rPr sz="2600" dirty="0">
                <a:latin typeface="Arial"/>
                <a:cs typeface="Arial"/>
              </a:rPr>
              <a:t>= 0.285/ </a:t>
            </a:r>
            <a:r>
              <a:rPr sz="2600" spc="-5" dirty="0">
                <a:latin typeface="Arial"/>
                <a:cs typeface="Arial"/>
              </a:rPr>
              <a:t>.743 </a:t>
            </a:r>
            <a:r>
              <a:rPr sz="2600" dirty="0">
                <a:latin typeface="Arial"/>
                <a:cs typeface="Arial"/>
              </a:rPr>
              <a:t>=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0.38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600" spc="-15" dirty="0">
                <a:latin typeface="Arial"/>
                <a:cs typeface="Arial"/>
              </a:rPr>
              <a:t>X2 </a:t>
            </a:r>
            <a:r>
              <a:rPr sz="2600" dirty="0">
                <a:latin typeface="Arial"/>
                <a:cs typeface="Arial"/>
              </a:rPr>
              <a:t>= 0.186 / </a:t>
            </a:r>
            <a:r>
              <a:rPr sz="2600" spc="-5" dirty="0">
                <a:latin typeface="Arial"/>
                <a:cs typeface="Arial"/>
              </a:rPr>
              <a:t>.743 </a:t>
            </a:r>
            <a:r>
              <a:rPr sz="2600" dirty="0">
                <a:latin typeface="Arial"/>
                <a:cs typeface="Arial"/>
              </a:rPr>
              <a:t>=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0.25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2600" spc="-15" dirty="0">
                <a:latin typeface="Arial"/>
                <a:cs typeface="Arial"/>
              </a:rPr>
              <a:t>X3 </a:t>
            </a:r>
            <a:r>
              <a:rPr sz="2600" dirty="0">
                <a:latin typeface="Arial"/>
                <a:cs typeface="Arial"/>
              </a:rPr>
              <a:t>= 0.186 / </a:t>
            </a:r>
            <a:r>
              <a:rPr sz="2600" spc="-5" dirty="0">
                <a:latin typeface="Arial"/>
                <a:cs typeface="Arial"/>
              </a:rPr>
              <a:t>.743 </a:t>
            </a:r>
            <a:r>
              <a:rPr sz="2600" dirty="0">
                <a:latin typeface="Arial"/>
                <a:cs typeface="Arial"/>
              </a:rPr>
              <a:t>=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0.25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600" spc="-15" dirty="0">
                <a:latin typeface="Arial"/>
                <a:cs typeface="Arial"/>
              </a:rPr>
              <a:t>X4 </a:t>
            </a:r>
            <a:r>
              <a:rPr sz="2600" dirty="0">
                <a:latin typeface="Arial"/>
                <a:cs typeface="Arial"/>
              </a:rPr>
              <a:t>= 0.086 / </a:t>
            </a:r>
            <a:r>
              <a:rPr sz="2600" spc="-5" dirty="0">
                <a:latin typeface="Arial"/>
                <a:cs typeface="Arial"/>
              </a:rPr>
              <a:t>.743 </a:t>
            </a:r>
            <a:r>
              <a:rPr sz="2600" dirty="0">
                <a:latin typeface="Arial"/>
                <a:cs typeface="Arial"/>
              </a:rPr>
              <a:t>=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0.12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1633220"/>
            <a:ext cx="8068945" cy="3870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spc="-5" dirty="0">
                <a:latin typeface="Arial"/>
                <a:cs typeface="Arial"/>
              </a:rPr>
              <a:t>So </a:t>
            </a:r>
            <a:r>
              <a:rPr sz="3000" spc="-1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largest investment should be made in  security </a:t>
            </a:r>
            <a:r>
              <a:rPr sz="3000" dirty="0">
                <a:latin typeface="Arial"/>
                <a:cs typeface="Arial"/>
              </a:rPr>
              <a:t>1 ( </a:t>
            </a:r>
            <a:r>
              <a:rPr sz="3000" spc="-5" dirty="0">
                <a:latin typeface="Arial"/>
                <a:cs typeface="Arial"/>
              </a:rPr>
              <a:t>0.38%) and </a:t>
            </a:r>
            <a:r>
              <a:rPr sz="3000" spc="-1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smallest </a:t>
            </a:r>
            <a:r>
              <a:rPr sz="3000" dirty="0">
                <a:latin typeface="Arial"/>
                <a:cs typeface="Arial"/>
              </a:rPr>
              <a:t>in  </a:t>
            </a:r>
            <a:r>
              <a:rPr sz="3000" spc="-5" dirty="0">
                <a:latin typeface="Arial"/>
                <a:cs typeface="Arial"/>
              </a:rPr>
              <a:t>security </a:t>
            </a:r>
            <a:r>
              <a:rPr sz="3000" dirty="0">
                <a:latin typeface="Arial"/>
                <a:cs typeface="Arial"/>
              </a:rPr>
              <a:t>4 (</a:t>
            </a:r>
            <a:r>
              <a:rPr sz="3000" spc="-25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0.12%).</a:t>
            </a:r>
            <a:endParaRPr sz="30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4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characteristics of </a:t>
            </a:r>
            <a:r>
              <a:rPr sz="3000" dirty="0">
                <a:latin typeface="Arial"/>
                <a:cs typeface="Arial"/>
              </a:rPr>
              <a:t>a </a:t>
            </a:r>
            <a:r>
              <a:rPr sz="3000" spc="-5" dirty="0">
                <a:latin typeface="Arial"/>
                <a:cs typeface="Arial"/>
              </a:rPr>
              <a:t>stock that make </a:t>
            </a:r>
            <a:r>
              <a:rPr sz="3000" dirty="0">
                <a:latin typeface="Arial"/>
                <a:cs typeface="Arial"/>
              </a:rPr>
              <a:t>it  </a:t>
            </a:r>
            <a:r>
              <a:rPr sz="3000" spc="-5" dirty="0">
                <a:latin typeface="Arial"/>
                <a:cs typeface="Arial"/>
              </a:rPr>
              <a:t>desirable </a:t>
            </a:r>
            <a:r>
              <a:rPr sz="3000" dirty="0">
                <a:latin typeface="Arial"/>
                <a:cs typeface="Arial"/>
              </a:rPr>
              <a:t>can </a:t>
            </a:r>
            <a:r>
              <a:rPr sz="3000" spc="-5" dirty="0">
                <a:latin typeface="Arial"/>
                <a:cs typeface="Arial"/>
              </a:rPr>
              <a:t>be determined before the  calculations of an optimal portfolio is</a:t>
            </a:r>
            <a:r>
              <a:rPr sz="3000" spc="-35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begun.</a:t>
            </a:r>
            <a:endParaRPr sz="3000">
              <a:latin typeface="Arial"/>
              <a:cs typeface="Arial"/>
            </a:endParaRPr>
          </a:p>
          <a:p>
            <a:pPr marL="355600" marR="6985" indent="-342900" algn="just">
              <a:lnSpc>
                <a:spcPct val="100000"/>
              </a:lnSpc>
              <a:spcBef>
                <a:spcPts val="74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desirability of any </a:t>
            </a:r>
            <a:r>
              <a:rPr sz="3000" dirty="0">
                <a:latin typeface="Arial"/>
                <a:cs typeface="Arial"/>
              </a:rPr>
              <a:t>stock </a:t>
            </a:r>
            <a:r>
              <a:rPr sz="3000" spc="-5" dirty="0">
                <a:latin typeface="Arial"/>
                <a:cs typeface="Arial"/>
              </a:rPr>
              <a:t>is </a:t>
            </a:r>
            <a:r>
              <a:rPr sz="3000" dirty="0">
                <a:latin typeface="Arial"/>
                <a:cs typeface="Arial"/>
              </a:rPr>
              <a:t>solely a  </a:t>
            </a:r>
            <a:r>
              <a:rPr sz="3000" spc="-10" dirty="0">
                <a:latin typeface="Arial"/>
                <a:cs typeface="Arial"/>
              </a:rPr>
              <a:t>function </a:t>
            </a:r>
            <a:r>
              <a:rPr sz="3000" spc="-5" dirty="0">
                <a:latin typeface="Arial"/>
                <a:cs typeface="Arial"/>
              </a:rPr>
              <a:t>of its excess </a:t>
            </a:r>
            <a:r>
              <a:rPr sz="3000" spc="-10" dirty="0">
                <a:latin typeface="Arial"/>
                <a:cs typeface="Arial"/>
              </a:rPr>
              <a:t>return </a:t>
            </a:r>
            <a:r>
              <a:rPr sz="3000" spc="-5" dirty="0">
                <a:latin typeface="Arial"/>
                <a:cs typeface="Arial"/>
              </a:rPr>
              <a:t>to beta</a:t>
            </a:r>
            <a:r>
              <a:rPr sz="3000" spc="-4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ratio.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404876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07640" algn="l"/>
              </a:tabLst>
            </a:pP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S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i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n</a:t>
            </a:r>
            <a:r>
              <a:rPr sz="4200" spc="0" dirty="0">
                <a:solidFill>
                  <a:srgbClr val="006633"/>
                </a:solidFill>
                <a:latin typeface="Garamond"/>
                <a:cs typeface="Garamond"/>
              </a:rPr>
              <a:t>g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l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e </a:t>
            </a:r>
            <a:r>
              <a:rPr sz="4200" spc="-10" dirty="0">
                <a:solidFill>
                  <a:srgbClr val="006633"/>
                </a:solidFill>
                <a:latin typeface="Garamond"/>
                <a:cs typeface="Garamond"/>
              </a:rPr>
              <a:t>I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ndex	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M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odel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633220"/>
            <a:ext cx="8067675" cy="43601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715" indent="-342900" algn="just">
              <a:lnSpc>
                <a:spcPct val="100000"/>
              </a:lnSpc>
              <a:spcBef>
                <a:spcPts val="10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spc="-5" dirty="0">
                <a:latin typeface="Arial"/>
                <a:cs typeface="Arial"/>
              </a:rPr>
              <a:t>Casual observation of the stock prices over </a:t>
            </a:r>
            <a:r>
              <a:rPr sz="3000" dirty="0">
                <a:latin typeface="Arial"/>
                <a:cs typeface="Arial"/>
              </a:rPr>
              <a:t>a  </a:t>
            </a:r>
            <a:r>
              <a:rPr sz="3000" spc="-5" dirty="0">
                <a:latin typeface="Arial"/>
                <a:cs typeface="Arial"/>
              </a:rPr>
              <a:t>period of time reveals </a:t>
            </a:r>
            <a:r>
              <a:rPr sz="3000" spc="-10" dirty="0">
                <a:latin typeface="Arial"/>
                <a:cs typeface="Arial"/>
              </a:rPr>
              <a:t>that </a:t>
            </a:r>
            <a:r>
              <a:rPr sz="3000" spc="-5" dirty="0">
                <a:latin typeface="Arial"/>
                <a:cs typeface="Arial"/>
              </a:rPr>
              <a:t>most of </a:t>
            </a:r>
            <a:r>
              <a:rPr sz="3000" spc="-10" dirty="0">
                <a:latin typeface="Arial"/>
                <a:cs typeface="Arial"/>
              </a:rPr>
              <a:t>the </a:t>
            </a:r>
            <a:r>
              <a:rPr sz="3000" spc="-5" dirty="0">
                <a:latin typeface="Arial"/>
                <a:cs typeface="Arial"/>
              </a:rPr>
              <a:t>stock  prices move </a:t>
            </a:r>
            <a:r>
              <a:rPr sz="3000" spc="-10" dirty="0">
                <a:latin typeface="Arial"/>
                <a:cs typeface="Arial"/>
              </a:rPr>
              <a:t>with </a:t>
            </a:r>
            <a:r>
              <a:rPr sz="3000" spc="-5" dirty="0">
                <a:latin typeface="Arial"/>
                <a:cs typeface="Arial"/>
              </a:rPr>
              <a:t>the market</a:t>
            </a:r>
            <a:r>
              <a:rPr sz="3000" spc="-4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index.</a:t>
            </a:r>
            <a:endParaRPr sz="30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4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spc="-10" dirty="0">
                <a:latin typeface="Arial"/>
                <a:cs typeface="Arial"/>
              </a:rPr>
              <a:t>When </a:t>
            </a:r>
            <a:r>
              <a:rPr sz="3000" spc="-5" dirty="0">
                <a:latin typeface="Arial"/>
                <a:cs typeface="Arial"/>
              </a:rPr>
              <a:t>the Sensex increases, stock prices  also tend to </a:t>
            </a:r>
            <a:r>
              <a:rPr sz="3000" spc="-5">
                <a:latin typeface="Arial"/>
                <a:cs typeface="Arial"/>
              </a:rPr>
              <a:t>increase </a:t>
            </a:r>
            <a:r>
              <a:rPr lang="en-US" sz="3000" spc="-5" dirty="0" smtClean="0">
                <a:latin typeface="Arial"/>
                <a:cs typeface="Arial"/>
              </a:rPr>
              <a:t>with different pace </a:t>
            </a:r>
            <a:r>
              <a:rPr sz="3000" spc="-5" smtClean="0">
                <a:latin typeface="Arial"/>
                <a:cs typeface="Arial"/>
              </a:rPr>
              <a:t>and </a:t>
            </a:r>
            <a:r>
              <a:rPr sz="3000" dirty="0">
                <a:latin typeface="Arial"/>
                <a:cs typeface="Arial"/>
              </a:rPr>
              <a:t>vice –</a:t>
            </a:r>
            <a:r>
              <a:rPr sz="3000" spc="-7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versa.</a:t>
            </a:r>
            <a:endParaRPr sz="3000">
              <a:latin typeface="Arial"/>
              <a:cs typeface="Arial"/>
            </a:endParaRPr>
          </a:p>
          <a:p>
            <a:pPr marL="355600" marR="6350" indent="-342900" algn="just">
              <a:lnSpc>
                <a:spcPct val="99900"/>
              </a:lnSpc>
              <a:spcBef>
                <a:spcPts val="750"/>
              </a:spcBef>
              <a:buClr>
                <a:srgbClr val="CC9900"/>
              </a:buClr>
              <a:buSzPct val="65000"/>
              <a:buFont typeface="MS Office Symbol Regular"/>
              <a:buChar char=""/>
              <a:tabLst>
                <a:tab pos="355600" algn="l"/>
              </a:tabLst>
            </a:pPr>
            <a:r>
              <a:rPr sz="3000" spc="-5" dirty="0">
                <a:latin typeface="Arial"/>
                <a:cs typeface="Arial"/>
              </a:rPr>
              <a:t>This indicates that </a:t>
            </a:r>
            <a:r>
              <a:rPr sz="3000" dirty="0">
                <a:latin typeface="Arial"/>
                <a:cs typeface="Arial"/>
              </a:rPr>
              <a:t>some </a:t>
            </a:r>
            <a:r>
              <a:rPr sz="3000" spc="-5" dirty="0">
                <a:latin typeface="Arial"/>
                <a:cs typeface="Arial"/>
              </a:rPr>
              <a:t>underlying factors  affect the market index as </a:t>
            </a:r>
            <a:r>
              <a:rPr sz="3000" spc="-10" dirty="0">
                <a:latin typeface="Arial"/>
                <a:cs typeface="Arial"/>
              </a:rPr>
              <a:t>well </a:t>
            </a:r>
            <a:r>
              <a:rPr sz="3000" spc="-5" dirty="0">
                <a:latin typeface="Arial"/>
                <a:cs typeface="Arial"/>
              </a:rPr>
              <a:t>as the stock  </a:t>
            </a:r>
            <a:r>
              <a:rPr sz="3000" spc="-10" dirty="0">
                <a:latin typeface="Arial"/>
                <a:cs typeface="Arial"/>
              </a:rPr>
              <a:t>prices.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8990" y="1634490"/>
            <a:ext cx="7649209" cy="1212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0645" marR="5080" indent="-68580">
              <a:lnSpc>
                <a:spcPct val="99800"/>
              </a:lnSpc>
              <a:spcBef>
                <a:spcPts val="105"/>
              </a:spcBef>
            </a:pPr>
            <a:r>
              <a:rPr spc="-5" dirty="0"/>
              <a:t>Stock prices are related to the </a:t>
            </a:r>
            <a:r>
              <a:rPr dirty="0"/>
              <a:t>market </a:t>
            </a:r>
            <a:r>
              <a:rPr spc="-5" dirty="0"/>
              <a:t>index </a:t>
            </a:r>
            <a:r>
              <a:rPr dirty="0"/>
              <a:t>and </a:t>
            </a:r>
            <a:r>
              <a:rPr spc="-5" dirty="0"/>
              <a:t>this  relationship could </a:t>
            </a:r>
            <a:r>
              <a:rPr dirty="0"/>
              <a:t>be used </a:t>
            </a:r>
            <a:r>
              <a:rPr spc="-5" dirty="0"/>
              <a:t>to estimate the return </a:t>
            </a:r>
            <a:r>
              <a:rPr dirty="0"/>
              <a:t>of  stock.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8839" y="2757401"/>
            <a:ext cx="7317740" cy="2832100"/>
          </a:xfrm>
          <a:prstGeom prst="rect">
            <a:avLst/>
          </a:prstGeom>
        </p:spPr>
        <p:txBody>
          <a:bodyPr vert="horz" wrap="square" lIns="0" tIns="159385" rIns="0" bIns="0" rtlCol="0">
            <a:spAutoFit/>
          </a:bodyPr>
          <a:lstStyle/>
          <a:p>
            <a:pPr marL="1496695">
              <a:lnSpc>
                <a:spcPct val="100000"/>
              </a:lnSpc>
              <a:spcBef>
                <a:spcPts val="1255"/>
              </a:spcBef>
            </a:pPr>
            <a:r>
              <a:rPr sz="2600" spc="-70" dirty="0">
                <a:latin typeface="Arial"/>
                <a:cs typeface="Arial"/>
              </a:rPr>
              <a:t>R</a:t>
            </a:r>
            <a:r>
              <a:rPr sz="2250" spc="-104" baseline="-24074" dirty="0">
                <a:latin typeface="Arial"/>
                <a:cs typeface="Arial"/>
              </a:rPr>
              <a:t>i </a:t>
            </a:r>
            <a:r>
              <a:rPr sz="2600" dirty="0">
                <a:latin typeface="Arial"/>
                <a:cs typeface="Arial"/>
              </a:rPr>
              <a:t>= </a:t>
            </a:r>
            <a:r>
              <a:rPr sz="2600" spc="-75" dirty="0">
                <a:latin typeface="Symbol"/>
                <a:cs typeface="Symbol"/>
              </a:rPr>
              <a:t></a:t>
            </a:r>
            <a:r>
              <a:rPr sz="2250" spc="-112" baseline="-24074" dirty="0">
                <a:latin typeface="Arial"/>
                <a:cs typeface="Arial"/>
              </a:rPr>
              <a:t>i </a:t>
            </a:r>
            <a:r>
              <a:rPr sz="2600" dirty="0">
                <a:latin typeface="Arial"/>
                <a:cs typeface="Arial"/>
              </a:rPr>
              <a:t>+ </a:t>
            </a:r>
            <a:r>
              <a:rPr sz="2600" spc="-70" dirty="0">
                <a:latin typeface="Symbol"/>
                <a:cs typeface="Symbol"/>
              </a:rPr>
              <a:t></a:t>
            </a:r>
            <a:r>
              <a:rPr sz="2250" spc="-104" baseline="-24074" dirty="0">
                <a:latin typeface="Arial"/>
                <a:cs typeface="Arial"/>
              </a:rPr>
              <a:t>i </a:t>
            </a:r>
            <a:r>
              <a:rPr sz="2600" spc="-260" dirty="0">
                <a:latin typeface="Arial"/>
                <a:cs typeface="Arial"/>
              </a:rPr>
              <a:t>R</a:t>
            </a:r>
            <a:r>
              <a:rPr sz="2250" spc="-390" baseline="-24074" dirty="0">
                <a:latin typeface="Arial"/>
                <a:cs typeface="Arial"/>
              </a:rPr>
              <a:t>m</a:t>
            </a:r>
            <a:r>
              <a:rPr sz="2250" spc="-157" baseline="-24074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+</a:t>
            </a:r>
            <a:r>
              <a:rPr sz="2600" spc="-155" dirty="0">
                <a:latin typeface="Arial"/>
                <a:cs typeface="Arial"/>
              </a:rPr>
              <a:t> </a:t>
            </a:r>
            <a:r>
              <a:rPr sz="2600" spc="-70" dirty="0">
                <a:latin typeface="Arial"/>
                <a:cs typeface="Arial"/>
              </a:rPr>
              <a:t>e</a:t>
            </a:r>
            <a:r>
              <a:rPr sz="2250" spc="-104" baseline="-24074" dirty="0">
                <a:latin typeface="Arial"/>
                <a:cs typeface="Arial"/>
              </a:rPr>
              <a:t>i</a:t>
            </a:r>
            <a:endParaRPr sz="2250" baseline="-24074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2200" spc="-10" dirty="0">
                <a:latin typeface="Arial"/>
                <a:cs typeface="Arial"/>
              </a:rPr>
              <a:t>where </a:t>
            </a:r>
            <a:r>
              <a:rPr sz="2200" spc="-65" dirty="0">
                <a:latin typeface="Arial"/>
                <a:cs typeface="Arial"/>
              </a:rPr>
              <a:t>R</a:t>
            </a:r>
            <a:r>
              <a:rPr sz="1875" spc="-97" baseline="-24444" dirty="0">
                <a:latin typeface="Arial"/>
                <a:cs typeface="Arial"/>
              </a:rPr>
              <a:t>i </a:t>
            </a:r>
            <a:r>
              <a:rPr sz="2200" dirty="0">
                <a:latin typeface="Arial"/>
                <a:cs typeface="Arial"/>
              </a:rPr>
              <a:t>— </a:t>
            </a:r>
            <a:r>
              <a:rPr sz="2200" spc="-5" dirty="0">
                <a:latin typeface="Arial"/>
                <a:cs typeface="Arial"/>
              </a:rPr>
              <a:t>expected return </a:t>
            </a:r>
            <a:r>
              <a:rPr sz="2200" dirty="0">
                <a:latin typeface="Arial"/>
                <a:cs typeface="Arial"/>
              </a:rPr>
              <a:t>on </a:t>
            </a:r>
            <a:r>
              <a:rPr sz="2200" spc="-5" dirty="0">
                <a:latin typeface="Arial"/>
                <a:cs typeface="Arial"/>
              </a:rPr>
              <a:t>security</a:t>
            </a:r>
            <a:r>
              <a:rPr sz="2200" spc="-1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</a:t>
            </a:r>
            <a:endParaRPr sz="2200">
              <a:latin typeface="Arial"/>
              <a:cs typeface="Arial"/>
            </a:endParaRPr>
          </a:p>
          <a:p>
            <a:pPr marL="852805">
              <a:lnSpc>
                <a:spcPct val="100000"/>
              </a:lnSpc>
              <a:spcBef>
                <a:spcPts val="910"/>
              </a:spcBef>
            </a:pPr>
            <a:r>
              <a:rPr sz="2200" spc="-65" dirty="0">
                <a:latin typeface="Symbol"/>
                <a:cs typeface="Symbol"/>
              </a:rPr>
              <a:t></a:t>
            </a:r>
            <a:r>
              <a:rPr sz="1875" spc="-97" baseline="-24444" dirty="0">
                <a:latin typeface="Arial"/>
                <a:cs typeface="Arial"/>
              </a:rPr>
              <a:t>i </a:t>
            </a:r>
            <a:r>
              <a:rPr sz="2200" dirty="0">
                <a:latin typeface="Arial"/>
                <a:cs typeface="Arial"/>
              </a:rPr>
              <a:t>— </a:t>
            </a:r>
            <a:r>
              <a:rPr sz="2200" spc="-5" dirty="0">
                <a:latin typeface="Arial"/>
                <a:cs typeface="Arial"/>
              </a:rPr>
              <a:t>intercept </a:t>
            </a:r>
            <a:r>
              <a:rPr sz="2200" dirty="0">
                <a:latin typeface="Arial"/>
                <a:cs typeface="Arial"/>
              </a:rPr>
              <a:t>of </a:t>
            </a:r>
            <a:r>
              <a:rPr sz="2200" spc="-5" dirty="0">
                <a:latin typeface="Arial"/>
                <a:cs typeface="Arial"/>
              </a:rPr>
              <a:t>the straight line </a:t>
            </a:r>
            <a:r>
              <a:rPr sz="2200" dirty="0">
                <a:latin typeface="Arial"/>
                <a:cs typeface="Arial"/>
              </a:rPr>
              <a:t>or </a:t>
            </a:r>
            <a:r>
              <a:rPr sz="2200" spc="-5" dirty="0">
                <a:latin typeface="Arial"/>
                <a:cs typeface="Arial"/>
              </a:rPr>
              <a:t>alpha</a:t>
            </a:r>
            <a:r>
              <a:rPr sz="2200" spc="-16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co-efficient</a:t>
            </a:r>
            <a:endParaRPr sz="2200">
              <a:latin typeface="Arial"/>
              <a:cs typeface="Arial"/>
            </a:endParaRPr>
          </a:p>
          <a:p>
            <a:pPr marL="867410" marR="1036955" indent="-14604">
              <a:lnSpc>
                <a:spcPct val="134500"/>
              </a:lnSpc>
            </a:pPr>
            <a:r>
              <a:rPr sz="2200" spc="-65" dirty="0">
                <a:latin typeface="Symbol"/>
                <a:cs typeface="Symbol"/>
              </a:rPr>
              <a:t></a:t>
            </a:r>
            <a:r>
              <a:rPr sz="1875" spc="-97" baseline="-24444" dirty="0">
                <a:latin typeface="Arial"/>
                <a:cs typeface="Arial"/>
              </a:rPr>
              <a:t>i </a:t>
            </a:r>
            <a:r>
              <a:rPr sz="2200" dirty="0">
                <a:latin typeface="Arial"/>
                <a:cs typeface="Arial"/>
              </a:rPr>
              <a:t>— </a:t>
            </a:r>
            <a:r>
              <a:rPr sz="2200" spc="-5" dirty="0">
                <a:latin typeface="Arial"/>
                <a:cs typeface="Arial"/>
              </a:rPr>
              <a:t>slope </a:t>
            </a:r>
            <a:r>
              <a:rPr sz="2200" dirty="0">
                <a:latin typeface="Arial"/>
                <a:cs typeface="Arial"/>
              </a:rPr>
              <a:t>of </a:t>
            </a:r>
            <a:r>
              <a:rPr sz="2200" spc="-5" dirty="0">
                <a:latin typeface="Arial"/>
                <a:cs typeface="Arial"/>
              </a:rPr>
              <a:t>straight line or beta co-efficient  </a:t>
            </a:r>
            <a:r>
              <a:rPr sz="2200" spc="-215" dirty="0">
                <a:latin typeface="Arial"/>
                <a:cs typeface="Arial"/>
              </a:rPr>
              <a:t>R</a:t>
            </a:r>
            <a:r>
              <a:rPr sz="1875" spc="-322" baseline="-24444" dirty="0">
                <a:latin typeface="Arial"/>
                <a:cs typeface="Arial"/>
              </a:rPr>
              <a:t>m </a:t>
            </a:r>
            <a:r>
              <a:rPr sz="2200" dirty="0">
                <a:latin typeface="Arial"/>
                <a:cs typeface="Arial"/>
              </a:rPr>
              <a:t>— </a:t>
            </a:r>
            <a:r>
              <a:rPr sz="2200" spc="-5" dirty="0">
                <a:latin typeface="Arial"/>
                <a:cs typeface="Arial"/>
              </a:rPr>
              <a:t>the rate of return </a:t>
            </a:r>
            <a:r>
              <a:rPr sz="2200" dirty="0">
                <a:latin typeface="Arial"/>
                <a:cs typeface="Arial"/>
              </a:rPr>
              <a:t>on </a:t>
            </a:r>
            <a:r>
              <a:rPr sz="2200" spc="-5" dirty="0">
                <a:latin typeface="Arial"/>
                <a:cs typeface="Arial"/>
              </a:rPr>
              <a:t>market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index</a:t>
            </a:r>
            <a:endParaRPr sz="2200">
              <a:latin typeface="Arial"/>
              <a:cs typeface="Arial"/>
            </a:endParaRPr>
          </a:p>
          <a:p>
            <a:pPr marL="867410">
              <a:lnSpc>
                <a:spcPct val="100000"/>
              </a:lnSpc>
              <a:spcBef>
                <a:spcPts val="910"/>
              </a:spcBef>
            </a:pPr>
            <a:r>
              <a:rPr sz="2200" spc="-60" dirty="0">
                <a:latin typeface="Arial"/>
                <a:cs typeface="Arial"/>
              </a:rPr>
              <a:t>e</a:t>
            </a:r>
            <a:r>
              <a:rPr sz="1875" spc="-89" baseline="-24444" dirty="0">
                <a:latin typeface="Arial"/>
                <a:cs typeface="Arial"/>
              </a:rPr>
              <a:t>i </a:t>
            </a:r>
            <a:r>
              <a:rPr sz="2200" dirty="0">
                <a:latin typeface="Arial"/>
                <a:cs typeface="Arial"/>
              </a:rPr>
              <a:t>— </a:t>
            </a:r>
            <a:r>
              <a:rPr sz="2200" spc="-5" dirty="0">
                <a:latin typeface="Arial"/>
                <a:cs typeface="Arial"/>
              </a:rPr>
              <a:t>error</a:t>
            </a:r>
            <a:r>
              <a:rPr sz="2200" spc="-18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term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92583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Risk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66115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77870" y="1592579"/>
            <a:ext cx="42030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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× </a:t>
            </a:r>
            <a:r>
              <a:rPr sz="2400" spc="-5" dirty="0">
                <a:latin typeface="Arial"/>
                <a:cs typeface="Arial"/>
              </a:rPr>
              <a:t>variance </a:t>
            </a:r>
            <a:r>
              <a:rPr sz="2400" dirty="0">
                <a:latin typeface="Arial"/>
                <a:cs typeface="Arial"/>
              </a:rPr>
              <a:t>of market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index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7569" y="1508760"/>
            <a:ext cx="2378710" cy="92456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400" spc="-5" dirty="0">
                <a:latin typeface="Arial"/>
                <a:cs typeface="Arial"/>
              </a:rPr>
              <a:t>Systematic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  <a:p>
            <a:pPr marL="1498600">
              <a:lnSpc>
                <a:spcPct val="100000"/>
              </a:lnSpc>
              <a:spcBef>
                <a:spcPts val="66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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</a:t>
            </a:r>
            <a:r>
              <a:rPr sz="2100" spc="-494" baseline="27777" dirty="0">
                <a:latin typeface="Arial"/>
                <a:cs typeface="Arial"/>
              </a:rPr>
              <a:t> </a:t>
            </a:r>
            <a:r>
              <a:rPr sz="2400" spc="-275" dirty="0">
                <a:latin typeface="Symbol"/>
                <a:cs typeface="Symbol"/>
              </a:rPr>
              <a:t></a:t>
            </a:r>
            <a:r>
              <a:rPr sz="2100" spc="-412" baseline="-23809" dirty="0">
                <a:latin typeface="Arial"/>
                <a:cs typeface="Arial"/>
              </a:rPr>
              <a:t>m</a:t>
            </a:r>
            <a:r>
              <a:rPr sz="2100" spc="-412" baseline="27777" dirty="0">
                <a:latin typeface="Arial"/>
                <a:cs typeface="Arial"/>
              </a:rPr>
              <a:t>2</a:t>
            </a:r>
            <a:endParaRPr sz="2100" baseline="27777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2693670"/>
            <a:ext cx="20701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12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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7569" y="2650490"/>
            <a:ext cx="697928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Unsystematic risk= Total </a:t>
            </a:r>
            <a:r>
              <a:rPr sz="2400" spc="-10" dirty="0">
                <a:latin typeface="Arial"/>
                <a:cs typeface="Arial"/>
              </a:rPr>
              <a:t>variance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Systematic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49069" y="2959100"/>
            <a:ext cx="274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7" baseline="-16203" dirty="0">
                <a:latin typeface="Arial"/>
                <a:cs typeface="Arial"/>
              </a:rPr>
              <a:t>e</a:t>
            </a:r>
            <a:r>
              <a:rPr sz="2100" spc="-202" baseline="-51587" dirty="0">
                <a:latin typeface="Arial"/>
                <a:cs typeface="Arial"/>
              </a:rPr>
              <a:t>i</a:t>
            </a:r>
            <a:r>
              <a:rPr sz="1400" spc="-33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63470" y="3050540"/>
            <a:ext cx="29419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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Systematic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669" y="3702050"/>
            <a:ext cx="20701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12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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7569" y="3623309"/>
            <a:ext cx="7480300" cy="82550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2400" spc="-5" dirty="0">
                <a:latin typeface="Arial"/>
                <a:cs typeface="Arial"/>
              </a:rPr>
              <a:t>Thus the total risk= Systematic risk </a:t>
            </a: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Unsystematic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  <a:p>
            <a:pPr marL="1498600">
              <a:lnSpc>
                <a:spcPct val="100000"/>
              </a:lnSpc>
              <a:spcBef>
                <a:spcPts val="27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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 </a:t>
            </a:r>
            <a:r>
              <a:rPr sz="2400" spc="-275" dirty="0">
                <a:latin typeface="Symbol"/>
                <a:cs typeface="Symbol"/>
              </a:rPr>
              <a:t></a:t>
            </a:r>
            <a:r>
              <a:rPr sz="2100" spc="-412" baseline="-23809" dirty="0">
                <a:latin typeface="Arial"/>
                <a:cs typeface="Arial"/>
              </a:rPr>
              <a:t>m</a:t>
            </a:r>
            <a:r>
              <a:rPr sz="2100" spc="-412" baseline="27777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+</a:t>
            </a:r>
            <a:r>
              <a:rPr sz="2400" spc="-155" dirty="0">
                <a:latin typeface="Arial"/>
                <a:cs typeface="Arial"/>
              </a:rPr>
              <a:t> e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</a:t>
            </a:r>
            <a:endParaRPr sz="2100" baseline="27777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383603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Portfolio</a:t>
            </a:r>
            <a:r>
              <a:rPr sz="4200" spc="-6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Variance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70909" y="3440429"/>
            <a:ext cx="153035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43641" y="3440429"/>
            <a:ext cx="153035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45410" y="3628390"/>
            <a:ext cx="113664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90569" y="3628390"/>
            <a:ext cx="414655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13055" algn="l"/>
              </a:tabLst>
            </a:pPr>
            <a:r>
              <a:rPr sz="1400" spc="-5" dirty="0">
                <a:latin typeface="Times New Roman"/>
                <a:cs typeface="Times New Roman"/>
              </a:rPr>
              <a:t>2	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45410" y="3840479"/>
            <a:ext cx="113664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latin typeface="Times New Roman"/>
                <a:cs typeface="Times New Roman"/>
              </a:rPr>
              <a:t>p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08679" y="4060190"/>
            <a:ext cx="286385" cy="2374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400" spc="-250" dirty="0">
                <a:latin typeface="Times New Roman"/>
                <a:cs typeface="Times New Roman"/>
              </a:rPr>
              <a:t> </a:t>
            </a:r>
            <a:r>
              <a:rPr sz="1400" spc="0" dirty="0">
                <a:latin typeface="Times New Roman"/>
                <a:cs typeface="Times New Roman"/>
              </a:rPr>
              <a:t>=1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66339" y="3636009"/>
            <a:ext cx="5695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4175" algn="l"/>
              </a:tabLst>
            </a:pPr>
            <a:r>
              <a:rPr sz="2400" dirty="0">
                <a:latin typeface="Times New Roman"/>
                <a:cs typeface="Times New Roman"/>
              </a:rPr>
              <a:t>σ	=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65344" y="3636009"/>
            <a:ext cx="1974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+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16980" y="3636009"/>
            <a:ext cx="490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2265" algn="l"/>
              </a:tabLst>
            </a:pPr>
            <a:r>
              <a:rPr sz="2400" dirty="0">
                <a:latin typeface="Times New Roman"/>
                <a:cs typeface="Times New Roman"/>
              </a:rPr>
              <a:t>x	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89910" y="3351529"/>
            <a:ext cx="263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25" dirty="0">
                <a:latin typeface="Symbol"/>
                <a:cs typeface="Symbol"/>
              </a:rPr>
              <a:t></a:t>
            </a:r>
            <a:r>
              <a:rPr sz="3600" baseline="-15046" dirty="0">
                <a:latin typeface="Symbol"/>
                <a:cs typeface="Symbol"/>
              </a:rPr>
              <a:t></a:t>
            </a:r>
            <a:endParaRPr sz="3600" baseline="-15046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71809" y="3229609"/>
            <a:ext cx="2755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aseline="-37037" dirty="0">
                <a:latin typeface="Symbol"/>
                <a:cs typeface="Symbol"/>
              </a:rPr>
              <a:t></a:t>
            </a:r>
            <a:r>
              <a:rPr sz="3600" spc="-494" baseline="-37037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12001" y="3434079"/>
            <a:ext cx="1428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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25372" y="3434079"/>
            <a:ext cx="1428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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44671" y="3636009"/>
            <a:ext cx="1053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5980" algn="l"/>
              </a:tabLst>
            </a:pPr>
            <a:r>
              <a:rPr sz="2400" dirty="0">
                <a:latin typeface="Times New Roman"/>
                <a:cs typeface="Times New Roman"/>
              </a:rPr>
              <a:t>x </a:t>
            </a:r>
            <a:r>
              <a:rPr sz="2400" spc="-20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β	</a:t>
            </a:r>
            <a:r>
              <a:rPr sz="2400" dirty="0">
                <a:latin typeface="Symbol"/>
                <a:cs typeface="Symbol"/>
              </a:rPr>
              <a:t>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416550" y="3736340"/>
            <a:ext cx="1428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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83861" y="3712209"/>
            <a:ext cx="5886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4325" algn="l"/>
              </a:tabLst>
            </a:pPr>
            <a:r>
              <a:rPr sz="1400" spc="-5" dirty="0">
                <a:latin typeface="Times New Roman"/>
                <a:cs typeface="Times New Roman"/>
              </a:rPr>
              <a:t>i	i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3600" baseline="-4629" dirty="0">
                <a:latin typeface="Symbol"/>
                <a:cs typeface="Symbol"/>
              </a:rPr>
              <a:t></a:t>
            </a:r>
            <a:endParaRPr sz="3600" baseline="-4629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10560" y="3782059"/>
            <a:ext cx="1428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925" dirty="0">
                <a:latin typeface="Symbol"/>
                <a:cs typeface="Symbol"/>
              </a:rPr>
              <a:t></a:t>
            </a:r>
            <a:r>
              <a:rPr sz="3600" baseline="-23148" dirty="0">
                <a:latin typeface="Symbol"/>
                <a:cs typeface="Symbol"/>
              </a:rPr>
              <a:t></a:t>
            </a:r>
            <a:endParaRPr sz="3600" baseline="-23148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416550" y="3931920"/>
            <a:ext cx="4508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aseline="-8101" dirty="0">
                <a:latin typeface="Symbol"/>
                <a:cs typeface="Symbol"/>
              </a:rPr>
              <a:t></a:t>
            </a:r>
            <a:r>
              <a:rPr sz="3600" spc="-735" baseline="-8101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 </a:t>
            </a:r>
            <a:r>
              <a:rPr sz="1400" spc="0" dirty="0">
                <a:latin typeface="Times New Roman"/>
                <a:cs typeface="Times New Roman"/>
              </a:rPr>
              <a:t>=1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29920" y="3973829"/>
            <a:ext cx="1428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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89910" y="3653790"/>
            <a:ext cx="142875" cy="683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9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</a:t>
            </a:r>
            <a:endParaRPr sz="2400">
              <a:latin typeface="Symbol"/>
              <a:cs typeface="Symbol"/>
            </a:endParaRPr>
          </a:p>
          <a:p>
            <a:pPr marL="12700">
              <a:lnSpc>
                <a:spcPts val="2590"/>
              </a:lnSpc>
            </a:pPr>
            <a:r>
              <a:rPr sz="2400" spc="-925" dirty="0">
                <a:latin typeface="Symbol"/>
                <a:cs typeface="Symbol"/>
              </a:rPr>
              <a:t></a:t>
            </a:r>
            <a:r>
              <a:rPr sz="3600" baseline="-9259" dirty="0">
                <a:latin typeface="Symbol"/>
                <a:cs typeface="Symbol"/>
              </a:rPr>
              <a:t></a:t>
            </a:r>
            <a:endParaRPr sz="3600" baseline="-9259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75643" y="3351529"/>
            <a:ext cx="142875" cy="9855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630"/>
              </a:lnSpc>
              <a:spcBef>
                <a:spcPts val="100"/>
              </a:spcBef>
            </a:pPr>
            <a:r>
              <a:rPr sz="2400" dirty="0">
                <a:latin typeface="Symbol"/>
                <a:cs typeface="Symbol"/>
              </a:rPr>
              <a:t></a:t>
            </a:r>
            <a:endParaRPr sz="2400">
              <a:latin typeface="Symbol"/>
              <a:cs typeface="Symbol"/>
            </a:endParaRPr>
          </a:p>
          <a:p>
            <a:pPr marL="12700">
              <a:lnSpc>
                <a:spcPts val="2340"/>
              </a:lnSpc>
            </a:pPr>
            <a:r>
              <a:rPr sz="2400" dirty="0">
                <a:latin typeface="Symbol"/>
                <a:cs typeface="Symbol"/>
              </a:rPr>
              <a:t></a:t>
            </a:r>
            <a:endParaRPr sz="2400">
              <a:latin typeface="Symbol"/>
              <a:cs typeface="Symbol"/>
            </a:endParaRPr>
          </a:p>
          <a:p>
            <a:pPr marL="12700">
              <a:lnSpc>
                <a:spcPts val="2590"/>
              </a:lnSpc>
            </a:pPr>
            <a:r>
              <a:rPr sz="2400" spc="-925" dirty="0">
                <a:latin typeface="Symbol"/>
                <a:cs typeface="Symbol"/>
              </a:rPr>
              <a:t></a:t>
            </a:r>
            <a:r>
              <a:rPr sz="3600" baseline="-9259" dirty="0">
                <a:latin typeface="Symbol"/>
                <a:cs typeface="Symbol"/>
              </a:rPr>
              <a:t></a:t>
            </a:r>
            <a:endParaRPr sz="3600" baseline="-9259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368040" y="3559809"/>
            <a:ext cx="15824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80"/>
              </a:lnSpc>
              <a:spcBef>
                <a:spcPts val="100"/>
              </a:spcBef>
              <a:tabLst>
                <a:tab pos="555625" algn="l"/>
                <a:tab pos="831215" algn="l"/>
              </a:tabLst>
            </a:pPr>
            <a:r>
              <a:rPr sz="3600" dirty="0">
                <a:latin typeface="Symbol"/>
                <a:cs typeface="Symbol"/>
              </a:rPr>
              <a:t></a:t>
            </a:r>
            <a:r>
              <a:rPr sz="3600" dirty="0">
                <a:latin typeface="Times New Roman"/>
                <a:cs typeface="Times New Roman"/>
              </a:rPr>
              <a:t>	</a:t>
            </a:r>
            <a:r>
              <a:rPr sz="1400" spc="-5" dirty="0">
                <a:latin typeface="Times New Roman"/>
                <a:cs typeface="Times New Roman"/>
              </a:rPr>
              <a:t>i	i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3600" spc="-989" baseline="-12731" dirty="0">
                <a:latin typeface="Symbol"/>
                <a:cs typeface="Symbol"/>
              </a:rPr>
              <a:t></a:t>
            </a:r>
            <a:r>
              <a:rPr sz="3600" spc="-989" baseline="-35879" dirty="0">
                <a:latin typeface="Symbol"/>
                <a:cs typeface="Symbol"/>
              </a:rPr>
              <a:t></a:t>
            </a:r>
            <a:endParaRPr sz="3600" baseline="-35879">
              <a:latin typeface="Symbol"/>
              <a:cs typeface="Symbol"/>
            </a:endParaRPr>
          </a:p>
          <a:p>
            <a:pPr marR="53340" algn="r">
              <a:lnSpc>
                <a:spcPts val="825"/>
              </a:lnSpc>
            </a:pPr>
            <a:r>
              <a:rPr sz="1400" spc="-5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  <a:p>
            <a:pPr marR="5080" algn="r">
              <a:lnSpc>
                <a:spcPts val="1675"/>
              </a:lnSpc>
            </a:pPr>
            <a:r>
              <a:rPr sz="1400" spc="-10" dirty="0">
                <a:latin typeface="Times New Roman"/>
                <a:cs typeface="Times New Roman"/>
              </a:rPr>
              <a:t>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39232" y="3553459"/>
            <a:ext cx="3517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Symbol"/>
                <a:cs typeface="Symbol"/>
              </a:rPr>
              <a:t></a:t>
            </a:r>
            <a:endParaRPr sz="3600">
              <a:latin typeface="Symbol"/>
              <a:cs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669" y="1633220"/>
            <a:ext cx="6993890" cy="306959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938520" algn="ctr">
              <a:lnSpc>
                <a:spcPts val="3450"/>
              </a:lnSpc>
              <a:spcBef>
                <a:spcPts val="340"/>
              </a:spcBef>
            </a:pPr>
            <a:r>
              <a:rPr sz="3000" spc="-20" dirty="0">
                <a:latin typeface="Arial"/>
                <a:cs typeface="Arial"/>
              </a:rPr>
              <a:t>w</a:t>
            </a:r>
            <a:r>
              <a:rPr sz="3000" spc="-10" dirty="0">
                <a:latin typeface="Arial"/>
                <a:cs typeface="Arial"/>
              </a:rPr>
              <a:t>h</a:t>
            </a:r>
            <a:r>
              <a:rPr sz="3000" spc="-5" dirty="0">
                <a:latin typeface="Arial"/>
                <a:cs typeface="Arial"/>
              </a:rPr>
              <a:t>ere  </a:t>
            </a:r>
            <a:r>
              <a:rPr sz="4500" spc="-315" baseline="-16666" dirty="0">
                <a:latin typeface="Arial"/>
                <a:cs typeface="Arial"/>
              </a:rPr>
              <a:t>σ</a:t>
            </a:r>
            <a:r>
              <a:rPr sz="1750" spc="-210" dirty="0">
                <a:latin typeface="Arial"/>
                <a:cs typeface="Arial"/>
              </a:rPr>
              <a:t>2</a:t>
            </a:r>
            <a:endParaRPr sz="1750">
              <a:latin typeface="Arial"/>
              <a:cs typeface="Arial"/>
            </a:endParaRPr>
          </a:p>
          <a:p>
            <a:pPr marL="633730">
              <a:lnSpc>
                <a:spcPts val="810"/>
              </a:lnSpc>
            </a:pPr>
            <a:r>
              <a:rPr sz="2625" spc="-622" baseline="-23809" dirty="0">
                <a:latin typeface="Arial"/>
                <a:cs typeface="Arial"/>
              </a:rPr>
              <a:t>p </a:t>
            </a:r>
            <a:r>
              <a:rPr sz="3000" dirty="0">
                <a:latin typeface="Arial"/>
                <a:cs typeface="Arial"/>
              </a:rPr>
              <a:t>= </a:t>
            </a:r>
            <a:r>
              <a:rPr sz="3000" spc="-5" dirty="0">
                <a:latin typeface="Arial"/>
                <a:cs typeface="Arial"/>
              </a:rPr>
              <a:t>variance of</a:t>
            </a:r>
            <a:r>
              <a:rPr sz="3000" spc="-30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portfolio</a:t>
            </a:r>
            <a:endParaRPr sz="3000">
              <a:latin typeface="Arial"/>
              <a:cs typeface="Arial"/>
            </a:endParaRPr>
          </a:p>
          <a:p>
            <a:pPr marL="327660">
              <a:lnSpc>
                <a:spcPts val="2250"/>
              </a:lnSpc>
              <a:spcBef>
                <a:spcPts val="1840"/>
              </a:spcBef>
            </a:pPr>
            <a:r>
              <a:rPr sz="4500" spc="-315" baseline="-16666" dirty="0">
                <a:latin typeface="Arial"/>
                <a:cs typeface="Arial"/>
              </a:rPr>
              <a:t>σ</a:t>
            </a:r>
            <a:r>
              <a:rPr sz="1750" spc="-210" dirty="0">
                <a:latin typeface="Arial"/>
                <a:cs typeface="Arial"/>
              </a:rPr>
              <a:t>2</a:t>
            </a:r>
            <a:endParaRPr sz="1750">
              <a:latin typeface="Arial"/>
              <a:cs typeface="Arial"/>
            </a:endParaRPr>
          </a:p>
          <a:p>
            <a:pPr marL="633730">
              <a:lnSpc>
                <a:spcPts val="2250"/>
              </a:lnSpc>
            </a:pPr>
            <a:r>
              <a:rPr sz="2625" spc="-930" baseline="-23809" dirty="0">
                <a:latin typeface="Arial"/>
                <a:cs typeface="Arial"/>
              </a:rPr>
              <a:t>m</a:t>
            </a:r>
            <a:r>
              <a:rPr sz="2625" spc="-487" baseline="-23809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= </a:t>
            </a:r>
            <a:r>
              <a:rPr sz="3000" spc="-10" dirty="0">
                <a:latin typeface="Arial"/>
                <a:cs typeface="Arial"/>
              </a:rPr>
              <a:t>expected </a:t>
            </a:r>
            <a:r>
              <a:rPr sz="3000" spc="-5" dirty="0">
                <a:latin typeface="Arial"/>
                <a:cs typeface="Arial"/>
              </a:rPr>
              <a:t>variance of market</a:t>
            </a:r>
            <a:r>
              <a:rPr sz="3000" spc="-55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index</a:t>
            </a:r>
            <a:endParaRPr sz="300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  <a:spcBef>
                <a:spcPts val="1240"/>
              </a:spcBef>
            </a:pPr>
            <a:r>
              <a:rPr sz="3000" spc="-150" dirty="0">
                <a:latin typeface="Arial"/>
                <a:cs typeface="Arial"/>
              </a:rPr>
              <a:t>e</a:t>
            </a:r>
            <a:r>
              <a:rPr sz="2625" spc="-225" baseline="28571" dirty="0">
                <a:latin typeface="Arial"/>
                <a:cs typeface="Arial"/>
              </a:rPr>
              <a:t>2</a:t>
            </a:r>
            <a:r>
              <a:rPr sz="2625" spc="-225" baseline="-23809" dirty="0">
                <a:latin typeface="Arial"/>
                <a:cs typeface="Arial"/>
              </a:rPr>
              <a:t>i</a:t>
            </a:r>
            <a:r>
              <a:rPr sz="3000" spc="-150" dirty="0">
                <a:latin typeface="Arial"/>
                <a:cs typeface="Arial"/>
              </a:rPr>
              <a:t>= </a:t>
            </a:r>
            <a:r>
              <a:rPr sz="3000" spc="-5" dirty="0">
                <a:latin typeface="Arial"/>
                <a:cs typeface="Arial"/>
              </a:rPr>
              <a:t>Unsystematic</a:t>
            </a:r>
            <a:r>
              <a:rPr sz="3000" spc="125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risk</a:t>
            </a:r>
            <a:endParaRPr sz="3000">
              <a:latin typeface="Arial"/>
              <a:cs typeface="Arial"/>
            </a:endParaRPr>
          </a:p>
          <a:p>
            <a:pPr marL="327660">
              <a:lnSpc>
                <a:spcPct val="100000"/>
              </a:lnSpc>
              <a:spcBef>
                <a:spcPts val="1240"/>
              </a:spcBef>
            </a:pPr>
            <a:r>
              <a:rPr sz="3000" spc="-90" dirty="0">
                <a:latin typeface="Arial"/>
                <a:cs typeface="Arial"/>
              </a:rPr>
              <a:t>x</a:t>
            </a:r>
            <a:r>
              <a:rPr sz="2625" spc="-135" baseline="-23809" dirty="0">
                <a:latin typeface="Arial"/>
                <a:cs typeface="Arial"/>
              </a:rPr>
              <a:t>i </a:t>
            </a:r>
            <a:r>
              <a:rPr sz="3000" dirty="0">
                <a:latin typeface="Arial"/>
                <a:cs typeface="Arial"/>
              </a:rPr>
              <a:t>= </a:t>
            </a:r>
            <a:r>
              <a:rPr sz="3000" spc="-5" dirty="0">
                <a:latin typeface="Arial"/>
                <a:cs typeface="Arial"/>
              </a:rPr>
              <a:t>the portion of stock </a:t>
            </a:r>
            <a:r>
              <a:rPr sz="3000" i="1" dirty="0">
                <a:latin typeface="Arial"/>
                <a:cs typeface="Arial"/>
              </a:rPr>
              <a:t>i </a:t>
            </a:r>
            <a:r>
              <a:rPr sz="3000" spc="-5" dirty="0">
                <a:latin typeface="Arial"/>
                <a:cs typeface="Arial"/>
              </a:rPr>
              <a:t>in </a:t>
            </a:r>
            <a:r>
              <a:rPr sz="3000" spc="-10" dirty="0">
                <a:latin typeface="Arial"/>
                <a:cs typeface="Arial"/>
              </a:rPr>
              <a:t>the</a:t>
            </a:r>
            <a:r>
              <a:rPr sz="3000" spc="-265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portfolio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186245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006633"/>
                </a:solidFill>
                <a:latin typeface="Garamond"/>
                <a:cs typeface="Garamond"/>
              </a:rPr>
              <a:t>Example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6776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7569" y="1634490"/>
            <a:ext cx="77266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5640" algn="l"/>
                <a:tab pos="1996439" algn="l"/>
                <a:tab pos="3013075" algn="l"/>
                <a:tab pos="3591560" algn="l"/>
                <a:tab pos="4454525" algn="l"/>
                <a:tab pos="4947920" algn="l"/>
                <a:tab pos="5235575" algn="l"/>
                <a:tab pos="5881370" algn="l"/>
                <a:tab pos="6170295" algn="l"/>
              </a:tabLst>
            </a:pPr>
            <a:r>
              <a:rPr sz="2400" dirty="0">
                <a:latin typeface="Arial"/>
                <a:cs typeface="Arial"/>
              </a:rPr>
              <a:t>The	</a:t>
            </a:r>
            <a:r>
              <a:rPr sz="2400" spc="-5" dirty="0">
                <a:latin typeface="Arial"/>
                <a:cs typeface="Arial"/>
              </a:rPr>
              <a:t>following	</a:t>
            </a:r>
            <a:r>
              <a:rPr sz="2400" spc="-10" dirty="0">
                <a:latin typeface="Arial"/>
                <a:cs typeface="Arial"/>
              </a:rPr>
              <a:t>details	</a:t>
            </a:r>
            <a:r>
              <a:rPr sz="2400" spc="-5" dirty="0">
                <a:latin typeface="Arial"/>
                <a:cs typeface="Arial"/>
              </a:rPr>
              <a:t>are	</a:t>
            </a:r>
            <a:r>
              <a:rPr sz="2400" spc="-10" dirty="0">
                <a:latin typeface="Arial"/>
                <a:cs typeface="Arial"/>
              </a:rPr>
              <a:t>given	</a:t>
            </a:r>
            <a:r>
              <a:rPr sz="2400" spc="-5" dirty="0">
                <a:latin typeface="Arial"/>
                <a:cs typeface="Arial"/>
              </a:rPr>
              <a:t>for	</a:t>
            </a:r>
            <a:r>
              <a:rPr sz="2400" dirty="0">
                <a:latin typeface="Arial"/>
                <a:cs typeface="Arial"/>
              </a:rPr>
              <a:t>x	</a:t>
            </a:r>
            <a:r>
              <a:rPr sz="2400" spc="-5" dirty="0">
                <a:latin typeface="Arial"/>
                <a:cs typeface="Arial"/>
              </a:rPr>
              <a:t>and	</a:t>
            </a:r>
            <a:r>
              <a:rPr sz="2400" dirty="0">
                <a:latin typeface="Arial"/>
                <a:cs typeface="Arial"/>
              </a:rPr>
              <a:t>y	</a:t>
            </a:r>
            <a:r>
              <a:rPr sz="2400" spc="-5" dirty="0">
                <a:latin typeface="Arial"/>
                <a:cs typeface="Arial"/>
              </a:rPr>
              <a:t>companies’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7569" y="2000250"/>
            <a:ext cx="772604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stocks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the Sensex for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period of one </a:t>
            </a:r>
            <a:r>
              <a:rPr sz="2400" spc="-10" dirty="0">
                <a:latin typeface="Arial"/>
                <a:cs typeface="Arial"/>
              </a:rPr>
              <a:t>year.  </a:t>
            </a:r>
            <a:r>
              <a:rPr sz="2400" spc="-5" dirty="0">
                <a:latin typeface="Arial"/>
                <a:cs typeface="Arial"/>
              </a:rPr>
              <a:t>Calculate the </a:t>
            </a:r>
            <a:r>
              <a:rPr sz="2400" dirty="0">
                <a:latin typeface="Arial"/>
                <a:cs typeface="Arial"/>
              </a:rPr>
              <a:t>systematic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unsystematic risk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the  companies </a:t>
            </a:r>
            <a:r>
              <a:rPr sz="2400" dirty="0">
                <a:latin typeface="Arial"/>
                <a:cs typeface="Arial"/>
              </a:rPr>
              <a:t>stock. If </a:t>
            </a:r>
            <a:r>
              <a:rPr sz="2400" spc="-10" dirty="0">
                <a:latin typeface="Arial"/>
                <a:cs typeface="Arial"/>
              </a:rPr>
              <a:t>equal </a:t>
            </a:r>
            <a:r>
              <a:rPr sz="2400" spc="-5" dirty="0">
                <a:latin typeface="Arial"/>
                <a:cs typeface="Arial"/>
              </a:rPr>
              <a:t>amount of </a:t>
            </a:r>
            <a:r>
              <a:rPr sz="2400" dirty="0">
                <a:latin typeface="Arial"/>
                <a:cs typeface="Arial"/>
              </a:rPr>
              <a:t>money </a:t>
            </a:r>
            <a:r>
              <a:rPr sz="2400" spc="-5" dirty="0">
                <a:latin typeface="Arial"/>
                <a:cs typeface="Arial"/>
              </a:rPr>
              <a:t>is allocated  for the stocks 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5" dirty="0">
                <a:latin typeface="Arial"/>
                <a:cs typeface="Arial"/>
              </a:rPr>
              <a:t>then what would be the portfolio risk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?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11390" y="3462020"/>
            <a:ext cx="1040130" cy="13512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5" dirty="0">
                <a:latin typeface="Arial"/>
                <a:cs typeface="Arial"/>
              </a:rPr>
              <a:t>S</a:t>
            </a:r>
            <a:r>
              <a:rPr sz="2400" spc="-10" dirty="0">
                <a:latin typeface="Arial"/>
                <a:cs typeface="Arial"/>
              </a:rPr>
              <a:t>en</a:t>
            </a:r>
            <a:r>
              <a:rPr sz="2400" dirty="0">
                <a:latin typeface="Arial"/>
                <a:cs typeface="Arial"/>
              </a:rPr>
              <a:t>s</a:t>
            </a:r>
            <a:r>
              <a:rPr sz="2400" spc="-5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x</a:t>
            </a:r>
            <a:endParaRPr sz="2400">
              <a:latin typeface="Arial"/>
              <a:cs typeface="Arial"/>
            </a:endParaRPr>
          </a:p>
          <a:p>
            <a:pPr marL="349885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0.06</a:t>
            </a:r>
            <a:endParaRPr sz="2400">
              <a:latin typeface="Arial"/>
              <a:cs typeface="Arial"/>
            </a:endParaRPr>
          </a:p>
          <a:p>
            <a:pPr marL="332105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2.25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669" y="3582670"/>
            <a:ext cx="176530" cy="15881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61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7569" y="3903979"/>
            <a:ext cx="2445385" cy="1351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8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Average </a:t>
            </a:r>
            <a:r>
              <a:rPr sz="2400" spc="-5" dirty="0">
                <a:latin typeface="Arial"/>
                <a:cs typeface="Arial"/>
              </a:rPr>
              <a:t>return  </a:t>
            </a:r>
            <a:r>
              <a:rPr sz="2400" spc="-10" dirty="0">
                <a:latin typeface="Arial"/>
                <a:cs typeface="Arial"/>
              </a:rPr>
              <a:t>Variance </a:t>
            </a:r>
            <a:r>
              <a:rPr sz="2400" spc="-5" dirty="0">
                <a:latin typeface="Arial"/>
                <a:cs typeface="Arial"/>
              </a:rPr>
              <a:t>of return  Βeta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85482" y="3462020"/>
            <a:ext cx="1061720" cy="1793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7465">
              <a:lnSpc>
                <a:spcPct val="1208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X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stock  0.15</a:t>
            </a:r>
            <a:endParaRPr sz="2400">
              <a:latin typeface="Arial"/>
              <a:cs typeface="Arial"/>
            </a:endParaRPr>
          </a:p>
          <a:p>
            <a:pPr marL="249554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6.30</a:t>
            </a:r>
            <a:endParaRPr sz="2400">
              <a:latin typeface="Arial"/>
              <a:cs typeface="Arial"/>
            </a:endParaRPr>
          </a:p>
          <a:p>
            <a:pPr marL="32385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0.71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31383" y="3462020"/>
            <a:ext cx="1026794" cy="1793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208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Y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stock  </a:t>
            </a:r>
            <a:r>
              <a:rPr sz="2400" spc="-5" dirty="0">
                <a:latin typeface="Arial"/>
                <a:cs typeface="Arial"/>
              </a:rPr>
              <a:t>0.25</a:t>
            </a:r>
            <a:endParaRPr sz="2400">
              <a:latin typeface="Arial"/>
              <a:cs typeface="Arial"/>
            </a:endParaRPr>
          </a:p>
          <a:p>
            <a:pPr marL="14605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5.86</a:t>
            </a:r>
            <a:endParaRPr sz="2400">
              <a:latin typeface="Arial"/>
              <a:cs typeface="Arial"/>
            </a:endParaRPr>
          </a:p>
          <a:p>
            <a:pPr marL="6350" algn="ctr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0.27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312420"/>
            <a:ext cx="253492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49475" algn="l"/>
              </a:tabLst>
            </a:pPr>
            <a:r>
              <a:rPr sz="4200" spc="-10" dirty="0">
                <a:solidFill>
                  <a:srgbClr val="006633"/>
                </a:solidFill>
                <a:latin typeface="Garamond"/>
                <a:cs typeface="Garamond"/>
              </a:rPr>
              <a:t>C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o</a:t>
            </a:r>
            <a:r>
              <a:rPr sz="4200" spc="-5" dirty="0">
                <a:solidFill>
                  <a:srgbClr val="006633"/>
                </a:solidFill>
                <a:latin typeface="Garamond"/>
                <a:cs typeface="Garamond"/>
              </a:rPr>
              <a:t>m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p</a:t>
            </a:r>
            <a:r>
              <a:rPr sz="4200" spc="-10" dirty="0">
                <a:solidFill>
                  <a:srgbClr val="006633"/>
                </a:solidFill>
                <a:latin typeface="Garamond"/>
                <a:cs typeface="Garamond"/>
              </a:rPr>
              <a:t>a</a:t>
            </a:r>
            <a:r>
              <a:rPr sz="4200" dirty="0">
                <a:solidFill>
                  <a:srgbClr val="006633"/>
                </a:solidFill>
                <a:latin typeface="Garamond"/>
                <a:cs typeface="Garamond"/>
              </a:rPr>
              <a:t>ny	X</a:t>
            </a:r>
            <a:endParaRPr sz="42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669" y="17030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36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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7569" y="1508760"/>
            <a:ext cx="2378710" cy="100838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400" spc="-5" dirty="0">
                <a:latin typeface="Arial"/>
                <a:cs typeface="Arial"/>
              </a:rPr>
              <a:t>Systematic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  <a:p>
            <a:pPr marL="1498600">
              <a:lnSpc>
                <a:spcPct val="100000"/>
              </a:lnSpc>
              <a:spcBef>
                <a:spcPts val="99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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</a:t>
            </a:r>
            <a:r>
              <a:rPr sz="2100" spc="-494" baseline="27777" dirty="0">
                <a:latin typeface="Arial"/>
                <a:cs typeface="Arial"/>
              </a:rPr>
              <a:t> </a:t>
            </a:r>
            <a:r>
              <a:rPr sz="2400" spc="-275" dirty="0">
                <a:latin typeface="Symbol"/>
                <a:cs typeface="Symbol"/>
              </a:rPr>
              <a:t></a:t>
            </a:r>
            <a:r>
              <a:rPr sz="2100" spc="-412" baseline="-23809" dirty="0">
                <a:latin typeface="Arial"/>
                <a:cs typeface="Arial"/>
              </a:rPr>
              <a:t>m</a:t>
            </a:r>
            <a:r>
              <a:rPr sz="2100" spc="-412" baseline="27777" dirty="0">
                <a:latin typeface="Arial"/>
                <a:cs typeface="Arial"/>
              </a:rPr>
              <a:t>2</a:t>
            </a:r>
            <a:endParaRPr sz="2100" baseline="27777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77870" y="1508760"/>
            <a:ext cx="4203065" cy="100838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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× </a:t>
            </a:r>
            <a:r>
              <a:rPr sz="2400" spc="-5" dirty="0">
                <a:latin typeface="Arial"/>
                <a:cs typeface="Arial"/>
              </a:rPr>
              <a:t>variance </a:t>
            </a:r>
            <a:r>
              <a:rPr sz="2400" dirty="0">
                <a:latin typeface="Arial"/>
                <a:cs typeface="Arial"/>
              </a:rPr>
              <a:t>of market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index</a:t>
            </a:r>
            <a:endParaRPr sz="2400">
              <a:latin typeface="Arial"/>
              <a:cs typeface="Arial"/>
            </a:endParaRPr>
          </a:p>
          <a:p>
            <a:pPr marL="134620">
              <a:lnSpc>
                <a:spcPct val="100000"/>
              </a:lnSpc>
              <a:spcBef>
                <a:spcPts val="990"/>
              </a:spcBef>
            </a:pPr>
            <a:r>
              <a:rPr sz="2400" dirty="0">
                <a:latin typeface="Arial"/>
                <a:cs typeface="Arial"/>
              </a:rPr>
              <a:t>= ( </a:t>
            </a:r>
            <a:r>
              <a:rPr sz="2400" spc="-60" dirty="0">
                <a:latin typeface="Arial"/>
                <a:cs typeface="Arial"/>
              </a:rPr>
              <a:t>0.71)</a:t>
            </a:r>
            <a:r>
              <a:rPr sz="2100" b="1" spc="-89" baseline="27777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x </a:t>
            </a:r>
            <a:r>
              <a:rPr sz="2400" spc="-5" dirty="0">
                <a:latin typeface="Arial"/>
                <a:cs typeface="Arial"/>
              </a:rPr>
              <a:t>2.25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1.134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2814320"/>
            <a:ext cx="20701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-125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</a:t>
            </a:r>
            <a:endParaRPr sz="1550">
              <a:latin typeface="MS Office Symbol Regular"/>
              <a:cs typeface="MS Office Symbol Regula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7569" y="2771140"/>
            <a:ext cx="697928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Unsystematic risk= Total </a:t>
            </a:r>
            <a:r>
              <a:rPr sz="2400" spc="-10" dirty="0">
                <a:latin typeface="Arial"/>
                <a:cs typeface="Arial"/>
              </a:rPr>
              <a:t>variance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Systematic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risk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49069" y="3120390"/>
            <a:ext cx="274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7" baseline="-16203" dirty="0">
                <a:latin typeface="Arial"/>
                <a:cs typeface="Arial"/>
              </a:rPr>
              <a:t>e</a:t>
            </a:r>
            <a:r>
              <a:rPr sz="2100" spc="-202" baseline="-51587" dirty="0">
                <a:latin typeface="Arial"/>
                <a:cs typeface="Arial"/>
              </a:rPr>
              <a:t>i</a:t>
            </a:r>
            <a:r>
              <a:rPr sz="1400" spc="-33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63470" y="3211829"/>
            <a:ext cx="58375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= </a:t>
            </a:r>
            <a:r>
              <a:rPr sz="2400" spc="-155" dirty="0">
                <a:latin typeface="Symbol"/>
                <a:cs typeface="Symbol"/>
              </a:rPr>
              <a:t></a:t>
            </a:r>
            <a:r>
              <a:rPr sz="2100" spc="-232" baseline="-23809" dirty="0">
                <a:latin typeface="Arial"/>
                <a:cs typeface="Arial"/>
              </a:rPr>
              <a:t>i</a:t>
            </a:r>
            <a:r>
              <a:rPr sz="2100" spc="-232" baseline="27777" dirty="0">
                <a:latin typeface="Arial"/>
                <a:cs typeface="Arial"/>
              </a:rPr>
              <a:t>2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Systematic risk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6.3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1.134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=5.166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669" y="3782058"/>
            <a:ext cx="7703820" cy="1450397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  <a:tabLst>
                <a:tab pos="354965" algn="l"/>
              </a:tabLst>
            </a:pPr>
            <a:r>
              <a:rPr sz="2700" spc="-202" baseline="18518" dirty="0">
                <a:solidFill>
                  <a:srgbClr val="CC9900"/>
                </a:solidFill>
                <a:latin typeface="MS Office Symbol Regular"/>
                <a:cs typeface="MS Office Symbol Regular"/>
              </a:rPr>
              <a:t>	</a:t>
            </a:r>
            <a:r>
              <a:rPr sz="2800" spc="-5" dirty="0">
                <a:latin typeface="Arial"/>
                <a:cs typeface="Arial"/>
              </a:rPr>
              <a:t>Total </a:t>
            </a:r>
            <a:r>
              <a:rPr sz="2800" dirty="0">
                <a:latin typeface="Arial"/>
                <a:cs typeface="Arial"/>
              </a:rPr>
              <a:t>risk= </a:t>
            </a:r>
            <a:r>
              <a:rPr sz="2800" spc="-5" dirty="0">
                <a:latin typeface="Arial"/>
                <a:cs typeface="Arial"/>
              </a:rPr>
              <a:t>Systematic risk </a:t>
            </a:r>
            <a:r>
              <a:rPr sz="2800" dirty="0">
                <a:latin typeface="Arial"/>
                <a:cs typeface="Arial"/>
              </a:rPr>
              <a:t>+ </a:t>
            </a:r>
            <a:r>
              <a:rPr sz="2800" spc="-5">
                <a:latin typeface="Arial"/>
                <a:cs typeface="Arial"/>
              </a:rPr>
              <a:t>Unsystematic</a:t>
            </a:r>
            <a:r>
              <a:rPr sz="2800" spc="25">
                <a:latin typeface="Arial"/>
                <a:cs typeface="Arial"/>
              </a:rPr>
              <a:t> </a:t>
            </a:r>
            <a:r>
              <a:rPr sz="2800" spc="-5" smtClean="0">
                <a:latin typeface="Arial"/>
                <a:cs typeface="Arial"/>
              </a:rPr>
              <a:t>risk</a:t>
            </a:r>
            <a:endParaRPr lang="en-US" sz="2800" spc="-5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  <a:tabLst>
                <a:tab pos="354965" algn="l"/>
              </a:tabLst>
            </a:pPr>
            <a:endParaRPr sz="2800">
              <a:latin typeface="Arial"/>
              <a:cs typeface="Arial"/>
            </a:endParaRPr>
          </a:p>
          <a:p>
            <a:pPr marL="1841500">
              <a:lnSpc>
                <a:spcPts val="1330"/>
              </a:lnSpc>
              <a:spcBef>
                <a:spcPts val="690"/>
              </a:spcBef>
            </a:pPr>
            <a:r>
              <a:rPr sz="2800" dirty="0">
                <a:latin typeface="Arial"/>
                <a:cs typeface="Arial"/>
              </a:rPr>
              <a:t>= </a:t>
            </a:r>
            <a:r>
              <a:rPr sz="2800" spc="-175" dirty="0">
                <a:latin typeface="Symbol"/>
                <a:cs typeface="Symbol"/>
              </a:rPr>
              <a:t></a:t>
            </a:r>
            <a:r>
              <a:rPr sz="2400" spc="-262" baseline="-24305" dirty="0">
                <a:latin typeface="Arial"/>
                <a:cs typeface="Arial"/>
              </a:rPr>
              <a:t>i</a:t>
            </a:r>
            <a:r>
              <a:rPr sz="2400" spc="-262" baseline="29513" dirty="0">
                <a:latin typeface="Arial"/>
                <a:cs typeface="Arial"/>
              </a:rPr>
              <a:t>2 </a:t>
            </a:r>
            <a:r>
              <a:rPr sz="2800" spc="-275" dirty="0">
                <a:latin typeface="Symbol"/>
                <a:cs typeface="Symbol"/>
              </a:rPr>
              <a:t></a:t>
            </a:r>
            <a:r>
              <a:rPr sz="2400" spc="-412" baseline="-24305" dirty="0">
                <a:latin typeface="Arial"/>
                <a:cs typeface="Arial"/>
              </a:rPr>
              <a:t>m </a:t>
            </a:r>
            <a:r>
              <a:rPr sz="2800" dirty="0">
                <a:latin typeface="Arial"/>
                <a:cs typeface="Arial"/>
              </a:rPr>
              <a:t>+ </a:t>
            </a:r>
            <a:r>
              <a:rPr sz="2800" spc="-75" dirty="0">
                <a:latin typeface="Arial"/>
                <a:cs typeface="Arial"/>
              </a:rPr>
              <a:t>e</a:t>
            </a:r>
            <a:r>
              <a:rPr sz="2400" spc="-112" baseline="-24305" dirty="0">
                <a:latin typeface="Arial"/>
                <a:cs typeface="Arial"/>
              </a:rPr>
              <a:t>i </a:t>
            </a:r>
            <a:r>
              <a:rPr sz="2800" dirty="0">
                <a:latin typeface="Arial"/>
                <a:cs typeface="Arial"/>
              </a:rPr>
              <a:t>= </a:t>
            </a:r>
            <a:r>
              <a:rPr sz="2800" spc="-5" dirty="0">
                <a:latin typeface="Arial"/>
                <a:cs typeface="Arial"/>
              </a:rPr>
              <a:t>1.134 </a:t>
            </a:r>
            <a:r>
              <a:rPr sz="2800" dirty="0">
                <a:latin typeface="Arial"/>
                <a:cs typeface="Arial"/>
              </a:rPr>
              <a:t>+ </a:t>
            </a:r>
            <a:r>
              <a:rPr sz="2800" spc="-5" dirty="0">
                <a:latin typeface="Arial"/>
                <a:cs typeface="Arial"/>
              </a:rPr>
              <a:t>5.166 </a:t>
            </a:r>
            <a:r>
              <a:rPr sz="2800" dirty="0">
                <a:latin typeface="Arial"/>
                <a:cs typeface="Arial"/>
              </a:rPr>
              <a:t>=</a:t>
            </a:r>
            <a:r>
              <a:rPr sz="2800" spc="-4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6.3</a:t>
            </a:r>
            <a:endParaRPr sz="2800">
              <a:latin typeface="Arial"/>
              <a:cs typeface="Arial"/>
            </a:endParaRPr>
          </a:p>
          <a:p>
            <a:pPr marR="1239520" algn="ctr">
              <a:lnSpc>
                <a:spcPts val="950"/>
              </a:lnSpc>
              <a:tabLst>
                <a:tab pos="694055" algn="l"/>
              </a:tabLst>
            </a:pPr>
            <a:r>
              <a:rPr sz="1600" spc="-370" dirty="0">
                <a:latin typeface="Arial"/>
                <a:cs typeface="Arial"/>
              </a:rPr>
              <a:t>2	2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1281</Words>
  <Application>Microsoft Office PowerPoint</Application>
  <PresentationFormat>On-screen Show (4:3)</PresentationFormat>
  <Paragraphs>288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The Sharpe Index  Model</vt:lpstr>
      <vt:lpstr>Need for Sharpe Model</vt:lpstr>
      <vt:lpstr>Single Index Model</vt:lpstr>
      <vt:lpstr>Stock prices are related to the market index and this  relationship could be used to estimate the return of  stock.</vt:lpstr>
      <vt:lpstr>Risk</vt:lpstr>
      <vt:lpstr>Portfolio Variance</vt:lpstr>
      <vt:lpstr>Slide 7</vt:lpstr>
      <vt:lpstr>Example</vt:lpstr>
      <vt:lpstr>Company X</vt:lpstr>
      <vt:lpstr>Company Y</vt:lpstr>
      <vt:lpstr>σ2 2 2 2 p       = [ ( .5 x .71 + .5 x .27) 2.25 ] + [ ( .5) (5.166) + (.5 ) ( 5.696) ]</vt:lpstr>
      <vt:lpstr>Corner portfolio</vt:lpstr>
      <vt:lpstr>Expected Return of Portfolio</vt:lpstr>
      <vt:lpstr>Slide 14</vt:lpstr>
      <vt:lpstr>Portfolio Beta</vt:lpstr>
      <vt:lpstr>Slide 16</vt:lpstr>
      <vt:lpstr>Sharpe’s optimal portfolio</vt:lpstr>
      <vt:lpstr> The selection of any stock is directly related to its  excess return to beta ratio.  where Ri = the expected return on stock i</vt:lpstr>
      <vt:lpstr>Optimal Portfolio</vt:lpstr>
      <vt:lpstr>(Ri  Rf )βi</vt:lpstr>
      <vt:lpstr>Slide 21</vt:lpstr>
      <vt:lpstr>Cut-off point</vt:lpstr>
      <vt:lpstr>Example</vt:lpstr>
      <vt:lpstr>C1 = (10 x .7)/ [ 1 + ( 10 x .05)] =4.67</vt:lpstr>
      <vt:lpstr>Slide 25</vt:lpstr>
      <vt:lpstr>Slide 26</vt:lpstr>
      <vt:lpstr>Construction of the optimal portfolio</vt:lpstr>
      <vt:lpstr>Zi = (βi / σ2    ) x [ (Ri – Rf / βi) – C ]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Sharpe Index  Model</dc:title>
  <dc:creator>Manish</dc:creator>
  <cp:lastModifiedBy>Manish</cp:lastModifiedBy>
  <cp:revision>3</cp:revision>
  <dcterms:created xsi:type="dcterms:W3CDTF">2017-10-10T10:36:11Z</dcterms:created>
  <dcterms:modified xsi:type="dcterms:W3CDTF">2017-10-12T10:04:32Z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2014-01-05T00:00:00Z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2017-10-10T00:00:00Z</vt:filetime>
  </property>
</Properties>
</file>