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5" r:id="rId5"/>
    <p:sldId id="258" r:id="rId6"/>
    <p:sldId id="259" r:id="rId7"/>
    <p:sldId id="260" r:id="rId8"/>
    <p:sldId id="262" r:id="rId9"/>
    <p:sldId id="274" r:id="rId10"/>
    <p:sldId id="263" r:id="rId11"/>
    <p:sldId id="276" r:id="rId12"/>
    <p:sldId id="264" r:id="rId13"/>
    <p:sldId id="265" r:id="rId14"/>
    <p:sldId id="277" r:id="rId15"/>
    <p:sldId id="266" r:id="rId16"/>
    <p:sldId id="267" r:id="rId17"/>
    <p:sldId id="268" r:id="rId18"/>
    <p:sldId id="269" r:id="rId19"/>
    <p:sldId id="270"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98AD2E-1252-442B-A6E0-6FE0EAB96261}"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98AD2E-1252-442B-A6E0-6FE0EAB96261}"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98AD2E-1252-442B-A6E0-6FE0EAB96261}"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98AD2E-1252-442B-A6E0-6FE0EAB96261}"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98AD2E-1252-442B-A6E0-6FE0EAB96261}"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98AD2E-1252-442B-A6E0-6FE0EAB96261}"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98AD2E-1252-442B-A6E0-6FE0EAB96261}"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98AD2E-1252-442B-A6E0-6FE0EAB96261}"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98AD2E-1252-442B-A6E0-6FE0EAB96261}"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98AD2E-1252-442B-A6E0-6FE0EAB96261}"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98AD2E-1252-442B-A6E0-6FE0EAB96261}"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358F-5746-49CE-B58A-940014EB5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98AD2E-1252-442B-A6E0-6FE0EAB96261}" type="datetimeFigureOut">
              <a:rPr lang="en-US" smtClean="0"/>
              <a:pPr/>
              <a:t>9/11/2017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8358F-5746-49CE-B58A-940014EB5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Fundamental_analysis" TargetMode="External"/><Relationship Id="rId2" Type="http://schemas.openxmlformats.org/officeDocument/2006/relationships/hyperlink" Target="http://en.wikipedia.org/wiki/Technical_analysis"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Technical_analysis" TargetMode="External"/><Relationship Id="rId2" Type="http://schemas.openxmlformats.org/officeDocument/2006/relationships/hyperlink" Target="http://en.wikipedia.org/wiki/Fundamental_analysis"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Late-2000s_financial_crisis" TargetMode="External"/><Relationship Id="rId2" Type="http://schemas.openxmlformats.org/officeDocument/2006/relationships/hyperlink" Target="http://en.wikipedia.org/wiki/Rational_expectations"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EFFICIENT MARKET THEORY (HYPOTHESIS)</a:t>
            </a:r>
            <a:br>
              <a:rPr lang="en-US" b="1" dirty="0" smtClean="0"/>
            </a:br>
            <a:endParaRPr lang="en-US" dirty="0"/>
          </a:p>
        </p:txBody>
      </p:sp>
      <p:sp>
        <p:nvSpPr>
          <p:cNvPr id="3" name="Subtitle 2"/>
          <p:cNvSpPr>
            <a:spLocks noGrp="1"/>
          </p:cNvSpPr>
          <p:nvPr>
            <p:ph type="subTitle" idx="1"/>
          </p:nvPr>
        </p:nvSpPr>
        <p:spPr/>
        <p:txBody>
          <a:bodyPr>
            <a:normAutofit/>
          </a:bodyPr>
          <a:lstStyle/>
          <a:p>
            <a:pPr algn="r"/>
            <a:r>
              <a:rPr lang="en-US" sz="2800" b="1" dirty="0" smtClean="0">
                <a:solidFill>
                  <a:schemeClr val="tx1"/>
                </a:solidFill>
              </a:rPr>
              <a:t>Dr Manish </a:t>
            </a:r>
            <a:r>
              <a:rPr lang="en-US" sz="2800" b="1" dirty="0" err="1" smtClean="0">
                <a:solidFill>
                  <a:schemeClr val="tx1"/>
                </a:solidFill>
              </a:rPr>
              <a:t>Dadhich</a:t>
            </a:r>
            <a:endParaRPr lang="en-US" sz="2800" b="1" dirty="0" smtClean="0">
              <a:solidFill>
                <a:schemeClr val="tx1"/>
              </a:solidFill>
            </a:endParaRPr>
          </a:p>
          <a:p>
            <a:pPr algn="r"/>
            <a:r>
              <a:rPr lang="en-US" sz="2800" b="1" dirty="0" err="1" smtClean="0">
                <a:solidFill>
                  <a:schemeClr val="tx1"/>
                </a:solidFill>
              </a:rPr>
              <a:t>Ph.D</a:t>
            </a:r>
            <a:r>
              <a:rPr lang="en-US" sz="2800" b="1" dirty="0" smtClean="0">
                <a:solidFill>
                  <a:schemeClr val="tx1"/>
                </a:solidFill>
              </a:rPr>
              <a:t>, </a:t>
            </a:r>
            <a:r>
              <a:rPr lang="en-US" sz="2800" b="1" dirty="0" err="1" smtClean="0">
                <a:solidFill>
                  <a:schemeClr val="tx1"/>
                </a:solidFill>
              </a:rPr>
              <a:t>M.Com</a:t>
            </a:r>
            <a:r>
              <a:rPr lang="en-US" sz="2800" b="1" dirty="0" smtClean="0">
                <a:solidFill>
                  <a:schemeClr val="tx1"/>
                </a:solidFill>
              </a:rPr>
              <a:t>, NET</a:t>
            </a:r>
          </a:p>
          <a:p>
            <a:pPr algn="r"/>
            <a:r>
              <a:rPr lang="en-US" sz="2800" b="1" dirty="0" smtClean="0">
                <a:solidFill>
                  <a:schemeClr val="tx1"/>
                </a:solidFill>
              </a:rPr>
              <a:t>MBA, NET, SET</a:t>
            </a:r>
            <a:endParaRPr lang="en-US" sz="28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0" y="0"/>
            <a:ext cx="8915400" cy="6001643"/>
          </a:xfrm>
          <a:prstGeom prst="rect">
            <a:avLst/>
          </a:prstGeom>
          <a:noFill/>
          <a:ln w="9525">
            <a:noFill/>
            <a:miter lim="800000"/>
            <a:headEnd/>
            <a:tailEnd/>
          </a:ln>
        </p:spPr>
        <p:txBody>
          <a:bodyPr wrap="square">
            <a:spAutoFit/>
          </a:bodyPr>
          <a:lstStyle/>
          <a:p>
            <a:pPr algn="ctr"/>
            <a:r>
              <a:rPr lang="en-US" sz="4000" dirty="0" smtClean="0"/>
              <a:t>  1. </a:t>
            </a:r>
            <a:r>
              <a:rPr lang="en-US" sz="4000" b="1" dirty="0" smtClean="0"/>
              <a:t>Weak-form </a:t>
            </a:r>
            <a:r>
              <a:rPr lang="en-US" sz="4000" b="1" dirty="0"/>
              <a:t>efficiency</a:t>
            </a:r>
          </a:p>
          <a:p>
            <a:r>
              <a:rPr lang="en-US" sz="2400" b="1" dirty="0"/>
              <a:t> </a:t>
            </a:r>
            <a:endParaRPr lang="en-US" sz="2400" dirty="0"/>
          </a:p>
          <a:p>
            <a:pPr algn="just">
              <a:buFont typeface="Arial" charset="0"/>
              <a:buChar char="•"/>
            </a:pPr>
            <a:r>
              <a:rPr lang="en-US" sz="3200" dirty="0"/>
              <a:t>In </a:t>
            </a:r>
            <a:r>
              <a:rPr lang="en-US" sz="3200" b="1" dirty="0"/>
              <a:t>weak-form efficiency</a:t>
            </a:r>
            <a:r>
              <a:rPr lang="en-US" sz="3200" dirty="0"/>
              <a:t>, future prices cannot be predicted by analyzing     prices from the past. Excess returns cannot be earned in the long run by using investment strategies based on historical share prices or other historical data. </a:t>
            </a:r>
          </a:p>
          <a:p>
            <a:pPr algn="just">
              <a:buFont typeface="Arial" charset="0"/>
              <a:buChar char="•"/>
            </a:pPr>
            <a:endParaRPr lang="en-US" sz="3200" dirty="0"/>
          </a:p>
          <a:p>
            <a:pPr algn="just">
              <a:buFont typeface="Arial" charset="0"/>
              <a:buChar char="•"/>
            </a:pPr>
            <a:r>
              <a:rPr lang="en-US" sz="3200" dirty="0">
                <a:hlinkClick r:id="rId2" tooltip="Technical analysis"/>
              </a:rPr>
              <a:t>Technical analysis</a:t>
            </a:r>
            <a:r>
              <a:rPr lang="en-US" sz="3200" dirty="0"/>
              <a:t> techniques will not be able to consistently produce excess returns, though some forms of </a:t>
            </a:r>
            <a:r>
              <a:rPr lang="en-US" sz="3200" dirty="0">
                <a:hlinkClick r:id="rId3" tooltip="Fundamental analysis"/>
              </a:rPr>
              <a:t>fundamental analysis</a:t>
            </a:r>
            <a:r>
              <a:rPr lang="en-US" sz="3200" dirty="0"/>
              <a:t> may still provide excess returns</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 1. </a:t>
            </a:r>
            <a:r>
              <a:rPr lang="en-US" sz="3600" b="1" dirty="0" smtClean="0"/>
              <a:t>Weak-form efficiency</a:t>
            </a:r>
            <a:endParaRPr lang="en-US" sz="3600" dirty="0"/>
          </a:p>
        </p:txBody>
      </p:sp>
      <p:sp>
        <p:nvSpPr>
          <p:cNvPr id="3" name="Content Placeholder 2"/>
          <p:cNvSpPr>
            <a:spLocks noGrp="1"/>
          </p:cNvSpPr>
          <p:nvPr>
            <p:ph idx="1"/>
          </p:nvPr>
        </p:nvSpPr>
        <p:spPr/>
        <p:txBody>
          <a:bodyPr/>
          <a:lstStyle/>
          <a:p>
            <a:pPr algn="just">
              <a:buFont typeface="Arial" charset="0"/>
              <a:buChar char="•"/>
            </a:pPr>
            <a:r>
              <a:rPr lang="en-US" dirty="0" smtClean="0"/>
              <a:t>Share prices exhibit no serial dependencies, meaning that there are no "patterns" to asset prices.</a:t>
            </a:r>
          </a:p>
          <a:p>
            <a:pPr algn="just">
              <a:buFont typeface="Arial" charset="0"/>
              <a:buChar char="•"/>
            </a:pPr>
            <a:endParaRPr lang="en-US" dirty="0" smtClean="0"/>
          </a:p>
          <a:p>
            <a:pPr algn="just">
              <a:buFont typeface="Arial" charset="0"/>
              <a:buChar char="•"/>
            </a:pPr>
            <a:r>
              <a:rPr lang="en-US" dirty="0" smtClean="0"/>
              <a:t> This implies that future price movements are determined entirely by information not contained in the price series. Hence, prices must follow a random walk.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228600" y="242888"/>
            <a:ext cx="8915400" cy="6386512"/>
          </a:xfrm>
          <a:prstGeom prst="rect">
            <a:avLst/>
          </a:prstGeom>
          <a:noFill/>
          <a:ln w="9525">
            <a:noFill/>
            <a:miter lim="800000"/>
            <a:headEnd/>
            <a:tailEnd/>
          </a:ln>
        </p:spPr>
        <p:txBody>
          <a:bodyPr wrap="square">
            <a:spAutoFit/>
          </a:bodyPr>
          <a:lstStyle/>
          <a:p>
            <a:pPr>
              <a:buFont typeface="Arial" pitchFamily="34" charset="0"/>
              <a:buChar char="•"/>
            </a:pPr>
            <a:r>
              <a:rPr lang="en-US" sz="4000" dirty="0"/>
              <a:t> </a:t>
            </a:r>
            <a:r>
              <a:rPr lang="en-US" sz="2800" dirty="0" smtClean="0"/>
              <a:t>However</a:t>
            </a:r>
            <a:r>
              <a:rPr lang="en-US" sz="2800" dirty="0"/>
              <a:t>, while EMH predicts that all price movement (in the absence of change in fundamental information) is random (i.e., non-trending), many studies have shown a marked tendency for the stock markets to trend over time periods of weeks or longer</a:t>
            </a:r>
            <a:r>
              <a:rPr lang="en-US" sz="2800" baseline="30000" dirty="0"/>
              <a:t> </a:t>
            </a:r>
            <a:r>
              <a:rPr lang="en-US" sz="2800" dirty="0"/>
              <a:t>and that, moreover,</a:t>
            </a:r>
          </a:p>
          <a:p>
            <a:pPr>
              <a:buFont typeface="Arial" charset="0"/>
              <a:buChar char="•"/>
            </a:pPr>
            <a:endParaRPr lang="en-US" sz="2800" dirty="0"/>
          </a:p>
          <a:p>
            <a:pPr>
              <a:buFont typeface="Arial" charset="0"/>
              <a:buChar char="•"/>
            </a:pPr>
            <a:r>
              <a:rPr lang="en-US" sz="2800" dirty="0" smtClean="0"/>
              <a:t>In the weak form of market, the price of the stock and its intrinsic value diverge significantly. The D-S for the stock  has a tendency to move towards the equilibrium return.</a:t>
            </a:r>
          </a:p>
          <a:p>
            <a:pPr lvl="1">
              <a:buFont typeface="Arial" charset="0"/>
              <a:buChar char="•"/>
            </a:pPr>
            <a:r>
              <a:rPr lang="en-US" sz="2800" dirty="0" smtClean="0"/>
              <a:t>E(R) = </a:t>
            </a:r>
            <a:r>
              <a:rPr lang="en-US" sz="2800" dirty="0" err="1" smtClean="0"/>
              <a:t>Eq</a:t>
            </a:r>
            <a:r>
              <a:rPr lang="en-US" sz="2800" dirty="0" smtClean="0"/>
              <a:t>(R)</a:t>
            </a:r>
          </a:p>
          <a:p>
            <a:pPr lvl="1"/>
            <a:r>
              <a:rPr lang="en-US" sz="2800" dirty="0" smtClean="0"/>
              <a:t>Where E(R) is the expected return and </a:t>
            </a:r>
            <a:r>
              <a:rPr lang="en-US" sz="2800" dirty="0" err="1" smtClean="0"/>
              <a:t>Eq</a:t>
            </a:r>
            <a:r>
              <a:rPr lang="en-US" sz="2800" dirty="0" smtClean="0"/>
              <a:t>(R) is the equilibrium return.</a:t>
            </a:r>
          </a:p>
          <a:p>
            <a:pPr lvl="1"/>
            <a:r>
              <a:rPr lang="en-US" sz="2800" dirty="0" smtClean="0"/>
              <a:t>Meaning thereby current price will be equal to the optimal forecast of stock’s return. </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304800" y="381000"/>
            <a:ext cx="8382000" cy="5791200"/>
          </a:xfrm>
          <a:prstGeom prst="rect">
            <a:avLst/>
          </a:prstGeom>
          <a:noFill/>
          <a:ln w="9525">
            <a:noFill/>
            <a:miter lim="800000"/>
            <a:headEnd/>
            <a:tailEnd/>
          </a:ln>
        </p:spPr>
        <p:txBody>
          <a:bodyPr wrap="square">
            <a:spAutoFit/>
          </a:bodyPr>
          <a:lstStyle/>
          <a:p>
            <a:pPr algn="just"/>
            <a:r>
              <a:rPr lang="en-US" sz="4000" b="1" dirty="0" smtClean="0"/>
              <a:t>2. Semi-strong-form efficiency</a:t>
            </a:r>
            <a:endParaRPr lang="en-US" sz="2400" dirty="0"/>
          </a:p>
          <a:p>
            <a:pPr algn="just">
              <a:buFont typeface="Arial" charset="0"/>
              <a:buChar char="•"/>
            </a:pPr>
            <a:r>
              <a:rPr lang="en-US" sz="3200" dirty="0"/>
              <a:t>In </a:t>
            </a:r>
            <a:r>
              <a:rPr lang="en-US" sz="3200" b="1" dirty="0"/>
              <a:t>semi-strong-form efficiency</a:t>
            </a:r>
            <a:r>
              <a:rPr lang="en-US" sz="3200" dirty="0"/>
              <a:t>, it is implied that share prices adjust to publicly available new information very rapidly and in an unbiased fashion, such that no excess returns can be earned by trading on that information. </a:t>
            </a:r>
          </a:p>
          <a:p>
            <a:pPr algn="just">
              <a:buFont typeface="Arial" charset="0"/>
              <a:buChar char="•"/>
            </a:pPr>
            <a:r>
              <a:rPr lang="en-US" sz="3200" dirty="0"/>
              <a:t>Semi-strong-form efficiency implies that neither </a:t>
            </a:r>
            <a:r>
              <a:rPr lang="en-US" sz="3200" dirty="0">
                <a:hlinkClick r:id="rId2" tooltip="Fundamental analysis"/>
              </a:rPr>
              <a:t>fundamental analysis</a:t>
            </a:r>
            <a:r>
              <a:rPr lang="en-US" sz="3200" dirty="0"/>
              <a:t> nor </a:t>
            </a:r>
            <a:r>
              <a:rPr lang="en-US" sz="3200" dirty="0">
                <a:hlinkClick r:id="rId3" tooltip="Technical analysis"/>
              </a:rPr>
              <a:t>technical analysis</a:t>
            </a:r>
            <a:r>
              <a:rPr lang="en-US" sz="3200" dirty="0"/>
              <a:t> techniques will be able to reliably produce excess returns. </a:t>
            </a:r>
          </a:p>
          <a:p>
            <a:pPr algn="just">
              <a:buFont typeface="Arial" charset="0"/>
              <a:buChar char="•"/>
            </a:pPr>
            <a:r>
              <a:rPr lang="en-US" sz="3200" dirty="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Semi-strong-form efficiency</a:t>
            </a:r>
            <a:r>
              <a:rPr lang="en-US" sz="2800" dirty="0" smtClean="0"/>
              <a:t/>
            </a:r>
            <a:br>
              <a:rPr lang="en-US" sz="2800" dirty="0" smtClean="0"/>
            </a:br>
            <a:endParaRPr lang="en-US" dirty="0"/>
          </a:p>
        </p:txBody>
      </p:sp>
      <p:sp>
        <p:nvSpPr>
          <p:cNvPr id="3" name="Content Placeholder 2"/>
          <p:cNvSpPr>
            <a:spLocks noGrp="1"/>
          </p:cNvSpPr>
          <p:nvPr>
            <p:ph idx="1"/>
          </p:nvPr>
        </p:nvSpPr>
        <p:spPr>
          <a:xfrm>
            <a:off x="457200" y="1066800"/>
            <a:ext cx="8153400" cy="5562600"/>
          </a:xfrm>
        </p:spPr>
        <p:txBody>
          <a:bodyPr>
            <a:noAutofit/>
          </a:bodyPr>
          <a:lstStyle/>
          <a:p>
            <a:pPr algn="just">
              <a:buFont typeface="Arial" charset="0"/>
              <a:buChar char="•"/>
            </a:pPr>
            <a:r>
              <a:rPr lang="en-US" sz="2800" dirty="0" smtClean="0"/>
              <a:t>To test for this, consistent upward or downward adjustments after the initial change must be looked for. If there are any such adjustments it would suggest that investors had interpreted the information in a biased fashion and hence in an inefficient manner.</a:t>
            </a:r>
          </a:p>
          <a:p>
            <a:pPr algn="just">
              <a:buFont typeface="Arial" charset="0"/>
              <a:buChar char="•"/>
            </a:pPr>
            <a:r>
              <a:rPr lang="en-US" sz="2800" dirty="0" smtClean="0"/>
              <a:t>Regression analysis can help to compute abnormal returns .</a:t>
            </a:r>
          </a:p>
          <a:p>
            <a:pPr algn="just">
              <a:buFont typeface="Arial" charset="0"/>
              <a:buChar char="•"/>
            </a:pPr>
            <a:r>
              <a:rPr lang="en-US" sz="2000" b="1" dirty="0" smtClean="0"/>
              <a:t>Y= a + b x + e</a:t>
            </a:r>
          </a:p>
          <a:p>
            <a:pPr algn="just">
              <a:buFont typeface="Arial" charset="0"/>
              <a:buChar char="•"/>
            </a:pPr>
            <a:r>
              <a:rPr lang="en-US" sz="2000" b="1" dirty="0" smtClean="0"/>
              <a:t>Y-return for the I the stock in the period t</a:t>
            </a:r>
          </a:p>
          <a:p>
            <a:pPr algn="just">
              <a:buFont typeface="Arial" charset="0"/>
              <a:buChar char="•"/>
            </a:pPr>
            <a:r>
              <a:rPr lang="en-US" sz="2000" b="1" dirty="0" smtClean="0"/>
              <a:t>X- return for index in the period t</a:t>
            </a:r>
          </a:p>
          <a:p>
            <a:pPr algn="just">
              <a:buFont typeface="Arial" charset="0"/>
              <a:buChar char="•"/>
            </a:pPr>
            <a:r>
              <a:rPr lang="en-US" sz="2000" b="1" dirty="0" smtClean="0"/>
              <a:t>a, b – regression coefficient</a:t>
            </a:r>
          </a:p>
          <a:p>
            <a:pPr algn="just">
              <a:buFont typeface="Arial" charset="0"/>
              <a:buChar char="•"/>
            </a:pPr>
            <a:r>
              <a:rPr lang="en-US" sz="2000" b="1" dirty="0" smtClean="0"/>
              <a:t>E- error term</a:t>
            </a:r>
          </a:p>
          <a:p>
            <a:pPr algn="just">
              <a:buFont typeface="Arial" charset="0"/>
              <a:buChar char="•"/>
            </a:pPr>
            <a:endParaRPr lang="en-US" sz="2800" dirty="0" smtClean="0"/>
          </a:p>
          <a:p>
            <a:pPr algn="just"/>
            <a:endParaRPr lang="en-US" sz="2800" dirty="0" smtClean="0"/>
          </a:p>
          <a:p>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381000" y="1"/>
            <a:ext cx="8458200" cy="7232749"/>
          </a:xfrm>
          <a:prstGeom prst="rect">
            <a:avLst/>
          </a:prstGeom>
          <a:noFill/>
          <a:ln w="9525">
            <a:noFill/>
            <a:miter lim="800000"/>
            <a:headEnd/>
            <a:tailEnd/>
          </a:ln>
        </p:spPr>
        <p:txBody>
          <a:bodyPr wrap="square">
            <a:spAutoFit/>
          </a:bodyPr>
          <a:lstStyle/>
          <a:p>
            <a:pPr algn="just"/>
            <a:endParaRPr lang="en-US" sz="2800" dirty="0"/>
          </a:p>
          <a:p>
            <a:pPr algn="just"/>
            <a:r>
              <a:rPr lang="en-US" sz="3200" dirty="0"/>
              <a:t>                   </a:t>
            </a:r>
            <a:r>
              <a:rPr lang="en-US" sz="3200" dirty="0" smtClean="0"/>
              <a:t>3. </a:t>
            </a:r>
            <a:r>
              <a:rPr lang="en-US" sz="3200" b="1" dirty="0"/>
              <a:t>Strong-form efficiency</a:t>
            </a:r>
          </a:p>
          <a:p>
            <a:pPr algn="just"/>
            <a:endParaRPr lang="en-US" sz="2800" dirty="0"/>
          </a:p>
          <a:p>
            <a:pPr algn="just">
              <a:buFont typeface="Arial" charset="0"/>
              <a:buChar char="•"/>
            </a:pPr>
            <a:r>
              <a:rPr lang="en-US" sz="2800" dirty="0"/>
              <a:t>In </a:t>
            </a:r>
            <a:r>
              <a:rPr lang="en-US" sz="2800" b="1" dirty="0"/>
              <a:t>strong-form efficiency</a:t>
            </a:r>
            <a:r>
              <a:rPr lang="en-US" sz="2800" dirty="0"/>
              <a:t>, share prices reflect all information, public and private, and no one can earn excess returns.</a:t>
            </a:r>
          </a:p>
          <a:p>
            <a:pPr algn="just">
              <a:buFont typeface="Arial" charset="0"/>
              <a:buChar char="•"/>
            </a:pPr>
            <a:endParaRPr lang="en-US" sz="2800" dirty="0"/>
          </a:p>
          <a:p>
            <a:pPr algn="just">
              <a:buFont typeface="Arial" charset="0"/>
              <a:buChar char="•"/>
            </a:pPr>
            <a:r>
              <a:rPr lang="en-US" sz="2800" dirty="0"/>
              <a:t> If there are legal barriers to private information becoming public, as with insider trading laws, strong-form efficiency is impossible, except in the case where the laws are universally ignored. </a:t>
            </a:r>
          </a:p>
          <a:p>
            <a:pPr algn="just">
              <a:buFont typeface="Arial" charset="0"/>
              <a:buChar char="•"/>
            </a:pPr>
            <a:endParaRPr lang="en-US" sz="2800" dirty="0"/>
          </a:p>
          <a:p>
            <a:pPr algn="just">
              <a:buFont typeface="Arial" charset="0"/>
              <a:buChar char="•"/>
            </a:pPr>
            <a:r>
              <a:rPr lang="en-US" sz="2800" dirty="0"/>
              <a:t>To test for strong-form efficiency, a market needs to exist where investors cannot consistently earn excess returns over a long period of time. .</a:t>
            </a:r>
          </a:p>
          <a:p>
            <a:pPr algn="just"/>
            <a:endParaRPr lang="en-US" sz="2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0" y="0"/>
            <a:ext cx="9144000" cy="5693866"/>
          </a:xfrm>
          <a:prstGeom prst="rect">
            <a:avLst/>
          </a:prstGeom>
          <a:noFill/>
          <a:ln w="9525">
            <a:noFill/>
            <a:miter lim="800000"/>
            <a:headEnd/>
            <a:tailEnd/>
          </a:ln>
        </p:spPr>
        <p:txBody>
          <a:bodyPr wrap="square" anchor="ctr">
            <a:spAutoFit/>
          </a:bodyPr>
          <a:lstStyle/>
          <a:p>
            <a:pPr eaLnBrk="0" hangingPunct="0">
              <a:buFont typeface="Arial" charset="0"/>
              <a:buChar char="•"/>
            </a:pPr>
            <a:endParaRPr lang="en-US" sz="2800" b="1" dirty="0">
              <a:solidFill>
                <a:schemeClr val="tx1">
                  <a:lumMod val="95000"/>
                  <a:lumOff val="5000"/>
                </a:schemeClr>
              </a:solidFill>
            </a:endParaRPr>
          </a:p>
          <a:p>
            <a:pPr eaLnBrk="0" hangingPunct="0"/>
            <a:r>
              <a:rPr lang="en-US" sz="2800" b="1" dirty="0">
                <a:solidFill>
                  <a:schemeClr val="tx1">
                    <a:lumMod val="95000"/>
                    <a:lumOff val="5000"/>
                  </a:schemeClr>
                </a:solidFill>
              </a:rPr>
              <a:t>                                              CRITICS</a:t>
            </a:r>
          </a:p>
          <a:p>
            <a:pPr eaLnBrk="0" hangingPunct="0"/>
            <a:endParaRPr lang="en-US" sz="2800" b="1" dirty="0">
              <a:solidFill>
                <a:schemeClr val="tx1">
                  <a:lumMod val="95000"/>
                  <a:lumOff val="5000"/>
                </a:schemeClr>
              </a:solidFill>
            </a:endParaRPr>
          </a:p>
          <a:p>
            <a:pPr eaLnBrk="0" hangingPunct="0">
              <a:buFont typeface="Arial" charset="0"/>
              <a:buChar char="•"/>
            </a:pPr>
            <a:r>
              <a:rPr lang="en-US" sz="2800" b="1" dirty="0">
                <a:solidFill>
                  <a:schemeClr val="tx1">
                    <a:lumMod val="95000"/>
                    <a:lumOff val="5000"/>
                  </a:schemeClr>
                </a:solidFill>
              </a:rPr>
              <a:t>Various studies have pointed out signs of inefficiency in financial markets. Critics have blamed the belief in </a:t>
            </a:r>
            <a:r>
              <a:rPr lang="en-US" sz="2800" b="1" dirty="0">
                <a:solidFill>
                  <a:schemeClr val="tx1">
                    <a:lumMod val="95000"/>
                    <a:lumOff val="5000"/>
                  </a:schemeClr>
                </a:solidFill>
                <a:hlinkClick r:id="rId2" tooltip="Rational expectations"/>
              </a:rPr>
              <a:t>rational markets</a:t>
            </a:r>
            <a:r>
              <a:rPr lang="en-US" sz="2800" b="1" dirty="0">
                <a:solidFill>
                  <a:schemeClr val="tx1">
                    <a:lumMod val="95000"/>
                    <a:lumOff val="5000"/>
                  </a:schemeClr>
                </a:solidFill>
              </a:rPr>
              <a:t> for much of the </a:t>
            </a:r>
            <a:r>
              <a:rPr lang="en-US" sz="2800" b="1" dirty="0" smtClean="0">
                <a:solidFill>
                  <a:schemeClr val="tx1">
                    <a:lumMod val="95000"/>
                    <a:lumOff val="5000"/>
                  </a:schemeClr>
                </a:solidFill>
                <a:hlinkClick r:id="rId3" tooltip="Late-2000s financial crisis"/>
              </a:rPr>
              <a:t>late-2008s </a:t>
            </a:r>
            <a:r>
              <a:rPr lang="en-US" sz="2800" b="1" dirty="0">
                <a:solidFill>
                  <a:schemeClr val="tx1">
                    <a:lumMod val="95000"/>
                    <a:lumOff val="5000"/>
                  </a:schemeClr>
                </a:solidFill>
                <a:hlinkClick r:id="rId3" tooltip="Late-2000s financial crisis"/>
              </a:rPr>
              <a:t>financial crisis</a:t>
            </a:r>
            <a:r>
              <a:rPr lang="en-US" sz="2800" b="1" dirty="0" smtClean="0">
                <a:solidFill>
                  <a:schemeClr val="tx1">
                    <a:lumMod val="95000"/>
                    <a:lumOff val="5000"/>
                  </a:schemeClr>
                </a:solidFill>
              </a:rPr>
              <a:t>.</a:t>
            </a:r>
          </a:p>
          <a:p>
            <a:pPr eaLnBrk="0" hangingPunct="0">
              <a:buFont typeface="Arial" charset="0"/>
              <a:buChar char="•"/>
            </a:pPr>
            <a:endParaRPr lang="en-US" sz="2800" b="1" dirty="0">
              <a:solidFill>
                <a:schemeClr val="tx1">
                  <a:lumMod val="95000"/>
                  <a:lumOff val="5000"/>
                </a:schemeClr>
              </a:solidFill>
            </a:endParaRPr>
          </a:p>
          <a:p>
            <a:pPr eaLnBrk="0" hangingPunct="0">
              <a:buFont typeface="Arial" charset="0"/>
              <a:buChar char="•"/>
            </a:pPr>
            <a:r>
              <a:rPr lang="en-US" sz="2800" b="1" dirty="0">
                <a:solidFill>
                  <a:schemeClr val="tx1">
                    <a:lumMod val="95000"/>
                    <a:lumOff val="5000"/>
                  </a:schemeClr>
                </a:solidFill>
              </a:rPr>
              <a:t>In response, proponents of the hypothesis have stated that market efficiency does not mean having no uncertainty about the future, that market efficiency is a simplification of the world which may not always hold true, and that the market is practically efficient for investment purposes for most individuals</a:t>
            </a:r>
            <a:r>
              <a:rPr lang="en-US" sz="2800" dirty="0">
                <a:solidFill>
                  <a:schemeClr val="tx1">
                    <a:lumMod val="95000"/>
                    <a:lumOff val="5000"/>
                  </a:schemeClr>
                </a:solidFill>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0"/>
            <a:ext cx="9144000" cy="6524625"/>
          </a:xfrm>
          <a:prstGeom prst="rect">
            <a:avLst/>
          </a:prstGeom>
          <a:noFill/>
          <a:ln w="9525">
            <a:noFill/>
            <a:miter lim="800000"/>
            <a:headEnd/>
            <a:tailEnd/>
          </a:ln>
        </p:spPr>
        <p:txBody>
          <a:bodyPr>
            <a:spAutoFit/>
          </a:bodyPr>
          <a:lstStyle/>
          <a:p>
            <a:pPr algn="ctr">
              <a:spcBef>
                <a:spcPct val="50000"/>
              </a:spcBef>
            </a:pPr>
            <a:r>
              <a:rPr lang="en-US" sz="2800" b="1" u="sng" dirty="0"/>
              <a:t>IMPLICATIONS FOR INVESTMENTS </a:t>
            </a:r>
          </a:p>
          <a:p>
            <a:pPr>
              <a:spcBef>
                <a:spcPct val="50000"/>
              </a:spcBef>
              <a:buFontTx/>
              <a:buChar char="•"/>
            </a:pPr>
            <a:r>
              <a:rPr lang="en-US" sz="2600" b="1" dirty="0"/>
              <a:t>  Substantial evidence in </a:t>
            </a:r>
            <a:r>
              <a:rPr lang="en-US" sz="2600" b="1" dirty="0" err="1"/>
              <a:t>favour</a:t>
            </a:r>
            <a:r>
              <a:rPr lang="en-US" sz="2600" b="1" dirty="0"/>
              <a:t> of randomness suggests that </a:t>
            </a:r>
          </a:p>
          <a:p>
            <a:pPr>
              <a:lnSpc>
                <a:spcPct val="40000"/>
              </a:lnSpc>
              <a:spcBef>
                <a:spcPct val="50000"/>
              </a:spcBef>
            </a:pPr>
            <a:r>
              <a:rPr lang="en-US" sz="2600" b="1" dirty="0"/>
              <a:t>    technical analysis is of dubious value.</a:t>
            </a:r>
          </a:p>
          <a:p>
            <a:pPr>
              <a:spcBef>
                <a:spcPct val="50000"/>
              </a:spcBef>
              <a:buFontTx/>
              <a:buChar char="•"/>
            </a:pPr>
            <a:r>
              <a:rPr lang="en-US" sz="2600" b="1" dirty="0"/>
              <a:t>  Routine and conventional fundamental analysis is not of </a:t>
            </a:r>
          </a:p>
          <a:p>
            <a:pPr>
              <a:lnSpc>
                <a:spcPct val="40000"/>
              </a:lnSpc>
              <a:spcBef>
                <a:spcPct val="50000"/>
              </a:spcBef>
            </a:pPr>
            <a:r>
              <a:rPr lang="en-US" sz="2600" b="1" dirty="0"/>
              <a:t>    much help in identifying profitable courses of action</a:t>
            </a:r>
          </a:p>
          <a:p>
            <a:pPr>
              <a:spcBef>
                <a:spcPct val="50000"/>
              </a:spcBef>
              <a:buFontTx/>
              <a:buChar char="•"/>
            </a:pPr>
            <a:r>
              <a:rPr lang="en-US" sz="2600" b="1" dirty="0"/>
              <a:t>  The key levers for earning superior rates of returns are:</a:t>
            </a:r>
          </a:p>
          <a:p>
            <a:pPr lvl="2">
              <a:lnSpc>
                <a:spcPct val="80000"/>
              </a:lnSpc>
              <a:spcBef>
                <a:spcPct val="50000"/>
              </a:spcBef>
              <a:buFontTx/>
              <a:buChar char="•"/>
            </a:pPr>
            <a:r>
              <a:rPr lang="en-US" sz="2500" b="1" dirty="0"/>
              <a:t>  Early action on any new development.</a:t>
            </a:r>
          </a:p>
          <a:p>
            <a:pPr lvl="2">
              <a:lnSpc>
                <a:spcPct val="80000"/>
              </a:lnSpc>
              <a:spcBef>
                <a:spcPct val="50000"/>
              </a:spcBef>
              <a:buFontTx/>
              <a:buChar char="•"/>
            </a:pPr>
            <a:r>
              <a:rPr lang="en-US" sz="2500" b="1" dirty="0"/>
              <a:t>  Sensitivity to market imperfections and anomalies.</a:t>
            </a:r>
          </a:p>
          <a:p>
            <a:pPr lvl="2">
              <a:lnSpc>
                <a:spcPct val="80000"/>
              </a:lnSpc>
              <a:spcBef>
                <a:spcPct val="50000"/>
              </a:spcBef>
              <a:buFontTx/>
              <a:buChar char="•"/>
            </a:pPr>
            <a:r>
              <a:rPr lang="en-US" sz="2500" b="1" dirty="0"/>
              <a:t>  Use of original, unconventional, and innovative modes  </a:t>
            </a:r>
          </a:p>
          <a:p>
            <a:pPr lvl="2">
              <a:lnSpc>
                <a:spcPct val="40000"/>
              </a:lnSpc>
              <a:spcBef>
                <a:spcPct val="50000"/>
              </a:spcBef>
            </a:pPr>
            <a:r>
              <a:rPr lang="en-US" sz="2500" b="1" dirty="0"/>
              <a:t>    of analysis.</a:t>
            </a:r>
          </a:p>
          <a:p>
            <a:pPr lvl="2">
              <a:lnSpc>
                <a:spcPct val="80000"/>
              </a:lnSpc>
              <a:spcBef>
                <a:spcPct val="50000"/>
              </a:spcBef>
              <a:buFontTx/>
              <a:buChar char="•"/>
            </a:pPr>
            <a:r>
              <a:rPr lang="en-US" sz="2500" b="1" dirty="0"/>
              <a:t>  Access to inside information and its sensible </a:t>
            </a:r>
          </a:p>
          <a:p>
            <a:pPr lvl="2">
              <a:lnSpc>
                <a:spcPct val="40000"/>
              </a:lnSpc>
              <a:spcBef>
                <a:spcPct val="50000"/>
              </a:spcBef>
            </a:pPr>
            <a:r>
              <a:rPr lang="en-US" sz="2500" b="1" dirty="0"/>
              <a:t>    interpretation</a:t>
            </a:r>
          </a:p>
          <a:p>
            <a:pPr lvl="2">
              <a:lnSpc>
                <a:spcPct val="80000"/>
              </a:lnSpc>
              <a:spcBef>
                <a:spcPct val="50000"/>
              </a:spcBef>
              <a:buFontTx/>
              <a:buChar char="•"/>
            </a:pPr>
            <a:r>
              <a:rPr lang="en-US" sz="2500" b="1" dirty="0"/>
              <a:t>  An independent judgment that is not affected by </a:t>
            </a:r>
          </a:p>
          <a:p>
            <a:pPr lvl="2">
              <a:lnSpc>
                <a:spcPct val="40000"/>
              </a:lnSpc>
              <a:spcBef>
                <a:spcPct val="50000"/>
              </a:spcBef>
            </a:pPr>
            <a:r>
              <a:rPr lang="en-US" sz="2500" b="1" dirty="0"/>
              <a:t>    market psychology.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0"/>
            <a:ext cx="9144000" cy="6896100"/>
          </a:xfrm>
          <a:prstGeom prst="rect">
            <a:avLst/>
          </a:prstGeom>
          <a:noFill/>
          <a:ln w="9525">
            <a:noFill/>
            <a:miter lim="800000"/>
            <a:headEnd/>
            <a:tailEnd/>
          </a:ln>
        </p:spPr>
        <p:txBody>
          <a:bodyPr>
            <a:spAutoFit/>
          </a:bodyPr>
          <a:lstStyle/>
          <a:p>
            <a:pPr algn="ctr">
              <a:spcBef>
                <a:spcPct val="50000"/>
              </a:spcBef>
            </a:pPr>
            <a:r>
              <a:rPr lang="en-US" sz="2800" b="1" u="sng"/>
              <a:t>SUMMING UP</a:t>
            </a:r>
          </a:p>
          <a:p>
            <a:pPr>
              <a:spcBef>
                <a:spcPct val="50000"/>
              </a:spcBef>
              <a:buFontTx/>
              <a:buChar char="•"/>
            </a:pPr>
            <a:r>
              <a:rPr lang="en-US" sz="2600" b="1"/>
              <a:t>  Stock prices appear to follow a random walk. The </a:t>
            </a:r>
          </a:p>
          <a:p>
            <a:pPr>
              <a:lnSpc>
                <a:spcPct val="45000"/>
              </a:lnSpc>
              <a:spcBef>
                <a:spcPct val="50000"/>
              </a:spcBef>
            </a:pPr>
            <a:r>
              <a:rPr lang="en-US" sz="2600" b="1"/>
              <a:t>    randomness of stock prices is the result of an efficient </a:t>
            </a:r>
            <a:r>
              <a:rPr lang="en-US" sz="2500" b="1"/>
              <a:t>market </a:t>
            </a:r>
          </a:p>
          <a:p>
            <a:pPr>
              <a:spcBef>
                <a:spcPct val="50000"/>
              </a:spcBef>
              <a:buFontTx/>
              <a:buChar char="•"/>
            </a:pPr>
            <a:r>
              <a:rPr lang="en-US" sz="2600" b="1"/>
              <a:t>  It is useful to distinguish three levels of market efficiency : </a:t>
            </a:r>
          </a:p>
          <a:p>
            <a:pPr>
              <a:lnSpc>
                <a:spcPct val="45000"/>
              </a:lnSpc>
              <a:spcBef>
                <a:spcPct val="50000"/>
              </a:spcBef>
            </a:pPr>
            <a:r>
              <a:rPr lang="en-US" sz="2600" b="1"/>
              <a:t>    weak form efficiency, semi-strong form efficiency, and strong </a:t>
            </a:r>
          </a:p>
          <a:p>
            <a:pPr>
              <a:lnSpc>
                <a:spcPct val="45000"/>
              </a:lnSpc>
              <a:spcBef>
                <a:spcPct val="50000"/>
              </a:spcBef>
            </a:pPr>
            <a:r>
              <a:rPr lang="en-US" sz="2600" b="1"/>
              <a:t>    form efficiency.</a:t>
            </a:r>
          </a:p>
          <a:p>
            <a:pPr>
              <a:spcBef>
                <a:spcPct val="50000"/>
              </a:spcBef>
              <a:buFontTx/>
              <a:buChar char="•"/>
            </a:pPr>
            <a:r>
              <a:rPr lang="en-US" sz="2600" b="1"/>
              <a:t>  The weak form efficient market hypothesis says that the </a:t>
            </a:r>
          </a:p>
          <a:p>
            <a:pPr>
              <a:lnSpc>
                <a:spcPct val="45000"/>
              </a:lnSpc>
              <a:spcBef>
                <a:spcPct val="50000"/>
              </a:spcBef>
            </a:pPr>
            <a:r>
              <a:rPr lang="en-US" sz="2600" b="1"/>
              <a:t>    current price of a stock reflects all information found in the </a:t>
            </a:r>
          </a:p>
          <a:p>
            <a:pPr>
              <a:lnSpc>
                <a:spcPct val="45000"/>
              </a:lnSpc>
              <a:spcBef>
                <a:spcPct val="50000"/>
              </a:spcBef>
            </a:pPr>
            <a:r>
              <a:rPr lang="en-US" sz="2600" b="1"/>
              <a:t>    record of past prices and volumes.</a:t>
            </a:r>
          </a:p>
          <a:p>
            <a:pPr>
              <a:spcBef>
                <a:spcPct val="50000"/>
              </a:spcBef>
              <a:buFontTx/>
              <a:buChar char="•"/>
            </a:pPr>
            <a:r>
              <a:rPr lang="en-US" sz="2600" b="1"/>
              <a:t>  The semi-strong form efficient market hypothesis holds that </a:t>
            </a:r>
          </a:p>
          <a:p>
            <a:pPr>
              <a:lnSpc>
                <a:spcPct val="45000"/>
              </a:lnSpc>
              <a:spcBef>
                <a:spcPct val="50000"/>
              </a:spcBef>
            </a:pPr>
            <a:r>
              <a:rPr lang="en-US" sz="2600" b="1"/>
              <a:t>    stock prices adjust rapidly to all available public </a:t>
            </a:r>
            <a:r>
              <a:rPr lang="en-US" sz="2500" b="1"/>
              <a:t>information</a:t>
            </a:r>
            <a:r>
              <a:rPr lang="en-US" sz="2600" b="1"/>
              <a:t>.</a:t>
            </a:r>
          </a:p>
          <a:p>
            <a:pPr algn="just">
              <a:spcBef>
                <a:spcPct val="50000"/>
              </a:spcBef>
              <a:buFontTx/>
              <a:buChar char="•"/>
            </a:pPr>
            <a:r>
              <a:rPr lang="en-US" sz="2600" b="1"/>
              <a:t>  The strong form efficient market hypothesis holds that all </a:t>
            </a:r>
          </a:p>
          <a:p>
            <a:pPr algn="just">
              <a:lnSpc>
                <a:spcPct val="45000"/>
              </a:lnSpc>
              <a:spcBef>
                <a:spcPct val="50000"/>
              </a:spcBef>
            </a:pPr>
            <a:r>
              <a:rPr lang="en-US" sz="2600" b="1"/>
              <a:t>    available information, public and private is reflected in stock </a:t>
            </a:r>
          </a:p>
          <a:p>
            <a:pPr algn="just">
              <a:lnSpc>
                <a:spcPct val="45000"/>
              </a:lnSpc>
              <a:spcBef>
                <a:spcPct val="50000"/>
              </a:spcBef>
            </a:pPr>
            <a:r>
              <a:rPr lang="en-US" sz="2600" b="1"/>
              <a:t>    prices.</a:t>
            </a:r>
          </a:p>
          <a:p>
            <a:pPr>
              <a:lnSpc>
                <a:spcPct val="45000"/>
              </a:lnSpc>
              <a:spcBef>
                <a:spcPct val="50000"/>
              </a:spcBef>
            </a:pPr>
            <a:endParaRPr lang="en-US" sz="2600" b="1"/>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0"/>
            <a:ext cx="8610600" cy="3942618"/>
          </a:xfrm>
          <a:prstGeom prst="rect">
            <a:avLst/>
          </a:prstGeom>
          <a:noFill/>
          <a:ln w="9525">
            <a:noFill/>
            <a:miter lim="800000"/>
            <a:headEnd/>
            <a:tailEnd/>
          </a:ln>
        </p:spPr>
        <p:txBody>
          <a:bodyPr wrap="square">
            <a:spAutoFit/>
          </a:bodyPr>
          <a:lstStyle/>
          <a:p>
            <a:pPr algn="just">
              <a:spcBef>
                <a:spcPct val="50000"/>
              </a:spcBef>
              <a:buFontTx/>
              <a:buChar char="•"/>
            </a:pPr>
            <a:r>
              <a:rPr lang="en-US" sz="2600" b="1" dirty="0"/>
              <a:t>  Empirical evidence seems to provide strong support for </a:t>
            </a:r>
          </a:p>
          <a:p>
            <a:pPr algn="just">
              <a:lnSpc>
                <a:spcPct val="45000"/>
              </a:lnSpc>
              <a:spcBef>
                <a:spcPct val="50000"/>
              </a:spcBef>
            </a:pPr>
            <a:r>
              <a:rPr lang="en-US" sz="2600" b="1" dirty="0"/>
              <a:t>    weak-form efficiency, mixed support for semi-strong form </a:t>
            </a:r>
          </a:p>
          <a:p>
            <a:pPr algn="just">
              <a:lnSpc>
                <a:spcPct val="45000"/>
              </a:lnSpc>
              <a:spcBef>
                <a:spcPct val="50000"/>
              </a:spcBef>
            </a:pPr>
            <a:r>
              <a:rPr lang="en-US" sz="2600" b="1" dirty="0"/>
              <a:t>    efficiency, and weak support for strong-form efficiency.</a:t>
            </a:r>
          </a:p>
          <a:p>
            <a:pPr algn="just">
              <a:lnSpc>
                <a:spcPct val="45000"/>
              </a:lnSpc>
              <a:spcBef>
                <a:spcPct val="50000"/>
              </a:spcBef>
            </a:pPr>
            <a:endParaRPr lang="en-US" sz="1300" b="1" dirty="0"/>
          </a:p>
          <a:p>
            <a:pPr algn="just">
              <a:lnSpc>
                <a:spcPct val="45000"/>
              </a:lnSpc>
              <a:spcBef>
                <a:spcPct val="50000"/>
              </a:spcBef>
              <a:buFontTx/>
              <a:buChar char="•"/>
            </a:pPr>
            <a:r>
              <a:rPr lang="en-US" sz="2600" b="1" dirty="0"/>
              <a:t>  The efficient market hypothesis is an imperfect and limited </a:t>
            </a:r>
          </a:p>
          <a:p>
            <a:pPr algn="just">
              <a:lnSpc>
                <a:spcPct val="45000"/>
              </a:lnSpc>
              <a:spcBef>
                <a:spcPct val="50000"/>
              </a:spcBef>
            </a:pPr>
            <a:r>
              <a:rPr lang="en-US" sz="2600" b="1" dirty="0"/>
              <a:t>    description of the stock market. however, at least for the </a:t>
            </a:r>
          </a:p>
          <a:p>
            <a:pPr algn="just">
              <a:lnSpc>
                <a:spcPct val="45000"/>
              </a:lnSpc>
              <a:spcBef>
                <a:spcPct val="50000"/>
              </a:spcBef>
            </a:pPr>
            <a:r>
              <a:rPr lang="en-US" sz="2600" b="1" dirty="0"/>
              <a:t>    present, there does not seem to be a better alternative.</a:t>
            </a:r>
          </a:p>
          <a:p>
            <a:pPr algn="just">
              <a:lnSpc>
                <a:spcPct val="45000"/>
              </a:lnSpc>
              <a:spcBef>
                <a:spcPct val="50000"/>
              </a:spcBef>
            </a:pPr>
            <a:endParaRPr lang="en-US" sz="1500" b="1" dirty="0"/>
          </a:p>
          <a:p>
            <a:pPr algn="just">
              <a:lnSpc>
                <a:spcPct val="45000"/>
              </a:lnSpc>
              <a:spcBef>
                <a:spcPct val="50000"/>
              </a:spcBef>
              <a:buFontTx/>
              <a:buChar char="•"/>
            </a:pPr>
            <a:r>
              <a:rPr lang="en-US" sz="2600" b="1" dirty="0"/>
              <a:t>  The key implications of the efficient market hypothesis are </a:t>
            </a:r>
          </a:p>
          <a:p>
            <a:pPr algn="just">
              <a:lnSpc>
                <a:spcPct val="45000"/>
              </a:lnSpc>
              <a:spcBef>
                <a:spcPct val="50000"/>
              </a:spcBef>
            </a:pPr>
            <a:r>
              <a:rPr lang="en-US" sz="2600" b="1" dirty="0"/>
              <a:t>    that technical analysis is of dubious value and routine </a:t>
            </a:r>
          </a:p>
          <a:p>
            <a:pPr algn="just">
              <a:lnSpc>
                <a:spcPct val="45000"/>
              </a:lnSpc>
              <a:spcBef>
                <a:spcPct val="50000"/>
              </a:spcBef>
            </a:pPr>
            <a:r>
              <a:rPr lang="en-US" sz="2600" b="1" dirty="0"/>
              <a:t>    fundamental analysis is not of much help.</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Autofit/>
          </a:bodyPr>
          <a:lstStyle/>
          <a:p>
            <a:r>
              <a:rPr lang="en-US" sz="3200" b="1" dirty="0" smtClean="0"/>
              <a:t/>
            </a:r>
            <a:br>
              <a:rPr lang="en-US" sz="3200" b="1" dirty="0" smtClean="0"/>
            </a:br>
            <a:r>
              <a:rPr lang="en-US" sz="3200" b="1" dirty="0" smtClean="0"/>
              <a:t>OUTLINE</a:t>
            </a:r>
            <a:br>
              <a:rPr lang="en-US" sz="3200" b="1" dirty="0" smtClean="0"/>
            </a:br>
            <a:endParaRPr lang="en-US" sz="3200" dirty="0"/>
          </a:p>
        </p:txBody>
      </p:sp>
      <p:sp>
        <p:nvSpPr>
          <p:cNvPr id="3" name="Content Placeholder 2"/>
          <p:cNvSpPr>
            <a:spLocks noGrp="1"/>
          </p:cNvSpPr>
          <p:nvPr>
            <p:ph idx="1"/>
          </p:nvPr>
        </p:nvSpPr>
        <p:spPr>
          <a:xfrm>
            <a:off x="457200" y="1066800"/>
            <a:ext cx="8229600" cy="5791200"/>
          </a:xfrm>
        </p:spPr>
        <p:txBody>
          <a:bodyPr>
            <a:normAutofit fontScale="92500"/>
          </a:bodyPr>
          <a:lstStyle/>
          <a:p>
            <a:pPr>
              <a:spcBef>
                <a:spcPct val="50000"/>
              </a:spcBef>
            </a:pPr>
            <a:r>
              <a:rPr lang="en-US" b="1" dirty="0" smtClean="0"/>
              <a:t>Some basic concept</a:t>
            </a:r>
          </a:p>
          <a:p>
            <a:pPr>
              <a:spcBef>
                <a:spcPct val="50000"/>
              </a:spcBef>
            </a:pPr>
            <a:r>
              <a:rPr lang="en-US" b="1" dirty="0" smtClean="0"/>
              <a:t> Random Walk</a:t>
            </a:r>
          </a:p>
          <a:p>
            <a:pPr>
              <a:spcBef>
                <a:spcPct val="50000"/>
              </a:spcBef>
              <a:buFontTx/>
              <a:buChar char="•"/>
            </a:pPr>
            <a:r>
              <a:rPr lang="en-US" b="1" dirty="0" smtClean="0"/>
              <a:t>  What is an Efficient Market</a:t>
            </a:r>
          </a:p>
          <a:p>
            <a:pPr algn="just">
              <a:spcBef>
                <a:spcPct val="50000"/>
              </a:spcBef>
              <a:buFontTx/>
              <a:buChar char="•"/>
            </a:pPr>
            <a:r>
              <a:rPr lang="en-US" b="1" dirty="0" smtClean="0"/>
              <a:t>  Empirical Evidence on Weak-form EMH</a:t>
            </a:r>
          </a:p>
          <a:p>
            <a:pPr algn="just">
              <a:spcBef>
                <a:spcPct val="50000"/>
              </a:spcBef>
              <a:buFontTx/>
              <a:buChar char="•"/>
            </a:pPr>
            <a:r>
              <a:rPr lang="en-US" b="1" dirty="0" smtClean="0"/>
              <a:t>  Empirical Evidence on Semi-strong Form EMH</a:t>
            </a:r>
          </a:p>
          <a:p>
            <a:pPr algn="just">
              <a:lnSpc>
                <a:spcPct val="30000"/>
              </a:lnSpc>
              <a:spcBef>
                <a:spcPct val="50000"/>
              </a:spcBef>
            </a:pPr>
            <a:endParaRPr lang="en-US" sz="1000" b="1" dirty="0" smtClean="0"/>
          </a:p>
          <a:p>
            <a:pPr algn="just">
              <a:spcBef>
                <a:spcPct val="50000"/>
              </a:spcBef>
              <a:buFontTx/>
              <a:buChar char="•"/>
            </a:pPr>
            <a:r>
              <a:rPr lang="en-US" b="1" dirty="0" smtClean="0"/>
              <a:t>  Empirical Evidence on Strong-form EMH</a:t>
            </a:r>
            <a:endParaRPr lang="en-US" sz="1000" b="1" dirty="0" smtClean="0"/>
          </a:p>
          <a:p>
            <a:pPr>
              <a:spcBef>
                <a:spcPct val="50000"/>
              </a:spcBef>
              <a:buFontTx/>
              <a:buChar char="•"/>
            </a:pPr>
            <a:r>
              <a:rPr lang="en-US" b="1" dirty="0" smtClean="0"/>
              <a:t>  What is the Verdict</a:t>
            </a:r>
          </a:p>
          <a:p>
            <a:pPr>
              <a:spcBef>
                <a:spcPct val="50000"/>
              </a:spcBef>
              <a:buFontTx/>
              <a:buChar char="•"/>
            </a:pPr>
            <a:r>
              <a:rPr lang="en-US" b="1" dirty="0" smtClean="0"/>
              <a:t>  Implications for Investment Analysis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t>Efficient Markets and Investor</a:t>
            </a:r>
            <a:endParaRPr lang="en-US" sz="3600" b="1"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r>
              <a:rPr lang="en-US" dirty="0" smtClean="0"/>
              <a:t>Every theory is aimed at the benefit of the investor.</a:t>
            </a:r>
          </a:p>
          <a:p>
            <a:r>
              <a:rPr lang="en-US" dirty="0" smtClean="0"/>
              <a:t>A technical analysis helps the investor to formulate his entry and exit strategy.</a:t>
            </a:r>
          </a:p>
          <a:p>
            <a:r>
              <a:rPr lang="en-US" dirty="0" smtClean="0"/>
              <a:t>The Efficient market hypothesis also has it messages but all the investment tips, advice can not guarantee an investor will earn abnormal profit.</a:t>
            </a:r>
          </a:p>
          <a:p>
            <a:r>
              <a:rPr lang="en-US" dirty="0" smtClean="0"/>
              <a:t>Publically available information too can’t help.</a:t>
            </a:r>
          </a:p>
          <a:p>
            <a:r>
              <a:rPr lang="en-US" dirty="0" smtClean="0"/>
              <a:t>In nut shall, prediction about the market are inadequate.</a:t>
            </a:r>
          </a:p>
          <a:p>
            <a:r>
              <a:rPr lang="en-US" dirty="0" smtClean="0"/>
              <a:t>A prudent investor can earn higher profit with prediction than by following a buy and hold strategy.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US" dirty="0" smtClean="0"/>
              <a:t>EMT</a:t>
            </a:r>
            <a:endParaRPr lang="en-US" dirty="0"/>
          </a:p>
        </p:txBody>
      </p:sp>
      <p:sp>
        <p:nvSpPr>
          <p:cNvPr id="3" name="Content Placeholder 2"/>
          <p:cNvSpPr>
            <a:spLocks noGrp="1"/>
          </p:cNvSpPr>
          <p:nvPr>
            <p:ph idx="1"/>
          </p:nvPr>
        </p:nvSpPr>
        <p:spPr>
          <a:xfrm>
            <a:off x="457200" y="609600"/>
            <a:ext cx="8229600" cy="5943600"/>
          </a:xfrm>
        </p:spPr>
        <p:txBody>
          <a:bodyPr>
            <a:normAutofit fontScale="85000" lnSpcReduction="20000"/>
          </a:bodyPr>
          <a:lstStyle/>
          <a:p>
            <a:pPr algn="just"/>
            <a:r>
              <a:rPr lang="en-US" dirty="0" smtClean="0"/>
              <a:t>Efficient market theory states that share price fluctuations are random and do not follow any regular pattern.</a:t>
            </a:r>
          </a:p>
          <a:p>
            <a:pPr algn="just"/>
            <a:r>
              <a:rPr lang="en-US" dirty="0" smtClean="0"/>
              <a:t>Whereas technical analysts see meaningful patterns in charts.</a:t>
            </a:r>
          </a:p>
          <a:p>
            <a:pPr algn="just"/>
            <a:r>
              <a:rPr lang="en-US" b="1" dirty="0" smtClean="0"/>
              <a:t>Some basic concepts:</a:t>
            </a:r>
          </a:p>
          <a:p>
            <a:pPr algn="just"/>
            <a:r>
              <a:rPr lang="en-US" dirty="0" smtClean="0"/>
              <a:t>Market efficiency: expectations of investors about future cash flows are translated into share price. Market efficiency is the accuracy with which the market reflect the expected prices. There are 2 types of market efficiencies:</a:t>
            </a:r>
          </a:p>
          <a:p>
            <a:pPr algn="just">
              <a:buNone/>
            </a:pPr>
            <a:r>
              <a:rPr lang="en-US" b="1" dirty="0" smtClean="0"/>
              <a:t>		1. Operational efficiency</a:t>
            </a:r>
            <a:r>
              <a:rPr lang="en-US" dirty="0" smtClean="0"/>
              <a:t>: Factors taken i.e. execute the order.</a:t>
            </a:r>
          </a:p>
          <a:p>
            <a:pPr algn="just">
              <a:buNone/>
            </a:pPr>
            <a:r>
              <a:rPr lang="en-US" b="1" dirty="0" smtClean="0"/>
              <a:t>		2. Informational efficiency</a:t>
            </a:r>
            <a:r>
              <a:rPr lang="en-US" dirty="0" smtClean="0"/>
              <a:t>: Matter of swiftness with which market reacts to new information.</a:t>
            </a:r>
          </a:p>
          <a:p>
            <a:pPr algn="just">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smtClean="0"/>
              <a:t>Liquidity trader</a:t>
            </a:r>
            <a:r>
              <a:rPr lang="en-US" dirty="0" smtClean="0"/>
              <a:t>: These traders’ investments and resale of shares depend upon their personal fortune. They  may sell shares to pay bills, not analysis the market</a:t>
            </a:r>
          </a:p>
          <a:p>
            <a:pPr algn="just"/>
            <a:r>
              <a:rPr lang="en-US" b="1" dirty="0" smtClean="0"/>
              <a:t>Information traders</a:t>
            </a:r>
            <a:r>
              <a:rPr lang="en-US" dirty="0" smtClean="0"/>
              <a:t>: Information traders base their Buy &amp; sell strategy on proper analyses.  They sell if market value is higher than intrinsic value and vice versa.</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28600" y="0"/>
            <a:ext cx="8686800" cy="6740307"/>
          </a:xfrm>
          <a:prstGeom prst="rect">
            <a:avLst/>
          </a:prstGeom>
          <a:noFill/>
          <a:ln w="9525">
            <a:noFill/>
            <a:miter lim="800000"/>
            <a:headEnd/>
            <a:tailEnd/>
          </a:ln>
        </p:spPr>
        <p:txBody>
          <a:bodyPr wrap="square">
            <a:spAutoFit/>
          </a:bodyPr>
          <a:lstStyle/>
          <a:p>
            <a:pPr algn="ctr">
              <a:spcBef>
                <a:spcPct val="50000"/>
              </a:spcBef>
            </a:pPr>
            <a:r>
              <a:rPr lang="en-US" sz="2400" b="1" dirty="0" smtClean="0"/>
              <a:t>THE RANDOM WALK THEORY</a:t>
            </a:r>
            <a:endParaRPr lang="en-US" sz="700" b="1" dirty="0"/>
          </a:p>
          <a:p>
            <a:pPr algn="just">
              <a:spcBef>
                <a:spcPct val="50000"/>
              </a:spcBef>
              <a:buFontTx/>
              <a:buChar char="•"/>
            </a:pPr>
            <a:r>
              <a:rPr lang="en-US" sz="2400" b="1" dirty="0"/>
              <a:t>  Maurice </a:t>
            </a:r>
            <a:r>
              <a:rPr lang="en-US" sz="2400" b="1" dirty="0" smtClean="0"/>
              <a:t>Kendall (1953) </a:t>
            </a:r>
            <a:r>
              <a:rPr lang="en-US" sz="2400" dirty="0"/>
              <a:t>found</a:t>
            </a:r>
            <a:r>
              <a:rPr lang="en-US" sz="2400" b="1" dirty="0"/>
              <a:t> </a:t>
            </a:r>
            <a:r>
              <a:rPr lang="en-US" sz="2400" dirty="0"/>
              <a:t>that stock prices followed a </a:t>
            </a:r>
            <a:r>
              <a:rPr lang="en-US" sz="2400" dirty="0" smtClean="0"/>
              <a:t>random </a:t>
            </a:r>
            <a:r>
              <a:rPr lang="en-US" sz="2400" dirty="0"/>
              <a:t>walk, implying that successive price changes are </a:t>
            </a:r>
            <a:r>
              <a:rPr lang="en-US" sz="2400" dirty="0" smtClean="0"/>
              <a:t>independent </a:t>
            </a:r>
            <a:r>
              <a:rPr lang="en-US" sz="2400" dirty="0"/>
              <a:t>of one another.</a:t>
            </a:r>
          </a:p>
          <a:p>
            <a:pPr algn="just">
              <a:spcBef>
                <a:spcPct val="50000"/>
              </a:spcBef>
              <a:buFontTx/>
              <a:buChar char="•"/>
            </a:pPr>
            <a:r>
              <a:rPr lang="en-US" sz="2400" dirty="0"/>
              <a:t>  A number of researchers have employed </a:t>
            </a:r>
            <a:r>
              <a:rPr lang="en-US" sz="2400" dirty="0" smtClean="0"/>
              <a:t>ingenious methods </a:t>
            </a:r>
            <a:r>
              <a:rPr lang="en-US" sz="2400" dirty="0"/>
              <a:t>to test the randomness of stock </a:t>
            </a:r>
            <a:r>
              <a:rPr lang="en-US" sz="2400" dirty="0" smtClean="0"/>
              <a:t>price </a:t>
            </a:r>
            <a:r>
              <a:rPr lang="en-US" sz="2400" dirty="0"/>
              <a:t>behavior.</a:t>
            </a:r>
          </a:p>
          <a:p>
            <a:pPr algn="just">
              <a:spcBef>
                <a:spcPct val="50000"/>
              </a:spcBef>
              <a:buFontTx/>
              <a:buChar char="•"/>
            </a:pPr>
            <a:r>
              <a:rPr lang="en-US" sz="2400" dirty="0"/>
              <a:t>  Academic researchers concluded that the randomness of </a:t>
            </a:r>
            <a:r>
              <a:rPr lang="en-US" sz="2400" dirty="0" smtClean="0"/>
              <a:t>Stock </a:t>
            </a:r>
            <a:r>
              <a:rPr lang="en-US" sz="2400" dirty="0"/>
              <a:t>prices was the result of an efficient market. </a:t>
            </a:r>
            <a:endParaRPr lang="en-US" sz="2400" dirty="0" smtClean="0"/>
          </a:p>
          <a:p>
            <a:pPr algn="just">
              <a:spcBef>
                <a:spcPct val="50000"/>
              </a:spcBef>
              <a:buFont typeface="Arial" pitchFamily="34" charset="0"/>
              <a:buChar char="•"/>
            </a:pPr>
            <a:r>
              <a:rPr lang="en-US" sz="2400" dirty="0" smtClean="0"/>
              <a:t> Each change is independent of the previous one.</a:t>
            </a:r>
            <a:endParaRPr lang="en-US" sz="2400" dirty="0"/>
          </a:p>
          <a:p>
            <a:pPr algn="just">
              <a:spcBef>
                <a:spcPct val="50000"/>
              </a:spcBef>
              <a:buFont typeface="Arial" charset="0"/>
              <a:buChar char="•"/>
            </a:pPr>
            <a:r>
              <a:rPr lang="en-US" sz="2400" dirty="0" smtClean="0"/>
              <a:t>   The</a:t>
            </a:r>
            <a:r>
              <a:rPr lang="en-US" sz="2400" dirty="0"/>
              <a:t> theory that stock price changes have the same distribution and are independent of each other, so the past movement or trend of a stock price or market cannot be used to predict its future movement. </a:t>
            </a:r>
          </a:p>
          <a:p>
            <a:pPr algn="just">
              <a:lnSpc>
                <a:spcPct val="50000"/>
              </a:lnSpc>
              <a:spcBef>
                <a:spcPct val="50000"/>
              </a:spcBef>
            </a:pPr>
            <a:endParaRPr lang="en-US" sz="2800" b="1" dirty="0"/>
          </a:p>
          <a:p>
            <a:pPr algn="just">
              <a:lnSpc>
                <a:spcPct val="50000"/>
              </a:lnSpc>
              <a:spcBef>
                <a:spcPct val="50000"/>
              </a:spcBef>
            </a:pPr>
            <a:endParaRPr lang="en-US"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8991600" cy="6423297"/>
          </a:xfrm>
          <a:prstGeom prst="rect">
            <a:avLst/>
          </a:prstGeom>
          <a:noFill/>
          <a:ln w="9525">
            <a:noFill/>
            <a:miter lim="800000"/>
            <a:headEnd/>
            <a:tailEnd/>
          </a:ln>
        </p:spPr>
        <p:txBody>
          <a:bodyPr wrap="square">
            <a:spAutoFit/>
          </a:bodyPr>
          <a:lstStyle/>
          <a:p>
            <a:pPr algn="ctr">
              <a:lnSpc>
                <a:spcPct val="130000"/>
              </a:lnSpc>
              <a:spcBef>
                <a:spcPct val="50000"/>
              </a:spcBef>
            </a:pPr>
            <a:r>
              <a:rPr lang="en-US" sz="2800" b="1" dirty="0"/>
              <a:t>WHAT IS AN EFFICIENT MARKET</a:t>
            </a:r>
          </a:p>
          <a:p>
            <a:pPr algn="just">
              <a:lnSpc>
                <a:spcPct val="130000"/>
              </a:lnSpc>
              <a:spcBef>
                <a:spcPct val="50000"/>
              </a:spcBef>
            </a:pPr>
            <a:endParaRPr lang="en-US" sz="500" b="1" u="sng" dirty="0"/>
          </a:p>
          <a:p>
            <a:pPr algn="just">
              <a:spcBef>
                <a:spcPct val="50000"/>
              </a:spcBef>
              <a:buFontTx/>
              <a:buChar char="•"/>
            </a:pPr>
            <a:r>
              <a:rPr lang="en-US" sz="2800" b="1" dirty="0"/>
              <a:t>  </a:t>
            </a:r>
            <a:r>
              <a:rPr lang="en-US" sz="2800" dirty="0" smtClean="0"/>
              <a:t>AN </a:t>
            </a:r>
            <a:r>
              <a:rPr lang="en-US" sz="2800" dirty="0"/>
              <a:t>EFFICIENT MARKET IS ONE IN WHICH THE </a:t>
            </a:r>
            <a:r>
              <a:rPr lang="en-US" sz="2800" dirty="0" smtClean="0"/>
              <a:t>MARKET </a:t>
            </a:r>
            <a:r>
              <a:rPr lang="en-US" sz="2800" dirty="0"/>
              <a:t>PRICE OF A SECURITY IS AN </a:t>
            </a:r>
            <a:r>
              <a:rPr lang="en-US" sz="2800" dirty="0" smtClean="0"/>
              <a:t>UNBIASED ESTIMATE </a:t>
            </a:r>
            <a:r>
              <a:rPr lang="en-US" sz="2800" dirty="0"/>
              <a:t>OF ITS INTRINSIC </a:t>
            </a:r>
            <a:r>
              <a:rPr lang="en-US" sz="2800" dirty="0" smtClean="0"/>
              <a:t>VALUE.</a:t>
            </a:r>
            <a:endParaRPr lang="en-US" sz="2800" dirty="0"/>
          </a:p>
          <a:p>
            <a:pPr algn="just">
              <a:lnSpc>
                <a:spcPct val="50000"/>
              </a:lnSpc>
              <a:spcBef>
                <a:spcPct val="50000"/>
              </a:spcBef>
            </a:pPr>
            <a:endParaRPr lang="en-US" sz="800" dirty="0"/>
          </a:p>
          <a:p>
            <a:pPr algn="just">
              <a:spcBef>
                <a:spcPct val="50000"/>
              </a:spcBef>
              <a:buFontTx/>
              <a:buChar char="•"/>
            </a:pPr>
            <a:r>
              <a:rPr lang="en-US" sz="2800" dirty="0"/>
              <a:t>  MARKET EFFICIENCY IS DEFINED IN </a:t>
            </a:r>
            <a:r>
              <a:rPr lang="en-US" sz="2800" dirty="0" smtClean="0"/>
              <a:t>RELATION TO </a:t>
            </a:r>
            <a:r>
              <a:rPr lang="en-US" sz="2800" dirty="0"/>
              <a:t>INFORMATION THAT IS REFLECTED IN </a:t>
            </a:r>
            <a:r>
              <a:rPr lang="en-US" sz="2800" dirty="0" smtClean="0"/>
              <a:t>SECURITY </a:t>
            </a:r>
            <a:r>
              <a:rPr lang="en-US" sz="2800" dirty="0"/>
              <a:t>PRICES. FAMA  DISTINGUISHES </a:t>
            </a:r>
            <a:r>
              <a:rPr lang="en-US" sz="2800" dirty="0" smtClean="0"/>
              <a:t> </a:t>
            </a:r>
            <a:r>
              <a:rPr lang="en-US" sz="2800" dirty="0"/>
              <a:t>THREE LEVELS OF MARKET EFFICIENCY.</a:t>
            </a:r>
          </a:p>
          <a:p>
            <a:pPr algn="just">
              <a:lnSpc>
                <a:spcPct val="50000"/>
              </a:lnSpc>
              <a:spcBef>
                <a:spcPct val="50000"/>
              </a:spcBef>
            </a:pPr>
            <a:endParaRPr lang="en-US" sz="800" b="1" dirty="0"/>
          </a:p>
          <a:p>
            <a:pPr lvl="3" algn="just">
              <a:spcBef>
                <a:spcPct val="50000"/>
              </a:spcBef>
            </a:pPr>
            <a:r>
              <a:rPr lang="en-US" sz="2800" b="1" dirty="0" smtClean="0"/>
              <a:t>1 </a:t>
            </a:r>
            <a:r>
              <a:rPr lang="en-US" sz="2800" b="1" dirty="0"/>
              <a:t>Weak-form efficiency</a:t>
            </a:r>
          </a:p>
          <a:p>
            <a:pPr lvl="3" algn="just">
              <a:spcBef>
                <a:spcPct val="50000"/>
              </a:spcBef>
            </a:pPr>
            <a:r>
              <a:rPr lang="en-US" sz="2800" b="1" dirty="0" smtClean="0"/>
              <a:t>2  </a:t>
            </a:r>
            <a:r>
              <a:rPr lang="en-US" sz="2800" b="1" dirty="0"/>
              <a:t>Semi-strong form efficiency</a:t>
            </a:r>
          </a:p>
          <a:p>
            <a:pPr lvl="3" algn="just">
              <a:spcBef>
                <a:spcPct val="50000"/>
              </a:spcBef>
            </a:pPr>
            <a:r>
              <a:rPr lang="en-US" sz="2800" b="1" dirty="0" smtClean="0"/>
              <a:t>3  </a:t>
            </a:r>
            <a:r>
              <a:rPr lang="en-US" sz="2800" b="1" dirty="0"/>
              <a:t>Strong-form efficiency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ChangeArrowheads="1"/>
          </p:cNvSpPr>
          <p:nvPr/>
        </p:nvSpPr>
        <p:spPr bwMode="auto">
          <a:xfrm>
            <a:off x="228600" y="304800"/>
            <a:ext cx="8382000" cy="6524863"/>
          </a:xfrm>
          <a:prstGeom prst="rect">
            <a:avLst/>
          </a:prstGeom>
          <a:noFill/>
          <a:ln w="9525">
            <a:noFill/>
            <a:miter lim="800000"/>
            <a:headEnd/>
            <a:tailEnd/>
          </a:ln>
        </p:spPr>
        <p:txBody>
          <a:bodyPr>
            <a:spAutoFit/>
          </a:bodyPr>
          <a:lstStyle/>
          <a:p>
            <a:pPr algn="just"/>
            <a:endParaRPr lang="en-US" sz="2800" dirty="0"/>
          </a:p>
          <a:p>
            <a:pPr algn="ctr"/>
            <a:r>
              <a:rPr lang="en-US" sz="2800" b="1" dirty="0"/>
              <a:t>INTRINISIC </a:t>
            </a:r>
            <a:r>
              <a:rPr lang="en-US" sz="2800" b="1" dirty="0" smtClean="0"/>
              <a:t>VALUE</a:t>
            </a:r>
            <a:endParaRPr lang="en-US" sz="2800" dirty="0"/>
          </a:p>
          <a:p>
            <a:pPr algn="just"/>
            <a:r>
              <a:rPr lang="en-US" sz="2800" dirty="0"/>
              <a:t>The actual value of a company or an asset based on an underlying perception of its true value including all aspects of the business, in terms of both tangible and intangible factors. </a:t>
            </a:r>
            <a:endParaRPr lang="en-US" sz="2800" dirty="0" smtClean="0"/>
          </a:p>
          <a:p>
            <a:pPr algn="just"/>
            <a:endParaRPr lang="en-US" sz="2800" dirty="0" smtClean="0"/>
          </a:p>
          <a:p>
            <a:pPr algn="just"/>
            <a:r>
              <a:rPr lang="en-US" sz="2800" dirty="0" smtClean="0"/>
              <a:t>This </a:t>
            </a:r>
            <a:r>
              <a:rPr lang="en-US" sz="2800" dirty="0"/>
              <a:t>value may or may not be the same as the current market value. Value investors use a variety of analytical techniques in order to estimate the intrinsic value of securities in hopes of finding investments where the true value of the investment exceeds its current market value.</a:t>
            </a:r>
            <a:br>
              <a:rPr lang="en-US" sz="2800" dirty="0"/>
            </a:b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381000" y="0"/>
            <a:ext cx="8305800" cy="6124754"/>
          </a:xfrm>
          <a:prstGeom prst="rect">
            <a:avLst/>
          </a:prstGeom>
          <a:noFill/>
          <a:ln w="9525">
            <a:noFill/>
            <a:miter lim="800000"/>
            <a:headEnd/>
            <a:tailEnd/>
          </a:ln>
        </p:spPr>
        <p:txBody>
          <a:bodyPr wrap="square">
            <a:spAutoFit/>
          </a:bodyPr>
          <a:lstStyle/>
          <a:p>
            <a:pPr algn="just">
              <a:buFont typeface="Arial" charset="0"/>
              <a:buChar char="•"/>
            </a:pPr>
            <a:endParaRPr lang="en-US" sz="2800" dirty="0"/>
          </a:p>
          <a:p>
            <a:pPr algn="just"/>
            <a:r>
              <a:rPr lang="en-US" sz="2800" dirty="0"/>
              <a:t>                                                 </a:t>
            </a:r>
            <a:r>
              <a:rPr lang="en-US" sz="4800" b="1" dirty="0"/>
              <a:t> </a:t>
            </a:r>
            <a:r>
              <a:rPr lang="en-US" sz="4800" b="1" dirty="0" smtClean="0"/>
              <a:t>EMH</a:t>
            </a:r>
            <a:endParaRPr lang="en-US" sz="4800" b="1" dirty="0"/>
          </a:p>
          <a:p>
            <a:pPr algn="just">
              <a:buFont typeface="Arial" charset="0"/>
              <a:buChar char="•"/>
            </a:pPr>
            <a:r>
              <a:rPr lang="en-US" sz="3600" b="1" dirty="0"/>
              <a:t>In finance, the efficient-market hypothesis (EMH) asserts that financial markets are "</a:t>
            </a:r>
            <a:r>
              <a:rPr lang="en-US" sz="3600" b="1" dirty="0" err="1"/>
              <a:t>informationally</a:t>
            </a:r>
            <a:r>
              <a:rPr lang="en-US" sz="3600" b="1" dirty="0"/>
              <a:t> efficient". That is, one cannot consistently achieve returns in excess of average market returns on a risk-adjusted basis, given the information available at the time the investment is made.</a:t>
            </a:r>
          </a:p>
          <a:p>
            <a:pPr algn="just"/>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EMT</a:t>
            </a:r>
            <a:endParaRPr lang="en-US" dirty="0"/>
          </a:p>
        </p:txBody>
      </p:sp>
      <p:sp>
        <p:nvSpPr>
          <p:cNvPr id="3" name="Content Placeholder 2"/>
          <p:cNvSpPr>
            <a:spLocks noGrp="1"/>
          </p:cNvSpPr>
          <p:nvPr>
            <p:ph idx="1"/>
          </p:nvPr>
        </p:nvSpPr>
        <p:spPr>
          <a:xfrm>
            <a:off x="457200" y="990600"/>
            <a:ext cx="8229600" cy="5135563"/>
          </a:xfrm>
        </p:spPr>
        <p:txBody>
          <a:bodyPr>
            <a:noAutofit/>
          </a:bodyPr>
          <a:lstStyle/>
          <a:p>
            <a:pPr algn="just">
              <a:buFont typeface="Arial" charset="0"/>
              <a:buChar char="•"/>
            </a:pPr>
            <a:r>
              <a:rPr lang="en-US" sz="2800" b="1" dirty="0" smtClean="0"/>
              <a:t>There are three major versions of the hypothesis: </a:t>
            </a:r>
          </a:p>
          <a:p>
            <a:pPr algn="just"/>
            <a:r>
              <a:rPr lang="en-US" sz="2800" b="1" dirty="0" smtClean="0"/>
              <a:t>    </a:t>
            </a:r>
            <a:r>
              <a:rPr lang="en-US" sz="2800" b="1" i="1" dirty="0" smtClean="0"/>
              <a:t>"weak", "semi-strong", and "strong". </a:t>
            </a:r>
          </a:p>
          <a:p>
            <a:pPr algn="just">
              <a:buFont typeface="Arial" charset="0"/>
              <a:buChar char="•"/>
            </a:pPr>
            <a:r>
              <a:rPr lang="en-US" sz="2800" b="1" dirty="0" smtClean="0"/>
              <a:t>Weak EMH claims that prices on traded assets (</a:t>
            </a:r>
            <a:r>
              <a:rPr lang="en-US" sz="2800" b="1" i="1" dirty="0" smtClean="0"/>
              <a:t>e.g.,</a:t>
            </a:r>
            <a:r>
              <a:rPr lang="en-US" sz="2800" b="1" dirty="0" smtClean="0"/>
              <a:t> stocks, bonds, or property) already reflect all past publicly available information. </a:t>
            </a:r>
          </a:p>
          <a:p>
            <a:pPr algn="just">
              <a:buFont typeface="Arial" charset="0"/>
              <a:buChar char="•"/>
            </a:pPr>
            <a:r>
              <a:rPr lang="en-US" sz="2800" b="1" dirty="0" smtClean="0"/>
              <a:t>Semi-strong EMH claims both that prices reflect all publicly available information and that prices instantly change to reflect new public information. </a:t>
            </a:r>
          </a:p>
          <a:p>
            <a:pPr algn="just">
              <a:buFont typeface="Arial" charset="0"/>
              <a:buChar char="•"/>
            </a:pPr>
            <a:r>
              <a:rPr lang="en-US" sz="2800" b="1" dirty="0" smtClean="0"/>
              <a:t>Strong EMH additionally claims that prices instantly reflect even hidden or "insider" information. There is evidence for and against the weak and semi-strong EMHs, while there is powerful evidence against strong EMH.</a:t>
            </a:r>
          </a:p>
          <a:p>
            <a:pPr algn="just"/>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1482</Words>
  <Application>Microsoft Office PowerPoint</Application>
  <PresentationFormat>On-screen Show (4:3)</PresentationFormat>
  <Paragraphs>140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EFFICIENT MARKET THEORY (HYPOTHESIS) </vt:lpstr>
      <vt:lpstr> OUTLINE </vt:lpstr>
      <vt:lpstr>EMT</vt:lpstr>
      <vt:lpstr>Slide 4</vt:lpstr>
      <vt:lpstr>Slide 5</vt:lpstr>
      <vt:lpstr>Slide 6</vt:lpstr>
      <vt:lpstr>Slide 7</vt:lpstr>
      <vt:lpstr>Slide 8</vt:lpstr>
      <vt:lpstr>EMT</vt:lpstr>
      <vt:lpstr>Slide 10</vt:lpstr>
      <vt:lpstr> 1. Weak-form efficiency</vt:lpstr>
      <vt:lpstr>Slide 12</vt:lpstr>
      <vt:lpstr>Slide 13</vt:lpstr>
      <vt:lpstr>2. Semi-strong-form efficiency </vt:lpstr>
      <vt:lpstr>Slide 15</vt:lpstr>
      <vt:lpstr>Slide 16</vt:lpstr>
      <vt:lpstr>Slide 17</vt:lpstr>
      <vt:lpstr>Slide 18</vt:lpstr>
      <vt:lpstr>Slide 19</vt:lpstr>
      <vt:lpstr>Efficient Markets and Investor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EFFICIENT MARKET HYPOTHESIS </dc:title>
  <dc:creator>Dadhich</dc:creator>
  <cp:lastModifiedBy>Manish</cp:lastModifiedBy>
  <cp:revision>24</cp:revision>
  <dcterms:created xsi:type="dcterms:W3CDTF">2016-09-07T06:55:26Z</dcterms:created>
  <dcterms:modified xsi:type="dcterms:W3CDTF">2017-09-11T05:52:47Z</dcterms:modified>
</cp:coreProperties>
</file>