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8" r:id="rId4"/>
    <p:sldId id="259" r:id="rId5"/>
    <p:sldId id="266" r:id="rId6"/>
    <p:sldId id="260" r:id="rId7"/>
    <p:sldId id="267" r:id="rId8"/>
    <p:sldId id="261" r:id="rId9"/>
    <p:sldId id="262" r:id="rId10"/>
    <p:sldId id="263" r:id="rId11"/>
    <p:sldId id="264" r:id="rId12"/>
    <p:sldId id="265"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7991" y="1705178"/>
            <a:ext cx="7034530" cy="2037714"/>
          </a:xfrm>
          <a:prstGeom prst="rect">
            <a:avLst/>
          </a:prstGeom>
        </p:spPr>
        <p:txBody>
          <a:bodyPr vert="horz" wrap="square" lIns="0" tIns="12700" rIns="0" bIns="0" rtlCol="0">
            <a:spAutoFit/>
          </a:bodyPr>
          <a:lstStyle/>
          <a:p>
            <a:pPr marL="12700" marR="5080" indent="271145">
              <a:lnSpc>
                <a:spcPct val="100000"/>
              </a:lnSpc>
              <a:spcBef>
                <a:spcPts val="100"/>
              </a:spcBef>
            </a:pPr>
            <a:r>
              <a:rPr sz="6600" spc="-75" dirty="0">
                <a:solidFill>
                  <a:srgbClr val="C00000"/>
                </a:solidFill>
              </a:rPr>
              <a:t>CAPITAL </a:t>
            </a:r>
            <a:r>
              <a:rPr sz="6600" dirty="0">
                <a:solidFill>
                  <a:srgbClr val="C00000"/>
                </a:solidFill>
              </a:rPr>
              <a:t>ASSET  </a:t>
            </a:r>
            <a:r>
              <a:rPr sz="6600" spc="-5" dirty="0">
                <a:solidFill>
                  <a:srgbClr val="C00000"/>
                </a:solidFill>
              </a:rPr>
              <a:t>PRICING</a:t>
            </a:r>
            <a:r>
              <a:rPr sz="6600" spc="-70" dirty="0">
                <a:solidFill>
                  <a:srgbClr val="C00000"/>
                </a:solidFill>
              </a:rPr>
              <a:t> </a:t>
            </a:r>
            <a:r>
              <a:rPr sz="6600" dirty="0">
                <a:solidFill>
                  <a:srgbClr val="C00000"/>
                </a:solidFill>
              </a:rPr>
              <a:t>MODEL</a:t>
            </a:r>
            <a:endParaRPr sz="6600"/>
          </a:p>
        </p:txBody>
      </p:sp>
      <p:sp>
        <p:nvSpPr>
          <p:cNvPr id="3" name="object 3"/>
          <p:cNvSpPr txBox="1"/>
          <p:nvPr/>
        </p:nvSpPr>
        <p:spPr>
          <a:xfrm>
            <a:off x="5587746" y="6424371"/>
            <a:ext cx="2961005" cy="382156"/>
          </a:xfrm>
          <a:prstGeom prst="rect">
            <a:avLst/>
          </a:prstGeom>
        </p:spPr>
        <p:txBody>
          <a:bodyPr vert="horz" wrap="square" lIns="0" tIns="12700" rIns="0" bIns="0" rtlCol="0">
            <a:spAutoFit/>
          </a:bodyPr>
          <a:lstStyle/>
          <a:p>
            <a:pPr marL="12700">
              <a:lnSpc>
                <a:spcPct val="100000"/>
              </a:lnSpc>
              <a:spcBef>
                <a:spcPts val="100"/>
              </a:spcBef>
            </a:pPr>
            <a:r>
              <a:rPr lang="en-US" sz="2400" b="1" spc="-5" dirty="0" smtClean="0">
                <a:latin typeface="Times New Roman"/>
                <a:cs typeface="Times New Roman"/>
              </a:rPr>
              <a:t>DR. Manish </a:t>
            </a:r>
            <a:r>
              <a:rPr lang="en-US" sz="2400" b="1" spc="-5" dirty="0" err="1" smtClean="0">
                <a:latin typeface="Times New Roman"/>
                <a:cs typeface="Times New Roman"/>
              </a:rPr>
              <a:t>Dadhich</a:t>
            </a:r>
            <a:endParaRPr sz="24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764" y="978408"/>
            <a:ext cx="3828288" cy="84886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086100" y="978408"/>
            <a:ext cx="2374392" cy="848868"/>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383540" y="476453"/>
            <a:ext cx="4711065" cy="757555"/>
          </a:xfrm>
          <a:prstGeom prst="rect">
            <a:avLst/>
          </a:prstGeom>
        </p:spPr>
        <p:txBody>
          <a:bodyPr vert="horz" wrap="square" lIns="0" tIns="12700" rIns="0" bIns="0" rtlCol="0">
            <a:spAutoFit/>
          </a:bodyPr>
          <a:lstStyle/>
          <a:p>
            <a:pPr marL="12700">
              <a:lnSpc>
                <a:spcPct val="100000"/>
              </a:lnSpc>
              <a:spcBef>
                <a:spcPts val="100"/>
              </a:spcBef>
            </a:pPr>
            <a:r>
              <a:rPr sz="4800" b="0" spc="-125" dirty="0">
                <a:solidFill>
                  <a:srgbClr val="000000"/>
                </a:solidFill>
                <a:latin typeface="Times New Roman"/>
                <a:cs typeface="Times New Roman"/>
              </a:rPr>
              <a:t>VALUE </a:t>
            </a:r>
            <a:r>
              <a:rPr sz="4800" b="0" dirty="0">
                <a:solidFill>
                  <a:srgbClr val="000000"/>
                </a:solidFill>
                <a:latin typeface="Times New Roman"/>
                <a:cs typeface="Times New Roman"/>
              </a:rPr>
              <a:t>OF</a:t>
            </a:r>
            <a:r>
              <a:rPr sz="4800" b="0" spc="25" dirty="0">
                <a:solidFill>
                  <a:srgbClr val="000000"/>
                </a:solidFill>
                <a:latin typeface="Times New Roman"/>
                <a:cs typeface="Times New Roman"/>
              </a:rPr>
              <a:t> </a:t>
            </a:r>
            <a:r>
              <a:rPr sz="4800" spc="-90" dirty="0">
                <a:solidFill>
                  <a:srgbClr val="000000"/>
                </a:solidFill>
              </a:rPr>
              <a:t>BETA</a:t>
            </a:r>
            <a:endParaRPr sz="4800">
              <a:latin typeface="Times New Roman"/>
              <a:cs typeface="Times New Roman"/>
            </a:endParaRPr>
          </a:p>
        </p:txBody>
      </p:sp>
      <p:sp>
        <p:nvSpPr>
          <p:cNvPr id="5" name="object 5"/>
          <p:cNvSpPr txBox="1"/>
          <p:nvPr/>
        </p:nvSpPr>
        <p:spPr>
          <a:xfrm>
            <a:off x="383540" y="1912112"/>
            <a:ext cx="8234680" cy="4709160"/>
          </a:xfrm>
          <a:prstGeom prst="rect">
            <a:avLst/>
          </a:prstGeom>
        </p:spPr>
        <p:txBody>
          <a:bodyPr vert="horz" wrap="square" lIns="0" tIns="13335" rIns="0" bIns="0" rtlCol="0">
            <a:spAutoFit/>
          </a:bodyPr>
          <a:lstStyle/>
          <a:p>
            <a:pPr marL="12700">
              <a:lnSpc>
                <a:spcPct val="100000"/>
              </a:lnSpc>
              <a:spcBef>
                <a:spcPts val="105"/>
              </a:spcBef>
              <a:tabLst>
                <a:tab pos="455930" algn="l"/>
              </a:tabLst>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b="1" dirty="0">
                <a:solidFill>
                  <a:srgbClr val="464652"/>
                </a:solidFill>
                <a:latin typeface="Times New Roman"/>
                <a:cs typeface="Times New Roman"/>
              </a:rPr>
              <a:t>β=</a:t>
            </a:r>
            <a:r>
              <a:rPr sz="3200" b="1" spc="-105" dirty="0">
                <a:solidFill>
                  <a:srgbClr val="464652"/>
                </a:solidFill>
                <a:latin typeface="Times New Roman"/>
                <a:cs typeface="Times New Roman"/>
              </a:rPr>
              <a:t> </a:t>
            </a:r>
            <a:r>
              <a:rPr sz="3200" dirty="0">
                <a:solidFill>
                  <a:srgbClr val="464652"/>
                </a:solidFill>
                <a:latin typeface="Times New Roman"/>
                <a:cs typeface="Times New Roman"/>
              </a:rPr>
              <a:t>1</a:t>
            </a:r>
            <a:endParaRPr sz="3200">
              <a:latin typeface="Times New Roman"/>
              <a:cs typeface="Times New Roman"/>
            </a:endParaRPr>
          </a:p>
          <a:p>
            <a:pPr>
              <a:lnSpc>
                <a:spcPct val="100000"/>
              </a:lnSpc>
              <a:spcBef>
                <a:spcPts val="5"/>
              </a:spcBef>
            </a:pPr>
            <a:endParaRPr sz="4000">
              <a:latin typeface="Times New Roman"/>
              <a:cs typeface="Times New Roman"/>
            </a:endParaRPr>
          </a:p>
          <a:p>
            <a:pPr marL="12700">
              <a:lnSpc>
                <a:spcPct val="100000"/>
              </a:lnSpc>
              <a:spcBef>
                <a:spcPts val="5"/>
              </a:spcBef>
              <a:tabLst>
                <a:tab pos="455930" algn="l"/>
              </a:tabLst>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b="1" dirty="0">
                <a:solidFill>
                  <a:srgbClr val="464652"/>
                </a:solidFill>
                <a:latin typeface="Times New Roman"/>
                <a:cs typeface="Times New Roman"/>
              </a:rPr>
              <a:t>β</a:t>
            </a:r>
            <a:r>
              <a:rPr sz="3200" b="1" spc="-95" dirty="0">
                <a:solidFill>
                  <a:srgbClr val="464652"/>
                </a:solidFill>
                <a:latin typeface="Times New Roman"/>
                <a:cs typeface="Times New Roman"/>
              </a:rPr>
              <a:t> </a:t>
            </a:r>
            <a:r>
              <a:rPr sz="3200" b="1" spc="-5" dirty="0">
                <a:solidFill>
                  <a:srgbClr val="464652"/>
                </a:solidFill>
                <a:latin typeface="Times New Roman"/>
                <a:cs typeface="Times New Roman"/>
              </a:rPr>
              <a:t>&lt;</a:t>
            </a:r>
            <a:r>
              <a:rPr sz="3200" spc="-5" dirty="0">
                <a:solidFill>
                  <a:srgbClr val="464652"/>
                </a:solidFill>
                <a:latin typeface="Times New Roman"/>
                <a:cs typeface="Times New Roman"/>
              </a:rPr>
              <a:t>1</a:t>
            </a:r>
            <a:endParaRPr sz="3200">
              <a:latin typeface="Times New Roman"/>
              <a:cs typeface="Times New Roman"/>
            </a:endParaRPr>
          </a:p>
          <a:p>
            <a:pPr>
              <a:lnSpc>
                <a:spcPct val="100000"/>
              </a:lnSpc>
              <a:spcBef>
                <a:spcPts val="10"/>
              </a:spcBef>
            </a:pPr>
            <a:endParaRPr sz="4000">
              <a:latin typeface="Times New Roman"/>
              <a:cs typeface="Times New Roman"/>
            </a:endParaRPr>
          </a:p>
          <a:p>
            <a:pPr marL="12700">
              <a:lnSpc>
                <a:spcPct val="100000"/>
              </a:lnSpc>
              <a:tabLst>
                <a:tab pos="558165" algn="l"/>
              </a:tabLst>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b="1" dirty="0">
                <a:solidFill>
                  <a:srgbClr val="464652"/>
                </a:solidFill>
                <a:latin typeface="Times New Roman"/>
                <a:cs typeface="Times New Roman"/>
              </a:rPr>
              <a:t>β&gt;1</a:t>
            </a:r>
            <a:endParaRPr sz="3200">
              <a:latin typeface="Times New Roman"/>
              <a:cs typeface="Times New Roman"/>
            </a:endParaRPr>
          </a:p>
          <a:p>
            <a:pPr marL="355600" marR="5080" indent="-342900">
              <a:lnSpc>
                <a:spcPct val="200000"/>
              </a:lnSpc>
              <a:spcBef>
                <a:spcPts val="770"/>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dirty="0">
                <a:solidFill>
                  <a:srgbClr val="464652"/>
                </a:solidFill>
                <a:latin typeface="Times New Roman"/>
                <a:cs typeface="Times New Roman"/>
              </a:rPr>
              <a:t>For example, if a stock's beta is 1.2, it's  theoretically 20% more volatile than </a:t>
            </a:r>
            <a:r>
              <a:rPr sz="3200" spc="-5" dirty="0">
                <a:solidFill>
                  <a:srgbClr val="464652"/>
                </a:solidFill>
                <a:latin typeface="Times New Roman"/>
                <a:cs typeface="Times New Roman"/>
              </a:rPr>
              <a:t>the</a:t>
            </a:r>
            <a:r>
              <a:rPr sz="3200" spc="-130" dirty="0">
                <a:solidFill>
                  <a:srgbClr val="464652"/>
                </a:solidFill>
                <a:latin typeface="Times New Roman"/>
                <a:cs typeface="Times New Roman"/>
              </a:rPr>
              <a:t> </a:t>
            </a:r>
            <a:r>
              <a:rPr sz="3200" dirty="0">
                <a:solidFill>
                  <a:srgbClr val="464652"/>
                </a:solidFill>
                <a:latin typeface="Times New Roman"/>
                <a:cs typeface="Times New Roman"/>
              </a:rPr>
              <a:t>market.</a:t>
            </a:r>
            <a:endParaRPr sz="32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013587"/>
            <a:ext cx="2791460" cy="696595"/>
          </a:xfrm>
          <a:prstGeom prst="rect">
            <a:avLst/>
          </a:prstGeom>
        </p:spPr>
        <p:txBody>
          <a:bodyPr vert="horz" wrap="square" lIns="0" tIns="13335" rIns="0" bIns="0" rtlCol="0">
            <a:spAutoFit/>
          </a:bodyPr>
          <a:lstStyle/>
          <a:p>
            <a:pPr marL="12700">
              <a:lnSpc>
                <a:spcPct val="100000"/>
              </a:lnSpc>
              <a:spcBef>
                <a:spcPts val="105"/>
              </a:spcBef>
            </a:pPr>
            <a:r>
              <a:rPr sz="4400" dirty="0"/>
              <a:t>Limitations</a:t>
            </a:r>
            <a:endParaRPr sz="4400"/>
          </a:p>
        </p:txBody>
      </p:sp>
      <p:sp>
        <p:nvSpPr>
          <p:cNvPr id="3" name="object 3"/>
          <p:cNvSpPr/>
          <p:nvPr/>
        </p:nvSpPr>
        <p:spPr>
          <a:xfrm>
            <a:off x="548640" y="1672970"/>
            <a:ext cx="2767965" cy="0"/>
          </a:xfrm>
          <a:custGeom>
            <a:avLst/>
            <a:gdLst/>
            <a:ahLst/>
            <a:cxnLst/>
            <a:rect l="l" t="t" r="r" b="b"/>
            <a:pathLst>
              <a:path w="2767965">
                <a:moveTo>
                  <a:pt x="0" y="0"/>
                </a:moveTo>
                <a:lnTo>
                  <a:pt x="2767584" y="0"/>
                </a:lnTo>
              </a:path>
            </a:pathLst>
          </a:custGeom>
          <a:ln w="53339">
            <a:solidFill>
              <a:srgbClr val="464652"/>
            </a:solidFill>
          </a:ln>
        </p:spPr>
        <p:txBody>
          <a:bodyPr wrap="square" lIns="0" tIns="0" rIns="0" bIns="0" rtlCol="0"/>
          <a:lstStyle/>
          <a:p>
            <a:endParaRPr/>
          </a:p>
        </p:txBody>
      </p:sp>
      <p:sp>
        <p:nvSpPr>
          <p:cNvPr id="4" name="object 4"/>
          <p:cNvSpPr txBox="1"/>
          <p:nvPr/>
        </p:nvSpPr>
        <p:spPr>
          <a:xfrm>
            <a:off x="535940" y="2277846"/>
            <a:ext cx="7226934" cy="2854325"/>
          </a:xfrm>
          <a:prstGeom prst="rect">
            <a:avLst/>
          </a:prstGeom>
        </p:spPr>
        <p:txBody>
          <a:bodyPr vert="horz" wrap="square" lIns="0" tIns="109855" rIns="0" bIns="0" rtlCol="0">
            <a:spAutoFit/>
          </a:bodyPr>
          <a:lstStyle/>
          <a:p>
            <a:pPr marL="12700">
              <a:lnSpc>
                <a:spcPct val="100000"/>
              </a:lnSpc>
              <a:spcBef>
                <a:spcPts val="865"/>
              </a:spcBef>
            </a:pPr>
            <a:r>
              <a:rPr sz="3200" dirty="0">
                <a:solidFill>
                  <a:srgbClr val="464652"/>
                </a:solidFill>
                <a:latin typeface="Arial"/>
                <a:cs typeface="Arial"/>
              </a:rPr>
              <a:t>CAPM </a:t>
            </a:r>
            <a:r>
              <a:rPr sz="3200" spc="-5" dirty="0">
                <a:solidFill>
                  <a:srgbClr val="464652"/>
                </a:solidFill>
                <a:latin typeface="Arial"/>
                <a:cs typeface="Arial"/>
              </a:rPr>
              <a:t>has the following</a:t>
            </a:r>
            <a:r>
              <a:rPr sz="3200" spc="-40" dirty="0">
                <a:solidFill>
                  <a:srgbClr val="464652"/>
                </a:solidFill>
                <a:latin typeface="Arial"/>
                <a:cs typeface="Arial"/>
              </a:rPr>
              <a:t> </a:t>
            </a:r>
            <a:r>
              <a:rPr sz="3200" spc="-5" dirty="0">
                <a:solidFill>
                  <a:srgbClr val="464652"/>
                </a:solidFill>
                <a:latin typeface="Arial"/>
                <a:cs typeface="Arial"/>
              </a:rPr>
              <a:t>limitations:</a:t>
            </a:r>
            <a:endParaRPr sz="3200">
              <a:latin typeface="Arial"/>
              <a:cs typeface="Arial"/>
            </a:endParaRPr>
          </a:p>
          <a:p>
            <a:pPr marL="12700">
              <a:lnSpc>
                <a:spcPct val="100000"/>
              </a:lnSpc>
              <a:spcBef>
                <a:spcPts val="770"/>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dirty="0">
                <a:solidFill>
                  <a:srgbClr val="464652"/>
                </a:solidFill>
                <a:latin typeface="Arial"/>
                <a:cs typeface="Arial"/>
              </a:rPr>
              <a:t>It is </a:t>
            </a:r>
            <a:r>
              <a:rPr sz="3200" spc="-5" dirty="0">
                <a:solidFill>
                  <a:srgbClr val="464652"/>
                </a:solidFill>
                <a:latin typeface="Arial"/>
                <a:cs typeface="Arial"/>
              </a:rPr>
              <a:t>based </a:t>
            </a:r>
            <a:r>
              <a:rPr sz="3200" dirty="0">
                <a:solidFill>
                  <a:srgbClr val="464652"/>
                </a:solidFill>
                <a:latin typeface="Arial"/>
                <a:cs typeface="Arial"/>
              </a:rPr>
              <a:t>on </a:t>
            </a:r>
            <a:r>
              <a:rPr sz="3200" spc="-5" dirty="0">
                <a:solidFill>
                  <a:srgbClr val="464652"/>
                </a:solidFill>
                <a:latin typeface="Arial"/>
                <a:cs typeface="Arial"/>
              </a:rPr>
              <a:t>unrealistic</a:t>
            </a:r>
            <a:r>
              <a:rPr sz="3200" spc="100" dirty="0">
                <a:solidFill>
                  <a:srgbClr val="464652"/>
                </a:solidFill>
                <a:latin typeface="Arial"/>
                <a:cs typeface="Arial"/>
              </a:rPr>
              <a:t> </a:t>
            </a:r>
            <a:r>
              <a:rPr sz="3200" spc="-5" dirty="0">
                <a:solidFill>
                  <a:srgbClr val="464652"/>
                </a:solidFill>
                <a:latin typeface="Arial"/>
                <a:cs typeface="Arial"/>
              </a:rPr>
              <a:t>assumptions.</a:t>
            </a:r>
            <a:endParaRPr sz="3200">
              <a:latin typeface="Arial"/>
              <a:cs typeface="Arial"/>
            </a:endParaRPr>
          </a:p>
          <a:p>
            <a:pPr marL="355600" marR="1163320" indent="-342900">
              <a:lnSpc>
                <a:spcPct val="100000"/>
              </a:lnSpc>
              <a:spcBef>
                <a:spcPts val="770"/>
              </a:spcBef>
            </a:pPr>
            <a:r>
              <a:rPr sz="2250" spc="-5" dirty="0">
                <a:solidFill>
                  <a:srgbClr val="717BA2"/>
                </a:solidFill>
                <a:latin typeface="Wingdings 2"/>
                <a:cs typeface="Wingdings 2"/>
              </a:rPr>
              <a:t></a:t>
            </a:r>
            <a:r>
              <a:rPr sz="2250" spc="-5" dirty="0">
                <a:solidFill>
                  <a:srgbClr val="717BA2"/>
                </a:solidFill>
                <a:latin typeface="Times New Roman"/>
                <a:cs typeface="Times New Roman"/>
              </a:rPr>
              <a:t> </a:t>
            </a:r>
            <a:r>
              <a:rPr sz="3200" dirty="0">
                <a:solidFill>
                  <a:srgbClr val="464652"/>
                </a:solidFill>
                <a:latin typeface="Arial"/>
                <a:cs typeface="Arial"/>
              </a:rPr>
              <a:t>It is </a:t>
            </a:r>
            <a:r>
              <a:rPr sz="3200" spc="-10" dirty="0">
                <a:solidFill>
                  <a:srgbClr val="464652"/>
                </a:solidFill>
                <a:latin typeface="Arial"/>
                <a:cs typeface="Arial"/>
              </a:rPr>
              <a:t>difficult </a:t>
            </a:r>
            <a:r>
              <a:rPr sz="3200" spc="-5" dirty="0">
                <a:solidFill>
                  <a:srgbClr val="464652"/>
                </a:solidFill>
                <a:latin typeface="Arial"/>
                <a:cs typeface="Arial"/>
              </a:rPr>
              <a:t>to </a:t>
            </a:r>
            <a:r>
              <a:rPr sz="3200" dirty="0">
                <a:solidFill>
                  <a:srgbClr val="464652"/>
                </a:solidFill>
                <a:latin typeface="Arial"/>
                <a:cs typeface="Arial"/>
              </a:rPr>
              <a:t>test </a:t>
            </a:r>
            <a:r>
              <a:rPr sz="3200" spc="-5" dirty="0">
                <a:solidFill>
                  <a:srgbClr val="464652"/>
                </a:solidFill>
                <a:latin typeface="Arial"/>
                <a:cs typeface="Arial"/>
              </a:rPr>
              <a:t>the validity </a:t>
            </a:r>
            <a:r>
              <a:rPr sz="3200" dirty="0">
                <a:solidFill>
                  <a:srgbClr val="464652"/>
                </a:solidFill>
                <a:latin typeface="Arial"/>
                <a:cs typeface="Arial"/>
              </a:rPr>
              <a:t>of  CAPM.</a:t>
            </a:r>
            <a:endParaRPr sz="3200">
              <a:latin typeface="Arial"/>
              <a:cs typeface="Arial"/>
            </a:endParaRPr>
          </a:p>
          <a:p>
            <a:pPr marL="12700">
              <a:lnSpc>
                <a:spcPct val="100000"/>
              </a:lnSpc>
              <a:spcBef>
                <a:spcPts val="770"/>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spc="-5" dirty="0">
                <a:solidFill>
                  <a:srgbClr val="464652"/>
                </a:solidFill>
                <a:latin typeface="Arial"/>
                <a:cs typeface="Arial"/>
              </a:rPr>
              <a:t>Betas </a:t>
            </a:r>
            <a:r>
              <a:rPr sz="3200" dirty="0">
                <a:solidFill>
                  <a:srgbClr val="464652"/>
                </a:solidFill>
                <a:latin typeface="Arial"/>
                <a:cs typeface="Arial"/>
              </a:rPr>
              <a:t>do </a:t>
            </a:r>
            <a:r>
              <a:rPr sz="3200" spc="-5" dirty="0">
                <a:solidFill>
                  <a:srgbClr val="464652"/>
                </a:solidFill>
                <a:latin typeface="Arial"/>
                <a:cs typeface="Arial"/>
              </a:rPr>
              <a:t>not remain stable over</a:t>
            </a:r>
            <a:r>
              <a:rPr sz="3200" spc="90" dirty="0">
                <a:solidFill>
                  <a:srgbClr val="464652"/>
                </a:solidFill>
                <a:latin typeface="Arial"/>
                <a:cs typeface="Arial"/>
              </a:rPr>
              <a:t> </a:t>
            </a:r>
            <a:r>
              <a:rPr sz="3200" spc="-5" dirty="0">
                <a:solidFill>
                  <a:srgbClr val="464652"/>
                </a:solidFill>
                <a:latin typeface="Arial"/>
                <a:cs typeface="Arial"/>
              </a:rPr>
              <a:t>time.</a:t>
            </a:r>
            <a:endParaRPr sz="32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 y="274638"/>
            <a:ext cx="8229600" cy="320601"/>
          </a:xfrm>
          <a:prstGeom prst="rect">
            <a:avLst/>
          </a:prstGeom>
        </p:spPr>
        <p:txBody>
          <a:bodyPr vert="horz" wrap="square" lIns="0" tIns="12700" rIns="0" bIns="0" rtlCol="0">
            <a:spAutoFit/>
          </a:bodyPr>
          <a:lstStyle/>
          <a:p>
            <a:pPr marL="12700">
              <a:lnSpc>
                <a:spcPct val="100000"/>
              </a:lnSpc>
              <a:spcBef>
                <a:spcPts val="100"/>
              </a:spcBef>
            </a:pPr>
            <a:r>
              <a:rPr sz="2000" spc="-5" dirty="0"/>
              <a:t>CONCLUSION</a:t>
            </a:r>
          </a:p>
        </p:txBody>
      </p:sp>
      <p:sp>
        <p:nvSpPr>
          <p:cNvPr id="4" name="object 4"/>
          <p:cNvSpPr txBox="1"/>
          <p:nvPr/>
        </p:nvSpPr>
        <p:spPr>
          <a:xfrm>
            <a:off x="267715" y="1905000"/>
            <a:ext cx="7961885" cy="3244478"/>
          </a:xfrm>
          <a:prstGeom prst="rect">
            <a:avLst/>
          </a:prstGeom>
        </p:spPr>
        <p:txBody>
          <a:bodyPr vert="horz" wrap="square" lIns="0" tIns="12700" rIns="0" bIns="0" rtlCol="0">
            <a:spAutoFit/>
          </a:bodyPr>
          <a:lstStyle/>
          <a:p>
            <a:pPr marL="166370" marR="9525" indent="-154305">
              <a:lnSpc>
                <a:spcPct val="140000"/>
              </a:lnSpc>
              <a:spcBef>
                <a:spcPts val="100"/>
              </a:spcBef>
            </a:pPr>
            <a:r>
              <a:rPr sz="3000" spc="-5" dirty="0">
                <a:solidFill>
                  <a:srgbClr val="464652"/>
                </a:solidFill>
                <a:latin typeface="Times New Roman"/>
                <a:cs typeface="Times New Roman"/>
              </a:rPr>
              <a:t>Research has shown the CAPM  </a:t>
            </a:r>
            <a:r>
              <a:rPr sz="3000" dirty="0">
                <a:solidFill>
                  <a:srgbClr val="464652"/>
                </a:solidFill>
                <a:latin typeface="Times New Roman"/>
                <a:cs typeface="Times New Roman"/>
              </a:rPr>
              <a:t>to </a:t>
            </a:r>
            <a:r>
              <a:rPr sz="3000" spc="-5" dirty="0">
                <a:solidFill>
                  <a:srgbClr val="464652"/>
                </a:solidFill>
                <a:latin typeface="Times New Roman"/>
                <a:cs typeface="Times New Roman"/>
              </a:rPr>
              <a:t>stand </a:t>
            </a:r>
            <a:r>
              <a:rPr sz="3000" dirty="0">
                <a:solidFill>
                  <a:srgbClr val="464652"/>
                </a:solidFill>
                <a:latin typeface="Times New Roman"/>
                <a:cs typeface="Times New Roman"/>
              </a:rPr>
              <a:t>up well</a:t>
            </a:r>
            <a:r>
              <a:rPr sz="3000" spc="-10" dirty="0">
                <a:solidFill>
                  <a:srgbClr val="464652"/>
                </a:solidFill>
                <a:latin typeface="Times New Roman"/>
                <a:cs typeface="Times New Roman"/>
              </a:rPr>
              <a:t> </a:t>
            </a:r>
            <a:r>
              <a:rPr sz="3000" dirty="0">
                <a:solidFill>
                  <a:srgbClr val="464652"/>
                </a:solidFill>
                <a:latin typeface="Times New Roman"/>
                <a:cs typeface="Times New Roman"/>
              </a:rPr>
              <a:t>to</a:t>
            </a:r>
            <a:endParaRPr sz="3000">
              <a:latin typeface="Times New Roman"/>
              <a:cs typeface="Times New Roman"/>
            </a:endParaRPr>
          </a:p>
          <a:p>
            <a:pPr marL="166370" marR="5080">
              <a:lnSpc>
                <a:spcPct val="140000"/>
              </a:lnSpc>
            </a:pPr>
            <a:r>
              <a:rPr sz="3000" spc="-5" dirty="0">
                <a:solidFill>
                  <a:srgbClr val="464652"/>
                </a:solidFill>
                <a:latin typeface="Times New Roman"/>
                <a:cs typeface="Times New Roman"/>
              </a:rPr>
              <a:t>criticism, although attacks  </a:t>
            </a:r>
            <a:r>
              <a:rPr sz="3000" dirty="0">
                <a:solidFill>
                  <a:srgbClr val="464652"/>
                </a:solidFill>
                <a:latin typeface="Times New Roman"/>
                <a:cs typeface="Times New Roman"/>
              </a:rPr>
              <a:t>against it have been</a:t>
            </a:r>
            <a:r>
              <a:rPr sz="3000" spc="-40" dirty="0">
                <a:solidFill>
                  <a:srgbClr val="464652"/>
                </a:solidFill>
                <a:latin typeface="Times New Roman"/>
                <a:cs typeface="Times New Roman"/>
              </a:rPr>
              <a:t> </a:t>
            </a:r>
            <a:r>
              <a:rPr sz="3000" spc="-5" dirty="0">
                <a:solidFill>
                  <a:srgbClr val="464652"/>
                </a:solidFill>
                <a:latin typeface="Times New Roman"/>
                <a:cs typeface="Times New Roman"/>
              </a:rPr>
              <a:t>increasing  </a:t>
            </a:r>
            <a:r>
              <a:rPr sz="3000" dirty="0">
                <a:solidFill>
                  <a:srgbClr val="464652"/>
                </a:solidFill>
                <a:latin typeface="Times New Roman"/>
                <a:cs typeface="Times New Roman"/>
              </a:rPr>
              <a:t>in recent years. </a:t>
            </a:r>
            <a:r>
              <a:rPr sz="3000" spc="-5" dirty="0">
                <a:solidFill>
                  <a:srgbClr val="464652"/>
                </a:solidFill>
                <a:latin typeface="Times New Roman"/>
                <a:cs typeface="Times New Roman"/>
              </a:rPr>
              <a:t>Until  something better presents  itself, </a:t>
            </a:r>
            <a:r>
              <a:rPr sz="3000" spc="-20" dirty="0">
                <a:solidFill>
                  <a:srgbClr val="464652"/>
                </a:solidFill>
                <a:latin typeface="Times New Roman"/>
                <a:cs typeface="Times New Roman"/>
              </a:rPr>
              <a:t>however, </a:t>
            </a:r>
            <a:r>
              <a:rPr sz="3000" spc="-5" dirty="0">
                <a:solidFill>
                  <a:srgbClr val="464652"/>
                </a:solidFill>
                <a:latin typeface="Times New Roman"/>
                <a:cs typeface="Times New Roman"/>
              </a:rPr>
              <a:t>the CAPM  remains a very useful item in  the financial management</a:t>
            </a:r>
            <a:r>
              <a:rPr sz="3000" spc="65" dirty="0">
                <a:solidFill>
                  <a:srgbClr val="464652"/>
                </a:solidFill>
                <a:latin typeface="Times New Roman"/>
                <a:cs typeface="Times New Roman"/>
              </a:rPr>
              <a:t> </a:t>
            </a:r>
            <a:r>
              <a:rPr sz="3000" spc="-5" dirty="0">
                <a:solidFill>
                  <a:srgbClr val="464652"/>
                </a:solidFill>
                <a:latin typeface="Times New Roman"/>
                <a:cs typeface="Times New Roman"/>
              </a:rPr>
              <a:t>tool</a:t>
            </a:r>
            <a:endParaRPr sz="30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89504" y="824483"/>
            <a:ext cx="3409188" cy="1159764"/>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394709" y="135077"/>
            <a:ext cx="2402205" cy="1031875"/>
          </a:xfrm>
          <a:prstGeom prst="rect">
            <a:avLst/>
          </a:prstGeom>
        </p:spPr>
        <p:txBody>
          <a:bodyPr vert="horz" wrap="square" lIns="0" tIns="12700" rIns="0" bIns="0" rtlCol="0">
            <a:spAutoFit/>
          </a:bodyPr>
          <a:lstStyle/>
          <a:p>
            <a:pPr marL="12700">
              <a:lnSpc>
                <a:spcPct val="100000"/>
              </a:lnSpc>
              <a:spcBef>
                <a:spcPts val="100"/>
              </a:spcBef>
            </a:pPr>
            <a:r>
              <a:rPr sz="6600" b="0" dirty="0">
                <a:latin typeface="Times New Roman"/>
                <a:cs typeface="Times New Roman"/>
              </a:rPr>
              <a:t>CAPM</a:t>
            </a:r>
            <a:endParaRPr sz="6600">
              <a:latin typeface="Times New Roman"/>
              <a:cs typeface="Times New Roman"/>
            </a:endParaRPr>
          </a:p>
        </p:txBody>
      </p:sp>
      <p:sp>
        <p:nvSpPr>
          <p:cNvPr id="4" name="object 4"/>
          <p:cNvSpPr txBox="1"/>
          <p:nvPr/>
        </p:nvSpPr>
        <p:spPr>
          <a:xfrm>
            <a:off x="402437" y="1622551"/>
            <a:ext cx="8497570" cy="4876335"/>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dirty="0">
                <a:solidFill>
                  <a:srgbClr val="717BA2"/>
                </a:solidFill>
                <a:latin typeface="Wingdings 2"/>
                <a:cs typeface="Wingdings 2"/>
              </a:rPr>
              <a:t></a:t>
            </a:r>
            <a:r>
              <a:rPr dirty="0">
                <a:solidFill>
                  <a:srgbClr val="717BA2"/>
                </a:solidFill>
                <a:latin typeface="Times New Roman"/>
                <a:cs typeface="Times New Roman"/>
              </a:rPr>
              <a:t>	</a:t>
            </a:r>
            <a:r>
              <a:rPr sz="2800" dirty="0">
                <a:solidFill>
                  <a:srgbClr val="464652"/>
                </a:solidFill>
                <a:latin typeface="Times New Roman"/>
                <a:cs typeface="Times New Roman"/>
              </a:rPr>
              <a:t>A </a:t>
            </a:r>
            <a:r>
              <a:rPr sz="2800" spc="-5" dirty="0">
                <a:solidFill>
                  <a:srgbClr val="464652"/>
                </a:solidFill>
                <a:latin typeface="Times New Roman"/>
                <a:cs typeface="Times New Roman"/>
              </a:rPr>
              <a:t>model </a:t>
            </a:r>
            <a:r>
              <a:rPr sz="2800" dirty="0">
                <a:solidFill>
                  <a:srgbClr val="464652"/>
                </a:solidFill>
                <a:latin typeface="Times New Roman"/>
                <a:cs typeface="Times New Roman"/>
              </a:rPr>
              <a:t>that describes the relationship</a:t>
            </a:r>
            <a:r>
              <a:rPr sz="2800" spc="-365" dirty="0">
                <a:solidFill>
                  <a:srgbClr val="464652"/>
                </a:solidFill>
                <a:latin typeface="Times New Roman"/>
                <a:cs typeface="Times New Roman"/>
              </a:rPr>
              <a:t> </a:t>
            </a:r>
            <a:r>
              <a:rPr sz="2800" dirty="0">
                <a:solidFill>
                  <a:srgbClr val="464652"/>
                </a:solidFill>
                <a:latin typeface="Times New Roman"/>
                <a:cs typeface="Times New Roman"/>
              </a:rPr>
              <a:t>between risk and expected </a:t>
            </a:r>
            <a:r>
              <a:rPr sz="2800">
                <a:solidFill>
                  <a:srgbClr val="464652"/>
                </a:solidFill>
                <a:latin typeface="Times New Roman"/>
                <a:cs typeface="Times New Roman"/>
              </a:rPr>
              <a:t>return </a:t>
            </a:r>
            <a:r>
              <a:rPr sz="2800" smtClean="0">
                <a:solidFill>
                  <a:srgbClr val="464652"/>
                </a:solidFill>
                <a:latin typeface="Times New Roman"/>
                <a:cs typeface="Times New Roman"/>
              </a:rPr>
              <a:t>and</a:t>
            </a:r>
            <a:r>
              <a:rPr lang="en-US" sz="2800" dirty="0">
                <a:solidFill>
                  <a:srgbClr val="464652"/>
                </a:solidFill>
                <a:latin typeface="Times New Roman"/>
                <a:cs typeface="Times New Roman"/>
              </a:rPr>
              <a:t> </a:t>
            </a:r>
            <a:r>
              <a:rPr sz="2800" smtClean="0">
                <a:solidFill>
                  <a:srgbClr val="464652"/>
                </a:solidFill>
                <a:latin typeface="Times New Roman"/>
                <a:cs typeface="Times New Roman"/>
              </a:rPr>
              <a:t>that </a:t>
            </a:r>
            <a:r>
              <a:rPr sz="2800" dirty="0">
                <a:solidFill>
                  <a:srgbClr val="464652"/>
                </a:solidFill>
                <a:latin typeface="Times New Roman"/>
                <a:cs typeface="Times New Roman"/>
              </a:rPr>
              <a:t>is used in the pricing of risky</a:t>
            </a:r>
            <a:r>
              <a:rPr sz="2800" spc="-155" dirty="0">
                <a:solidFill>
                  <a:srgbClr val="464652"/>
                </a:solidFill>
                <a:latin typeface="Times New Roman"/>
                <a:cs typeface="Times New Roman"/>
              </a:rPr>
              <a:t> </a:t>
            </a:r>
            <a:r>
              <a:rPr sz="2800" spc="-5" dirty="0">
                <a:solidFill>
                  <a:srgbClr val="464652"/>
                </a:solidFill>
                <a:latin typeface="Times New Roman"/>
                <a:cs typeface="Times New Roman"/>
              </a:rPr>
              <a:t>securities.</a:t>
            </a:r>
            <a:endParaRPr sz="2800">
              <a:latin typeface="Times New Roman"/>
              <a:cs typeface="Times New Roman"/>
            </a:endParaRPr>
          </a:p>
          <a:p>
            <a:pPr>
              <a:lnSpc>
                <a:spcPct val="100000"/>
              </a:lnSpc>
              <a:spcBef>
                <a:spcPts val="25"/>
              </a:spcBef>
            </a:pPr>
            <a:endParaRPr sz="3600">
              <a:latin typeface="Times New Roman"/>
              <a:cs typeface="Times New Roman"/>
            </a:endParaRPr>
          </a:p>
          <a:p>
            <a:pPr marL="12700">
              <a:lnSpc>
                <a:spcPct val="100000"/>
              </a:lnSpc>
              <a:tabLst>
                <a:tab pos="354965" algn="l"/>
              </a:tabLst>
            </a:pPr>
            <a:r>
              <a:rPr dirty="0">
                <a:solidFill>
                  <a:srgbClr val="717BA2"/>
                </a:solidFill>
                <a:latin typeface="Wingdings 2"/>
                <a:cs typeface="Wingdings 2"/>
              </a:rPr>
              <a:t></a:t>
            </a:r>
            <a:r>
              <a:rPr dirty="0">
                <a:solidFill>
                  <a:srgbClr val="717BA2"/>
                </a:solidFill>
                <a:latin typeface="Times New Roman"/>
                <a:cs typeface="Times New Roman"/>
              </a:rPr>
              <a:t>	</a:t>
            </a:r>
            <a:r>
              <a:rPr sz="2800" dirty="0">
                <a:solidFill>
                  <a:srgbClr val="464652"/>
                </a:solidFill>
                <a:latin typeface="Times New Roman"/>
                <a:cs typeface="Times New Roman"/>
              </a:rPr>
              <a:t>The </a:t>
            </a:r>
            <a:r>
              <a:rPr sz="2800" spc="-5" dirty="0">
                <a:solidFill>
                  <a:srgbClr val="464652"/>
                </a:solidFill>
                <a:latin typeface="Times New Roman"/>
                <a:cs typeface="Times New Roman"/>
              </a:rPr>
              <a:t>model </a:t>
            </a:r>
            <a:r>
              <a:rPr sz="2800" dirty="0">
                <a:solidFill>
                  <a:srgbClr val="464652"/>
                </a:solidFill>
                <a:latin typeface="Times New Roman"/>
                <a:cs typeface="Times New Roman"/>
              </a:rPr>
              <a:t>was introduced by Jack </a:t>
            </a:r>
            <a:r>
              <a:rPr sz="2800" spc="-20" dirty="0">
                <a:solidFill>
                  <a:srgbClr val="464652"/>
                </a:solidFill>
                <a:latin typeface="Times New Roman"/>
                <a:cs typeface="Times New Roman"/>
              </a:rPr>
              <a:t>Treynor, </a:t>
            </a:r>
            <a:r>
              <a:rPr sz="2800" spc="-15" dirty="0">
                <a:solidFill>
                  <a:srgbClr val="464652"/>
                </a:solidFill>
                <a:latin typeface="Times New Roman"/>
                <a:cs typeface="Times New Roman"/>
              </a:rPr>
              <a:t>William </a:t>
            </a:r>
            <a:r>
              <a:rPr sz="2800" dirty="0">
                <a:solidFill>
                  <a:srgbClr val="464652"/>
                </a:solidFill>
                <a:latin typeface="Times New Roman"/>
                <a:cs typeface="Times New Roman"/>
              </a:rPr>
              <a:t>Sharpe, </a:t>
            </a:r>
            <a:r>
              <a:rPr sz="2800">
                <a:solidFill>
                  <a:srgbClr val="464652"/>
                </a:solidFill>
                <a:latin typeface="Times New Roman"/>
                <a:cs typeface="Times New Roman"/>
              </a:rPr>
              <a:t>John</a:t>
            </a:r>
            <a:r>
              <a:rPr sz="2800" spc="-210">
                <a:solidFill>
                  <a:srgbClr val="464652"/>
                </a:solidFill>
                <a:latin typeface="Times New Roman"/>
                <a:cs typeface="Times New Roman"/>
              </a:rPr>
              <a:t> </a:t>
            </a:r>
            <a:r>
              <a:rPr sz="2800" smtClean="0">
                <a:solidFill>
                  <a:srgbClr val="464652"/>
                </a:solidFill>
                <a:latin typeface="Times New Roman"/>
                <a:cs typeface="Times New Roman"/>
              </a:rPr>
              <a:t>Lintner</a:t>
            </a:r>
            <a:r>
              <a:rPr lang="en-US" sz="2800" dirty="0">
                <a:solidFill>
                  <a:srgbClr val="464652"/>
                </a:solidFill>
                <a:latin typeface="Times New Roman"/>
                <a:cs typeface="Times New Roman"/>
              </a:rPr>
              <a:t> </a:t>
            </a:r>
            <a:r>
              <a:rPr sz="2800" smtClean="0">
                <a:solidFill>
                  <a:srgbClr val="464652"/>
                </a:solidFill>
                <a:latin typeface="Times New Roman"/>
                <a:cs typeface="Times New Roman"/>
              </a:rPr>
              <a:t>and </a:t>
            </a:r>
            <a:r>
              <a:rPr sz="2800" dirty="0">
                <a:solidFill>
                  <a:srgbClr val="464652"/>
                </a:solidFill>
                <a:latin typeface="Times New Roman"/>
                <a:cs typeface="Times New Roman"/>
              </a:rPr>
              <a:t>Jan Mossin </a:t>
            </a:r>
            <a:r>
              <a:rPr sz="2800" spc="-15" dirty="0">
                <a:solidFill>
                  <a:srgbClr val="464652"/>
                </a:solidFill>
                <a:latin typeface="Times New Roman"/>
                <a:cs typeface="Times New Roman"/>
              </a:rPr>
              <a:t>independently, </a:t>
            </a:r>
            <a:r>
              <a:rPr sz="2800" dirty="0">
                <a:solidFill>
                  <a:srgbClr val="464652"/>
                </a:solidFill>
                <a:latin typeface="Times New Roman"/>
                <a:cs typeface="Times New Roman"/>
              </a:rPr>
              <a:t>building on the earlier work of Harry</a:t>
            </a:r>
            <a:r>
              <a:rPr sz="2800" spc="-130" dirty="0">
                <a:solidFill>
                  <a:srgbClr val="464652"/>
                </a:solidFill>
                <a:latin typeface="Times New Roman"/>
                <a:cs typeface="Times New Roman"/>
              </a:rPr>
              <a:t> </a:t>
            </a:r>
            <a:r>
              <a:rPr sz="2800" dirty="0">
                <a:solidFill>
                  <a:srgbClr val="464652"/>
                </a:solidFill>
                <a:latin typeface="Times New Roman"/>
                <a:cs typeface="Times New Roman"/>
              </a:rPr>
              <a:t>Markowitz  on </a:t>
            </a:r>
            <a:r>
              <a:rPr sz="2800" spc="-5" dirty="0">
                <a:solidFill>
                  <a:srgbClr val="464652"/>
                </a:solidFill>
                <a:latin typeface="Times New Roman"/>
                <a:cs typeface="Times New Roman"/>
              </a:rPr>
              <a:t>diversification </a:t>
            </a:r>
            <a:r>
              <a:rPr sz="2800" dirty="0">
                <a:solidFill>
                  <a:srgbClr val="464652"/>
                </a:solidFill>
                <a:latin typeface="Times New Roman"/>
                <a:cs typeface="Times New Roman"/>
              </a:rPr>
              <a:t>and </a:t>
            </a:r>
            <a:r>
              <a:rPr sz="2800" spc="-5" dirty="0">
                <a:solidFill>
                  <a:srgbClr val="464652"/>
                </a:solidFill>
                <a:latin typeface="Times New Roman"/>
                <a:cs typeface="Times New Roman"/>
              </a:rPr>
              <a:t>modern </a:t>
            </a:r>
            <a:r>
              <a:rPr sz="2800" dirty="0">
                <a:solidFill>
                  <a:srgbClr val="464652"/>
                </a:solidFill>
                <a:latin typeface="Times New Roman"/>
                <a:cs typeface="Times New Roman"/>
              </a:rPr>
              <a:t>portfolio</a:t>
            </a:r>
            <a:r>
              <a:rPr sz="2800" spc="-130" dirty="0">
                <a:solidFill>
                  <a:srgbClr val="464652"/>
                </a:solidFill>
                <a:latin typeface="Times New Roman"/>
                <a:cs typeface="Times New Roman"/>
              </a:rPr>
              <a:t> </a:t>
            </a:r>
            <a:r>
              <a:rPr sz="2800" dirty="0">
                <a:solidFill>
                  <a:srgbClr val="464652"/>
                </a:solidFill>
                <a:latin typeface="Times New Roman"/>
                <a:cs typeface="Times New Roman"/>
              </a:rPr>
              <a:t>theory</a:t>
            </a:r>
            <a:endParaRPr sz="2800">
              <a:latin typeface="Times New Roman"/>
              <a:cs typeface="Times New Roman"/>
            </a:endParaRPr>
          </a:p>
          <a:p>
            <a:pPr>
              <a:lnSpc>
                <a:spcPct val="100000"/>
              </a:lnSpc>
              <a:spcBef>
                <a:spcPts val="5"/>
              </a:spcBef>
            </a:pPr>
            <a:endParaRPr sz="2800">
              <a:latin typeface="Times New Roman"/>
              <a:cs typeface="Times New Roman"/>
            </a:endParaRPr>
          </a:p>
          <a:p>
            <a:pPr marL="12700">
              <a:lnSpc>
                <a:spcPct val="100000"/>
              </a:lnSpc>
              <a:tabLst>
                <a:tab pos="354965" algn="l"/>
              </a:tabLst>
            </a:pPr>
            <a:r>
              <a:rPr dirty="0">
                <a:solidFill>
                  <a:srgbClr val="717BA2"/>
                </a:solidFill>
                <a:latin typeface="Wingdings 2"/>
                <a:cs typeface="Wingdings 2"/>
              </a:rPr>
              <a:t></a:t>
            </a:r>
            <a:r>
              <a:rPr dirty="0">
                <a:solidFill>
                  <a:srgbClr val="717BA2"/>
                </a:solidFill>
                <a:latin typeface="Times New Roman"/>
                <a:cs typeface="Times New Roman"/>
              </a:rPr>
              <a:t>	</a:t>
            </a:r>
            <a:r>
              <a:rPr sz="2800" dirty="0">
                <a:solidFill>
                  <a:srgbClr val="464652"/>
                </a:solidFill>
                <a:latin typeface="Times New Roman"/>
                <a:cs typeface="Times New Roman"/>
              </a:rPr>
              <a:t>The general idea behind CAPM is </a:t>
            </a:r>
            <a:r>
              <a:rPr sz="2800" spc="-5" dirty="0">
                <a:solidFill>
                  <a:srgbClr val="464652"/>
                </a:solidFill>
                <a:latin typeface="Times New Roman"/>
                <a:cs typeface="Times New Roman"/>
              </a:rPr>
              <a:t>that </a:t>
            </a:r>
            <a:r>
              <a:rPr sz="2800" dirty="0">
                <a:solidFill>
                  <a:srgbClr val="464652"/>
                </a:solidFill>
                <a:latin typeface="Times New Roman"/>
                <a:cs typeface="Times New Roman"/>
              </a:rPr>
              <a:t>investors need to be </a:t>
            </a:r>
            <a:r>
              <a:rPr sz="2800" spc="-5" dirty="0">
                <a:solidFill>
                  <a:srgbClr val="464652"/>
                </a:solidFill>
                <a:latin typeface="Times New Roman"/>
                <a:cs typeface="Times New Roman"/>
              </a:rPr>
              <a:t>compensated </a:t>
            </a:r>
            <a:r>
              <a:rPr sz="2800">
                <a:solidFill>
                  <a:srgbClr val="464652"/>
                </a:solidFill>
                <a:latin typeface="Times New Roman"/>
                <a:cs typeface="Times New Roman"/>
              </a:rPr>
              <a:t>in</a:t>
            </a:r>
            <a:r>
              <a:rPr sz="2800" spc="-200">
                <a:solidFill>
                  <a:srgbClr val="464652"/>
                </a:solidFill>
                <a:latin typeface="Times New Roman"/>
                <a:cs typeface="Times New Roman"/>
              </a:rPr>
              <a:t> </a:t>
            </a:r>
            <a:r>
              <a:rPr sz="2800" smtClean="0">
                <a:solidFill>
                  <a:srgbClr val="464652"/>
                </a:solidFill>
                <a:latin typeface="Times New Roman"/>
                <a:cs typeface="Times New Roman"/>
              </a:rPr>
              <a:t>two</a:t>
            </a:r>
            <a:r>
              <a:rPr lang="en-US" sz="2800" dirty="0">
                <a:solidFill>
                  <a:srgbClr val="464652"/>
                </a:solidFill>
                <a:latin typeface="Times New Roman"/>
                <a:cs typeface="Times New Roman"/>
              </a:rPr>
              <a:t> </a:t>
            </a:r>
            <a:r>
              <a:rPr sz="2800" smtClean="0">
                <a:solidFill>
                  <a:srgbClr val="464652"/>
                </a:solidFill>
                <a:latin typeface="Times New Roman"/>
                <a:cs typeface="Times New Roman"/>
              </a:rPr>
              <a:t>ways</a:t>
            </a:r>
            <a:r>
              <a:rPr sz="2800" dirty="0">
                <a:solidFill>
                  <a:srgbClr val="464652"/>
                </a:solidFill>
                <a:latin typeface="Times New Roman"/>
                <a:cs typeface="Times New Roman"/>
              </a:rPr>
              <a:t>: </a:t>
            </a:r>
            <a:r>
              <a:rPr sz="2800" spc="-10" dirty="0">
                <a:solidFill>
                  <a:srgbClr val="464652"/>
                </a:solidFill>
                <a:latin typeface="Times New Roman"/>
                <a:cs typeface="Times New Roman"/>
              </a:rPr>
              <a:t>time </a:t>
            </a:r>
            <a:r>
              <a:rPr sz="2800" dirty="0">
                <a:solidFill>
                  <a:srgbClr val="464652"/>
                </a:solidFill>
                <a:latin typeface="Times New Roman"/>
                <a:cs typeface="Times New Roman"/>
              </a:rPr>
              <a:t>value of </a:t>
            </a:r>
            <a:r>
              <a:rPr sz="2800" spc="-5" dirty="0">
                <a:solidFill>
                  <a:srgbClr val="464652"/>
                </a:solidFill>
                <a:latin typeface="Times New Roman"/>
                <a:cs typeface="Times New Roman"/>
              </a:rPr>
              <a:t>money </a:t>
            </a:r>
            <a:r>
              <a:rPr sz="2800" dirty="0">
                <a:solidFill>
                  <a:srgbClr val="464652"/>
                </a:solidFill>
                <a:latin typeface="Times New Roman"/>
                <a:cs typeface="Times New Roman"/>
              </a:rPr>
              <a:t>and</a:t>
            </a:r>
            <a:r>
              <a:rPr sz="2800" spc="-75" dirty="0">
                <a:solidFill>
                  <a:srgbClr val="464652"/>
                </a:solidFill>
                <a:latin typeface="Times New Roman"/>
                <a:cs typeface="Times New Roman"/>
              </a:rPr>
              <a:t> </a:t>
            </a:r>
            <a:r>
              <a:rPr sz="2800" dirty="0">
                <a:solidFill>
                  <a:srgbClr val="464652"/>
                </a:solidFill>
                <a:latin typeface="Times New Roman"/>
                <a:cs typeface="Times New Roman"/>
              </a:rPr>
              <a:t>risk</a:t>
            </a:r>
            <a:endParaRPr sz="28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58567" y="797051"/>
            <a:ext cx="3861815" cy="7147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565273" y="376173"/>
            <a:ext cx="3251200"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Franklin Gothic Medium"/>
                <a:cs typeface="Franklin Gothic Medium"/>
              </a:rPr>
              <a:t>ASSUMPTIONS</a:t>
            </a:r>
            <a:endParaRPr sz="4000">
              <a:latin typeface="Franklin Gothic Medium"/>
              <a:cs typeface="Franklin Gothic Medium"/>
            </a:endParaRPr>
          </a:p>
        </p:txBody>
      </p:sp>
      <p:sp>
        <p:nvSpPr>
          <p:cNvPr id="4" name="object 4"/>
          <p:cNvSpPr txBox="1"/>
          <p:nvPr/>
        </p:nvSpPr>
        <p:spPr>
          <a:xfrm>
            <a:off x="383540" y="1219200"/>
            <a:ext cx="7902575" cy="5100499"/>
          </a:xfrm>
          <a:prstGeom prst="rect">
            <a:avLst/>
          </a:prstGeom>
        </p:spPr>
        <p:txBody>
          <a:bodyPr vert="horz" wrap="square" lIns="0" tIns="13335" rIns="0" bIns="0" rtlCol="0">
            <a:spAutoFit/>
          </a:bodyPr>
          <a:lstStyle/>
          <a:p>
            <a:pPr marL="12700" algn="just">
              <a:lnSpc>
                <a:spcPct val="100000"/>
              </a:lnSpc>
              <a:spcBef>
                <a:spcPts val="105"/>
              </a:spcBef>
              <a:tabLst>
                <a:tab pos="354965" algn="l"/>
              </a:tabLst>
            </a:pPr>
            <a:r>
              <a:rPr sz="1600" dirty="0">
                <a:solidFill>
                  <a:srgbClr val="717BA2"/>
                </a:solidFill>
                <a:latin typeface="Wingdings 2"/>
                <a:cs typeface="Wingdings 2"/>
              </a:rPr>
              <a:t></a:t>
            </a:r>
            <a:r>
              <a:rPr sz="1600" dirty="0">
                <a:solidFill>
                  <a:srgbClr val="717BA2"/>
                </a:solidFill>
                <a:latin typeface="Times New Roman"/>
                <a:cs typeface="Times New Roman"/>
              </a:rPr>
              <a:t>	</a:t>
            </a:r>
            <a:r>
              <a:rPr sz="2400" spc="-5" dirty="0">
                <a:solidFill>
                  <a:srgbClr val="464652"/>
                </a:solidFill>
                <a:latin typeface="Times New Roman"/>
                <a:cs typeface="Times New Roman"/>
              </a:rPr>
              <a:t>Can lend </a:t>
            </a:r>
            <a:r>
              <a:rPr sz="2400" dirty="0">
                <a:solidFill>
                  <a:srgbClr val="464652"/>
                </a:solidFill>
                <a:latin typeface="Times New Roman"/>
                <a:cs typeface="Times New Roman"/>
              </a:rPr>
              <a:t>and borrow </a:t>
            </a:r>
            <a:r>
              <a:rPr sz="2400" spc="-5" dirty="0">
                <a:solidFill>
                  <a:srgbClr val="464652"/>
                </a:solidFill>
                <a:latin typeface="Times New Roman"/>
                <a:cs typeface="Times New Roman"/>
              </a:rPr>
              <a:t>unlimited amounts </a:t>
            </a:r>
            <a:r>
              <a:rPr sz="2400" dirty="0">
                <a:solidFill>
                  <a:srgbClr val="464652"/>
                </a:solidFill>
                <a:latin typeface="Times New Roman"/>
                <a:cs typeface="Times New Roman"/>
              </a:rPr>
              <a:t>under the risk free rate </a:t>
            </a:r>
            <a:r>
              <a:rPr sz="2400">
                <a:solidFill>
                  <a:srgbClr val="464652"/>
                </a:solidFill>
                <a:latin typeface="Times New Roman"/>
                <a:cs typeface="Times New Roman"/>
              </a:rPr>
              <a:t>of</a:t>
            </a:r>
            <a:r>
              <a:rPr sz="2400" spc="-125">
                <a:solidFill>
                  <a:srgbClr val="464652"/>
                </a:solidFill>
                <a:latin typeface="Times New Roman"/>
                <a:cs typeface="Times New Roman"/>
              </a:rPr>
              <a:t> </a:t>
            </a:r>
            <a:r>
              <a:rPr sz="2400" smtClean="0">
                <a:solidFill>
                  <a:srgbClr val="464652"/>
                </a:solidFill>
                <a:latin typeface="Times New Roman"/>
                <a:cs typeface="Times New Roman"/>
              </a:rPr>
              <a:t>interest</a:t>
            </a:r>
            <a:endParaRPr sz="2400">
              <a:latin typeface="Times New Roman"/>
              <a:cs typeface="Times New Roman"/>
            </a:endParaRPr>
          </a:p>
          <a:p>
            <a:pPr marL="12700" algn="just">
              <a:lnSpc>
                <a:spcPct val="100000"/>
              </a:lnSpc>
              <a:tabLst>
                <a:tab pos="354965" algn="l"/>
              </a:tabLst>
            </a:pPr>
            <a:r>
              <a:rPr sz="1600" dirty="0">
                <a:solidFill>
                  <a:srgbClr val="717BA2"/>
                </a:solidFill>
                <a:latin typeface="Wingdings 2"/>
                <a:cs typeface="Wingdings 2"/>
              </a:rPr>
              <a:t></a:t>
            </a:r>
            <a:r>
              <a:rPr sz="1600" dirty="0">
                <a:solidFill>
                  <a:srgbClr val="717BA2"/>
                </a:solidFill>
                <a:latin typeface="Times New Roman"/>
                <a:cs typeface="Times New Roman"/>
              </a:rPr>
              <a:t>	</a:t>
            </a:r>
            <a:r>
              <a:rPr sz="2400" spc="-5" dirty="0">
                <a:solidFill>
                  <a:srgbClr val="464652"/>
                </a:solidFill>
                <a:latin typeface="Times New Roman"/>
                <a:cs typeface="Times New Roman"/>
              </a:rPr>
              <a:t>Individuals </a:t>
            </a:r>
            <a:r>
              <a:rPr sz="2400" dirty="0">
                <a:solidFill>
                  <a:srgbClr val="464652"/>
                </a:solidFill>
                <a:latin typeface="Times New Roman"/>
                <a:cs typeface="Times New Roman"/>
              </a:rPr>
              <a:t>seek to </a:t>
            </a:r>
            <a:r>
              <a:rPr sz="2400" spc="-5" dirty="0">
                <a:solidFill>
                  <a:srgbClr val="464652"/>
                </a:solidFill>
                <a:latin typeface="Times New Roman"/>
                <a:cs typeface="Times New Roman"/>
              </a:rPr>
              <a:t>maximize </a:t>
            </a:r>
            <a:r>
              <a:rPr sz="2400" dirty="0">
                <a:solidFill>
                  <a:srgbClr val="464652"/>
                </a:solidFill>
                <a:latin typeface="Times New Roman"/>
                <a:cs typeface="Times New Roman"/>
              </a:rPr>
              <a:t>the expected </a:t>
            </a:r>
            <a:r>
              <a:rPr sz="2400" spc="-5" dirty="0">
                <a:solidFill>
                  <a:srgbClr val="464652"/>
                </a:solidFill>
                <a:latin typeface="Times New Roman"/>
                <a:cs typeface="Times New Roman"/>
              </a:rPr>
              <a:t>utility </a:t>
            </a:r>
            <a:r>
              <a:rPr sz="2400" dirty="0">
                <a:solidFill>
                  <a:srgbClr val="464652"/>
                </a:solidFill>
                <a:latin typeface="Times New Roman"/>
                <a:cs typeface="Times New Roman"/>
              </a:rPr>
              <a:t>of their portfolios </a:t>
            </a:r>
            <a:r>
              <a:rPr sz="2400">
                <a:solidFill>
                  <a:srgbClr val="464652"/>
                </a:solidFill>
                <a:latin typeface="Times New Roman"/>
                <a:cs typeface="Times New Roman"/>
              </a:rPr>
              <a:t>over</a:t>
            </a:r>
            <a:r>
              <a:rPr sz="2400" spc="-220">
                <a:solidFill>
                  <a:srgbClr val="464652"/>
                </a:solidFill>
                <a:latin typeface="Times New Roman"/>
                <a:cs typeface="Times New Roman"/>
              </a:rPr>
              <a:t> </a:t>
            </a:r>
            <a:r>
              <a:rPr sz="2400" smtClean="0">
                <a:solidFill>
                  <a:srgbClr val="464652"/>
                </a:solidFill>
                <a:latin typeface="Times New Roman"/>
                <a:cs typeface="Times New Roman"/>
              </a:rPr>
              <a:t>a</a:t>
            </a:r>
            <a:r>
              <a:rPr lang="en-US" sz="2400" dirty="0">
                <a:solidFill>
                  <a:srgbClr val="464652"/>
                </a:solidFill>
                <a:latin typeface="Times New Roman"/>
                <a:cs typeface="Times New Roman"/>
              </a:rPr>
              <a:t> </a:t>
            </a:r>
            <a:r>
              <a:rPr sz="2400" smtClean="0">
                <a:solidFill>
                  <a:srgbClr val="464652"/>
                </a:solidFill>
                <a:latin typeface="Times New Roman"/>
                <a:cs typeface="Times New Roman"/>
              </a:rPr>
              <a:t>single period planning</a:t>
            </a:r>
            <a:r>
              <a:rPr sz="2400" spc="-125" smtClean="0">
                <a:solidFill>
                  <a:srgbClr val="464652"/>
                </a:solidFill>
                <a:latin typeface="Times New Roman"/>
                <a:cs typeface="Times New Roman"/>
              </a:rPr>
              <a:t> </a:t>
            </a:r>
            <a:r>
              <a:rPr sz="2400" smtClean="0">
                <a:solidFill>
                  <a:srgbClr val="464652"/>
                </a:solidFill>
                <a:latin typeface="Times New Roman"/>
                <a:cs typeface="Times New Roman"/>
              </a:rPr>
              <a:t>horizon.</a:t>
            </a:r>
            <a:endParaRPr sz="2400">
              <a:latin typeface="Times New Roman"/>
              <a:cs typeface="Times New Roman"/>
            </a:endParaRPr>
          </a:p>
          <a:p>
            <a:pPr marL="12700" algn="just">
              <a:lnSpc>
                <a:spcPct val="100000"/>
              </a:lnSpc>
              <a:spcBef>
                <a:spcPts val="5"/>
              </a:spcBef>
              <a:tabLst>
                <a:tab pos="402590" algn="l"/>
              </a:tabLst>
            </a:pPr>
            <a:r>
              <a:rPr sz="1600" dirty="0">
                <a:solidFill>
                  <a:srgbClr val="717BA2"/>
                </a:solidFill>
                <a:latin typeface="Wingdings 2"/>
                <a:cs typeface="Wingdings 2"/>
              </a:rPr>
              <a:t></a:t>
            </a:r>
            <a:r>
              <a:rPr sz="1600" dirty="0">
                <a:solidFill>
                  <a:srgbClr val="717BA2"/>
                </a:solidFill>
                <a:latin typeface="Times New Roman"/>
                <a:cs typeface="Times New Roman"/>
              </a:rPr>
              <a:t>	</a:t>
            </a:r>
            <a:r>
              <a:rPr sz="2400" spc="-5" dirty="0">
                <a:solidFill>
                  <a:srgbClr val="464652"/>
                </a:solidFill>
                <a:latin typeface="Times New Roman"/>
                <a:cs typeface="Times New Roman"/>
              </a:rPr>
              <a:t>Assume </a:t>
            </a:r>
            <a:r>
              <a:rPr sz="2400" dirty="0">
                <a:solidFill>
                  <a:srgbClr val="464652"/>
                </a:solidFill>
                <a:latin typeface="Times New Roman"/>
                <a:cs typeface="Times New Roman"/>
              </a:rPr>
              <a:t>all </a:t>
            </a:r>
            <a:r>
              <a:rPr sz="2400" spc="-5" dirty="0">
                <a:solidFill>
                  <a:srgbClr val="464652"/>
                </a:solidFill>
                <a:latin typeface="Times New Roman"/>
                <a:cs typeface="Times New Roman"/>
              </a:rPr>
              <a:t>information </a:t>
            </a:r>
            <a:r>
              <a:rPr sz="2400" dirty="0">
                <a:solidFill>
                  <a:srgbClr val="464652"/>
                </a:solidFill>
                <a:latin typeface="Times New Roman"/>
                <a:cs typeface="Times New Roman"/>
              </a:rPr>
              <a:t>is available at the </a:t>
            </a:r>
            <a:r>
              <a:rPr sz="2400" spc="-5" dirty="0">
                <a:solidFill>
                  <a:srgbClr val="464652"/>
                </a:solidFill>
                <a:latin typeface="Times New Roman"/>
                <a:cs typeface="Times New Roman"/>
              </a:rPr>
              <a:t>same </a:t>
            </a:r>
            <a:r>
              <a:rPr sz="2400" spc="-10" dirty="0">
                <a:solidFill>
                  <a:srgbClr val="464652"/>
                </a:solidFill>
                <a:latin typeface="Times New Roman"/>
                <a:cs typeface="Times New Roman"/>
              </a:rPr>
              <a:t>time </a:t>
            </a:r>
            <a:r>
              <a:rPr sz="2400" dirty="0">
                <a:solidFill>
                  <a:srgbClr val="464652"/>
                </a:solidFill>
                <a:latin typeface="Times New Roman"/>
                <a:cs typeface="Times New Roman"/>
              </a:rPr>
              <a:t>to </a:t>
            </a:r>
            <a:r>
              <a:rPr sz="2400" spc="-5" dirty="0">
                <a:solidFill>
                  <a:srgbClr val="464652"/>
                </a:solidFill>
                <a:latin typeface="Times New Roman"/>
                <a:cs typeface="Times New Roman"/>
              </a:rPr>
              <a:t>all</a:t>
            </a:r>
            <a:r>
              <a:rPr sz="2400" spc="-100" dirty="0">
                <a:solidFill>
                  <a:srgbClr val="464652"/>
                </a:solidFill>
                <a:latin typeface="Times New Roman"/>
                <a:cs typeface="Times New Roman"/>
              </a:rPr>
              <a:t> </a:t>
            </a:r>
            <a:r>
              <a:rPr sz="2400" dirty="0">
                <a:solidFill>
                  <a:srgbClr val="464652"/>
                </a:solidFill>
                <a:latin typeface="Times New Roman"/>
                <a:cs typeface="Times New Roman"/>
              </a:rPr>
              <a:t>investors</a:t>
            </a:r>
            <a:endParaRPr sz="2400">
              <a:latin typeface="Times New Roman"/>
              <a:cs typeface="Times New Roman"/>
            </a:endParaRPr>
          </a:p>
          <a:p>
            <a:pPr marL="355600" marR="318135" indent="-342900" algn="just">
              <a:lnSpc>
                <a:spcPct val="190000"/>
              </a:lnSpc>
              <a:spcBef>
                <a:spcPts val="480"/>
              </a:spcBef>
              <a:tabLst>
                <a:tab pos="354965" algn="l"/>
              </a:tabLst>
            </a:pPr>
            <a:r>
              <a:rPr sz="1600" dirty="0">
                <a:solidFill>
                  <a:srgbClr val="717BA2"/>
                </a:solidFill>
                <a:latin typeface="Wingdings 2"/>
                <a:cs typeface="Wingdings 2"/>
              </a:rPr>
              <a:t></a:t>
            </a:r>
            <a:r>
              <a:rPr sz="1600" dirty="0">
                <a:solidFill>
                  <a:srgbClr val="717BA2"/>
                </a:solidFill>
                <a:latin typeface="Times New Roman"/>
                <a:cs typeface="Times New Roman"/>
              </a:rPr>
              <a:t>	</a:t>
            </a:r>
            <a:r>
              <a:rPr sz="2400" dirty="0">
                <a:solidFill>
                  <a:srgbClr val="464652"/>
                </a:solidFill>
                <a:latin typeface="Times New Roman"/>
                <a:cs typeface="Times New Roman"/>
              </a:rPr>
              <a:t>The </a:t>
            </a:r>
            <a:r>
              <a:rPr sz="2400" spc="-5" dirty="0">
                <a:solidFill>
                  <a:srgbClr val="464652"/>
                </a:solidFill>
                <a:latin typeface="Times New Roman"/>
                <a:cs typeface="Times New Roman"/>
              </a:rPr>
              <a:t>market </a:t>
            </a:r>
            <a:r>
              <a:rPr sz="2400" dirty="0">
                <a:solidFill>
                  <a:srgbClr val="464652"/>
                </a:solidFill>
                <a:latin typeface="Times New Roman"/>
                <a:cs typeface="Times New Roman"/>
              </a:rPr>
              <a:t>is perfect: there are no </a:t>
            </a:r>
            <a:r>
              <a:rPr sz="2400" spc="-5" dirty="0">
                <a:solidFill>
                  <a:srgbClr val="464652"/>
                </a:solidFill>
                <a:latin typeface="Times New Roman"/>
                <a:cs typeface="Times New Roman"/>
              </a:rPr>
              <a:t>taxes; </a:t>
            </a:r>
            <a:r>
              <a:rPr sz="2400" dirty="0">
                <a:solidFill>
                  <a:srgbClr val="464652"/>
                </a:solidFill>
                <a:latin typeface="Times New Roman"/>
                <a:cs typeface="Times New Roman"/>
              </a:rPr>
              <a:t>there </a:t>
            </a:r>
            <a:r>
              <a:rPr sz="2400">
                <a:solidFill>
                  <a:srgbClr val="464652"/>
                </a:solidFill>
                <a:latin typeface="Times New Roman"/>
                <a:cs typeface="Times New Roman"/>
              </a:rPr>
              <a:t>are </a:t>
            </a:r>
            <a:r>
              <a:rPr sz="2400" smtClean="0">
                <a:solidFill>
                  <a:srgbClr val="464652"/>
                </a:solidFill>
                <a:latin typeface="Times New Roman"/>
                <a:cs typeface="Times New Roman"/>
              </a:rPr>
              <a:t>no transaction</a:t>
            </a:r>
            <a:r>
              <a:rPr sz="2400" spc="-204" smtClean="0">
                <a:solidFill>
                  <a:srgbClr val="464652"/>
                </a:solidFill>
                <a:latin typeface="Times New Roman"/>
                <a:cs typeface="Times New Roman"/>
              </a:rPr>
              <a:t> </a:t>
            </a:r>
            <a:r>
              <a:rPr sz="2400" dirty="0">
                <a:solidFill>
                  <a:srgbClr val="464652"/>
                </a:solidFill>
                <a:latin typeface="Times New Roman"/>
                <a:cs typeface="Times New Roman"/>
              </a:rPr>
              <a:t>costs;  </a:t>
            </a:r>
            <a:r>
              <a:rPr sz="2400" spc="-5" dirty="0">
                <a:solidFill>
                  <a:srgbClr val="464652"/>
                </a:solidFill>
                <a:latin typeface="Times New Roman"/>
                <a:cs typeface="Times New Roman"/>
              </a:rPr>
              <a:t>securities </a:t>
            </a:r>
            <a:r>
              <a:rPr sz="2400" dirty="0">
                <a:solidFill>
                  <a:srgbClr val="464652"/>
                </a:solidFill>
                <a:latin typeface="Times New Roman"/>
                <a:cs typeface="Times New Roman"/>
              </a:rPr>
              <a:t>are </a:t>
            </a:r>
            <a:r>
              <a:rPr sz="2400" spc="-5" dirty="0">
                <a:solidFill>
                  <a:srgbClr val="464652"/>
                </a:solidFill>
                <a:latin typeface="Times New Roman"/>
                <a:cs typeface="Times New Roman"/>
              </a:rPr>
              <a:t>completely </a:t>
            </a:r>
            <a:r>
              <a:rPr sz="2400" dirty="0">
                <a:solidFill>
                  <a:srgbClr val="464652"/>
                </a:solidFill>
                <a:latin typeface="Times New Roman"/>
                <a:cs typeface="Times New Roman"/>
              </a:rPr>
              <a:t>divisible; the </a:t>
            </a:r>
            <a:r>
              <a:rPr sz="2400" spc="-5" dirty="0">
                <a:solidFill>
                  <a:srgbClr val="464652"/>
                </a:solidFill>
                <a:latin typeface="Times New Roman"/>
                <a:cs typeface="Times New Roman"/>
              </a:rPr>
              <a:t>market </a:t>
            </a:r>
            <a:r>
              <a:rPr sz="2400">
                <a:solidFill>
                  <a:srgbClr val="464652"/>
                </a:solidFill>
                <a:latin typeface="Times New Roman"/>
                <a:cs typeface="Times New Roman"/>
              </a:rPr>
              <a:t>is</a:t>
            </a:r>
            <a:r>
              <a:rPr sz="2400" spc="-130">
                <a:solidFill>
                  <a:srgbClr val="464652"/>
                </a:solidFill>
                <a:latin typeface="Times New Roman"/>
                <a:cs typeface="Times New Roman"/>
              </a:rPr>
              <a:t> </a:t>
            </a:r>
            <a:r>
              <a:rPr sz="2400" spc="-5" smtClean="0">
                <a:solidFill>
                  <a:srgbClr val="464652"/>
                </a:solidFill>
                <a:latin typeface="Times New Roman"/>
                <a:cs typeface="Times New Roman"/>
              </a:rPr>
              <a:t>competitive.</a:t>
            </a:r>
            <a:r>
              <a:rPr lang="en-US" sz="2400" spc="-5" dirty="0">
                <a:solidFill>
                  <a:srgbClr val="464652"/>
                </a:solidFill>
                <a:latin typeface="Times New Roman"/>
                <a:cs typeface="Times New Roman"/>
              </a:rPr>
              <a:t> </a:t>
            </a:r>
            <a:r>
              <a:rPr sz="2400" smtClean="0">
                <a:solidFill>
                  <a:srgbClr val="464652"/>
                </a:solidFill>
                <a:latin typeface="Times New Roman"/>
                <a:cs typeface="Times New Roman"/>
              </a:rPr>
              <a:t>The </a:t>
            </a:r>
            <a:r>
              <a:rPr sz="2400" dirty="0">
                <a:solidFill>
                  <a:srgbClr val="464652"/>
                </a:solidFill>
                <a:latin typeface="Times New Roman"/>
                <a:cs typeface="Times New Roman"/>
              </a:rPr>
              <a:t>quantity of risky </a:t>
            </a:r>
            <a:r>
              <a:rPr sz="2400" spc="-5" dirty="0">
                <a:solidFill>
                  <a:srgbClr val="464652"/>
                </a:solidFill>
                <a:latin typeface="Times New Roman"/>
                <a:cs typeface="Times New Roman"/>
              </a:rPr>
              <a:t>securities </a:t>
            </a:r>
            <a:r>
              <a:rPr sz="2400" dirty="0">
                <a:solidFill>
                  <a:srgbClr val="464652"/>
                </a:solidFill>
                <a:latin typeface="Times New Roman"/>
                <a:cs typeface="Times New Roman"/>
              </a:rPr>
              <a:t>in the </a:t>
            </a:r>
            <a:r>
              <a:rPr sz="2400" spc="-5" dirty="0">
                <a:solidFill>
                  <a:srgbClr val="464652"/>
                </a:solidFill>
                <a:latin typeface="Times New Roman"/>
                <a:cs typeface="Times New Roman"/>
              </a:rPr>
              <a:t>market </a:t>
            </a:r>
            <a:r>
              <a:rPr sz="2400" dirty="0">
                <a:solidFill>
                  <a:srgbClr val="464652"/>
                </a:solidFill>
                <a:latin typeface="Times New Roman"/>
                <a:cs typeface="Times New Roman"/>
              </a:rPr>
              <a:t>is</a:t>
            </a:r>
            <a:r>
              <a:rPr sz="2400" spc="-165" dirty="0">
                <a:solidFill>
                  <a:srgbClr val="464652"/>
                </a:solidFill>
                <a:latin typeface="Times New Roman"/>
                <a:cs typeface="Times New Roman"/>
              </a:rPr>
              <a:t> </a:t>
            </a:r>
            <a:r>
              <a:rPr sz="2400" dirty="0">
                <a:solidFill>
                  <a:srgbClr val="464652"/>
                </a:solidFill>
                <a:latin typeface="Times New Roman"/>
                <a:cs typeface="Times New Roman"/>
              </a:rPr>
              <a:t>given.</a:t>
            </a:r>
            <a:endParaRPr sz="24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8704" y="704087"/>
            <a:ext cx="6733032" cy="57607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516623" y="704087"/>
            <a:ext cx="1565148" cy="576072"/>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44169" y="368630"/>
            <a:ext cx="7294880" cy="514350"/>
          </a:xfrm>
          <a:prstGeom prst="rect">
            <a:avLst/>
          </a:prstGeom>
        </p:spPr>
        <p:txBody>
          <a:bodyPr vert="horz" wrap="square" lIns="0" tIns="13335" rIns="0" bIns="0" rtlCol="0">
            <a:spAutoFit/>
          </a:bodyPr>
          <a:lstStyle/>
          <a:p>
            <a:pPr marL="12700">
              <a:lnSpc>
                <a:spcPct val="100000"/>
              </a:lnSpc>
              <a:spcBef>
                <a:spcPts val="105"/>
              </a:spcBef>
            </a:pPr>
            <a:r>
              <a:rPr sz="3200" b="0" spc="-15" dirty="0">
                <a:latin typeface="Franklin Gothic Medium"/>
                <a:cs typeface="Franklin Gothic Medium"/>
              </a:rPr>
              <a:t>IMPLICATIONS </a:t>
            </a:r>
            <a:r>
              <a:rPr sz="3200" b="0" dirty="0">
                <a:latin typeface="Franklin Gothic Medium"/>
                <a:cs typeface="Franklin Gothic Medium"/>
              </a:rPr>
              <a:t>AND </a:t>
            </a:r>
            <a:r>
              <a:rPr sz="3200" b="0" spc="-15" dirty="0">
                <a:latin typeface="Franklin Gothic Medium"/>
                <a:cs typeface="Franklin Gothic Medium"/>
              </a:rPr>
              <a:t>RELEVANCE </a:t>
            </a:r>
            <a:r>
              <a:rPr sz="3200" b="0" dirty="0">
                <a:latin typeface="Franklin Gothic Medium"/>
                <a:cs typeface="Franklin Gothic Medium"/>
              </a:rPr>
              <a:t>OF</a:t>
            </a:r>
            <a:r>
              <a:rPr sz="3200" b="0" spc="-160" dirty="0">
                <a:latin typeface="Franklin Gothic Medium"/>
                <a:cs typeface="Franklin Gothic Medium"/>
              </a:rPr>
              <a:t> </a:t>
            </a:r>
            <a:r>
              <a:rPr sz="3200" b="0" spc="-5" dirty="0">
                <a:latin typeface="Franklin Gothic Medium"/>
                <a:cs typeface="Franklin Gothic Medium"/>
              </a:rPr>
              <a:t>CAPM</a:t>
            </a:r>
            <a:endParaRPr sz="3200">
              <a:latin typeface="Franklin Gothic Medium"/>
              <a:cs typeface="Franklin Gothic Medium"/>
            </a:endParaRPr>
          </a:p>
        </p:txBody>
      </p:sp>
      <p:sp>
        <p:nvSpPr>
          <p:cNvPr id="5" name="object 5"/>
          <p:cNvSpPr txBox="1"/>
          <p:nvPr/>
        </p:nvSpPr>
        <p:spPr>
          <a:xfrm>
            <a:off x="535940" y="1143001"/>
            <a:ext cx="7791450" cy="4593565"/>
          </a:xfrm>
          <a:prstGeom prst="rect">
            <a:avLst/>
          </a:prstGeom>
        </p:spPr>
        <p:txBody>
          <a:bodyPr vert="horz" wrap="square" lIns="0" tIns="12700" rIns="0" bIns="0" rtlCol="0">
            <a:spAutoFit/>
          </a:bodyPr>
          <a:lstStyle/>
          <a:p>
            <a:pPr marL="355600" marR="5080" indent="-342900">
              <a:lnSpc>
                <a:spcPct val="150000"/>
              </a:lnSpc>
              <a:spcBef>
                <a:spcPts val="100"/>
              </a:spcBef>
              <a:tabLst>
                <a:tab pos="354965" algn="l"/>
              </a:tabLst>
            </a:pPr>
            <a:r>
              <a:rPr sz="1650" spc="25" dirty="0">
                <a:solidFill>
                  <a:srgbClr val="717BA2"/>
                </a:solidFill>
                <a:latin typeface="Wingdings 2"/>
                <a:cs typeface="Wingdings 2"/>
              </a:rPr>
              <a:t></a:t>
            </a:r>
            <a:r>
              <a:rPr sz="1650" spc="25" dirty="0">
                <a:solidFill>
                  <a:srgbClr val="717BA2"/>
                </a:solidFill>
                <a:latin typeface="Times New Roman"/>
                <a:cs typeface="Times New Roman"/>
              </a:rPr>
              <a:t>	</a:t>
            </a:r>
            <a:r>
              <a:rPr sz="2400" dirty="0">
                <a:solidFill>
                  <a:srgbClr val="464652"/>
                </a:solidFill>
                <a:latin typeface="Times New Roman"/>
                <a:cs typeface="Times New Roman"/>
              </a:rPr>
              <a:t>Investors will </a:t>
            </a:r>
            <a:r>
              <a:rPr sz="2400" spc="-5" dirty="0">
                <a:solidFill>
                  <a:srgbClr val="464652"/>
                </a:solidFill>
                <a:latin typeface="Times New Roman"/>
                <a:cs typeface="Times New Roman"/>
              </a:rPr>
              <a:t>always combine </a:t>
            </a:r>
            <a:r>
              <a:rPr sz="2400" dirty="0">
                <a:solidFill>
                  <a:srgbClr val="464652"/>
                </a:solidFill>
                <a:latin typeface="Times New Roman"/>
                <a:cs typeface="Times New Roman"/>
              </a:rPr>
              <a:t>a risk </a:t>
            </a:r>
            <a:r>
              <a:rPr sz="2400" spc="-5" dirty="0">
                <a:solidFill>
                  <a:srgbClr val="464652"/>
                </a:solidFill>
                <a:latin typeface="Times New Roman"/>
                <a:cs typeface="Times New Roman"/>
              </a:rPr>
              <a:t>free </a:t>
            </a:r>
            <a:r>
              <a:rPr sz="2400" dirty="0">
                <a:solidFill>
                  <a:srgbClr val="464652"/>
                </a:solidFill>
                <a:latin typeface="Times New Roman"/>
                <a:cs typeface="Times New Roman"/>
              </a:rPr>
              <a:t>asset with a</a:t>
            </a:r>
            <a:r>
              <a:rPr sz="2400" spc="-80" dirty="0">
                <a:solidFill>
                  <a:srgbClr val="464652"/>
                </a:solidFill>
                <a:latin typeface="Times New Roman"/>
                <a:cs typeface="Times New Roman"/>
              </a:rPr>
              <a:t> </a:t>
            </a:r>
            <a:r>
              <a:rPr sz="2400" spc="-5" dirty="0">
                <a:solidFill>
                  <a:srgbClr val="464652"/>
                </a:solidFill>
                <a:latin typeface="Times New Roman"/>
                <a:cs typeface="Times New Roman"/>
              </a:rPr>
              <a:t>market  </a:t>
            </a:r>
            <a:r>
              <a:rPr sz="2400" dirty="0">
                <a:solidFill>
                  <a:srgbClr val="464652"/>
                </a:solidFill>
                <a:latin typeface="Times New Roman"/>
                <a:cs typeface="Times New Roman"/>
              </a:rPr>
              <a:t>portfolio of </a:t>
            </a:r>
            <a:r>
              <a:rPr sz="2400" spc="-5" dirty="0">
                <a:solidFill>
                  <a:srgbClr val="464652"/>
                </a:solidFill>
                <a:latin typeface="Times New Roman"/>
                <a:cs typeface="Times New Roman"/>
              </a:rPr>
              <a:t>risky assets.Investors will invest </a:t>
            </a:r>
            <a:r>
              <a:rPr sz="2400" dirty="0">
                <a:solidFill>
                  <a:srgbClr val="464652"/>
                </a:solidFill>
                <a:latin typeface="Times New Roman"/>
                <a:cs typeface="Times New Roman"/>
              </a:rPr>
              <a:t>in </a:t>
            </a:r>
            <a:r>
              <a:rPr sz="2400" spc="-5" dirty="0">
                <a:solidFill>
                  <a:srgbClr val="464652"/>
                </a:solidFill>
                <a:latin typeface="Times New Roman"/>
                <a:cs typeface="Times New Roman"/>
              </a:rPr>
              <a:t>risky assets  </a:t>
            </a:r>
            <a:r>
              <a:rPr sz="2400" dirty="0">
                <a:solidFill>
                  <a:srgbClr val="464652"/>
                </a:solidFill>
                <a:latin typeface="Times New Roman"/>
                <a:cs typeface="Times New Roman"/>
              </a:rPr>
              <a:t>in proportion to their </a:t>
            </a:r>
            <a:r>
              <a:rPr sz="2400" spc="-5" dirty="0">
                <a:solidFill>
                  <a:srgbClr val="464652"/>
                </a:solidFill>
                <a:latin typeface="Times New Roman"/>
                <a:cs typeface="Times New Roman"/>
              </a:rPr>
              <a:t>market</a:t>
            </a:r>
            <a:r>
              <a:rPr sz="2400" spc="-95" dirty="0">
                <a:solidFill>
                  <a:srgbClr val="464652"/>
                </a:solidFill>
                <a:latin typeface="Times New Roman"/>
                <a:cs typeface="Times New Roman"/>
              </a:rPr>
              <a:t> </a:t>
            </a:r>
            <a:r>
              <a:rPr sz="2400" dirty="0">
                <a:solidFill>
                  <a:srgbClr val="464652"/>
                </a:solidFill>
                <a:latin typeface="Times New Roman"/>
                <a:cs typeface="Times New Roman"/>
              </a:rPr>
              <a:t>value..</a:t>
            </a:r>
            <a:endParaRPr sz="2400">
              <a:latin typeface="Times New Roman"/>
              <a:cs typeface="Times New Roman"/>
            </a:endParaRPr>
          </a:p>
          <a:p>
            <a:pPr marL="12700">
              <a:lnSpc>
                <a:spcPct val="100000"/>
              </a:lnSpc>
              <a:spcBef>
                <a:spcPts val="2020"/>
              </a:spcBef>
              <a:tabLst>
                <a:tab pos="354965" algn="l"/>
              </a:tabLst>
            </a:pPr>
            <a:r>
              <a:rPr sz="1650" spc="25" dirty="0">
                <a:solidFill>
                  <a:srgbClr val="717BA2"/>
                </a:solidFill>
                <a:latin typeface="Wingdings 2"/>
                <a:cs typeface="Wingdings 2"/>
              </a:rPr>
              <a:t></a:t>
            </a:r>
            <a:r>
              <a:rPr sz="1650" spc="25" dirty="0">
                <a:solidFill>
                  <a:srgbClr val="717BA2"/>
                </a:solidFill>
                <a:latin typeface="Times New Roman"/>
                <a:cs typeface="Times New Roman"/>
              </a:rPr>
              <a:t>	</a:t>
            </a:r>
            <a:r>
              <a:rPr sz="2400" dirty="0">
                <a:solidFill>
                  <a:srgbClr val="464652"/>
                </a:solidFill>
                <a:latin typeface="Times New Roman"/>
                <a:cs typeface="Times New Roman"/>
              </a:rPr>
              <a:t>Investors can expect returns </a:t>
            </a:r>
            <a:r>
              <a:rPr sz="2400" spc="-5" dirty="0">
                <a:solidFill>
                  <a:srgbClr val="464652"/>
                </a:solidFill>
                <a:latin typeface="Times New Roman"/>
                <a:cs typeface="Times New Roman"/>
              </a:rPr>
              <a:t>from </a:t>
            </a:r>
            <a:r>
              <a:rPr sz="2400" dirty="0">
                <a:solidFill>
                  <a:srgbClr val="464652"/>
                </a:solidFill>
                <a:latin typeface="Times New Roman"/>
                <a:cs typeface="Times New Roman"/>
              </a:rPr>
              <a:t>their </a:t>
            </a:r>
            <a:r>
              <a:rPr sz="2400" spc="-5" dirty="0">
                <a:solidFill>
                  <a:srgbClr val="464652"/>
                </a:solidFill>
                <a:latin typeface="Times New Roman"/>
                <a:cs typeface="Times New Roman"/>
              </a:rPr>
              <a:t>investment</a:t>
            </a:r>
            <a:r>
              <a:rPr sz="2400" spc="-125" dirty="0">
                <a:solidFill>
                  <a:srgbClr val="464652"/>
                </a:solidFill>
                <a:latin typeface="Times New Roman"/>
                <a:cs typeface="Times New Roman"/>
              </a:rPr>
              <a:t> </a:t>
            </a:r>
            <a:r>
              <a:rPr sz="2400" dirty="0">
                <a:solidFill>
                  <a:srgbClr val="464652"/>
                </a:solidFill>
                <a:latin typeface="Times New Roman"/>
                <a:cs typeface="Times New Roman"/>
              </a:rPr>
              <a:t>according</a:t>
            </a:r>
            <a:endParaRPr sz="2400">
              <a:latin typeface="Times New Roman"/>
              <a:cs typeface="Times New Roman"/>
            </a:endParaRPr>
          </a:p>
          <a:p>
            <a:pPr marL="355600" marR="658495">
              <a:lnSpc>
                <a:spcPct val="150000"/>
              </a:lnSpc>
            </a:pPr>
            <a:r>
              <a:rPr sz="2400" dirty="0">
                <a:solidFill>
                  <a:srgbClr val="464652"/>
                </a:solidFill>
                <a:latin typeface="Times New Roman"/>
                <a:cs typeface="Times New Roman"/>
              </a:rPr>
              <a:t>to the </a:t>
            </a:r>
            <a:r>
              <a:rPr sz="2400" spc="-5" dirty="0">
                <a:solidFill>
                  <a:srgbClr val="464652"/>
                </a:solidFill>
                <a:latin typeface="Times New Roman"/>
                <a:cs typeface="Times New Roman"/>
              </a:rPr>
              <a:t>risk. </a:t>
            </a:r>
            <a:r>
              <a:rPr sz="2400" dirty="0">
                <a:solidFill>
                  <a:srgbClr val="464652"/>
                </a:solidFill>
                <a:latin typeface="Times New Roman"/>
                <a:cs typeface="Times New Roman"/>
              </a:rPr>
              <a:t>This </a:t>
            </a:r>
            <a:r>
              <a:rPr sz="2400" spc="-5" dirty="0">
                <a:solidFill>
                  <a:srgbClr val="464652"/>
                </a:solidFill>
                <a:latin typeface="Times New Roman"/>
                <a:cs typeface="Times New Roman"/>
              </a:rPr>
              <a:t>implies </a:t>
            </a:r>
            <a:r>
              <a:rPr sz="2400" dirty="0">
                <a:solidFill>
                  <a:srgbClr val="464652"/>
                </a:solidFill>
                <a:latin typeface="Times New Roman"/>
                <a:cs typeface="Times New Roman"/>
              </a:rPr>
              <a:t>a liner relationship between</a:t>
            </a:r>
            <a:r>
              <a:rPr sz="2400" spc="-229" dirty="0">
                <a:solidFill>
                  <a:srgbClr val="464652"/>
                </a:solidFill>
                <a:latin typeface="Times New Roman"/>
                <a:cs typeface="Times New Roman"/>
              </a:rPr>
              <a:t> </a:t>
            </a:r>
            <a:r>
              <a:rPr sz="2400" dirty="0">
                <a:solidFill>
                  <a:srgbClr val="464652"/>
                </a:solidFill>
                <a:latin typeface="Times New Roman"/>
                <a:cs typeface="Times New Roman"/>
              </a:rPr>
              <a:t>the  </a:t>
            </a:r>
            <a:r>
              <a:rPr sz="2400" spc="-20" dirty="0">
                <a:solidFill>
                  <a:srgbClr val="464652"/>
                </a:solidFill>
                <a:latin typeface="Times New Roman"/>
                <a:cs typeface="Times New Roman"/>
              </a:rPr>
              <a:t>asset’s </a:t>
            </a:r>
            <a:r>
              <a:rPr sz="2400" dirty="0">
                <a:solidFill>
                  <a:srgbClr val="464652"/>
                </a:solidFill>
                <a:latin typeface="Times New Roman"/>
                <a:cs typeface="Times New Roman"/>
              </a:rPr>
              <a:t>expected </a:t>
            </a:r>
            <a:r>
              <a:rPr sz="2400" spc="-5" dirty="0">
                <a:solidFill>
                  <a:srgbClr val="464652"/>
                </a:solidFill>
                <a:latin typeface="Times New Roman"/>
                <a:cs typeface="Times New Roman"/>
              </a:rPr>
              <a:t>return </a:t>
            </a:r>
            <a:r>
              <a:rPr sz="2400" dirty="0">
                <a:solidFill>
                  <a:srgbClr val="464652"/>
                </a:solidFill>
                <a:latin typeface="Times New Roman"/>
                <a:cs typeface="Times New Roman"/>
              </a:rPr>
              <a:t>and its</a:t>
            </a:r>
            <a:r>
              <a:rPr sz="2400" spc="-90" dirty="0">
                <a:solidFill>
                  <a:srgbClr val="464652"/>
                </a:solidFill>
                <a:latin typeface="Times New Roman"/>
                <a:cs typeface="Times New Roman"/>
              </a:rPr>
              <a:t> </a:t>
            </a:r>
            <a:r>
              <a:rPr sz="2400" dirty="0">
                <a:solidFill>
                  <a:srgbClr val="464652"/>
                </a:solidFill>
                <a:latin typeface="Times New Roman"/>
                <a:cs typeface="Times New Roman"/>
              </a:rPr>
              <a:t>beta.</a:t>
            </a:r>
            <a:endParaRPr sz="2400">
              <a:latin typeface="Times New Roman"/>
              <a:cs typeface="Times New Roman"/>
            </a:endParaRPr>
          </a:p>
          <a:p>
            <a:pPr marL="355600" marR="146685" indent="-342900">
              <a:lnSpc>
                <a:spcPct val="150000"/>
              </a:lnSpc>
              <a:spcBef>
                <a:spcPts val="580"/>
              </a:spcBef>
              <a:tabLst>
                <a:tab pos="354965" algn="l"/>
              </a:tabLst>
            </a:pPr>
            <a:r>
              <a:rPr sz="1650" spc="25" dirty="0">
                <a:solidFill>
                  <a:srgbClr val="717BA2"/>
                </a:solidFill>
                <a:latin typeface="Wingdings 2"/>
                <a:cs typeface="Wingdings 2"/>
              </a:rPr>
              <a:t></a:t>
            </a:r>
            <a:r>
              <a:rPr sz="1650" spc="25" dirty="0">
                <a:solidFill>
                  <a:srgbClr val="717BA2"/>
                </a:solidFill>
                <a:latin typeface="Times New Roman"/>
                <a:cs typeface="Times New Roman"/>
              </a:rPr>
              <a:t>	</a:t>
            </a:r>
            <a:r>
              <a:rPr sz="2400" spc="-5" dirty="0">
                <a:solidFill>
                  <a:srgbClr val="464652"/>
                </a:solidFill>
                <a:latin typeface="Times New Roman"/>
                <a:cs typeface="Times New Roman"/>
              </a:rPr>
              <a:t>Investors will </a:t>
            </a:r>
            <a:r>
              <a:rPr sz="2400" dirty="0">
                <a:solidFill>
                  <a:srgbClr val="464652"/>
                </a:solidFill>
                <a:latin typeface="Times New Roman"/>
                <a:cs typeface="Times New Roman"/>
              </a:rPr>
              <a:t>be </a:t>
            </a:r>
            <a:r>
              <a:rPr sz="2400" spc="-5" dirty="0">
                <a:solidFill>
                  <a:srgbClr val="464652"/>
                </a:solidFill>
                <a:latin typeface="Times New Roman"/>
                <a:cs typeface="Times New Roman"/>
              </a:rPr>
              <a:t>compensated </a:t>
            </a:r>
            <a:r>
              <a:rPr sz="2400" dirty="0">
                <a:solidFill>
                  <a:srgbClr val="464652"/>
                </a:solidFill>
                <a:latin typeface="Times New Roman"/>
                <a:cs typeface="Times New Roman"/>
              </a:rPr>
              <a:t>only </a:t>
            </a:r>
            <a:r>
              <a:rPr sz="2400" spc="-5" dirty="0">
                <a:solidFill>
                  <a:srgbClr val="464652"/>
                </a:solidFill>
                <a:latin typeface="Times New Roman"/>
                <a:cs typeface="Times New Roman"/>
              </a:rPr>
              <a:t>for </a:t>
            </a:r>
            <a:r>
              <a:rPr sz="2400" dirty="0">
                <a:solidFill>
                  <a:srgbClr val="464652"/>
                </a:solidFill>
                <a:latin typeface="Times New Roman"/>
                <a:cs typeface="Times New Roman"/>
              </a:rPr>
              <a:t>that </a:t>
            </a:r>
            <a:r>
              <a:rPr sz="2400" spc="-5" dirty="0">
                <a:solidFill>
                  <a:srgbClr val="464652"/>
                </a:solidFill>
                <a:latin typeface="Times New Roman"/>
                <a:cs typeface="Times New Roman"/>
              </a:rPr>
              <a:t>risk </a:t>
            </a:r>
            <a:r>
              <a:rPr sz="2400" dirty="0">
                <a:solidFill>
                  <a:srgbClr val="464652"/>
                </a:solidFill>
                <a:latin typeface="Times New Roman"/>
                <a:cs typeface="Times New Roman"/>
              </a:rPr>
              <a:t>which they  cannot </a:t>
            </a:r>
            <a:r>
              <a:rPr sz="2400" spc="-20" dirty="0">
                <a:solidFill>
                  <a:srgbClr val="464652"/>
                </a:solidFill>
                <a:latin typeface="Times New Roman"/>
                <a:cs typeface="Times New Roman"/>
              </a:rPr>
              <a:t>diversify. </a:t>
            </a:r>
            <a:r>
              <a:rPr sz="2400" spc="-5" dirty="0">
                <a:solidFill>
                  <a:srgbClr val="464652"/>
                </a:solidFill>
                <a:latin typeface="Times New Roman"/>
                <a:cs typeface="Times New Roman"/>
              </a:rPr>
              <a:t>This is </a:t>
            </a:r>
            <a:r>
              <a:rPr sz="2400" dirty="0">
                <a:solidFill>
                  <a:srgbClr val="464652"/>
                </a:solidFill>
                <a:latin typeface="Times New Roman"/>
                <a:cs typeface="Times New Roman"/>
              </a:rPr>
              <a:t>the </a:t>
            </a:r>
            <a:r>
              <a:rPr sz="2400" spc="-5" dirty="0">
                <a:solidFill>
                  <a:srgbClr val="464652"/>
                </a:solidFill>
                <a:latin typeface="Times New Roman"/>
                <a:cs typeface="Times New Roman"/>
              </a:rPr>
              <a:t>market </a:t>
            </a:r>
            <a:r>
              <a:rPr sz="2400" dirty="0">
                <a:solidFill>
                  <a:srgbClr val="464652"/>
                </a:solidFill>
                <a:latin typeface="Times New Roman"/>
                <a:cs typeface="Times New Roman"/>
              </a:rPr>
              <a:t>related </a:t>
            </a:r>
            <a:r>
              <a:rPr sz="2400" spc="-5" dirty="0">
                <a:solidFill>
                  <a:srgbClr val="464652"/>
                </a:solidFill>
                <a:latin typeface="Times New Roman"/>
                <a:cs typeface="Times New Roman"/>
              </a:rPr>
              <a:t>(systematic)</a:t>
            </a:r>
            <a:r>
              <a:rPr sz="2400" spc="-110" dirty="0">
                <a:solidFill>
                  <a:srgbClr val="464652"/>
                </a:solidFill>
                <a:latin typeface="Times New Roman"/>
                <a:cs typeface="Times New Roman"/>
              </a:rPr>
              <a:t> </a:t>
            </a:r>
            <a:r>
              <a:rPr sz="2400" spc="-5" dirty="0">
                <a:solidFill>
                  <a:srgbClr val="464652"/>
                </a:solidFill>
                <a:latin typeface="Times New Roman"/>
                <a:cs typeface="Times New Roman"/>
              </a:rPr>
              <a:t>risk</a:t>
            </a:r>
            <a:endParaRPr sz="24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CAPM is developed by the </a:t>
            </a:r>
            <a:r>
              <a:rPr lang="en-US" dirty="0" err="1" smtClean="0"/>
              <a:t>Willam</a:t>
            </a:r>
            <a:r>
              <a:rPr lang="en-US" dirty="0" smtClean="0"/>
              <a:t> F Sharpe. It provides the relationship between the Return and non diversifiable risk. </a:t>
            </a:r>
            <a:endParaRPr lang="en-US" dirty="0" smtClean="0"/>
          </a:p>
          <a:p>
            <a:r>
              <a:rPr lang="en-US" dirty="0" smtClean="0"/>
              <a:t>The </a:t>
            </a:r>
            <a:r>
              <a:rPr lang="en-US" dirty="0" smtClean="0"/>
              <a:t>basic them of CAPM is that expected return is increased linearly with the systematic risk measured by the beta. The excess return over the and above the risk free return is called risk premium. it is the reward to take more risk . Mathematical representation </a:t>
            </a:r>
            <a:endParaRPr lang="en-US" dirty="0" smtClean="0"/>
          </a:p>
          <a:p>
            <a:r>
              <a:rPr lang="en-US" dirty="0" err="1" smtClean="0"/>
              <a:t>Rf</a:t>
            </a:r>
            <a:r>
              <a:rPr lang="en-US" dirty="0" smtClean="0"/>
              <a:t>+ B (</a:t>
            </a:r>
            <a:r>
              <a:rPr lang="en-US" dirty="0" err="1" smtClean="0"/>
              <a:t>Rm</a:t>
            </a:r>
            <a:r>
              <a:rPr lang="en-US" dirty="0" smtClean="0"/>
              <a:t> - </a:t>
            </a:r>
            <a:r>
              <a:rPr lang="en-US" dirty="0" err="1" smtClean="0"/>
              <a:t>Rf</a:t>
            </a:r>
            <a:r>
              <a:rPr lang="en-US" dirty="0" smtClean="0"/>
              <a:t>) </a:t>
            </a:r>
            <a:r>
              <a:rPr lang="en-US" b="1" dirty="0" smtClean="0"/>
              <a:t>Security Market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42416"/>
            <a:ext cx="6348984" cy="954024"/>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30200" y="477723"/>
            <a:ext cx="5609590" cy="848994"/>
          </a:xfrm>
          <a:prstGeom prst="rect">
            <a:avLst/>
          </a:prstGeom>
        </p:spPr>
        <p:txBody>
          <a:bodyPr vert="horz" wrap="square" lIns="0" tIns="12700" rIns="0" bIns="0" rtlCol="0">
            <a:spAutoFit/>
          </a:bodyPr>
          <a:lstStyle/>
          <a:p>
            <a:pPr marL="12700">
              <a:lnSpc>
                <a:spcPct val="100000"/>
              </a:lnSpc>
              <a:spcBef>
                <a:spcPts val="100"/>
              </a:spcBef>
            </a:pPr>
            <a:r>
              <a:rPr b="0" dirty="0">
                <a:solidFill>
                  <a:srgbClr val="000000"/>
                </a:solidFill>
                <a:latin typeface="Times New Roman"/>
                <a:cs typeface="Times New Roman"/>
              </a:rPr>
              <a:t>CAPM</a:t>
            </a:r>
            <a:r>
              <a:rPr b="0" spc="-85" dirty="0">
                <a:solidFill>
                  <a:srgbClr val="000000"/>
                </a:solidFill>
                <a:latin typeface="Times New Roman"/>
                <a:cs typeface="Times New Roman"/>
              </a:rPr>
              <a:t> </a:t>
            </a:r>
            <a:r>
              <a:rPr b="0" spc="-75" dirty="0">
                <a:solidFill>
                  <a:srgbClr val="000000"/>
                </a:solidFill>
                <a:latin typeface="Times New Roman"/>
                <a:cs typeface="Times New Roman"/>
              </a:rPr>
              <a:t>EQUATION</a:t>
            </a:r>
          </a:p>
        </p:txBody>
      </p:sp>
      <p:sp>
        <p:nvSpPr>
          <p:cNvPr id="4" name="object 4"/>
          <p:cNvSpPr txBox="1"/>
          <p:nvPr/>
        </p:nvSpPr>
        <p:spPr>
          <a:xfrm>
            <a:off x="292608" y="1755648"/>
            <a:ext cx="7120255" cy="878205"/>
          </a:xfrm>
          <a:prstGeom prst="rect">
            <a:avLst/>
          </a:prstGeom>
          <a:ln w="12700">
            <a:solidFill>
              <a:srgbClr val="B88471"/>
            </a:solidFill>
          </a:ln>
        </p:spPr>
        <p:txBody>
          <a:bodyPr vert="horz" wrap="square" lIns="0" tIns="22225" rIns="0" bIns="0" rtlCol="0">
            <a:spAutoFit/>
          </a:bodyPr>
          <a:lstStyle/>
          <a:p>
            <a:pPr marL="103505">
              <a:lnSpc>
                <a:spcPct val="100000"/>
              </a:lnSpc>
              <a:spcBef>
                <a:spcPts val="175"/>
              </a:spcBef>
            </a:pPr>
            <a:r>
              <a:rPr sz="4000" b="1" spc="-5" dirty="0">
                <a:solidFill>
                  <a:srgbClr val="464652"/>
                </a:solidFill>
                <a:latin typeface="Times New Roman"/>
                <a:cs typeface="Times New Roman"/>
              </a:rPr>
              <a:t>E(ri) = </a:t>
            </a:r>
            <a:r>
              <a:rPr sz="4000" b="1" spc="-10" dirty="0">
                <a:solidFill>
                  <a:srgbClr val="464652"/>
                </a:solidFill>
                <a:latin typeface="Times New Roman"/>
                <a:cs typeface="Times New Roman"/>
              </a:rPr>
              <a:t>Rf </a:t>
            </a:r>
            <a:r>
              <a:rPr sz="4000" b="1" spc="-5" dirty="0">
                <a:solidFill>
                  <a:srgbClr val="464652"/>
                </a:solidFill>
                <a:latin typeface="Times New Roman"/>
                <a:cs typeface="Times New Roman"/>
              </a:rPr>
              <a:t>+ βi(E(rm) -</a:t>
            </a:r>
            <a:r>
              <a:rPr sz="4000" b="1" spc="40" dirty="0">
                <a:solidFill>
                  <a:srgbClr val="464652"/>
                </a:solidFill>
                <a:latin typeface="Times New Roman"/>
                <a:cs typeface="Times New Roman"/>
              </a:rPr>
              <a:t> </a:t>
            </a:r>
            <a:r>
              <a:rPr sz="4000" b="1" spc="-10" dirty="0">
                <a:solidFill>
                  <a:srgbClr val="464652"/>
                </a:solidFill>
                <a:latin typeface="Times New Roman"/>
                <a:cs typeface="Times New Roman"/>
              </a:rPr>
              <a:t>Rf)</a:t>
            </a:r>
            <a:endParaRPr sz="4000">
              <a:latin typeface="Times New Roman"/>
              <a:cs typeface="Times New Roman"/>
            </a:endParaRPr>
          </a:p>
        </p:txBody>
      </p:sp>
      <p:sp>
        <p:nvSpPr>
          <p:cNvPr id="5" name="object 5"/>
          <p:cNvSpPr txBox="1"/>
          <p:nvPr/>
        </p:nvSpPr>
        <p:spPr>
          <a:xfrm>
            <a:off x="383540" y="2741422"/>
            <a:ext cx="7626984" cy="3001645"/>
          </a:xfrm>
          <a:prstGeom prst="rect">
            <a:avLst/>
          </a:prstGeom>
        </p:spPr>
        <p:txBody>
          <a:bodyPr vert="horz" wrap="square" lIns="0" tIns="13335" rIns="0" bIns="0" rtlCol="0">
            <a:spAutoFit/>
          </a:bodyPr>
          <a:lstStyle/>
          <a:p>
            <a:pPr marL="12700">
              <a:lnSpc>
                <a:spcPct val="100000"/>
              </a:lnSpc>
              <a:spcBef>
                <a:spcPts val="105"/>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spc="-5" dirty="0">
                <a:solidFill>
                  <a:srgbClr val="464652"/>
                </a:solidFill>
                <a:latin typeface="Times New Roman"/>
                <a:cs typeface="Times New Roman"/>
              </a:rPr>
              <a:t>E(ri) </a:t>
            </a:r>
            <a:r>
              <a:rPr sz="3200" dirty="0">
                <a:solidFill>
                  <a:srgbClr val="464652"/>
                </a:solidFill>
                <a:latin typeface="Times New Roman"/>
                <a:cs typeface="Times New Roman"/>
              </a:rPr>
              <a:t>= return required on financial asset</a:t>
            </a:r>
            <a:r>
              <a:rPr sz="3200" spc="25" dirty="0">
                <a:solidFill>
                  <a:srgbClr val="464652"/>
                </a:solidFill>
                <a:latin typeface="Times New Roman"/>
                <a:cs typeface="Times New Roman"/>
              </a:rPr>
              <a:t> </a:t>
            </a:r>
            <a:r>
              <a:rPr sz="3200" dirty="0">
                <a:solidFill>
                  <a:srgbClr val="464652"/>
                </a:solidFill>
                <a:latin typeface="Times New Roman"/>
                <a:cs typeface="Times New Roman"/>
              </a:rPr>
              <a:t>i</a:t>
            </a:r>
            <a:endParaRPr sz="3200">
              <a:latin typeface="Times New Roman"/>
              <a:cs typeface="Times New Roman"/>
            </a:endParaRPr>
          </a:p>
          <a:p>
            <a:pPr marL="12700">
              <a:lnSpc>
                <a:spcPct val="100000"/>
              </a:lnSpc>
              <a:spcBef>
                <a:spcPts val="2690"/>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spc="-5" dirty="0">
                <a:solidFill>
                  <a:srgbClr val="464652"/>
                </a:solidFill>
                <a:latin typeface="Times New Roman"/>
                <a:cs typeface="Times New Roman"/>
              </a:rPr>
              <a:t>Rf </a:t>
            </a:r>
            <a:r>
              <a:rPr sz="3200" dirty="0">
                <a:solidFill>
                  <a:srgbClr val="464652"/>
                </a:solidFill>
                <a:latin typeface="Times New Roman"/>
                <a:cs typeface="Times New Roman"/>
              </a:rPr>
              <a:t>= risk-free rate of</a:t>
            </a:r>
            <a:r>
              <a:rPr sz="3200" spc="75" dirty="0">
                <a:solidFill>
                  <a:srgbClr val="464652"/>
                </a:solidFill>
                <a:latin typeface="Times New Roman"/>
                <a:cs typeface="Times New Roman"/>
              </a:rPr>
              <a:t> </a:t>
            </a:r>
            <a:r>
              <a:rPr sz="3200" dirty="0">
                <a:solidFill>
                  <a:srgbClr val="464652"/>
                </a:solidFill>
                <a:latin typeface="Times New Roman"/>
                <a:cs typeface="Times New Roman"/>
              </a:rPr>
              <a:t>return</a:t>
            </a:r>
            <a:endParaRPr sz="3200">
              <a:latin typeface="Times New Roman"/>
              <a:cs typeface="Times New Roman"/>
            </a:endParaRPr>
          </a:p>
          <a:p>
            <a:pPr marL="12700">
              <a:lnSpc>
                <a:spcPct val="100000"/>
              </a:lnSpc>
              <a:spcBef>
                <a:spcPts val="2685"/>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dirty="0">
                <a:solidFill>
                  <a:srgbClr val="464652"/>
                </a:solidFill>
                <a:latin typeface="Times New Roman"/>
                <a:cs typeface="Times New Roman"/>
              </a:rPr>
              <a:t>βi = beta value for financial asset</a:t>
            </a:r>
            <a:r>
              <a:rPr sz="3200" spc="50" dirty="0">
                <a:solidFill>
                  <a:srgbClr val="464652"/>
                </a:solidFill>
                <a:latin typeface="Times New Roman"/>
                <a:cs typeface="Times New Roman"/>
              </a:rPr>
              <a:t> </a:t>
            </a:r>
            <a:r>
              <a:rPr sz="3200" dirty="0">
                <a:solidFill>
                  <a:srgbClr val="464652"/>
                </a:solidFill>
                <a:latin typeface="Times New Roman"/>
                <a:cs typeface="Times New Roman"/>
              </a:rPr>
              <a:t>i</a:t>
            </a:r>
            <a:endParaRPr sz="3200">
              <a:latin typeface="Times New Roman"/>
              <a:cs typeface="Times New Roman"/>
            </a:endParaRPr>
          </a:p>
          <a:p>
            <a:pPr marL="12700">
              <a:lnSpc>
                <a:spcPct val="100000"/>
              </a:lnSpc>
              <a:spcBef>
                <a:spcPts val="2690"/>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dirty="0">
                <a:solidFill>
                  <a:srgbClr val="464652"/>
                </a:solidFill>
                <a:latin typeface="Times New Roman"/>
                <a:cs typeface="Times New Roman"/>
              </a:rPr>
              <a:t>E(rm) = average return on the capital market</a:t>
            </a:r>
            <a:endParaRPr sz="32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CAPM </a:t>
            </a:r>
            <a:br>
              <a:rPr lang="en-US" b="1" dirty="0" smtClean="0"/>
            </a:br>
            <a:endParaRPr lang="en-US" dirty="0"/>
          </a:p>
        </p:txBody>
      </p:sp>
      <p:sp>
        <p:nvSpPr>
          <p:cNvPr id="3" name="Content Placeholder 2"/>
          <p:cNvSpPr>
            <a:spLocks noGrp="1"/>
          </p:cNvSpPr>
          <p:nvPr>
            <p:ph idx="1"/>
          </p:nvPr>
        </p:nvSpPr>
        <p:spPr/>
        <p:txBody>
          <a:bodyPr/>
          <a:lstStyle/>
          <a:p>
            <a:r>
              <a:rPr lang="en-US" dirty="0" smtClean="0"/>
              <a:t>Risk </a:t>
            </a:r>
            <a:r>
              <a:rPr lang="en-US" dirty="0" smtClean="0"/>
              <a:t>Adjusted return </a:t>
            </a:r>
          </a:p>
          <a:p>
            <a:r>
              <a:rPr lang="en-US" dirty="0" smtClean="0"/>
              <a:t>No dividend Company </a:t>
            </a:r>
          </a:p>
          <a:p>
            <a:r>
              <a:rPr lang="en-US" dirty="0" smtClean="0"/>
              <a:t>Undervalued overvalued shares </a:t>
            </a:r>
          </a:p>
          <a:p>
            <a:r>
              <a:rPr lang="en-US" dirty="0" smtClean="0"/>
              <a:t>Analysis of risk of project </a:t>
            </a:r>
          </a:p>
          <a:p>
            <a:r>
              <a:rPr lang="en-US" dirty="0" smtClean="0"/>
              <a:t>Minimization of risk.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764" y="978408"/>
            <a:ext cx="2374392" cy="848868"/>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83540" y="476453"/>
            <a:ext cx="1641475" cy="757555"/>
          </a:xfrm>
          <a:prstGeom prst="rect">
            <a:avLst/>
          </a:prstGeom>
        </p:spPr>
        <p:txBody>
          <a:bodyPr vert="horz" wrap="square" lIns="0" tIns="12700" rIns="0" bIns="0" rtlCol="0">
            <a:spAutoFit/>
          </a:bodyPr>
          <a:lstStyle/>
          <a:p>
            <a:pPr marL="12700">
              <a:lnSpc>
                <a:spcPct val="100000"/>
              </a:lnSpc>
              <a:spcBef>
                <a:spcPts val="100"/>
              </a:spcBef>
            </a:pPr>
            <a:r>
              <a:rPr sz="4800" dirty="0"/>
              <a:t>BE</a:t>
            </a:r>
            <a:r>
              <a:rPr sz="4800" spc="-360" dirty="0"/>
              <a:t>T</a:t>
            </a:r>
            <a:r>
              <a:rPr sz="4800" dirty="0"/>
              <a:t>A</a:t>
            </a:r>
            <a:endParaRPr sz="4800"/>
          </a:p>
        </p:txBody>
      </p:sp>
      <p:sp>
        <p:nvSpPr>
          <p:cNvPr id="4" name="object 4"/>
          <p:cNvSpPr txBox="1">
            <a:spLocks noGrp="1"/>
          </p:cNvSpPr>
          <p:nvPr>
            <p:ph idx="1"/>
          </p:nvPr>
        </p:nvSpPr>
        <p:spPr>
          <a:xfrm>
            <a:off x="457200" y="1600200"/>
            <a:ext cx="8229600" cy="4718728"/>
          </a:xfrm>
          <a:prstGeom prst="rect">
            <a:avLst/>
          </a:prstGeom>
        </p:spPr>
        <p:txBody>
          <a:bodyPr vert="horz" wrap="square" lIns="0" tIns="12700" rIns="0" bIns="0" rtlCol="0">
            <a:spAutoFit/>
          </a:bodyPr>
          <a:lstStyle/>
          <a:p>
            <a:pPr marL="111760">
              <a:lnSpc>
                <a:spcPct val="100000"/>
              </a:lnSpc>
              <a:spcBef>
                <a:spcPts val="100"/>
              </a:spcBef>
              <a:tabLst>
                <a:tab pos="454025" algn="l"/>
              </a:tabLst>
            </a:pPr>
            <a:r>
              <a:rPr sz="1650" spc="25" dirty="0">
                <a:solidFill>
                  <a:srgbClr val="717BA2"/>
                </a:solidFill>
                <a:latin typeface="Wingdings 2"/>
                <a:cs typeface="Wingdings 2"/>
              </a:rPr>
              <a:t></a:t>
            </a:r>
            <a:r>
              <a:rPr sz="1650" spc="25" dirty="0">
                <a:solidFill>
                  <a:srgbClr val="717BA2"/>
                </a:solidFill>
              </a:rPr>
              <a:t>	</a:t>
            </a:r>
            <a:r>
              <a:rPr spc="-5" dirty="0"/>
              <a:t>A measure </a:t>
            </a:r>
            <a:r>
              <a:rPr dirty="0"/>
              <a:t>of the </a:t>
            </a:r>
            <a:r>
              <a:rPr spc="-15" dirty="0"/>
              <a:t>volatility, </a:t>
            </a:r>
            <a:r>
              <a:rPr dirty="0"/>
              <a:t>or </a:t>
            </a:r>
            <a:r>
              <a:rPr spc="-5" dirty="0"/>
              <a:t>systematic risk, </a:t>
            </a:r>
            <a:r>
              <a:rPr dirty="0"/>
              <a:t>of a </a:t>
            </a:r>
            <a:r>
              <a:rPr spc="-5" dirty="0"/>
              <a:t>security </a:t>
            </a:r>
            <a:r>
              <a:rPr dirty="0"/>
              <a:t>or</a:t>
            </a:r>
            <a:r>
              <a:rPr spc="-190" dirty="0"/>
              <a:t> </a:t>
            </a:r>
            <a:r>
              <a:rPr spc="-5" dirty="0"/>
              <a:t>a</a:t>
            </a:r>
            <a:endParaRPr sz="1650">
              <a:latin typeface="Wingdings 2"/>
              <a:cs typeface="Wingdings 2"/>
            </a:endParaRPr>
          </a:p>
          <a:p>
            <a:pPr marL="454659"/>
            <a:r>
              <a:rPr smtClean="0"/>
              <a:t>portfolio </a:t>
            </a:r>
            <a:r>
              <a:rPr dirty="0"/>
              <a:t>in </a:t>
            </a:r>
            <a:r>
              <a:rPr spc="-5" dirty="0"/>
              <a:t>comparison </a:t>
            </a:r>
            <a:r>
              <a:rPr dirty="0"/>
              <a:t>to the </a:t>
            </a:r>
            <a:r>
              <a:rPr spc="-5" dirty="0"/>
              <a:t>market as </a:t>
            </a:r>
            <a:r>
              <a:rPr dirty="0"/>
              <a:t>a</a:t>
            </a:r>
            <a:r>
              <a:rPr spc="-60" dirty="0"/>
              <a:t> </a:t>
            </a:r>
            <a:r>
              <a:rPr spc="-5" dirty="0"/>
              <a:t>whole.</a:t>
            </a:r>
          </a:p>
          <a:p>
            <a:pPr marL="454659" marR="5080" indent="-342900">
              <a:spcBef>
                <a:spcPts val="575"/>
              </a:spcBef>
              <a:tabLst>
                <a:tab pos="454025" algn="l"/>
              </a:tabLst>
            </a:pPr>
            <a:r>
              <a:rPr sz="1650" spc="25" dirty="0">
                <a:solidFill>
                  <a:srgbClr val="717BA2"/>
                </a:solidFill>
                <a:latin typeface="Wingdings 2"/>
                <a:cs typeface="Wingdings 2"/>
              </a:rPr>
              <a:t></a:t>
            </a:r>
            <a:r>
              <a:rPr sz="1650" spc="25" dirty="0">
                <a:solidFill>
                  <a:srgbClr val="717BA2"/>
                </a:solidFill>
              </a:rPr>
              <a:t>	</a:t>
            </a:r>
            <a:r>
              <a:rPr dirty="0"/>
              <a:t>Beta </a:t>
            </a:r>
            <a:r>
              <a:rPr spc="-5" dirty="0"/>
              <a:t>is </a:t>
            </a:r>
            <a:r>
              <a:rPr dirty="0"/>
              <a:t>used in the capital </a:t>
            </a:r>
            <a:r>
              <a:rPr spc="-5" dirty="0"/>
              <a:t>asset </a:t>
            </a:r>
            <a:r>
              <a:rPr dirty="0"/>
              <a:t>pricing </a:t>
            </a:r>
            <a:r>
              <a:rPr spc="-5" dirty="0"/>
              <a:t>model (CAPM), </a:t>
            </a:r>
            <a:r>
              <a:rPr dirty="0"/>
              <a:t>a </a:t>
            </a:r>
            <a:r>
              <a:rPr spc="-5" dirty="0"/>
              <a:t>model  </a:t>
            </a:r>
            <a:r>
              <a:rPr dirty="0"/>
              <a:t>that </a:t>
            </a:r>
            <a:r>
              <a:rPr spc="-5" dirty="0"/>
              <a:t>calculates </a:t>
            </a:r>
            <a:r>
              <a:rPr dirty="0"/>
              <a:t>the expected return of an </a:t>
            </a:r>
            <a:r>
              <a:rPr spc="-5" dirty="0"/>
              <a:t>asset </a:t>
            </a:r>
            <a:r>
              <a:rPr dirty="0"/>
              <a:t>based on </a:t>
            </a:r>
            <a:r>
              <a:rPr spc="-5" dirty="0"/>
              <a:t>its </a:t>
            </a:r>
            <a:r>
              <a:rPr dirty="0"/>
              <a:t>beta</a:t>
            </a:r>
            <a:r>
              <a:rPr spc="-210" dirty="0"/>
              <a:t> </a:t>
            </a:r>
            <a:r>
              <a:rPr dirty="0"/>
              <a:t>and  expected </a:t>
            </a:r>
            <a:r>
              <a:rPr spc="-5" dirty="0"/>
              <a:t>market</a:t>
            </a:r>
            <a:r>
              <a:rPr spc="-55" dirty="0"/>
              <a:t> </a:t>
            </a:r>
            <a:r>
              <a:rPr spc="-5"/>
              <a:t>returns</a:t>
            </a:r>
            <a:r>
              <a:rPr spc="-5" smtClean="0"/>
              <a:t>.</a:t>
            </a:r>
            <a:endParaRPr sz="3500"/>
          </a:p>
          <a:p>
            <a:pPr marL="111760">
              <a:lnSpc>
                <a:spcPct val="100000"/>
              </a:lnSpc>
              <a:tabLst>
                <a:tab pos="454025" algn="l"/>
              </a:tabLst>
            </a:pPr>
            <a:r>
              <a:rPr sz="1650" spc="25" dirty="0">
                <a:solidFill>
                  <a:srgbClr val="717BA2"/>
                </a:solidFill>
                <a:latin typeface="Wingdings 2"/>
                <a:cs typeface="Wingdings 2"/>
              </a:rPr>
              <a:t></a:t>
            </a:r>
            <a:r>
              <a:rPr sz="1650" spc="25" dirty="0">
                <a:solidFill>
                  <a:srgbClr val="717BA2"/>
                </a:solidFill>
              </a:rPr>
              <a:t>	</a:t>
            </a:r>
            <a:r>
              <a:rPr spc="-5" dirty="0"/>
              <a:t>Also </a:t>
            </a:r>
            <a:r>
              <a:rPr dirty="0"/>
              <a:t>known </a:t>
            </a:r>
            <a:r>
              <a:rPr spc="-5" dirty="0"/>
              <a:t>as "beta</a:t>
            </a:r>
            <a:r>
              <a:rPr spc="-40" dirty="0"/>
              <a:t> </a:t>
            </a:r>
            <a:r>
              <a:rPr spc="-5" dirty="0"/>
              <a:t>coefficient."</a:t>
            </a:r>
            <a:endParaRPr sz="1650">
              <a:latin typeface="Wingdings 2"/>
              <a:cs typeface="Wingdings 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914400"/>
            <a:ext cx="8220075" cy="505908"/>
          </a:xfrm>
          <a:prstGeom prst="rect">
            <a:avLst/>
          </a:prstGeom>
        </p:spPr>
        <p:txBody>
          <a:bodyPr vert="horz" wrap="square" lIns="0" tIns="13335" rIns="0" bIns="0" rtlCol="0">
            <a:spAutoFit/>
          </a:bodyPr>
          <a:lstStyle/>
          <a:p>
            <a:pPr marL="12700">
              <a:lnSpc>
                <a:spcPct val="100000"/>
              </a:lnSpc>
              <a:spcBef>
                <a:spcPts val="105"/>
              </a:spcBef>
            </a:pPr>
            <a:r>
              <a:rPr sz="2250" spc="-10" dirty="0">
                <a:solidFill>
                  <a:srgbClr val="717BA2"/>
                </a:solidFill>
                <a:latin typeface="Wingdings 2"/>
                <a:cs typeface="Wingdings 2"/>
              </a:rPr>
              <a:t></a:t>
            </a:r>
            <a:r>
              <a:rPr sz="2250" spc="-10" dirty="0">
                <a:solidFill>
                  <a:srgbClr val="717BA2"/>
                </a:solidFill>
                <a:latin typeface="Times New Roman"/>
                <a:cs typeface="Times New Roman"/>
              </a:rPr>
              <a:t> </a:t>
            </a:r>
            <a:r>
              <a:rPr sz="3200" dirty="0">
                <a:solidFill>
                  <a:srgbClr val="464652"/>
                </a:solidFill>
                <a:latin typeface="Arial"/>
                <a:cs typeface="Arial"/>
              </a:rPr>
              <a:t>Beta is calculated using regression</a:t>
            </a:r>
            <a:r>
              <a:rPr sz="3200" spc="-50" dirty="0">
                <a:solidFill>
                  <a:srgbClr val="464652"/>
                </a:solidFill>
                <a:latin typeface="Arial"/>
                <a:cs typeface="Arial"/>
              </a:rPr>
              <a:t> </a:t>
            </a:r>
            <a:r>
              <a:rPr sz="3200" dirty="0">
                <a:solidFill>
                  <a:srgbClr val="464652"/>
                </a:solidFill>
                <a:latin typeface="Arial"/>
                <a:cs typeface="Arial"/>
              </a:rPr>
              <a:t>analysis</a:t>
            </a:r>
            <a:endParaRPr sz="3200">
              <a:latin typeface="Arial"/>
              <a:cs typeface="Arial"/>
            </a:endParaRPr>
          </a:p>
        </p:txBody>
      </p:sp>
      <p:sp>
        <p:nvSpPr>
          <p:cNvPr id="3" name="object 3"/>
          <p:cNvSpPr txBox="1"/>
          <p:nvPr/>
        </p:nvSpPr>
        <p:spPr>
          <a:xfrm>
            <a:off x="383540" y="2867914"/>
            <a:ext cx="279400" cy="357790"/>
          </a:xfrm>
          <a:prstGeom prst="rect">
            <a:avLst/>
          </a:prstGeom>
        </p:spPr>
        <p:txBody>
          <a:bodyPr vert="horz" wrap="square" lIns="0" tIns="11430" rIns="0" bIns="0" rtlCol="0">
            <a:spAutoFit/>
          </a:bodyPr>
          <a:lstStyle/>
          <a:p>
            <a:pPr marL="12700">
              <a:lnSpc>
                <a:spcPct val="100000"/>
              </a:lnSpc>
              <a:spcBef>
                <a:spcPts val="90"/>
              </a:spcBef>
            </a:pPr>
            <a:r>
              <a:rPr sz="2250" spc="-10" dirty="0">
                <a:solidFill>
                  <a:srgbClr val="717BA2"/>
                </a:solidFill>
                <a:latin typeface="Wingdings 2"/>
                <a:cs typeface="Wingdings 2"/>
              </a:rPr>
              <a:t></a:t>
            </a:r>
            <a:endParaRPr sz="2250">
              <a:latin typeface="Wingdings 2"/>
              <a:cs typeface="Wingdings 2"/>
            </a:endParaRPr>
          </a:p>
        </p:txBody>
      </p:sp>
      <p:sp>
        <p:nvSpPr>
          <p:cNvPr id="4" name="object 4"/>
          <p:cNvSpPr/>
          <p:nvPr/>
        </p:nvSpPr>
        <p:spPr>
          <a:xfrm>
            <a:off x="1115618" y="2276855"/>
            <a:ext cx="6640448" cy="328574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259</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CAPITAL ASSET  PRICING MODEL</vt:lpstr>
      <vt:lpstr>CAPM</vt:lpstr>
      <vt:lpstr>ASSUMPTIONS</vt:lpstr>
      <vt:lpstr>IMPLICATIONS AND RELEVANCE OF CAPM</vt:lpstr>
      <vt:lpstr>Slide 5</vt:lpstr>
      <vt:lpstr>CAPM EQUATION</vt:lpstr>
      <vt:lpstr>Benefits of CAPM  </vt:lpstr>
      <vt:lpstr>BETA</vt:lpstr>
      <vt:lpstr>Slide 9</vt:lpstr>
      <vt:lpstr>VALUE OF BETA</vt:lpstr>
      <vt:lpstr>Limitations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ASSET  PRICING MODEL</dc:title>
  <dc:creator>Manish</dc:creator>
  <cp:lastModifiedBy>Manish</cp:lastModifiedBy>
  <cp:revision>3</cp:revision>
  <dcterms:created xsi:type="dcterms:W3CDTF">2017-10-10T10:40:32Z</dcterms:created>
  <dcterms:modified xsi:type="dcterms:W3CDTF">2018-10-12T04:55:45Z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2013-03-07T00:00:00Z</vt:filetime>
  </property>
  <property fmtid="{D5CDD505-2E9C-101B-9397-08002B2CF9AE}" pid="3" name="Creator">
    <vt:lpwstr>Microsoft® Office PowerPoint® 2007</vt:lpwstr>
  </property>
  <property fmtid="{D5CDD505-2E9C-101B-9397-08002B2CF9AE}" pid="4" name="LastSaved">
    <vt:filetime>2017-10-10T00:00:00Z</vt:filetime>
  </property>
</Properties>
</file>