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10/11/2018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smtClean="0"/>
              <a:t>Life Insurance – Definition, Need and Benefits</a:t>
            </a:r>
            <a:r>
              <a:rPr lang="en-US" dirty="0" smtClean="0"/>
              <a:t/>
            </a:r>
            <a:br>
              <a:rPr lang="en-US" dirty="0" smtClean="0"/>
            </a:br>
            <a:endParaRPr lang="en-US" dirty="0"/>
          </a:p>
        </p:txBody>
      </p:sp>
      <p:sp>
        <p:nvSpPr>
          <p:cNvPr id="3" name="Subtitle 2"/>
          <p:cNvSpPr>
            <a:spLocks noGrp="1"/>
          </p:cNvSpPr>
          <p:nvPr>
            <p:ph type="subTitle" idx="1"/>
          </p:nvPr>
        </p:nvSpPr>
        <p:spPr/>
        <p:txBody>
          <a:bodyPr/>
          <a:lstStyle/>
          <a:p>
            <a:r>
              <a:rPr lang="en-US" dirty="0" smtClean="0"/>
              <a:t>Dr. Manish </a:t>
            </a:r>
            <a:r>
              <a:rPr lang="en-US" dirty="0" err="1" smtClean="0"/>
              <a:t>Dadhich</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 of Life Insurance </a:t>
            </a:r>
            <a:endParaRPr lang="en-US" dirty="0"/>
          </a:p>
        </p:txBody>
      </p:sp>
      <p:sp>
        <p:nvSpPr>
          <p:cNvPr id="3" name="Content Placeholder 2"/>
          <p:cNvSpPr>
            <a:spLocks noGrp="1"/>
          </p:cNvSpPr>
          <p:nvPr>
            <p:ph idx="1"/>
          </p:nvPr>
        </p:nvSpPr>
        <p:spPr/>
        <p:txBody>
          <a:bodyPr/>
          <a:lstStyle/>
          <a:p>
            <a:pPr>
              <a:buNone/>
            </a:pPr>
            <a:r>
              <a:rPr lang="en-US" dirty="0" smtClean="0"/>
              <a:t> </a:t>
            </a:r>
            <a:r>
              <a:rPr lang="en-US" b="1" dirty="0" smtClean="0"/>
              <a:t>1. It is </a:t>
            </a:r>
            <a:r>
              <a:rPr lang="en-US" b="1" dirty="0" smtClean="0"/>
              <a:t>superior </a:t>
            </a:r>
            <a:r>
              <a:rPr lang="en-US" b="1" dirty="0" smtClean="0"/>
              <a:t>to traditional saving machine. </a:t>
            </a:r>
            <a:endParaRPr lang="en-US" b="1" dirty="0" smtClean="0"/>
          </a:p>
          <a:p>
            <a:pPr>
              <a:buNone/>
            </a:pPr>
            <a:r>
              <a:rPr lang="en-US" dirty="0" smtClean="0"/>
              <a:t>In the event ultimately death, of say, the main earner in the family, the policy will pay out guaranteed sum assured, which is likely to be significantly more then the total premiums paid.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just">
              <a:buNone/>
            </a:pPr>
            <a:r>
              <a:rPr lang="en-US" b="1" dirty="0" smtClean="0"/>
              <a:t>2. </a:t>
            </a:r>
            <a:r>
              <a:rPr lang="en-US" b="1" dirty="0" smtClean="0"/>
              <a:t>It </a:t>
            </a:r>
            <a:r>
              <a:rPr lang="en-US" b="1" dirty="0" smtClean="0"/>
              <a:t>encourages saving and forces </a:t>
            </a:r>
            <a:r>
              <a:rPr lang="en-US" b="1" dirty="0" smtClean="0"/>
              <a:t>thrift</a:t>
            </a:r>
            <a:endParaRPr lang="en-US" b="1" dirty="0" smtClean="0"/>
          </a:p>
          <a:p>
            <a:pPr algn="just">
              <a:buNone/>
            </a:pPr>
            <a:r>
              <a:rPr lang="en-US" dirty="0" smtClean="0"/>
              <a:t>Once an insurance contract has been entered into, the insured has an obligation to continue paying premiums, until the end of the term of policy, otherwise the policy will lapse. In other words, it becomes compulsory for the insure to save regularly and spend wisely. In contrast saving held in a deposit account can be accessed or stop easily. </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buNone/>
            </a:pPr>
            <a:r>
              <a:rPr lang="en-US" b="1" dirty="0" smtClean="0"/>
              <a:t>3. It provides easy settlement and protection against creditors </a:t>
            </a:r>
            <a:endParaRPr lang="en-US" b="1" dirty="0" smtClean="0"/>
          </a:p>
          <a:p>
            <a:pPr algn="just">
              <a:buNone/>
            </a:pPr>
            <a:r>
              <a:rPr lang="en-US" dirty="0" smtClean="0"/>
              <a:t>Once a person appointed for receiving the benefits or a transfer of rights is made (assignments), a claim under the life insurance contracts can be settled easily. </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b="1" dirty="0" smtClean="0"/>
              <a:t>4. It can be enchased and facilities borrowing. </a:t>
            </a:r>
            <a:endParaRPr lang="en-US" b="1" dirty="0" smtClean="0"/>
          </a:p>
          <a:p>
            <a:pPr algn="just"/>
            <a:r>
              <a:rPr lang="en-US" dirty="0" smtClean="0"/>
              <a:t>Sum contracts may allow the policy can be surrendered for a cash amount, if policy holder is not in a position to pay the premium. A loan, against certain policy, can be taken for a temporary period to tide over the difficulty. </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b="1" dirty="0" smtClean="0"/>
              <a:t>5. Tax relief: </a:t>
            </a:r>
            <a:endParaRPr lang="en-US" b="1" dirty="0" smtClean="0"/>
          </a:p>
          <a:p>
            <a:pPr algn="just"/>
            <a:r>
              <a:rPr lang="en-US" dirty="0" smtClean="0"/>
              <a:t>The policy holder obtains income tax rebates by paying the insurance premium. The specified from of saving which enjoys a tax rebate u/s 88 of the income tax act. Include Life Insurance premiums and contribution to a recognized PF etc.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t>Life Insurance – Definition, Need and Benefits</a:t>
            </a:r>
            <a:r>
              <a:rPr lang="en-US" sz="3200" dirty="0" smtClean="0"/>
              <a:t/>
            </a:r>
            <a:br>
              <a:rPr lang="en-US" sz="3200" dirty="0" smtClean="0"/>
            </a:br>
            <a:endParaRPr lang="en-US" sz="3200" dirty="0"/>
          </a:p>
        </p:txBody>
      </p:sp>
      <p:sp>
        <p:nvSpPr>
          <p:cNvPr id="3" name="Content Placeholder 2"/>
          <p:cNvSpPr>
            <a:spLocks noGrp="1"/>
          </p:cNvSpPr>
          <p:nvPr>
            <p:ph idx="1"/>
          </p:nvPr>
        </p:nvSpPr>
        <p:spPr/>
        <p:txBody>
          <a:bodyPr/>
          <a:lstStyle/>
          <a:p>
            <a:pPr algn="just"/>
            <a:r>
              <a:rPr lang="en-US" dirty="0" smtClean="0"/>
              <a:t>Life </a:t>
            </a:r>
            <a:r>
              <a:rPr lang="en-US" dirty="0" smtClean="0"/>
              <a:t>insurance is a contract between two parties whereby one party agrees to pay to the other party, a certain amount of money as premium to make good the loss of life arising out of an uncertain event of death in which the insured has interest.</a:t>
            </a:r>
          </a:p>
          <a:p>
            <a:pPr algn="just"/>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The Products</a:t>
            </a:r>
            <a:endParaRPr lang="en-US" sz="3600" b="1" dirty="0"/>
          </a:p>
        </p:txBody>
      </p:sp>
      <p:sp>
        <p:nvSpPr>
          <p:cNvPr id="3" name="Content Placeholder 2"/>
          <p:cNvSpPr>
            <a:spLocks noGrp="1"/>
          </p:cNvSpPr>
          <p:nvPr>
            <p:ph idx="1"/>
          </p:nvPr>
        </p:nvSpPr>
        <p:spPr/>
        <p:txBody>
          <a:bodyPr>
            <a:normAutofit fontScale="85000" lnSpcReduction="10000"/>
          </a:bodyPr>
          <a:lstStyle/>
          <a:p>
            <a:pPr algn="just"/>
            <a:r>
              <a:rPr lang="en-US" dirty="0" smtClean="0"/>
              <a:t>There are a variety of life insurance products to suit to the needs of various categories of people—children, youth, women, middle-aged persons, old people; and also rural </a:t>
            </a:r>
            <a:r>
              <a:rPr lang="en-US" dirty="0" err="1" smtClean="0"/>
              <a:t>people,etc</a:t>
            </a:r>
            <a:r>
              <a:rPr lang="en-US" dirty="0" smtClean="0"/>
              <a:t>. </a:t>
            </a:r>
            <a:endParaRPr lang="en-US" dirty="0" smtClean="0"/>
          </a:p>
          <a:p>
            <a:pPr algn="just"/>
            <a:r>
              <a:rPr lang="en-US" dirty="0" smtClean="0"/>
              <a:t>Life </a:t>
            </a:r>
            <a:r>
              <a:rPr lang="en-US" dirty="0" smtClean="0"/>
              <a:t>insurance products could be purchased from registered life insurers notified by the IRDA. Insurers appoint insurance agents to sell their products. </a:t>
            </a:r>
            <a:endParaRPr lang="en-US" dirty="0" smtClean="0"/>
          </a:p>
          <a:p>
            <a:pPr algn="just"/>
            <a:r>
              <a:rPr lang="en-US" dirty="0" smtClean="0"/>
              <a:t>Public </a:t>
            </a:r>
            <a:r>
              <a:rPr lang="en-US" dirty="0" smtClean="0"/>
              <a:t>who are interested to buy life insurance products should receive proper advice from insurance agents/insurer so that a right product could be chosen to suit particular financial needs.</a:t>
            </a:r>
          </a:p>
          <a:p>
            <a:pPr algn="just"/>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Need for the Life Insurance</a:t>
            </a:r>
            <a:r>
              <a:rPr lang="en-US" b="1" dirty="0" smtClean="0"/>
              <a:t/>
            </a:r>
            <a:br>
              <a:rPr lang="en-US" b="1" dirty="0" smtClean="0"/>
            </a:br>
            <a:endParaRPr lang="en-US" dirty="0"/>
          </a:p>
        </p:txBody>
      </p:sp>
      <p:sp>
        <p:nvSpPr>
          <p:cNvPr id="3" name="Content Placeholder 2"/>
          <p:cNvSpPr>
            <a:spLocks noGrp="1"/>
          </p:cNvSpPr>
          <p:nvPr>
            <p:ph idx="1"/>
          </p:nvPr>
        </p:nvSpPr>
        <p:spPr>
          <a:xfrm>
            <a:off x="457200" y="1066800"/>
            <a:ext cx="8229600" cy="5059363"/>
          </a:xfrm>
        </p:spPr>
        <p:txBody>
          <a:bodyPr>
            <a:noAutofit/>
          </a:bodyPr>
          <a:lstStyle/>
          <a:p>
            <a:pPr algn="just"/>
            <a:r>
              <a:rPr lang="en-US" sz="2400" dirty="0" smtClean="0"/>
              <a:t>Insurance was realized what a useful tool it was in a number of situations, including:</a:t>
            </a:r>
          </a:p>
          <a:p>
            <a:pPr lvl="0" algn="just">
              <a:buNone/>
            </a:pPr>
            <a:r>
              <a:rPr lang="en-US" sz="2400" b="1" dirty="0" smtClean="0"/>
              <a:t>1. Temporary </a:t>
            </a:r>
            <a:r>
              <a:rPr lang="en-US" sz="2400" b="1" dirty="0" smtClean="0"/>
              <a:t>needs threats: </a:t>
            </a:r>
            <a:r>
              <a:rPr lang="en-US" sz="2400" dirty="0" smtClean="0"/>
              <a:t>The original purpose of Life Insurance remains an important element, namely providing for replacement of income on death etc.</a:t>
            </a:r>
          </a:p>
          <a:p>
            <a:pPr lvl="0" algn="just">
              <a:buNone/>
            </a:pPr>
            <a:r>
              <a:rPr lang="en-US" sz="2400" b="1" dirty="0" smtClean="0"/>
              <a:t>2. Regular </a:t>
            </a:r>
            <a:r>
              <a:rPr lang="en-US" sz="2400" b="1" dirty="0" smtClean="0"/>
              <a:t>saving: </a:t>
            </a:r>
            <a:r>
              <a:rPr lang="en-US" sz="2400" dirty="0" smtClean="0"/>
              <a:t>Providing one’s family and oneself, as a medium to long term exercise (through a series of regular payment of premiums). This has been become more relevant in recent times as people seek financial independence from their family.</a:t>
            </a:r>
          </a:p>
          <a:p>
            <a:pPr lvl="0" algn="just">
              <a:buNone/>
            </a:pPr>
            <a:r>
              <a:rPr lang="en-US" sz="2400" b="1" dirty="0" smtClean="0"/>
              <a:t>3. Investment</a:t>
            </a:r>
            <a:r>
              <a:rPr lang="en-US" sz="2400" b="1" dirty="0" smtClean="0"/>
              <a:t>: </a:t>
            </a:r>
            <a:r>
              <a:rPr lang="en-US" sz="2400" dirty="0" smtClean="0"/>
              <a:t>Put simply, the building up of saving while safeguarding it from ravages of inflation. Unlike regular saving products are traditionally lump is investments, where the individual makes are one time payment.</a:t>
            </a:r>
          </a:p>
          <a:p>
            <a:pPr algn="just"/>
            <a:endParaRPr lang="en-US"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lvl="0" algn="just">
              <a:buNone/>
            </a:pPr>
            <a:r>
              <a:rPr lang="en-US" sz="2800" b="1" dirty="0" smtClean="0"/>
              <a:t>4. Retirement</a:t>
            </a:r>
            <a:r>
              <a:rPr lang="en-US" sz="2800" b="1" dirty="0" smtClean="0"/>
              <a:t>: </a:t>
            </a:r>
            <a:r>
              <a:rPr lang="en-US" sz="2800" dirty="0" smtClean="0"/>
              <a:t>Provision for one’s on later years has become increasingly necessary. Especially in charging culture abs social environment, one can buy a suitable insurance policy which will provide periodical payments on one’s old age.</a:t>
            </a:r>
          </a:p>
          <a:p>
            <a:pPr lvl="0" algn="just">
              <a:buNone/>
            </a:pPr>
            <a:r>
              <a:rPr lang="en-US" sz="2800" b="1" dirty="0" smtClean="0"/>
              <a:t>5. Social </a:t>
            </a:r>
            <a:r>
              <a:rPr lang="en-US" sz="2800" b="1" dirty="0" smtClean="0"/>
              <a:t>security: </a:t>
            </a:r>
            <a:r>
              <a:rPr lang="en-US" sz="2800" dirty="0" smtClean="0"/>
              <a:t>Insurance also provide some social security that insured expects in future such as a particular sum of money for the education and wedding of children. One may like to buy an insurance policy for a specific sum to meet such a lump sum commitment.</a:t>
            </a:r>
          </a:p>
          <a:p>
            <a:pPr algn="just"/>
            <a:endParaRPr lang="en-US"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0" algn="just">
              <a:buNone/>
            </a:pPr>
            <a:r>
              <a:rPr lang="en-US" sz="2800" b="1" dirty="0" smtClean="0"/>
              <a:t>6. Transfer </a:t>
            </a:r>
            <a:r>
              <a:rPr lang="en-US" sz="2800" b="1" dirty="0" smtClean="0"/>
              <a:t>of risk: </a:t>
            </a:r>
            <a:r>
              <a:rPr lang="en-US" sz="2800" dirty="0" smtClean="0"/>
              <a:t>Payment of insurance premium results in an outflow of disposable income. Insurance may solve future cash inflow problems that will occur during ones lifespan. Therefore, provide a cover and transfer the risk.</a:t>
            </a:r>
          </a:p>
          <a:p>
            <a:pPr lvl="0" algn="just">
              <a:buNone/>
            </a:pPr>
            <a:r>
              <a:rPr lang="en-US" sz="2800" b="1" dirty="0" smtClean="0"/>
              <a:t>7. Diffusion </a:t>
            </a:r>
            <a:r>
              <a:rPr lang="en-US" sz="2800" b="1" dirty="0" smtClean="0"/>
              <a:t>of risk: </a:t>
            </a:r>
            <a:r>
              <a:rPr lang="en-US" sz="2800" dirty="0" smtClean="0"/>
              <a:t>The amount and mode of payment spend on insurance is as per the option picked by one according to his own choice. Therefore one can park funds according to their choice of risk and return.</a:t>
            </a:r>
          </a:p>
          <a:p>
            <a:pPr algn="just"/>
            <a:endParaRPr lang="en-US"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lgn="just">
              <a:buNone/>
            </a:pPr>
            <a:r>
              <a:rPr lang="en-US" b="1" dirty="0" smtClean="0"/>
              <a:t>8. Profitable </a:t>
            </a:r>
            <a:r>
              <a:rPr lang="en-US" b="1" dirty="0" smtClean="0"/>
              <a:t>opportunity: </a:t>
            </a:r>
            <a:r>
              <a:rPr lang="en-US" dirty="0" smtClean="0"/>
              <a:t>Our present age is a critical factor in deciding the quantum of insurance that one can afford. The rates of premium go up with the advancing age of the life assured. </a:t>
            </a:r>
            <a:endParaRPr lang="en-US" dirty="0" smtClean="0"/>
          </a:p>
          <a:p>
            <a:pPr lvl="0" algn="just">
              <a:buNone/>
            </a:pPr>
            <a:r>
              <a:rPr lang="en-US" b="1" dirty="0" smtClean="0"/>
              <a:t>9. Tax </a:t>
            </a:r>
            <a:r>
              <a:rPr lang="en-US" b="1" dirty="0" smtClean="0"/>
              <a:t>savings: </a:t>
            </a:r>
            <a:r>
              <a:rPr lang="en-US" dirty="0" smtClean="0"/>
              <a:t>If people have an option of risk coverage with guaranteed return and tax saving they will surely prefer it. Generally policyholders take into account the tax benefit under Section 80C.</a:t>
            </a:r>
          </a:p>
          <a:p>
            <a:pPr algn="just"/>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t>The Five Simple Rules for Life Insurance</a:t>
            </a:r>
            <a:br>
              <a:rPr lang="en-US" sz="3200" b="1" dirty="0" smtClean="0"/>
            </a:br>
            <a:endParaRPr lang="en-US" sz="3200" b="1" dirty="0"/>
          </a:p>
        </p:txBody>
      </p:sp>
      <p:sp>
        <p:nvSpPr>
          <p:cNvPr id="3" name="Content Placeholder 2"/>
          <p:cNvSpPr>
            <a:spLocks noGrp="1"/>
          </p:cNvSpPr>
          <p:nvPr>
            <p:ph idx="1"/>
          </p:nvPr>
        </p:nvSpPr>
        <p:spPr>
          <a:xfrm>
            <a:off x="457200" y="1143000"/>
            <a:ext cx="8305800" cy="5715000"/>
          </a:xfrm>
        </p:spPr>
        <p:txBody>
          <a:bodyPr>
            <a:normAutofit fontScale="85000" lnSpcReduction="20000"/>
          </a:bodyPr>
          <a:lstStyle/>
          <a:p>
            <a:pPr lvl="0" algn="just">
              <a:buNone/>
            </a:pPr>
            <a:r>
              <a:rPr lang="en-US" b="1" dirty="0" smtClean="0"/>
              <a:t>1. Income </a:t>
            </a:r>
            <a:r>
              <a:rPr lang="en-US" b="1" dirty="0" smtClean="0"/>
              <a:t>rule:</a:t>
            </a:r>
            <a:r>
              <a:rPr lang="en-US" dirty="0" smtClean="0"/>
              <a:t> The most basic rule of thumb is provided by the income rule which holds that individual insurance cover should be at least around eight to ten times one’s gross annual income. For example, a person earning a gross annual income of 1 </a:t>
            </a:r>
            <a:r>
              <a:rPr lang="en-US" dirty="0" err="1" smtClean="0"/>
              <a:t>lakh</a:t>
            </a:r>
            <a:r>
              <a:rPr lang="en-US" dirty="0" smtClean="0"/>
              <a:t> should have about 8 to 10 </a:t>
            </a:r>
            <a:r>
              <a:rPr lang="en-US" dirty="0" err="1" smtClean="0"/>
              <a:t>lakh</a:t>
            </a:r>
            <a:r>
              <a:rPr lang="en-US" dirty="0" smtClean="0"/>
              <a:t> in life insurance cover.</a:t>
            </a:r>
          </a:p>
          <a:p>
            <a:pPr lvl="0" algn="just">
              <a:buNone/>
            </a:pPr>
            <a:r>
              <a:rPr lang="en-US" b="1" dirty="0" smtClean="0"/>
              <a:t>2. Income </a:t>
            </a:r>
            <a:r>
              <a:rPr lang="en-US" b="1" dirty="0" smtClean="0"/>
              <a:t>plus expenses rule:</a:t>
            </a:r>
            <a:r>
              <a:rPr lang="en-US" dirty="0" smtClean="0"/>
              <a:t> This rule suggests that an individual needs insurance equal to five times of his gross annual income, plus the total of basic expenses like housing or car loans, personal debt, </a:t>
            </a:r>
            <a:r>
              <a:rPr lang="en-US" dirty="0" err="1" smtClean="0"/>
              <a:t>childs</a:t>
            </a:r>
            <a:r>
              <a:rPr lang="en-US" dirty="0" smtClean="0"/>
              <a:t> education, etc.</a:t>
            </a:r>
          </a:p>
          <a:p>
            <a:pPr algn="just">
              <a:buNone/>
            </a:pPr>
            <a:r>
              <a:rPr lang="en-US" b="1" dirty="0" smtClean="0"/>
              <a:t>3. Premiums </a:t>
            </a:r>
            <a:r>
              <a:rPr lang="en-US" b="1" dirty="0" smtClean="0"/>
              <a:t>as percentage of income:</a:t>
            </a:r>
            <a:r>
              <a:rPr lang="en-US" dirty="0" smtClean="0"/>
              <a:t> By this rule, payment of insurance premium depends on disposable income. In other words, one should decide the quantum of insurance after meeting the regular outgo from salary.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pPr lvl="0">
              <a:buNone/>
            </a:pPr>
            <a:r>
              <a:rPr lang="en-US" b="1" dirty="0" smtClean="0"/>
              <a:t>4. Capital </a:t>
            </a:r>
            <a:r>
              <a:rPr lang="en-US" b="1" dirty="0" smtClean="0"/>
              <a:t>fund rule:</a:t>
            </a:r>
            <a:r>
              <a:rPr lang="en-US" dirty="0" smtClean="0"/>
              <a:t> This rule suggests that if one need 1 </a:t>
            </a:r>
            <a:r>
              <a:rPr lang="en-US" dirty="0" err="1" smtClean="0"/>
              <a:t>lakh</a:t>
            </a:r>
            <a:r>
              <a:rPr lang="en-US" dirty="0" smtClean="0"/>
              <a:t> per annum for his family needs and assuming one do not have any other income-generating assets, one may like to create a capital fund of 12.5 </a:t>
            </a:r>
            <a:r>
              <a:rPr lang="en-US" dirty="0" err="1" smtClean="0"/>
              <a:t>lakh</a:t>
            </a:r>
            <a:r>
              <a:rPr lang="en-US" dirty="0" smtClean="0"/>
              <a:t> which can yield 1 </a:t>
            </a:r>
            <a:r>
              <a:rPr lang="en-US" dirty="0" err="1" smtClean="0"/>
              <a:t>lakh</a:t>
            </a:r>
            <a:r>
              <a:rPr lang="en-US" dirty="0" smtClean="0"/>
              <a:t> annual income at the rate of 8 percent per annum, one may therefore buy a life insurance policy of 12.5 </a:t>
            </a:r>
            <a:r>
              <a:rPr lang="en-US" dirty="0" err="1" smtClean="0"/>
              <a:t>lakh</a:t>
            </a:r>
            <a:r>
              <a:rPr lang="en-US" dirty="0" smtClean="0"/>
              <a:t>.</a:t>
            </a:r>
          </a:p>
          <a:p>
            <a:pPr>
              <a:buNone/>
            </a:pPr>
            <a:r>
              <a:rPr lang="en-US" b="1" dirty="0" smtClean="0"/>
              <a:t>5. Family </a:t>
            </a:r>
            <a:r>
              <a:rPr lang="en-US" b="1" dirty="0" smtClean="0"/>
              <a:t>needs approach:</a:t>
            </a:r>
            <a:r>
              <a:rPr lang="en-US" dirty="0" smtClean="0"/>
              <a:t> This rule holds that one purchases enough life insurance to enable his family to meet various expenses in the event of key earning </a:t>
            </a:r>
            <a:r>
              <a:rPr lang="en-US" dirty="0" err="1" smtClean="0"/>
              <a:t>person‟s</a:t>
            </a:r>
            <a:r>
              <a:rPr lang="en-US" dirty="0" smtClean="0"/>
              <a:t> death. </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157</TotalTime>
  <Words>748</Words>
  <Application>Microsoft Office PowerPoint</Application>
  <PresentationFormat>On-screen Show (4:3)</PresentationFormat>
  <Paragraphs>36</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Life Insurance – Definition, Need and Benefits </vt:lpstr>
      <vt:lpstr>Life Insurance – Definition, Need and Benefits </vt:lpstr>
      <vt:lpstr>The Products</vt:lpstr>
      <vt:lpstr>Need for the Life Insurance </vt:lpstr>
      <vt:lpstr>Slide 5</vt:lpstr>
      <vt:lpstr>Slide 6</vt:lpstr>
      <vt:lpstr>Slide 7</vt:lpstr>
      <vt:lpstr>The Five Simple Rules for Life Insurance </vt:lpstr>
      <vt:lpstr>Slide 9</vt:lpstr>
      <vt:lpstr>Benefits of Life Insurance </vt:lpstr>
      <vt:lpstr>Slide 11</vt:lpstr>
      <vt:lpstr>Slide 12</vt:lpstr>
      <vt:lpstr>Slide 13</vt:lpstr>
      <vt:lpstr>Slide 14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Manish</dc:creator>
  <cp:lastModifiedBy>Manish</cp:lastModifiedBy>
  <cp:revision>2</cp:revision>
  <dcterms:created xsi:type="dcterms:W3CDTF">2006-08-16T00:00:00Z</dcterms:created>
  <dcterms:modified xsi:type="dcterms:W3CDTF">2018-10-11T09:34:25Z</dcterms:modified>
</cp:coreProperties>
</file>