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Introduction to International Business</a:t>
            </a:r>
            <a:endParaRPr lang="en-US" dirty="0"/>
          </a:p>
        </p:txBody>
      </p:sp>
      <p:sp>
        <p:nvSpPr>
          <p:cNvPr id="3" name="Subtitle 2"/>
          <p:cNvSpPr>
            <a:spLocks noGrp="1"/>
          </p:cNvSpPr>
          <p:nvPr>
            <p:ph type="subTitle" idx="1"/>
          </p:nvPr>
        </p:nvSpPr>
        <p:spPr/>
        <p:txBody>
          <a:bodyPr/>
          <a:lstStyle/>
          <a:p>
            <a:r>
              <a:rPr lang="en-US" dirty="0" smtClean="0"/>
              <a:t>Dr. Manish </a:t>
            </a:r>
            <a:r>
              <a:rPr lang="en-US" dirty="0" err="1" smtClean="0"/>
              <a:t>Dadhich</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(f) Difference in procedures and documentation:</a:t>
            </a:r>
            <a:endParaRPr lang="en-US" sz="3200" dirty="0"/>
          </a:p>
        </p:txBody>
      </p:sp>
      <p:sp>
        <p:nvSpPr>
          <p:cNvPr id="3" name="Content Placeholder 2"/>
          <p:cNvSpPr>
            <a:spLocks noGrp="1"/>
          </p:cNvSpPr>
          <p:nvPr>
            <p:ph idx="1"/>
          </p:nvPr>
        </p:nvSpPr>
        <p:spPr/>
        <p:txBody>
          <a:bodyPr>
            <a:normAutofit fontScale="85000" lnSpcReduction="10000"/>
          </a:bodyPr>
          <a:lstStyle/>
          <a:p>
            <a:pPr algn="just"/>
            <a:r>
              <a:rPr lang="en-US" dirty="0" smtClean="0"/>
              <a:t>The laws of the country and customs of trade in each country demand different procedures and documentary requirements for the import and export of the goods and services.</a:t>
            </a:r>
          </a:p>
          <a:p>
            <a:pPr algn="just"/>
            <a:r>
              <a:rPr lang="en-US" dirty="0" smtClean="0"/>
              <a:t>Having seen the above points of differences, we can say that the two business systems, international and domestic are quite different. As each country has to protect its own interest political and financial, it has to put certain restrictions on foreign trade import to a trader are quite different as compared to domestic business.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A</a:t>
            </a:r>
            <a:r>
              <a:rPr lang="en-US" sz="3600" b="1" i="1" dirty="0" smtClean="0"/>
              <a:t>pproaches to International Business</a:t>
            </a:r>
            <a:endParaRPr lang="en-US" sz="3600" dirty="0"/>
          </a:p>
        </p:txBody>
      </p:sp>
      <p:sp>
        <p:nvSpPr>
          <p:cNvPr id="3" name="Content Placeholder 2"/>
          <p:cNvSpPr>
            <a:spLocks noGrp="1"/>
          </p:cNvSpPr>
          <p:nvPr>
            <p:ph idx="1"/>
          </p:nvPr>
        </p:nvSpPr>
        <p:spPr/>
        <p:txBody>
          <a:bodyPr/>
          <a:lstStyle/>
          <a:p>
            <a:r>
              <a:rPr lang="en-US" dirty="0" smtClean="0"/>
              <a:t>a) Domestic marketing extension (Ethnocentric) concept.</a:t>
            </a:r>
          </a:p>
          <a:p>
            <a:r>
              <a:rPr lang="en-US" dirty="0" smtClean="0"/>
              <a:t>b) Multi domestic market (Polycentric) concept</a:t>
            </a:r>
          </a:p>
          <a:p>
            <a:r>
              <a:rPr lang="en-US" dirty="0" smtClean="0"/>
              <a:t>c) Global marketing (</a:t>
            </a:r>
            <a:r>
              <a:rPr lang="en-US" dirty="0" err="1" smtClean="0"/>
              <a:t>Regiocentric</a:t>
            </a:r>
            <a:r>
              <a:rPr lang="en-US" dirty="0" smtClean="0"/>
              <a:t>) concept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a) Domestic Marketing Extension (Ethnocentric) concept:</a:t>
            </a:r>
            <a:endParaRPr lang="en-US" sz="3200" dirty="0"/>
          </a:p>
        </p:txBody>
      </p:sp>
      <p:sp>
        <p:nvSpPr>
          <p:cNvPr id="3" name="Content Placeholder 2"/>
          <p:cNvSpPr>
            <a:spLocks noGrp="1"/>
          </p:cNvSpPr>
          <p:nvPr>
            <p:ph idx="1"/>
          </p:nvPr>
        </p:nvSpPr>
        <p:spPr/>
        <p:txBody>
          <a:bodyPr>
            <a:normAutofit/>
          </a:bodyPr>
          <a:lstStyle/>
          <a:p>
            <a:pPr algn="just"/>
            <a:r>
              <a:rPr lang="en-US" sz="2800" dirty="0" smtClean="0"/>
              <a:t>The companies guided by this are casual players in overseas markets. For them the </a:t>
            </a:r>
            <a:r>
              <a:rPr lang="en-US" sz="2800" dirty="0" smtClean="0"/>
              <a:t>overseas markets </a:t>
            </a:r>
            <a:r>
              <a:rPr lang="en-US" sz="2800" dirty="0" smtClean="0"/>
              <a:t>serve as conduits for directing surplus production. They use overseas markets as </a:t>
            </a:r>
            <a:r>
              <a:rPr lang="en-US" sz="2800" dirty="0" smtClean="0"/>
              <a:t>a buffer </a:t>
            </a:r>
            <a:r>
              <a:rPr lang="en-US" sz="2800" dirty="0" smtClean="0"/>
              <a:t>for checking the demand fluctuations in the domestic market</a:t>
            </a:r>
            <a:r>
              <a:rPr lang="en-US" sz="2800" dirty="0" smtClean="0"/>
              <a:t>.</a:t>
            </a:r>
          </a:p>
          <a:p>
            <a:pPr algn="just"/>
            <a:r>
              <a:rPr lang="en-US" sz="2800" dirty="0" smtClean="0"/>
              <a:t>The main focus of </a:t>
            </a:r>
            <a:r>
              <a:rPr lang="en-US" sz="2800" dirty="0" smtClean="0"/>
              <a:t>the </a:t>
            </a:r>
            <a:r>
              <a:rPr lang="en-US" sz="2800" dirty="0" smtClean="0"/>
              <a:t>company remains domestic markets.</a:t>
            </a:r>
            <a:endParaRPr lang="en-US"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b) Multi domestic marketing (polycentric) concept:</a:t>
            </a:r>
            <a:endParaRPr lang="en-US" sz="3200" dirty="0"/>
          </a:p>
        </p:txBody>
      </p:sp>
      <p:sp>
        <p:nvSpPr>
          <p:cNvPr id="3" name="Content Placeholder 2"/>
          <p:cNvSpPr>
            <a:spLocks noGrp="1"/>
          </p:cNvSpPr>
          <p:nvPr>
            <p:ph idx="1"/>
          </p:nvPr>
        </p:nvSpPr>
        <p:spPr/>
        <p:txBody>
          <a:bodyPr>
            <a:normAutofit/>
          </a:bodyPr>
          <a:lstStyle/>
          <a:p>
            <a:pPr algn="just"/>
            <a:r>
              <a:rPr lang="en-US" sz="2800" dirty="0" smtClean="0"/>
              <a:t>As the overseas operations of </a:t>
            </a:r>
            <a:r>
              <a:rPr lang="en-US" sz="2800" dirty="0" smtClean="0"/>
              <a:t>the companies </a:t>
            </a:r>
            <a:r>
              <a:rPr lang="en-US" sz="2800" dirty="0" smtClean="0"/>
              <a:t>grow, they recognize the need for a different approach to international business.</a:t>
            </a:r>
          </a:p>
          <a:p>
            <a:pPr algn="just"/>
            <a:r>
              <a:rPr lang="en-US" sz="2800" dirty="0" smtClean="0"/>
              <a:t>The operations of companies can acquire forms of overseas joint ventures, </a:t>
            </a:r>
            <a:r>
              <a:rPr lang="en-US" sz="2800" dirty="0" smtClean="0"/>
              <a:t>licensing agreements</a:t>
            </a:r>
            <a:r>
              <a:rPr lang="en-US" sz="2800" dirty="0" smtClean="0"/>
              <a:t>, overseas manufacturing and marketing.</a:t>
            </a:r>
            <a:endParaRPr 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c) Global Marketing (</a:t>
            </a:r>
            <a:r>
              <a:rPr lang="en-US" sz="3200" b="1" dirty="0" err="1" smtClean="0"/>
              <a:t>Regiocentric</a:t>
            </a:r>
            <a:r>
              <a:rPr lang="en-US" sz="3200" b="1" dirty="0" smtClean="0"/>
              <a:t>) Concept:</a:t>
            </a:r>
            <a:endParaRPr lang="en-US" sz="3200" dirty="0"/>
          </a:p>
        </p:txBody>
      </p:sp>
      <p:sp>
        <p:nvSpPr>
          <p:cNvPr id="3" name="Content Placeholder 2"/>
          <p:cNvSpPr>
            <a:spLocks noGrp="1"/>
          </p:cNvSpPr>
          <p:nvPr>
            <p:ph idx="1"/>
          </p:nvPr>
        </p:nvSpPr>
        <p:spPr/>
        <p:txBody>
          <a:bodyPr>
            <a:normAutofit/>
          </a:bodyPr>
          <a:lstStyle/>
          <a:p>
            <a:pPr algn="just"/>
            <a:r>
              <a:rPr lang="en-US" sz="2800" dirty="0" smtClean="0"/>
              <a:t>As the companies direct their </a:t>
            </a:r>
            <a:r>
              <a:rPr lang="en-US" sz="2800" dirty="0" smtClean="0"/>
              <a:t>approach to </a:t>
            </a:r>
            <a:r>
              <a:rPr lang="en-US" sz="2800" dirty="0" smtClean="0"/>
              <a:t>become a global company, they acquire a global perspective in their operations. </a:t>
            </a:r>
            <a:r>
              <a:rPr lang="en-US" sz="2800" dirty="0" smtClean="0"/>
              <a:t>Such companies </a:t>
            </a:r>
            <a:r>
              <a:rPr lang="en-US" sz="2800" dirty="0" smtClean="0"/>
              <a:t>look for lucrative business and investment opportunities on global basis.</a:t>
            </a:r>
            <a:endParaRPr 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Benefits of International Business</a:t>
            </a:r>
            <a:endParaRPr lang="en-US" dirty="0"/>
          </a:p>
        </p:txBody>
      </p:sp>
      <p:sp>
        <p:nvSpPr>
          <p:cNvPr id="3" name="Content Placeholder 2"/>
          <p:cNvSpPr>
            <a:spLocks noGrp="1"/>
          </p:cNvSpPr>
          <p:nvPr>
            <p:ph idx="1"/>
          </p:nvPr>
        </p:nvSpPr>
        <p:spPr/>
        <p:txBody>
          <a:bodyPr>
            <a:normAutofit lnSpcReduction="10000"/>
          </a:bodyPr>
          <a:lstStyle/>
          <a:p>
            <a:r>
              <a:rPr lang="en-US" b="1" dirty="0" err="1" smtClean="0"/>
              <a:t>i</a:t>
            </a:r>
            <a:r>
              <a:rPr lang="en-US" b="1" dirty="0" smtClean="0"/>
              <a:t>) </a:t>
            </a:r>
            <a:r>
              <a:rPr lang="en-US" b="1" i="1" dirty="0" smtClean="0"/>
              <a:t>Increase in national </a:t>
            </a:r>
            <a:r>
              <a:rPr lang="en-US" b="1" i="1" dirty="0" smtClean="0"/>
              <a:t>Income</a:t>
            </a:r>
          </a:p>
          <a:p>
            <a:r>
              <a:rPr lang="en-US" b="1" dirty="0" smtClean="0"/>
              <a:t>ii) </a:t>
            </a:r>
            <a:r>
              <a:rPr lang="en-US" b="1" i="1" dirty="0" smtClean="0"/>
              <a:t>Efficiency</a:t>
            </a:r>
          </a:p>
          <a:p>
            <a:r>
              <a:rPr lang="en-US" b="1" dirty="0" smtClean="0"/>
              <a:t>iii) </a:t>
            </a:r>
            <a:r>
              <a:rPr lang="en-US" b="1" i="1" dirty="0" smtClean="0"/>
              <a:t>Employment </a:t>
            </a:r>
            <a:r>
              <a:rPr lang="en-US" b="1" i="1" dirty="0" smtClean="0"/>
              <a:t>generation</a:t>
            </a:r>
            <a:endParaRPr lang="en-US" b="1" i="1" dirty="0" smtClean="0"/>
          </a:p>
          <a:p>
            <a:r>
              <a:rPr lang="en-US" b="1" i="1" dirty="0" smtClean="0"/>
              <a:t>Optimal utilization of </a:t>
            </a:r>
            <a:r>
              <a:rPr lang="en-US" b="1" i="1" dirty="0" smtClean="0"/>
              <a:t>resources</a:t>
            </a:r>
          </a:p>
          <a:p>
            <a:r>
              <a:rPr lang="en-US" b="1" i="1" dirty="0" smtClean="0"/>
              <a:t>Promotes Foreign Direct </a:t>
            </a:r>
            <a:r>
              <a:rPr lang="en-US" b="1" i="1" dirty="0" smtClean="0"/>
              <a:t>Investment</a:t>
            </a:r>
          </a:p>
          <a:p>
            <a:r>
              <a:rPr lang="en-US" b="1" i="1" dirty="0" smtClean="0"/>
              <a:t>Stimulates </a:t>
            </a:r>
            <a:r>
              <a:rPr lang="en-US" b="1" i="1" dirty="0" smtClean="0"/>
              <a:t>Competition</a:t>
            </a:r>
          </a:p>
          <a:p>
            <a:r>
              <a:rPr lang="en-US" b="1" i="1" dirty="0" smtClean="0"/>
              <a:t>Technology </a:t>
            </a:r>
            <a:r>
              <a:rPr lang="en-US" b="1" i="1" dirty="0" smtClean="0"/>
              <a:t>Sourcing</a:t>
            </a:r>
          </a:p>
          <a:p>
            <a:r>
              <a:rPr lang="en-US" b="1" i="1" dirty="0" smtClean="0"/>
              <a:t>Scale </a:t>
            </a:r>
            <a:r>
              <a:rPr lang="en-US" b="1" i="1" dirty="0" smtClean="0"/>
              <a:t>economics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Learning Outcome:</a:t>
            </a:r>
            <a:endParaRPr lang="en-US" dirty="0"/>
          </a:p>
        </p:txBody>
      </p:sp>
      <p:sp>
        <p:nvSpPr>
          <p:cNvPr id="3" name="Content Placeholder 2"/>
          <p:cNvSpPr>
            <a:spLocks noGrp="1"/>
          </p:cNvSpPr>
          <p:nvPr>
            <p:ph idx="1"/>
          </p:nvPr>
        </p:nvSpPr>
        <p:spPr/>
        <p:txBody>
          <a:bodyPr/>
          <a:lstStyle/>
          <a:p>
            <a:r>
              <a:rPr lang="en-US" dirty="0" smtClean="0"/>
              <a:t>Introduction</a:t>
            </a:r>
          </a:p>
          <a:p>
            <a:r>
              <a:rPr lang="en-US" dirty="0" smtClean="0"/>
              <a:t>Domestic Vs. International Business</a:t>
            </a:r>
          </a:p>
          <a:p>
            <a:r>
              <a:rPr lang="en-US" dirty="0" smtClean="0"/>
              <a:t> Approaches to International Business</a:t>
            </a:r>
          </a:p>
          <a:p>
            <a:r>
              <a:rPr lang="en-US" dirty="0" smtClean="0"/>
              <a:t> Benefits of International Business</a:t>
            </a:r>
          </a:p>
          <a:p>
            <a:r>
              <a:rPr lang="en-US" dirty="0" smtClean="0"/>
              <a:t> Adverse effects of International Business</a:t>
            </a:r>
          </a:p>
          <a:p>
            <a:r>
              <a:rPr lang="en-US" dirty="0" smtClean="0"/>
              <a:t> Barriers to International Business</a:t>
            </a:r>
          </a:p>
          <a:p>
            <a:r>
              <a:rPr lang="en-US" dirty="0" smtClean="0"/>
              <a:t> Summary</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International business</a:t>
            </a:r>
            <a:endParaRPr lang="en-US" sz="3600" b="1" dirty="0"/>
          </a:p>
        </p:txBody>
      </p:sp>
      <p:sp>
        <p:nvSpPr>
          <p:cNvPr id="3" name="Content Placeholder 2"/>
          <p:cNvSpPr>
            <a:spLocks noGrp="1"/>
          </p:cNvSpPr>
          <p:nvPr>
            <p:ph idx="1"/>
          </p:nvPr>
        </p:nvSpPr>
        <p:spPr/>
        <p:txBody>
          <a:bodyPr>
            <a:normAutofit lnSpcReduction="10000"/>
          </a:bodyPr>
          <a:lstStyle/>
          <a:p>
            <a:pPr algn="just"/>
            <a:r>
              <a:rPr lang="en-US" sz="2800" dirty="0" smtClean="0"/>
              <a:t>International business is a term used to collectively describe all commercial transactions (private and government, sales, investments, logistics, and transportation) that take place between two or more regions, countries and nations beyond their political boundaries. Usually, private companies undertake such transactions for profit; governments undertake them for profit and for political reasons.</a:t>
            </a:r>
          </a:p>
          <a:p>
            <a:r>
              <a:rPr lang="en-US" sz="2800" dirty="0" smtClean="0"/>
              <a:t>International business can be defined as the exchange of goods and services among individuals and businesses in multiple countries.</a:t>
            </a: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Domestic Business Vs International Business</a:t>
            </a:r>
            <a:endParaRPr lang="en-US" sz="3200" dirty="0"/>
          </a:p>
        </p:txBody>
      </p:sp>
      <p:sp>
        <p:nvSpPr>
          <p:cNvPr id="3" name="Content Placeholder 2"/>
          <p:cNvSpPr>
            <a:spLocks noGrp="1"/>
          </p:cNvSpPr>
          <p:nvPr>
            <p:ph idx="1"/>
          </p:nvPr>
        </p:nvSpPr>
        <p:spPr/>
        <p:txBody>
          <a:bodyPr/>
          <a:lstStyle/>
          <a:p>
            <a:pPr algn="just"/>
            <a:r>
              <a:rPr lang="en-US" dirty="0" smtClean="0"/>
              <a:t>Both in domestic as well as international business, begins with consumers and ends with consumers. </a:t>
            </a:r>
          </a:p>
          <a:p>
            <a:pPr algn="just"/>
            <a:r>
              <a:rPr lang="en-US" dirty="0" smtClean="0"/>
              <a:t>The success of business depends upon satisfying the basic requirements of the consumers. </a:t>
            </a:r>
          </a:p>
          <a:p>
            <a:pPr algn="just"/>
            <a:r>
              <a:rPr lang="en-US" dirty="0" smtClean="0"/>
              <a:t>It is also necessary to build goodwill both in local and in global markets.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The important points of differences are:</a:t>
            </a:r>
            <a:endParaRPr lang="en-US" sz="3600" dirty="0"/>
          </a:p>
        </p:txBody>
      </p:sp>
      <p:sp>
        <p:nvSpPr>
          <p:cNvPr id="3" name="Content Placeholder 2"/>
          <p:cNvSpPr>
            <a:spLocks noGrp="1"/>
          </p:cNvSpPr>
          <p:nvPr>
            <p:ph idx="1"/>
          </p:nvPr>
        </p:nvSpPr>
        <p:spPr/>
        <p:txBody>
          <a:bodyPr>
            <a:normAutofit fontScale="85000" lnSpcReduction="20000"/>
          </a:bodyPr>
          <a:lstStyle/>
          <a:p>
            <a:pPr marL="514350" indent="-514350" algn="just">
              <a:buAutoNum type="alphaLcParenBoth"/>
            </a:pPr>
            <a:r>
              <a:rPr lang="en-US" b="1" dirty="0" smtClean="0"/>
              <a:t>Trade across sovereign countries:</a:t>
            </a:r>
          </a:p>
          <a:p>
            <a:pPr algn="just"/>
            <a:r>
              <a:rPr lang="en-US" dirty="0" smtClean="0"/>
              <a:t>Each country is a sovereign political entity and therefore, several restrictions are imposed by them for importing and exporting the goods and services in order to safeguard their national interest. </a:t>
            </a:r>
          </a:p>
          <a:p>
            <a:pPr algn="just"/>
            <a:r>
              <a:rPr lang="en-US" dirty="0" smtClean="0"/>
              <a:t>The traders in international business have to observe such restriction. There may be of the following categories:</a:t>
            </a:r>
          </a:p>
          <a:p>
            <a:pPr algn="just">
              <a:buNone/>
            </a:pPr>
            <a:r>
              <a:rPr lang="en-US" dirty="0" err="1" smtClean="0"/>
              <a:t>i</a:t>
            </a:r>
            <a:r>
              <a:rPr lang="en-US" dirty="0" smtClean="0"/>
              <a:t>) Imposition of tariffs and customer duties on import and export of goods and Services.</a:t>
            </a:r>
          </a:p>
          <a:p>
            <a:pPr algn="just">
              <a:buNone/>
            </a:pPr>
            <a:r>
              <a:rPr lang="en-US" dirty="0" smtClean="0"/>
              <a:t>ii) Quantitative restrictions.</a:t>
            </a:r>
          </a:p>
          <a:p>
            <a:pPr algn="just">
              <a:buNone/>
            </a:pPr>
            <a:r>
              <a:rPr lang="en-US" dirty="0" smtClean="0"/>
              <a:t>iii) Exchange control</a:t>
            </a:r>
          </a:p>
          <a:p>
            <a:pPr algn="just"/>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(b) Diverse Legal Systems:</a:t>
            </a:r>
            <a:endParaRPr lang="en-US" sz="3600" dirty="0"/>
          </a:p>
        </p:txBody>
      </p:sp>
      <p:sp>
        <p:nvSpPr>
          <p:cNvPr id="3" name="Content Placeholder 2"/>
          <p:cNvSpPr>
            <a:spLocks noGrp="1"/>
          </p:cNvSpPr>
          <p:nvPr>
            <p:ph idx="1"/>
          </p:nvPr>
        </p:nvSpPr>
        <p:spPr/>
        <p:txBody>
          <a:bodyPr>
            <a:normAutofit/>
          </a:bodyPr>
          <a:lstStyle/>
          <a:p>
            <a:pPr algn="just"/>
            <a:r>
              <a:rPr lang="en-US" sz="2800" dirty="0" smtClean="0"/>
              <a:t>The sovereign countries have different sets of legal set up. They have different documentation systems, tariffs, and practices. The international marketers have to understand these differences and also comply with them.</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(c) Different Monetary Systems:</a:t>
            </a:r>
            <a:endParaRPr lang="en-US" sz="3600" dirty="0"/>
          </a:p>
        </p:txBody>
      </p:sp>
      <p:sp>
        <p:nvSpPr>
          <p:cNvPr id="3" name="Content Placeholder 2"/>
          <p:cNvSpPr>
            <a:spLocks noGrp="1"/>
          </p:cNvSpPr>
          <p:nvPr>
            <p:ph idx="1"/>
          </p:nvPr>
        </p:nvSpPr>
        <p:spPr/>
        <p:txBody>
          <a:bodyPr>
            <a:normAutofit/>
          </a:bodyPr>
          <a:lstStyle/>
          <a:p>
            <a:pPr algn="just"/>
            <a:r>
              <a:rPr lang="en-US" sz="2800" dirty="0" smtClean="0"/>
              <a:t>Each Country has its own monetary system and the exchange rates for each country’s currency are fixed under the rules framed by the international monetary fund, therefore they are more or less fixed. </a:t>
            </a:r>
          </a:p>
          <a:p>
            <a:pPr algn="just"/>
            <a:r>
              <a:rPr lang="en-US" sz="2800" dirty="0" smtClean="0"/>
              <a:t>Recently, the value of rupee has undergone significant devaluation against dollars. While the exporters gained from this, the importers suffered the losses. They have to cater for such uncertainties.</a:t>
            </a:r>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(d) Lower mobility of factors of production:</a:t>
            </a:r>
            <a:endParaRPr lang="en-US" sz="3200" dirty="0"/>
          </a:p>
        </p:txBody>
      </p:sp>
      <p:sp>
        <p:nvSpPr>
          <p:cNvPr id="3" name="Content Placeholder 2"/>
          <p:cNvSpPr>
            <a:spLocks noGrp="1"/>
          </p:cNvSpPr>
          <p:nvPr>
            <p:ph idx="1"/>
          </p:nvPr>
        </p:nvSpPr>
        <p:spPr/>
        <p:txBody>
          <a:bodyPr>
            <a:normAutofit/>
          </a:bodyPr>
          <a:lstStyle/>
          <a:p>
            <a:pPr algn="just"/>
            <a:r>
              <a:rPr lang="en-US" sz="2800" dirty="0" smtClean="0"/>
              <a:t>Mobility of different factors of production is less between nations than in the home country itself. However, with the advent of air transport, the mobility of human resources has  increased manifold.</a:t>
            </a: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(e) Difference in market characteristics:</a:t>
            </a:r>
            <a:endParaRPr lang="en-US" sz="3600" dirty="0"/>
          </a:p>
        </p:txBody>
      </p:sp>
      <p:sp>
        <p:nvSpPr>
          <p:cNvPr id="3" name="Content Placeholder 2"/>
          <p:cNvSpPr>
            <a:spLocks noGrp="1"/>
          </p:cNvSpPr>
          <p:nvPr>
            <p:ph idx="1"/>
          </p:nvPr>
        </p:nvSpPr>
        <p:spPr/>
        <p:txBody>
          <a:bodyPr>
            <a:normAutofit/>
          </a:bodyPr>
          <a:lstStyle/>
          <a:p>
            <a:pPr algn="just"/>
            <a:r>
              <a:rPr lang="en-US" sz="2800" dirty="0" smtClean="0"/>
              <a:t>Market characteristics are different in each segment i.e. demand pattern, channels of distribution, methods of promotion etc. are quite different from market to market. If we take each country a separate market, we can assume different market characteristics there. These differences are accentuated due to the existence of government controls and regulations.</a:t>
            </a:r>
          </a:p>
          <a:p>
            <a:pPr algn="just"/>
            <a:r>
              <a:rPr lang="en-US" sz="2800" dirty="0" smtClean="0"/>
              <a:t>However, this is a difference of degree only.</a:t>
            </a:r>
            <a:endParaRPr lang="en-US" sz="2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822</Words>
  <Application>Microsoft Office PowerPoint</Application>
  <PresentationFormat>On-screen Show (4:3)</PresentationFormat>
  <Paragraphs>58</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Introduction to International Business</vt:lpstr>
      <vt:lpstr>Learning Outcome:</vt:lpstr>
      <vt:lpstr>International business</vt:lpstr>
      <vt:lpstr>Domestic Business Vs International Business</vt:lpstr>
      <vt:lpstr>The important points of differences are:</vt:lpstr>
      <vt:lpstr>(b) Diverse Legal Systems:</vt:lpstr>
      <vt:lpstr>(c) Different Monetary Systems:</vt:lpstr>
      <vt:lpstr>(d) Lower mobility of factors of production:</vt:lpstr>
      <vt:lpstr>(e) Difference in market characteristics:</vt:lpstr>
      <vt:lpstr>(f) Difference in procedures and documentation:</vt:lpstr>
      <vt:lpstr>Approaches to International Business</vt:lpstr>
      <vt:lpstr>a) Domestic Marketing Extension (Ethnocentric) concept:</vt:lpstr>
      <vt:lpstr>b) Multi domestic marketing (polycentric) concept:</vt:lpstr>
      <vt:lpstr>c) Global Marketing (Regiocentric) Concept:</vt:lpstr>
      <vt:lpstr>Benefits of International Business</vt:lpstr>
      <vt:lpstr>Slide 16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International Business</dc:title>
  <dc:creator>Manish</dc:creator>
  <cp:lastModifiedBy>Manish</cp:lastModifiedBy>
  <cp:revision>3</cp:revision>
  <dcterms:created xsi:type="dcterms:W3CDTF">2006-08-16T00:00:00Z</dcterms:created>
  <dcterms:modified xsi:type="dcterms:W3CDTF">2018-12-07T17:28:19Z</dcterms:modified>
</cp:coreProperties>
</file>