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CA4BF-E2F1-012C-17B5-5394FB01A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ABEF1A-02B3-19D8-1C55-67CC97559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FDEEB-CF2C-59C2-89B7-4AC02329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522BC-20E6-8BF3-85B3-AF21C8271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F2C54-300D-3597-CBD0-0D40FE2B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4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BE501-ACCF-07AB-1C7E-985C67B4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A831C8-0084-D03F-F5B1-D087D4FEB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A19FF-803C-D477-28BF-788F7D12D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4F43F-9943-D6A8-75A4-4A83AF64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32C74-2F24-CBC4-8504-8427D17D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9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AECBF2-4076-94B2-0433-0B2DE8A24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02440-0D26-CA80-0609-4057E2FA2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5815-E677-C50B-5A92-08BD04134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DB54B-0918-CB1E-ACE1-73A46317C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9B5E1-BB40-412D-C29E-CB03DA7D6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21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96B7D-0A10-460A-7866-46E6A109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A2F3C-0CBD-4558-2E5C-2418676EF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F972E-6A0B-2602-28E3-6C13ED5B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4EEDB-9AA3-F3A1-350E-A3F7A07DF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7AA83-1C97-855F-990C-E35B9898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9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5BC5E-300E-E166-51F3-1291E11CE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6A91F-3D6D-A8C5-C426-6ADB7B6C6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B07D1-4E3B-EFBE-3BEF-D8B088F20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40EBD-DD7D-BECE-4569-1F4A90DE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1CD46-32F6-D673-3ED9-896A3C33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9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B8BB5-A513-0F9D-B758-9CA685FE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0B9B9-9396-CC11-DE51-3D87E82A58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9AF9E-C559-C429-3014-CCC2AEC16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B7C62C-75A8-EC96-46EE-839B98EA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0472D-8077-4B55-E172-C8CD30386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F89BC-9737-26C3-42B3-EE725763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0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FD18-4F83-F4C1-30FF-1CE2EF776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05463-6259-12AA-6C19-CF77BB226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3406A-CBB3-ACF1-87A6-3FB11932F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24D16C-8005-0E09-FFBF-88028D927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1853CE-77AB-6C7D-F3F7-A6DC316AD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42E50-A067-AF19-B8E5-DC0948B92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8DD3F-FC40-F6A4-F209-1A627370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C1B4C8-CAB0-2184-6969-8F81DEBB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D6BB1-1304-2181-DA1E-C90DC74ED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84D503-A079-DBDE-9BCE-29CA24271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6C1CB-DA2F-9DDA-D292-0AC9EF66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2A97A-15D5-D467-474C-13672E50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3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C23C8-D1B7-32A8-F0A7-CFA55960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E18247-7A30-BB85-4162-7BFC63AFB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BC7B6-0F9B-8D43-6126-373A9861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5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FB401-3993-37DB-5E9B-0B58E968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225C3-A712-5598-00C9-6F437041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2B108-F985-6056-D77D-50F684594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27D4B-2641-C30C-74DA-41AFF652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528BF-D916-B308-F8DB-D04684E4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B35D7-BC08-9BF6-2843-ECBF4837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6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0655B-B212-D090-6398-E993A1BF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5D3D4-BAA2-5EF5-2EDE-23B9B007B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1999A-A0C1-87A8-0D51-EDB1E1E00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09A8-B4DC-E15D-98E5-6519120B0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64D07-A5DC-B229-6BA0-AD209E57E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10AC1-FE81-02A9-2290-C0C4BB66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5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062CD5-8FF7-D1D4-63D0-175CE466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61850-2363-C73C-7433-F3D1E41FF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D9D81-3885-7B53-7DCF-C3EFB8CCD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C58F95-C0FD-4094-8E11-456047634505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0FED0-2F0C-11EA-F0B5-A9B0B1C7A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38A56-A3A8-EBB0-09DD-A9C32216D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21BCEF-F1F9-44CF-A549-CD7950DA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4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cometax.gov.i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5023B7-ED0E-CF54-3A52-D85F505CA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 dirty="0"/>
              <a:t>E-Filing of Income Tax in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E19E07-CBFD-9B6C-3C49-3D2F4AF9B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US"/>
              <a:t>Dr Manish Dadhich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71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C0132-3370-0D82-F0AE-7C243B68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/>
              <a:t>Common Mistakes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A63C4-6C76-B9CC-15D8-68E80828A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en-US" sz="200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Choosing the wrong ITR form</a:t>
            </a:r>
            <a:b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Not reconciling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 26AS &amp; AIS</a:t>
            </a:r>
            <a:b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Missing deductions or exemptions</a:t>
            </a:r>
            <a:b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Not verifying ITR on time</a:t>
            </a:r>
          </a:p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Filing ITR is essential for compliance and financial planning.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Verify and file returns before the deadline to avoid penalties.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e-Filing portal for a smooth process.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579176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48BDC-9014-E052-2D96-24866B4B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5676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95FF-2C12-CFA6-F946-DF36DEFD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E1741-D91E-776B-09CE-933986EAD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E-Filing is the process of submitting Income Tax Returns (ITR) online.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Mandatory for individuals with income above the taxable limit.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Portal: </a:t>
            </a:r>
            <a:r>
              <a:rPr lang="nl-NL" sz="3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https://www.incometax.gov.in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6665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5AF315-6B98-269D-0FFD-F461C4CB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Steps for E-Filing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8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32C28-3F24-BD8C-AB41-D005E1B4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1.	Register on the e-Filing Portal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2.	Gather Necessary Documents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3.	Choose the Correct ITR Form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4.	File the ITR Online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5.	Verify the ITR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6.	Check the ITR Status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3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6EBB3F-DE4F-E7AB-F2B2-E178A450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Register on the E-Filing Portal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3B0A-0984-37AC-F0FB-DEE358EA0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Visit the </a:t>
            </a: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Income Tax e-Filing portal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Click on </a:t>
            </a: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"Register"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if new or </a:t>
            </a: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Login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if already registered.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Enter details like PAN, Aadhaar, and mobile number.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15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7F8961-5A95-C804-C815-70B5BC69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200">
                <a:solidFill>
                  <a:srgbClr val="FFFFFF"/>
                </a:solidFill>
              </a:rPr>
              <a:t>Step 2 - Gather Necessary Documents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97574-43F7-B737-5CDB-99CA48299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 &amp; Aadhaar Card</a:t>
            </a:r>
            <a:endParaRPr lang="en-US" sz="2000">
              <a:solidFill>
                <a:schemeClr val="tx1">
                  <a:alpha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 16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(For salaried individuals)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 26AS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(Tax Credit Statement)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Investment Proofs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(For deductions under 80C, 80D, etc.)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Other income details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(Rental, interest, capital gains, etc.)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812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D11070-D301-8FA5-259D-F46DF760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200">
                <a:solidFill>
                  <a:srgbClr val="FFFFFF"/>
                </a:solidFill>
              </a:rPr>
              <a:t>Choose the Appropriate ITR Form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3145F-A523-B9D5-A97C-2432C3084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ITR-1 (Sahaj)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Salaried individuals (Income up to ₹50 lakh)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ITR-2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Individuals with capital gains, multiple income sources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ITR-3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Business/profession income</a:t>
            </a:r>
          </a:p>
          <a:p>
            <a:r>
              <a:rPr lang="en-US" sz="2000" b="1">
                <a:solidFill>
                  <a:schemeClr val="tx1">
                    <a:alpha val="80000"/>
                  </a:schemeClr>
                </a:solidFill>
                <a:effectLst/>
                <a:ea typeface="Times New Roman" panose="02020603050405020304" pitchFamily="18" charset="0"/>
              </a:rPr>
              <a:t>ITR-4 (Sugam)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Presumptive taxation for businesses (Turnover up to ₹2 crore</a:t>
            </a:r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131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1119A7-CB62-7321-9ABB-1B9AA7DBA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 b="0">
                <a:effectLst/>
                <a:ea typeface="Times New Roman" panose="02020603050405020304" pitchFamily="18" charset="0"/>
              </a:rPr>
              <a:t>Step 4 - File the ITR Online</a:t>
            </a:r>
            <a:endParaRPr lang="en-US" sz="5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CED69-3CAE-4F34-B6F1-108BF356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marR="0"/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Option 1: File Directly on Portal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Click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"File Income Tax Return"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Assessment Year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Choose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Online Mode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Fill in income, deductions, tax details</a:t>
            </a: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Submit the return</a:t>
            </a:r>
          </a:p>
          <a:p>
            <a:pPr marL="0" marR="0"/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Option 2: Offline Utility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Download ITR utility (Excel/JSON)</a:t>
            </a: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Fill details offline &amp; generate XML/JSON file</a:t>
            </a:r>
          </a:p>
          <a:p>
            <a:pPr marL="342900" marR="0" lvl="0" indent="-342900"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Upload on the portal and submit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53889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A124CF-7262-717E-C78C-FE0C62A4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 b="0">
                <a:effectLst/>
                <a:ea typeface="Times New Roman" panose="02020603050405020304" pitchFamily="18" charset="0"/>
              </a:rPr>
              <a:t>Step 5 - Verify the ITR</a:t>
            </a:r>
            <a:endParaRPr lang="en-US" sz="5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75D39-9236-3AA9-A27F-E037510D8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E-Verification Options: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Aadhaar OTP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 Banking (EVC method)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 ATM (EVC method)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Offline Method: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Send signed ITR-V to CPC, Bengaluru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2128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F75628-846B-2469-443C-61975E58C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 b="0">
                <a:effectLst/>
                <a:ea typeface="Times New Roman" panose="02020603050405020304" pitchFamily="18" charset="0"/>
              </a:rPr>
              <a:t>Step 6 - Check ITR Status</a:t>
            </a:r>
            <a:endParaRPr lang="en-US" sz="5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5D04-63AE-FA4F-8E2A-0101DD239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342900" marR="0" lvl="0" indent="-342900" rtl="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 in to the portal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 to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"Dashboard" &gt; "View Filed Returns"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Track status: 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Processed / Under Review / Refund Issued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83654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418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Courier New</vt:lpstr>
      <vt:lpstr>Segoe UI Emoji</vt:lpstr>
      <vt:lpstr>Symbol</vt:lpstr>
      <vt:lpstr>Times New Roman</vt:lpstr>
      <vt:lpstr>Office Theme</vt:lpstr>
      <vt:lpstr>E-Filing of Income Tax in India</vt:lpstr>
      <vt:lpstr>Introduction</vt:lpstr>
      <vt:lpstr>Steps for E-Filing</vt:lpstr>
      <vt:lpstr>Register on the E-Filing Portal</vt:lpstr>
      <vt:lpstr>Step 2 - Gather Necessary Documents</vt:lpstr>
      <vt:lpstr>Choose the Appropriate ITR Form</vt:lpstr>
      <vt:lpstr>Step 4 - File the ITR Online</vt:lpstr>
      <vt:lpstr>Step 5 - Verify the ITR</vt:lpstr>
      <vt:lpstr>Step 6 - Check ITR Status</vt:lpstr>
      <vt:lpstr>Common Mistakes to Avoid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Manish Dadhich</dc:creator>
  <cp:lastModifiedBy>Manish Dadhich</cp:lastModifiedBy>
  <cp:revision>4</cp:revision>
  <dcterms:created xsi:type="dcterms:W3CDTF">2025-02-03T06:15:15Z</dcterms:created>
  <dcterms:modified xsi:type="dcterms:W3CDTF">2025-02-13T05:22:27Z</dcterms:modified>
</cp:coreProperties>
</file>