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65"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BD70F-B873-06E1-CEEC-4BB5FB91FB6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5C5274-146B-BF7D-F89E-8D156780DF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687482C-CA54-D868-6845-9EA1828E63A6}"/>
              </a:ext>
            </a:extLst>
          </p:cNvPr>
          <p:cNvSpPr>
            <a:spLocks noGrp="1"/>
          </p:cNvSpPr>
          <p:nvPr>
            <p:ph type="dt" sz="half" idx="10"/>
          </p:nvPr>
        </p:nvSpPr>
        <p:spPr/>
        <p:txBody>
          <a:bodyPr/>
          <a:lstStyle/>
          <a:p>
            <a:fld id="{AACD8AC5-049C-4B5A-BB79-E0B16B0CB759}" type="datetimeFigureOut">
              <a:rPr lang="en-US" smtClean="0"/>
              <a:t>12/14/2022</a:t>
            </a:fld>
            <a:endParaRPr lang="en-US"/>
          </a:p>
        </p:txBody>
      </p:sp>
      <p:sp>
        <p:nvSpPr>
          <p:cNvPr id="5" name="Footer Placeholder 4">
            <a:extLst>
              <a:ext uri="{FF2B5EF4-FFF2-40B4-BE49-F238E27FC236}">
                <a16:creationId xmlns:a16="http://schemas.microsoft.com/office/drawing/2014/main" id="{6F11FF78-E9B5-D361-6B37-F8DAD7AA73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CE0C67-DDE6-DCA6-DB83-846B48FF09FD}"/>
              </a:ext>
            </a:extLst>
          </p:cNvPr>
          <p:cNvSpPr>
            <a:spLocks noGrp="1"/>
          </p:cNvSpPr>
          <p:nvPr>
            <p:ph type="sldNum" sz="quarter" idx="12"/>
          </p:nvPr>
        </p:nvSpPr>
        <p:spPr/>
        <p:txBody>
          <a:bodyPr/>
          <a:lstStyle/>
          <a:p>
            <a:fld id="{DF46F2A0-FBDB-4715-B506-B8B4653B652D}" type="slidenum">
              <a:rPr lang="en-US" smtClean="0"/>
              <a:t>‹#›</a:t>
            </a:fld>
            <a:endParaRPr lang="en-US"/>
          </a:p>
        </p:txBody>
      </p:sp>
    </p:spTree>
    <p:extLst>
      <p:ext uri="{BB962C8B-B14F-4D97-AF65-F5344CB8AC3E}">
        <p14:creationId xmlns:p14="http://schemas.microsoft.com/office/powerpoint/2010/main" val="1426122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8853C-4040-9202-711F-E78DEE0949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D54BC5-2C99-A411-A8FB-4B09B4CE6F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BC050-CDE8-8E80-0EC9-E39F609828F4}"/>
              </a:ext>
            </a:extLst>
          </p:cNvPr>
          <p:cNvSpPr>
            <a:spLocks noGrp="1"/>
          </p:cNvSpPr>
          <p:nvPr>
            <p:ph type="dt" sz="half" idx="10"/>
          </p:nvPr>
        </p:nvSpPr>
        <p:spPr/>
        <p:txBody>
          <a:bodyPr/>
          <a:lstStyle/>
          <a:p>
            <a:fld id="{AACD8AC5-049C-4B5A-BB79-E0B16B0CB759}" type="datetimeFigureOut">
              <a:rPr lang="en-US" smtClean="0"/>
              <a:t>12/14/2022</a:t>
            </a:fld>
            <a:endParaRPr lang="en-US"/>
          </a:p>
        </p:txBody>
      </p:sp>
      <p:sp>
        <p:nvSpPr>
          <p:cNvPr id="5" name="Footer Placeholder 4">
            <a:extLst>
              <a:ext uri="{FF2B5EF4-FFF2-40B4-BE49-F238E27FC236}">
                <a16:creationId xmlns:a16="http://schemas.microsoft.com/office/drawing/2014/main" id="{0CFC5DBA-61C8-9FDB-9571-1AFA3C80E5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1BEC10-B9DB-4B5D-7DCA-A92B3242866E}"/>
              </a:ext>
            </a:extLst>
          </p:cNvPr>
          <p:cNvSpPr>
            <a:spLocks noGrp="1"/>
          </p:cNvSpPr>
          <p:nvPr>
            <p:ph type="sldNum" sz="quarter" idx="12"/>
          </p:nvPr>
        </p:nvSpPr>
        <p:spPr/>
        <p:txBody>
          <a:bodyPr/>
          <a:lstStyle/>
          <a:p>
            <a:fld id="{DF46F2A0-FBDB-4715-B506-B8B4653B652D}" type="slidenum">
              <a:rPr lang="en-US" smtClean="0"/>
              <a:t>‹#›</a:t>
            </a:fld>
            <a:endParaRPr lang="en-US"/>
          </a:p>
        </p:txBody>
      </p:sp>
    </p:spTree>
    <p:extLst>
      <p:ext uri="{BB962C8B-B14F-4D97-AF65-F5344CB8AC3E}">
        <p14:creationId xmlns:p14="http://schemas.microsoft.com/office/powerpoint/2010/main" val="1136543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28D2B13-EA93-4835-4E1D-1A859B65A8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71DB70-68AA-30F7-C7BD-2BE1BA28D4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13C59-3831-FD25-E54C-443E6FD0D608}"/>
              </a:ext>
            </a:extLst>
          </p:cNvPr>
          <p:cNvSpPr>
            <a:spLocks noGrp="1"/>
          </p:cNvSpPr>
          <p:nvPr>
            <p:ph type="dt" sz="half" idx="10"/>
          </p:nvPr>
        </p:nvSpPr>
        <p:spPr/>
        <p:txBody>
          <a:bodyPr/>
          <a:lstStyle/>
          <a:p>
            <a:fld id="{AACD8AC5-049C-4B5A-BB79-E0B16B0CB759}" type="datetimeFigureOut">
              <a:rPr lang="en-US" smtClean="0"/>
              <a:t>12/14/2022</a:t>
            </a:fld>
            <a:endParaRPr lang="en-US"/>
          </a:p>
        </p:txBody>
      </p:sp>
      <p:sp>
        <p:nvSpPr>
          <p:cNvPr id="5" name="Footer Placeholder 4">
            <a:extLst>
              <a:ext uri="{FF2B5EF4-FFF2-40B4-BE49-F238E27FC236}">
                <a16:creationId xmlns:a16="http://schemas.microsoft.com/office/drawing/2014/main" id="{23996437-814F-9BB5-B765-9433E53B4F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17C741-7C98-1D96-DF7D-B39ACE0CA332}"/>
              </a:ext>
            </a:extLst>
          </p:cNvPr>
          <p:cNvSpPr>
            <a:spLocks noGrp="1"/>
          </p:cNvSpPr>
          <p:nvPr>
            <p:ph type="sldNum" sz="quarter" idx="12"/>
          </p:nvPr>
        </p:nvSpPr>
        <p:spPr/>
        <p:txBody>
          <a:bodyPr/>
          <a:lstStyle/>
          <a:p>
            <a:fld id="{DF46F2A0-FBDB-4715-B506-B8B4653B652D}" type="slidenum">
              <a:rPr lang="en-US" smtClean="0"/>
              <a:t>‹#›</a:t>
            </a:fld>
            <a:endParaRPr lang="en-US"/>
          </a:p>
        </p:txBody>
      </p:sp>
    </p:spTree>
    <p:extLst>
      <p:ext uri="{BB962C8B-B14F-4D97-AF65-F5344CB8AC3E}">
        <p14:creationId xmlns:p14="http://schemas.microsoft.com/office/powerpoint/2010/main" val="450489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3FE1F-18BF-A3FD-0A7D-FE5B59F81C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6F76CD-E864-1BEE-4957-557F50BEDD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52F662-83F2-4F59-4787-FC1A4DF4A2F4}"/>
              </a:ext>
            </a:extLst>
          </p:cNvPr>
          <p:cNvSpPr>
            <a:spLocks noGrp="1"/>
          </p:cNvSpPr>
          <p:nvPr>
            <p:ph type="dt" sz="half" idx="10"/>
          </p:nvPr>
        </p:nvSpPr>
        <p:spPr/>
        <p:txBody>
          <a:bodyPr/>
          <a:lstStyle/>
          <a:p>
            <a:fld id="{AACD8AC5-049C-4B5A-BB79-E0B16B0CB759}" type="datetimeFigureOut">
              <a:rPr lang="en-US" smtClean="0"/>
              <a:t>12/14/2022</a:t>
            </a:fld>
            <a:endParaRPr lang="en-US"/>
          </a:p>
        </p:txBody>
      </p:sp>
      <p:sp>
        <p:nvSpPr>
          <p:cNvPr id="5" name="Footer Placeholder 4">
            <a:extLst>
              <a:ext uri="{FF2B5EF4-FFF2-40B4-BE49-F238E27FC236}">
                <a16:creationId xmlns:a16="http://schemas.microsoft.com/office/drawing/2014/main" id="{04D38ABC-9280-A96A-FE2E-FD97145549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453DBF-C9CD-BDF5-350B-B680A187E868}"/>
              </a:ext>
            </a:extLst>
          </p:cNvPr>
          <p:cNvSpPr>
            <a:spLocks noGrp="1"/>
          </p:cNvSpPr>
          <p:nvPr>
            <p:ph type="sldNum" sz="quarter" idx="12"/>
          </p:nvPr>
        </p:nvSpPr>
        <p:spPr/>
        <p:txBody>
          <a:bodyPr/>
          <a:lstStyle/>
          <a:p>
            <a:fld id="{DF46F2A0-FBDB-4715-B506-B8B4653B652D}" type="slidenum">
              <a:rPr lang="en-US" smtClean="0"/>
              <a:t>‹#›</a:t>
            </a:fld>
            <a:endParaRPr lang="en-US"/>
          </a:p>
        </p:txBody>
      </p:sp>
    </p:spTree>
    <p:extLst>
      <p:ext uri="{BB962C8B-B14F-4D97-AF65-F5344CB8AC3E}">
        <p14:creationId xmlns:p14="http://schemas.microsoft.com/office/powerpoint/2010/main" val="1678463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FFE35-92E1-5D33-0A7E-97D63198B9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111E4FA-60ED-185E-C737-1DE03BCD4D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F5CD77-009D-D270-CDA1-EDD754284367}"/>
              </a:ext>
            </a:extLst>
          </p:cNvPr>
          <p:cNvSpPr>
            <a:spLocks noGrp="1"/>
          </p:cNvSpPr>
          <p:nvPr>
            <p:ph type="dt" sz="half" idx="10"/>
          </p:nvPr>
        </p:nvSpPr>
        <p:spPr/>
        <p:txBody>
          <a:bodyPr/>
          <a:lstStyle/>
          <a:p>
            <a:fld id="{AACD8AC5-049C-4B5A-BB79-E0B16B0CB759}" type="datetimeFigureOut">
              <a:rPr lang="en-US" smtClean="0"/>
              <a:t>12/14/2022</a:t>
            </a:fld>
            <a:endParaRPr lang="en-US"/>
          </a:p>
        </p:txBody>
      </p:sp>
      <p:sp>
        <p:nvSpPr>
          <p:cNvPr id="5" name="Footer Placeholder 4">
            <a:extLst>
              <a:ext uri="{FF2B5EF4-FFF2-40B4-BE49-F238E27FC236}">
                <a16:creationId xmlns:a16="http://schemas.microsoft.com/office/drawing/2014/main" id="{6E30DABB-2173-26C2-E0AF-E0C145A28B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2C8180-6860-5115-6380-DC3EC15DA93E}"/>
              </a:ext>
            </a:extLst>
          </p:cNvPr>
          <p:cNvSpPr>
            <a:spLocks noGrp="1"/>
          </p:cNvSpPr>
          <p:nvPr>
            <p:ph type="sldNum" sz="quarter" idx="12"/>
          </p:nvPr>
        </p:nvSpPr>
        <p:spPr/>
        <p:txBody>
          <a:bodyPr/>
          <a:lstStyle/>
          <a:p>
            <a:fld id="{DF46F2A0-FBDB-4715-B506-B8B4653B652D}" type="slidenum">
              <a:rPr lang="en-US" smtClean="0"/>
              <a:t>‹#›</a:t>
            </a:fld>
            <a:endParaRPr lang="en-US"/>
          </a:p>
        </p:txBody>
      </p:sp>
    </p:spTree>
    <p:extLst>
      <p:ext uri="{BB962C8B-B14F-4D97-AF65-F5344CB8AC3E}">
        <p14:creationId xmlns:p14="http://schemas.microsoft.com/office/powerpoint/2010/main" val="4246433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B405B-FEFC-4644-7334-D34770B6FF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C678F17-54D8-C0B2-9B79-742E205E80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5686B7-99CB-D501-B0C4-08FD684E00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D628EA6-15E5-4FA5-F17C-C79EE2931F0D}"/>
              </a:ext>
            </a:extLst>
          </p:cNvPr>
          <p:cNvSpPr>
            <a:spLocks noGrp="1"/>
          </p:cNvSpPr>
          <p:nvPr>
            <p:ph type="dt" sz="half" idx="10"/>
          </p:nvPr>
        </p:nvSpPr>
        <p:spPr/>
        <p:txBody>
          <a:bodyPr/>
          <a:lstStyle/>
          <a:p>
            <a:fld id="{AACD8AC5-049C-4B5A-BB79-E0B16B0CB759}" type="datetimeFigureOut">
              <a:rPr lang="en-US" smtClean="0"/>
              <a:t>12/14/2022</a:t>
            </a:fld>
            <a:endParaRPr lang="en-US"/>
          </a:p>
        </p:txBody>
      </p:sp>
      <p:sp>
        <p:nvSpPr>
          <p:cNvPr id="6" name="Footer Placeholder 5">
            <a:extLst>
              <a:ext uri="{FF2B5EF4-FFF2-40B4-BE49-F238E27FC236}">
                <a16:creationId xmlns:a16="http://schemas.microsoft.com/office/drawing/2014/main" id="{C9A9918C-BB13-91F3-BACD-68548AE9EE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08E426-6E01-EDAF-7260-26268C613B70}"/>
              </a:ext>
            </a:extLst>
          </p:cNvPr>
          <p:cNvSpPr>
            <a:spLocks noGrp="1"/>
          </p:cNvSpPr>
          <p:nvPr>
            <p:ph type="sldNum" sz="quarter" idx="12"/>
          </p:nvPr>
        </p:nvSpPr>
        <p:spPr/>
        <p:txBody>
          <a:bodyPr/>
          <a:lstStyle/>
          <a:p>
            <a:fld id="{DF46F2A0-FBDB-4715-B506-B8B4653B652D}" type="slidenum">
              <a:rPr lang="en-US" smtClean="0"/>
              <a:t>‹#›</a:t>
            </a:fld>
            <a:endParaRPr lang="en-US"/>
          </a:p>
        </p:txBody>
      </p:sp>
    </p:spTree>
    <p:extLst>
      <p:ext uri="{BB962C8B-B14F-4D97-AF65-F5344CB8AC3E}">
        <p14:creationId xmlns:p14="http://schemas.microsoft.com/office/powerpoint/2010/main" val="1421546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52646-CF7B-6EF8-C340-A62FBEDFA16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445F044-AC07-08C2-49A7-D0B22E3D03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BEF6CF-94BC-D6CB-5426-6B4C9B671D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3FAE5D-9272-89F7-7EB1-5BEAB153AA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50C4772-E576-B201-EF13-46F038E40FC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844720-048A-7832-4259-25C0DF92519B}"/>
              </a:ext>
            </a:extLst>
          </p:cNvPr>
          <p:cNvSpPr>
            <a:spLocks noGrp="1"/>
          </p:cNvSpPr>
          <p:nvPr>
            <p:ph type="dt" sz="half" idx="10"/>
          </p:nvPr>
        </p:nvSpPr>
        <p:spPr/>
        <p:txBody>
          <a:bodyPr/>
          <a:lstStyle/>
          <a:p>
            <a:fld id="{AACD8AC5-049C-4B5A-BB79-E0B16B0CB759}" type="datetimeFigureOut">
              <a:rPr lang="en-US" smtClean="0"/>
              <a:t>12/14/2022</a:t>
            </a:fld>
            <a:endParaRPr lang="en-US"/>
          </a:p>
        </p:txBody>
      </p:sp>
      <p:sp>
        <p:nvSpPr>
          <p:cNvPr id="8" name="Footer Placeholder 7">
            <a:extLst>
              <a:ext uri="{FF2B5EF4-FFF2-40B4-BE49-F238E27FC236}">
                <a16:creationId xmlns:a16="http://schemas.microsoft.com/office/drawing/2014/main" id="{F8848B63-41F3-9CEC-8A7A-D0EDE667EB0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06BF69-F01D-FAC7-CC72-B10BF6C6A8CE}"/>
              </a:ext>
            </a:extLst>
          </p:cNvPr>
          <p:cNvSpPr>
            <a:spLocks noGrp="1"/>
          </p:cNvSpPr>
          <p:nvPr>
            <p:ph type="sldNum" sz="quarter" idx="12"/>
          </p:nvPr>
        </p:nvSpPr>
        <p:spPr/>
        <p:txBody>
          <a:bodyPr/>
          <a:lstStyle/>
          <a:p>
            <a:fld id="{DF46F2A0-FBDB-4715-B506-B8B4653B652D}" type="slidenum">
              <a:rPr lang="en-US" smtClean="0"/>
              <a:t>‹#›</a:t>
            </a:fld>
            <a:endParaRPr lang="en-US"/>
          </a:p>
        </p:txBody>
      </p:sp>
    </p:spTree>
    <p:extLst>
      <p:ext uri="{BB962C8B-B14F-4D97-AF65-F5344CB8AC3E}">
        <p14:creationId xmlns:p14="http://schemas.microsoft.com/office/powerpoint/2010/main" val="1877826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A322B-B3D9-ADE2-AE1B-0BAAE73F21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36049CC-2EA1-A6BB-F49D-3E61E5B4110B}"/>
              </a:ext>
            </a:extLst>
          </p:cNvPr>
          <p:cNvSpPr>
            <a:spLocks noGrp="1"/>
          </p:cNvSpPr>
          <p:nvPr>
            <p:ph type="dt" sz="half" idx="10"/>
          </p:nvPr>
        </p:nvSpPr>
        <p:spPr/>
        <p:txBody>
          <a:bodyPr/>
          <a:lstStyle/>
          <a:p>
            <a:fld id="{AACD8AC5-049C-4B5A-BB79-E0B16B0CB759}" type="datetimeFigureOut">
              <a:rPr lang="en-US" smtClean="0"/>
              <a:t>12/14/2022</a:t>
            </a:fld>
            <a:endParaRPr lang="en-US"/>
          </a:p>
        </p:txBody>
      </p:sp>
      <p:sp>
        <p:nvSpPr>
          <p:cNvPr id="4" name="Footer Placeholder 3">
            <a:extLst>
              <a:ext uri="{FF2B5EF4-FFF2-40B4-BE49-F238E27FC236}">
                <a16:creationId xmlns:a16="http://schemas.microsoft.com/office/drawing/2014/main" id="{439FD296-45DD-1F6F-6928-D0E19880C2B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962BEA0-396F-A6B8-19CB-4F6DA1334C3C}"/>
              </a:ext>
            </a:extLst>
          </p:cNvPr>
          <p:cNvSpPr>
            <a:spLocks noGrp="1"/>
          </p:cNvSpPr>
          <p:nvPr>
            <p:ph type="sldNum" sz="quarter" idx="12"/>
          </p:nvPr>
        </p:nvSpPr>
        <p:spPr/>
        <p:txBody>
          <a:bodyPr/>
          <a:lstStyle/>
          <a:p>
            <a:fld id="{DF46F2A0-FBDB-4715-B506-B8B4653B652D}" type="slidenum">
              <a:rPr lang="en-US" smtClean="0"/>
              <a:t>‹#›</a:t>
            </a:fld>
            <a:endParaRPr lang="en-US"/>
          </a:p>
        </p:txBody>
      </p:sp>
    </p:spTree>
    <p:extLst>
      <p:ext uri="{BB962C8B-B14F-4D97-AF65-F5344CB8AC3E}">
        <p14:creationId xmlns:p14="http://schemas.microsoft.com/office/powerpoint/2010/main" val="17963889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519BCE-EA44-EF5E-1857-1DCBBED5F328}"/>
              </a:ext>
            </a:extLst>
          </p:cNvPr>
          <p:cNvSpPr>
            <a:spLocks noGrp="1"/>
          </p:cNvSpPr>
          <p:nvPr>
            <p:ph type="dt" sz="half" idx="10"/>
          </p:nvPr>
        </p:nvSpPr>
        <p:spPr/>
        <p:txBody>
          <a:bodyPr/>
          <a:lstStyle/>
          <a:p>
            <a:fld id="{AACD8AC5-049C-4B5A-BB79-E0B16B0CB759}" type="datetimeFigureOut">
              <a:rPr lang="en-US" smtClean="0"/>
              <a:t>12/14/2022</a:t>
            </a:fld>
            <a:endParaRPr lang="en-US"/>
          </a:p>
        </p:txBody>
      </p:sp>
      <p:sp>
        <p:nvSpPr>
          <p:cNvPr id="3" name="Footer Placeholder 2">
            <a:extLst>
              <a:ext uri="{FF2B5EF4-FFF2-40B4-BE49-F238E27FC236}">
                <a16:creationId xmlns:a16="http://schemas.microsoft.com/office/drawing/2014/main" id="{191712AA-EF71-E2BA-FE22-992805AAA3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6EF5D81-8FC7-0467-C02F-2CCF11337A82}"/>
              </a:ext>
            </a:extLst>
          </p:cNvPr>
          <p:cNvSpPr>
            <a:spLocks noGrp="1"/>
          </p:cNvSpPr>
          <p:nvPr>
            <p:ph type="sldNum" sz="quarter" idx="12"/>
          </p:nvPr>
        </p:nvSpPr>
        <p:spPr/>
        <p:txBody>
          <a:bodyPr/>
          <a:lstStyle/>
          <a:p>
            <a:fld id="{DF46F2A0-FBDB-4715-B506-B8B4653B652D}" type="slidenum">
              <a:rPr lang="en-US" smtClean="0"/>
              <a:t>‹#›</a:t>
            </a:fld>
            <a:endParaRPr lang="en-US"/>
          </a:p>
        </p:txBody>
      </p:sp>
    </p:spTree>
    <p:extLst>
      <p:ext uri="{BB962C8B-B14F-4D97-AF65-F5344CB8AC3E}">
        <p14:creationId xmlns:p14="http://schemas.microsoft.com/office/powerpoint/2010/main" val="4074725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08EDF-8529-DF62-CAD9-8419A80FEB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71A15BA-3ED1-1815-E6F1-46C38A70A5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E4FCB1F-A415-8A27-3273-7EA70AF0D7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5E9D35-046B-6888-77A7-E4904ED30598}"/>
              </a:ext>
            </a:extLst>
          </p:cNvPr>
          <p:cNvSpPr>
            <a:spLocks noGrp="1"/>
          </p:cNvSpPr>
          <p:nvPr>
            <p:ph type="dt" sz="half" idx="10"/>
          </p:nvPr>
        </p:nvSpPr>
        <p:spPr/>
        <p:txBody>
          <a:bodyPr/>
          <a:lstStyle/>
          <a:p>
            <a:fld id="{AACD8AC5-049C-4B5A-BB79-E0B16B0CB759}" type="datetimeFigureOut">
              <a:rPr lang="en-US" smtClean="0"/>
              <a:t>12/14/2022</a:t>
            </a:fld>
            <a:endParaRPr lang="en-US"/>
          </a:p>
        </p:txBody>
      </p:sp>
      <p:sp>
        <p:nvSpPr>
          <p:cNvPr id="6" name="Footer Placeholder 5">
            <a:extLst>
              <a:ext uri="{FF2B5EF4-FFF2-40B4-BE49-F238E27FC236}">
                <a16:creationId xmlns:a16="http://schemas.microsoft.com/office/drawing/2014/main" id="{3B8CDD12-AED5-FCA7-7407-8AF6C05A3C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219133-1D69-C8D8-FCF8-303B117CFB5C}"/>
              </a:ext>
            </a:extLst>
          </p:cNvPr>
          <p:cNvSpPr>
            <a:spLocks noGrp="1"/>
          </p:cNvSpPr>
          <p:nvPr>
            <p:ph type="sldNum" sz="quarter" idx="12"/>
          </p:nvPr>
        </p:nvSpPr>
        <p:spPr/>
        <p:txBody>
          <a:bodyPr/>
          <a:lstStyle/>
          <a:p>
            <a:fld id="{DF46F2A0-FBDB-4715-B506-B8B4653B652D}" type="slidenum">
              <a:rPr lang="en-US" smtClean="0"/>
              <a:t>‹#›</a:t>
            </a:fld>
            <a:endParaRPr lang="en-US"/>
          </a:p>
        </p:txBody>
      </p:sp>
    </p:spTree>
    <p:extLst>
      <p:ext uri="{BB962C8B-B14F-4D97-AF65-F5344CB8AC3E}">
        <p14:creationId xmlns:p14="http://schemas.microsoft.com/office/powerpoint/2010/main" val="3178779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DB3962-BF3E-A451-0FD7-578F437813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7E0AEF-E7B9-585C-9F05-541DC7AF6A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794C1C6-FAEF-1504-E9CE-9A02096C2A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28B4E4-E61F-E930-47F4-ADF61C56B888}"/>
              </a:ext>
            </a:extLst>
          </p:cNvPr>
          <p:cNvSpPr>
            <a:spLocks noGrp="1"/>
          </p:cNvSpPr>
          <p:nvPr>
            <p:ph type="dt" sz="half" idx="10"/>
          </p:nvPr>
        </p:nvSpPr>
        <p:spPr/>
        <p:txBody>
          <a:bodyPr/>
          <a:lstStyle/>
          <a:p>
            <a:fld id="{AACD8AC5-049C-4B5A-BB79-E0B16B0CB759}" type="datetimeFigureOut">
              <a:rPr lang="en-US" smtClean="0"/>
              <a:t>12/14/2022</a:t>
            </a:fld>
            <a:endParaRPr lang="en-US"/>
          </a:p>
        </p:txBody>
      </p:sp>
      <p:sp>
        <p:nvSpPr>
          <p:cNvPr id="6" name="Footer Placeholder 5">
            <a:extLst>
              <a:ext uri="{FF2B5EF4-FFF2-40B4-BE49-F238E27FC236}">
                <a16:creationId xmlns:a16="http://schemas.microsoft.com/office/drawing/2014/main" id="{978B0F2C-3572-A109-00BF-02645E9736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0A80A2-F4DC-BFDC-9B50-8F861763DE8B}"/>
              </a:ext>
            </a:extLst>
          </p:cNvPr>
          <p:cNvSpPr>
            <a:spLocks noGrp="1"/>
          </p:cNvSpPr>
          <p:nvPr>
            <p:ph type="sldNum" sz="quarter" idx="12"/>
          </p:nvPr>
        </p:nvSpPr>
        <p:spPr/>
        <p:txBody>
          <a:bodyPr/>
          <a:lstStyle/>
          <a:p>
            <a:fld id="{DF46F2A0-FBDB-4715-B506-B8B4653B652D}" type="slidenum">
              <a:rPr lang="en-US" smtClean="0"/>
              <a:t>‹#›</a:t>
            </a:fld>
            <a:endParaRPr lang="en-US"/>
          </a:p>
        </p:txBody>
      </p:sp>
    </p:spTree>
    <p:extLst>
      <p:ext uri="{BB962C8B-B14F-4D97-AF65-F5344CB8AC3E}">
        <p14:creationId xmlns:p14="http://schemas.microsoft.com/office/powerpoint/2010/main" val="834021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19802AF-4DB7-905E-2B83-35AB2443BF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6D07AD6-8562-7A0D-A38F-2664D37F2A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C4236E-9F6B-A75D-F28C-89CA559B8A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CD8AC5-049C-4B5A-BB79-E0B16B0CB759}" type="datetimeFigureOut">
              <a:rPr lang="en-US" smtClean="0"/>
              <a:t>12/14/2022</a:t>
            </a:fld>
            <a:endParaRPr lang="en-US"/>
          </a:p>
        </p:txBody>
      </p:sp>
      <p:sp>
        <p:nvSpPr>
          <p:cNvPr id="5" name="Footer Placeholder 4">
            <a:extLst>
              <a:ext uri="{FF2B5EF4-FFF2-40B4-BE49-F238E27FC236}">
                <a16:creationId xmlns:a16="http://schemas.microsoft.com/office/drawing/2014/main" id="{85BC8861-A2AE-F312-C25C-AE608F7696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3E93E97-0CF6-E9E3-EF32-CA8B9E1760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46F2A0-FBDB-4715-B506-B8B4653B652D}" type="slidenum">
              <a:rPr lang="en-US" smtClean="0"/>
              <a:t>‹#›</a:t>
            </a:fld>
            <a:endParaRPr lang="en-US"/>
          </a:p>
        </p:txBody>
      </p:sp>
    </p:spTree>
    <p:extLst>
      <p:ext uri="{BB962C8B-B14F-4D97-AF65-F5344CB8AC3E}">
        <p14:creationId xmlns:p14="http://schemas.microsoft.com/office/powerpoint/2010/main" val="4224981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accountlearning.com/business-ethics-meaning-need-what-is-ethical-for-businessm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mymbaguide.com/business-meaning-definition-characteristics-scop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47C81-B3D4-4973-8765-D0CD8D8B13E9}"/>
              </a:ext>
            </a:extLst>
          </p:cNvPr>
          <p:cNvSpPr>
            <a:spLocks noGrp="1"/>
          </p:cNvSpPr>
          <p:nvPr>
            <p:ph type="ctrTitle"/>
          </p:nvPr>
        </p:nvSpPr>
        <p:spPr/>
        <p:txBody>
          <a:bodyPr>
            <a:normAutofit/>
          </a:bodyPr>
          <a:lstStyle/>
          <a:p>
            <a:r>
              <a:rPr lang="en-US" sz="5400" dirty="0">
                <a:effectLst/>
                <a:latin typeface="Times New Roman" panose="02020603050405020304" pitchFamily="18" charset="0"/>
                <a:ea typeface="Times New Roman" panose="02020603050405020304" pitchFamily="18" charset="0"/>
              </a:rPr>
              <a:t>Business Ethics: meaning need, importance and benefits of business ethics</a:t>
            </a:r>
            <a:endParaRPr lang="en-US" sz="19900" dirty="0"/>
          </a:p>
        </p:txBody>
      </p:sp>
      <p:sp>
        <p:nvSpPr>
          <p:cNvPr id="3" name="Subtitle 2">
            <a:extLst>
              <a:ext uri="{FF2B5EF4-FFF2-40B4-BE49-F238E27FC236}">
                <a16:creationId xmlns:a16="http://schemas.microsoft.com/office/drawing/2014/main" id="{5B84F70C-BC0E-6F26-F38E-EAFB611B0072}"/>
              </a:ext>
            </a:extLst>
          </p:cNvPr>
          <p:cNvSpPr>
            <a:spLocks noGrp="1"/>
          </p:cNvSpPr>
          <p:nvPr>
            <p:ph type="subTitle" idx="1"/>
          </p:nvPr>
        </p:nvSpPr>
        <p:spPr/>
        <p:txBody>
          <a:bodyPr/>
          <a:lstStyle/>
          <a:p>
            <a:r>
              <a:rPr lang="en-US" dirty="0"/>
              <a:t>Dr. Manish Dadhich</a:t>
            </a:r>
          </a:p>
        </p:txBody>
      </p:sp>
    </p:spTree>
    <p:extLst>
      <p:ext uri="{BB962C8B-B14F-4D97-AF65-F5344CB8AC3E}">
        <p14:creationId xmlns:p14="http://schemas.microsoft.com/office/powerpoint/2010/main" val="1791592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40EF6-63A5-9737-3440-EF2350550026}"/>
              </a:ext>
            </a:extLst>
          </p:cNvPr>
          <p:cNvSpPr>
            <a:spLocks noGrp="1"/>
          </p:cNvSpPr>
          <p:nvPr>
            <p:ph type="title"/>
          </p:nvPr>
        </p:nvSpPr>
        <p:spPr/>
        <p:txBody>
          <a:bodyPr/>
          <a:lstStyle/>
          <a:p>
            <a:r>
              <a:rPr lang="en-US" b="0" i="0" dirty="0">
                <a:solidFill>
                  <a:srgbClr val="0C0000"/>
                </a:solidFill>
                <a:effectLst/>
                <a:latin typeface="Bree Serif"/>
              </a:rPr>
              <a:t>2. Growth of Business Unit</a:t>
            </a:r>
            <a:endParaRPr lang="en-US" dirty="0"/>
          </a:p>
        </p:txBody>
      </p:sp>
      <p:sp>
        <p:nvSpPr>
          <p:cNvPr id="3" name="Content Placeholder 2">
            <a:extLst>
              <a:ext uri="{FF2B5EF4-FFF2-40B4-BE49-F238E27FC236}">
                <a16:creationId xmlns:a16="http://schemas.microsoft.com/office/drawing/2014/main" id="{9097752D-7972-2319-ED75-44EA63248C74}"/>
              </a:ext>
            </a:extLst>
          </p:cNvPr>
          <p:cNvSpPr>
            <a:spLocks noGrp="1"/>
          </p:cNvSpPr>
          <p:nvPr>
            <p:ph idx="1"/>
          </p:nvPr>
        </p:nvSpPr>
        <p:spPr/>
        <p:txBody>
          <a:bodyPr>
            <a:normAutofit/>
          </a:bodyPr>
          <a:lstStyle/>
          <a:p>
            <a:pPr algn="just"/>
            <a:r>
              <a:rPr lang="en-US" sz="3200" b="0" i="0" dirty="0">
                <a:effectLst/>
                <a:latin typeface="Georgia, serif"/>
              </a:rPr>
              <a:t>Business ethics ensure the growth of a business. Whenever a businessman observes ethics strictly, definitely the particular business unit will get developed. </a:t>
            </a:r>
          </a:p>
          <a:p>
            <a:pPr algn="just"/>
            <a:r>
              <a:rPr lang="en-US" sz="3200" b="0" i="0" dirty="0">
                <a:effectLst/>
                <a:latin typeface="Georgia, serif"/>
              </a:rPr>
              <a:t>A business could not be run in such a manner, which is detrimental to the interest of society or business itself. So there should be some </a:t>
            </a:r>
            <a:r>
              <a:rPr lang="en-US" sz="3200" b="0" i="0" u="none" strike="noStrike" dirty="0">
                <a:effectLst/>
                <a:latin typeface="Georgia, serif"/>
                <a:hlinkClick r:id="rId2">
                  <a:extLst>
                    <a:ext uri="{A12FA001-AC4F-418D-AE19-62706E023703}">
                      <ahyp:hlinkClr xmlns:ahyp="http://schemas.microsoft.com/office/drawing/2018/hyperlinkcolor" val="tx"/>
                    </a:ext>
                  </a:extLst>
                </a:hlinkClick>
              </a:rPr>
              <a:t>business ethics</a:t>
            </a:r>
            <a:r>
              <a:rPr lang="en-US" sz="3200" b="0" i="0" dirty="0">
                <a:effectLst/>
                <a:latin typeface="Georgia, serif"/>
              </a:rPr>
              <a:t> for the growth of a business.</a:t>
            </a:r>
            <a:endParaRPr lang="en-US" sz="3200" dirty="0"/>
          </a:p>
        </p:txBody>
      </p:sp>
    </p:spTree>
    <p:extLst>
      <p:ext uri="{BB962C8B-B14F-4D97-AF65-F5344CB8AC3E}">
        <p14:creationId xmlns:p14="http://schemas.microsoft.com/office/powerpoint/2010/main" val="380142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86C85A-C7F2-A36E-EE2F-DFDD916E9DB5}"/>
              </a:ext>
            </a:extLst>
          </p:cNvPr>
          <p:cNvSpPr>
            <a:spLocks noGrp="1"/>
          </p:cNvSpPr>
          <p:nvPr>
            <p:ph idx="1"/>
          </p:nvPr>
        </p:nvSpPr>
        <p:spPr>
          <a:xfrm>
            <a:off x="838200" y="640080"/>
            <a:ext cx="10515600" cy="5536883"/>
          </a:xfrm>
        </p:spPr>
        <p:txBody>
          <a:bodyPr>
            <a:normAutofit/>
          </a:bodyPr>
          <a:lstStyle/>
          <a:p>
            <a:pPr marL="0" indent="0" algn="just" fontAlgn="base">
              <a:buNone/>
            </a:pPr>
            <a:r>
              <a:rPr lang="en-US" sz="3200" b="1" i="0" dirty="0">
                <a:effectLst/>
                <a:latin typeface="Bree Serif"/>
              </a:rPr>
              <a:t>3. Earning Goodwill</a:t>
            </a:r>
          </a:p>
          <a:p>
            <a:pPr algn="just" fontAlgn="base"/>
            <a:r>
              <a:rPr lang="en-US" sz="3200" b="0" i="0" dirty="0">
                <a:effectLst/>
                <a:latin typeface="Georgia, serif"/>
              </a:rPr>
              <a:t>If business ethics are properly followed by a business, automatically that particular business unit earns a good name among the public.</a:t>
            </a:r>
          </a:p>
          <a:p>
            <a:pPr algn="just" fontAlgn="base"/>
            <a:endParaRPr lang="en-US" sz="3200" b="0" i="0" dirty="0">
              <a:effectLst/>
              <a:latin typeface="Georgia, serif"/>
            </a:endParaRPr>
          </a:p>
          <a:p>
            <a:pPr marL="0" indent="0" algn="just" fontAlgn="base">
              <a:buNone/>
            </a:pPr>
            <a:r>
              <a:rPr lang="en-US" sz="3200" b="1" i="0" dirty="0">
                <a:effectLst/>
                <a:latin typeface="Bree Serif"/>
              </a:rPr>
              <a:t>4. Improving the Confidence</a:t>
            </a:r>
          </a:p>
          <a:p>
            <a:pPr algn="just" fontAlgn="base"/>
            <a:r>
              <a:rPr lang="en-US" sz="3200" b="0" i="0" dirty="0">
                <a:effectLst/>
                <a:latin typeface="Georgia, serif"/>
              </a:rPr>
              <a:t>Business ethics are necessary to improve the confidence of the customers, employees and the like. If confidence is infused, customers and employees will popularize the name of the particular business unit.</a:t>
            </a:r>
          </a:p>
          <a:p>
            <a:endParaRPr lang="en-US" sz="3200" dirty="0"/>
          </a:p>
        </p:txBody>
      </p:sp>
    </p:spTree>
    <p:extLst>
      <p:ext uri="{BB962C8B-B14F-4D97-AF65-F5344CB8AC3E}">
        <p14:creationId xmlns:p14="http://schemas.microsoft.com/office/powerpoint/2010/main" val="21358506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0413FA-2018-399D-0D57-93B1E22E6CD7}"/>
              </a:ext>
            </a:extLst>
          </p:cNvPr>
          <p:cNvSpPr>
            <a:spLocks noGrp="1"/>
          </p:cNvSpPr>
          <p:nvPr>
            <p:ph idx="1"/>
          </p:nvPr>
        </p:nvSpPr>
        <p:spPr>
          <a:xfrm>
            <a:off x="838200" y="472440"/>
            <a:ext cx="10515600" cy="5704523"/>
          </a:xfrm>
        </p:spPr>
        <p:txBody>
          <a:bodyPr>
            <a:normAutofit lnSpcReduction="10000"/>
          </a:bodyPr>
          <a:lstStyle/>
          <a:p>
            <a:pPr marL="0" indent="0" algn="just" fontAlgn="base">
              <a:buNone/>
            </a:pPr>
            <a:r>
              <a:rPr lang="en-US" sz="3200" b="1" i="0" dirty="0">
                <a:effectLst/>
                <a:latin typeface="Bree Serif"/>
              </a:rPr>
              <a:t>5. Maintaining Inter-relationship</a:t>
            </a:r>
          </a:p>
          <a:p>
            <a:pPr algn="just" fontAlgn="base"/>
            <a:r>
              <a:rPr lang="en-US" sz="3200" b="0" i="0" dirty="0">
                <a:effectLst/>
                <a:latin typeface="Georgia, serif"/>
              </a:rPr>
              <a:t>No business functions independently. Each business has close relationship with another business even though the nature and size of the other business differs. It is expected that each business unit should have a smooth relationship with others. </a:t>
            </a:r>
          </a:p>
          <a:p>
            <a:pPr marL="0" indent="0" algn="just" fontAlgn="base">
              <a:buNone/>
            </a:pPr>
            <a:r>
              <a:rPr lang="en-US" sz="3200" b="1" i="0" dirty="0">
                <a:effectLst/>
                <a:latin typeface="Bree Serif"/>
              </a:rPr>
              <a:t>6. Solving Social Problems</a:t>
            </a:r>
          </a:p>
          <a:p>
            <a:pPr algn="just" fontAlgn="base"/>
            <a:r>
              <a:rPr lang="en-US" sz="3200" b="0" i="0" dirty="0">
                <a:effectLst/>
                <a:latin typeface="Georgia, serif"/>
              </a:rPr>
              <a:t>If a businessman observes ethics in his business, the public will not have any difficulty in getting their wants fulfilled. There is no bargaining between the businessman and public. There is a fair treatment of an employee by him. This will avoid social problems like strike, lockout etc.</a:t>
            </a:r>
          </a:p>
          <a:p>
            <a:endParaRPr lang="en-US" sz="3200" dirty="0"/>
          </a:p>
        </p:txBody>
      </p:sp>
    </p:spTree>
    <p:extLst>
      <p:ext uri="{BB962C8B-B14F-4D97-AF65-F5344CB8AC3E}">
        <p14:creationId xmlns:p14="http://schemas.microsoft.com/office/powerpoint/2010/main" val="2549786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A0C59-6710-5F24-616A-8466C0C7030D}"/>
              </a:ext>
            </a:extLst>
          </p:cNvPr>
          <p:cNvSpPr>
            <a:spLocks noGrp="1"/>
          </p:cNvSpPr>
          <p:nvPr>
            <p:ph type="title"/>
          </p:nvPr>
        </p:nvSpPr>
        <p:spPr/>
        <p:txBody>
          <a:bodyPr>
            <a:normAutofit/>
          </a:bodyPr>
          <a:lstStyle/>
          <a:p>
            <a:r>
              <a:rPr lang="en-US" sz="3600" b="1" i="0" dirty="0">
                <a:solidFill>
                  <a:srgbClr val="1A1A1A"/>
                </a:solidFill>
                <a:effectLst/>
                <a:latin typeface="Tahoma" panose="020B0604030504040204" pitchFamily="34" charset="0"/>
              </a:rPr>
              <a:t>Benefits of Ethics in Management</a:t>
            </a:r>
            <a:endParaRPr lang="en-US" sz="3600" dirty="0"/>
          </a:p>
        </p:txBody>
      </p:sp>
      <p:sp>
        <p:nvSpPr>
          <p:cNvPr id="3" name="Content Placeholder 2">
            <a:extLst>
              <a:ext uri="{FF2B5EF4-FFF2-40B4-BE49-F238E27FC236}">
                <a16:creationId xmlns:a16="http://schemas.microsoft.com/office/drawing/2014/main" id="{60D21C4E-53D8-3F71-4F9C-8829F24C172C}"/>
              </a:ext>
            </a:extLst>
          </p:cNvPr>
          <p:cNvSpPr>
            <a:spLocks noGrp="1"/>
          </p:cNvSpPr>
          <p:nvPr>
            <p:ph idx="1"/>
          </p:nvPr>
        </p:nvSpPr>
        <p:spPr/>
        <p:txBody>
          <a:bodyPr/>
          <a:lstStyle/>
          <a:p>
            <a:pPr marL="0" indent="0" algn="just">
              <a:buNone/>
            </a:pPr>
            <a:r>
              <a:rPr lang="en-US" i="0" dirty="0">
                <a:solidFill>
                  <a:srgbClr val="1A1A1A"/>
                </a:solidFill>
                <a:effectLst/>
                <a:latin typeface="Tahoma" panose="020B0604030504040204" pitchFamily="34" charset="0"/>
              </a:rPr>
              <a:t>1. It’s a Part of Our Developing Society</a:t>
            </a:r>
          </a:p>
          <a:p>
            <a:pPr marL="0" indent="0" algn="just">
              <a:buNone/>
            </a:pPr>
            <a:r>
              <a:rPr lang="en-US" i="0" dirty="0">
                <a:solidFill>
                  <a:srgbClr val="1A1A1A"/>
                </a:solidFill>
                <a:effectLst/>
                <a:latin typeface="Tahoma" panose="020B0604030504040204" pitchFamily="34" charset="0"/>
              </a:rPr>
              <a:t>2. It Helps Maintain Morale During Tough Times</a:t>
            </a:r>
          </a:p>
          <a:p>
            <a:pPr marL="0" indent="0" algn="just">
              <a:buNone/>
            </a:pPr>
            <a:r>
              <a:rPr lang="en-US" i="0" dirty="0">
                <a:solidFill>
                  <a:srgbClr val="1A1A1A"/>
                </a:solidFill>
                <a:effectLst/>
                <a:latin typeface="Tahoma" panose="020B0604030504040204" pitchFamily="34" charset="0"/>
              </a:rPr>
              <a:t>3. It Supports Employee Growth</a:t>
            </a:r>
          </a:p>
          <a:p>
            <a:pPr marL="0" indent="0" algn="just">
              <a:buNone/>
            </a:pPr>
            <a:r>
              <a:rPr lang="en-US" i="0" dirty="0">
                <a:solidFill>
                  <a:srgbClr val="1A1A1A"/>
                </a:solidFill>
                <a:effectLst/>
                <a:latin typeface="Tahoma" panose="020B0604030504040204" pitchFamily="34" charset="0"/>
              </a:rPr>
              <a:t>4. It Improves Productivity</a:t>
            </a:r>
          </a:p>
          <a:p>
            <a:pPr marL="0" indent="0" algn="just">
              <a:buNone/>
            </a:pPr>
            <a:r>
              <a:rPr lang="en-US" i="0" dirty="0">
                <a:solidFill>
                  <a:srgbClr val="1A1A1A"/>
                </a:solidFill>
                <a:effectLst/>
                <a:latin typeface="Tahoma" panose="020B0604030504040204" pitchFamily="34" charset="0"/>
              </a:rPr>
              <a:t>5. It Promotes Goodwill</a:t>
            </a:r>
          </a:p>
          <a:p>
            <a:pPr algn="just"/>
            <a:endParaRPr lang="en-US" dirty="0"/>
          </a:p>
        </p:txBody>
      </p:sp>
    </p:spTree>
    <p:extLst>
      <p:ext uri="{BB962C8B-B14F-4D97-AF65-F5344CB8AC3E}">
        <p14:creationId xmlns:p14="http://schemas.microsoft.com/office/powerpoint/2010/main" val="4062292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15353-C792-630A-3E4C-AF51924E9C16}"/>
              </a:ext>
            </a:extLst>
          </p:cNvPr>
          <p:cNvSpPr>
            <a:spLocks noGrp="1"/>
          </p:cNvSpPr>
          <p:nvPr>
            <p:ph type="title"/>
          </p:nvPr>
        </p:nvSpPr>
        <p:spPr/>
        <p:txBody>
          <a:bodyPr/>
          <a:lstStyle/>
          <a:p>
            <a:r>
              <a:rPr lang="en-US" b="1" dirty="0"/>
              <a:t>Conclusion</a:t>
            </a:r>
          </a:p>
        </p:txBody>
      </p:sp>
      <p:sp>
        <p:nvSpPr>
          <p:cNvPr id="3" name="Content Placeholder 2">
            <a:extLst>
              <a:ext uri="{FF2B5EF4-FFF2-40B4-BE49-F238E27FC236}">
                <a16:creationId xmlns:a16="http://schemas.microsoft.com/office/drawing/2014/main" id="{D3E9C69B-E30A-FBE8-FB18-B3091F2B767B}"/>
              </a:ext>
            </a:extLst>
          </p:cNvPr>
          <p:cNvSpPr>
            <a:spLocks noGrp="1"/>
          </p:cNvSpPr>
          <p:nvPr>
            <p:ph idx="1"/>
          </p:nvPr>
        </p:nvSpPr>
        <p:spPr/>
        <p:txBody>
          <a:bodyPr>
            <a:normAutofit/>
          </a:bodyPr>
          <a:lstStyle/>
          <a:p>
            <a:pPr algn="just"/>
            <a:r>
              <a:rPr lang="en-US" sz="3200" b="0" i="0" dirty="0">
                <a:solidFill>
                  <a:srgbClr val="333333"/>
                </a:solidFill>
                <a:effectLst/>
                <a:latin typeface="proxima-nova"/>
              </a:rPr>
              <a:t>There is no good reason why a company cannot make ethically sound decisions, and still turn a profit. Ethics and business go hand in hand and cannot effectively be separated. </a:t>
            </a:r>
          </a:p>
          <a:p>
            <a:pPr algn="just"/>
            <a:r>
              <a:rPr lang="en-US" sz="3200" b="0" i="0" dirty="0">
                <a:solidFill>
                  <a:srgbClr val="333333"/>
                </a:solidFill>
                <a:effectLst/>
                <a:latin typeface="proxima-nova"/>
              </a:rPr>
              <a:t>Ultimately implementing a strong ethical policy is a win-win situation for all. In today's competitive environment why wouldn't a company want to do all they can do to promote success on all levels?</a:t>
            </a:r>
            <a:endParaRPr lang="en-US" sz="3200" dirty="0"/>
          </a:p>
        </p:txBody>
      </p:sp>
    </p:spTree>
    <p:extLst>
      <p:ext uri="{BB962C8B-B14F-4D97-AF65-F5344CB8AC3E}">
        <p14:creationId xmlns:p14="http://schemas.microsoft.com/office/powerpoint/2010/main" val="311120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00E2FD-A601-716E-C569-CAE75E5B0C4E}"/>
              </a:ext>
            </a:extLst>
          </p:cNvPr>
          <p:cNvSpPr>
            <a:spLocks noGrp="1"/>
          </p:cNvSpPr>
          <p:nvPr>
            <p:ph type="title"/>
          </p:nvPr>
        </p:nvSpPr>
        <p:spPr/>
        <p:txBody>
          <a:bodyPr/>
          <a:lstStyle/>
          <a:p>
            <a:r>
              <a:rPr lang="en-US" b="1" i="0" dirty="0">
                <a:solidFill>
                  <a:srgbClr val="424142"/>
                </a:solidFill>
                <a:effectLst/>
                <a:latin typeface="Georgia" panose="02040502050405020303" pitchFamily="18" charset="0"/>
              </a:rPr>
              <a:t>Definitions</a:t>
            </a:r>
            <a:endParaRPr lang="en-US" dirty="0"/>
          </a:p>
        </p:txBody>
      </p:sp>
      <p:sp>
        <p:nvSpPr>
          <p:cNvPr id="3" name="Content Placeholder 2">
            <a:extLst>
              <a:ext uri="{FF2B5EF4-FFF2-40B4-BE49-F238E27FC236}">
                <a16:creationId xmlns:a16="http://schemas.microsoft.com/office/drawing/2014/main" id="{EBBC70BF-3D4C-BA8C-C0AC-E5BACED74A0B}"/>
              </a:ext>
            </a:extLst>
          </p:cNvPr>
          <p:cNvSpPr>
            <a:spLocks noGrp="1"/>
          </p:cNvSpPr>
          <p:nvPr>
            <p:ph idx="1"/>
          </p:nvPr>
        </p:nvSpPr>
        <p:spPr/>
        <p:txBody>
          <a:bodyPr/>
          <a:lstStyle/>
          <a:p>
            <a:pPr algn="just" fontAlgn="base"/>
            <a:r>
              <a:rPr lang="en-US" b="0" dirty="0">
                <a:effectLst/>
                <a:latin typeface="Georgia" panose="02040502050405020303" pitchFamily="18" charset="0"/>
              </a:rPr>
              <a:t>“Business Ethics is generally coming to know what is right or wrong in the work place and doing what is right. This is in regard to effects of products/services and in relationship with the stake holders.” —Cater </a:t>
            </a:r>
            <a:r>
              <a:rPr lang="en-US" b="0" dirty="0" err="1">
                <a:effectLst/>
                <a:latin typeface="Georgia" panose="02040502050405020303" pitchFamily="18" charset="0"/>
              </a:rPr>
              <a:t>Mcnamara</a:t>
            </a:r>
            <a:endParaRPr lang="en-US" b="0" dirty="0">
              <a:effectLst/>
              <a:latin typeface="Georgia" panose="02040502050405020303" pitchFamily="18" charset="0"/>
            </a:endParaRPr>
          </a:p>
          <a:p>
            <a:pPr algn="just" fontAlgn="base"/>
            <a:r>
              <a:rPr lang="en-US" b="0" dirty="0">
                <a:effectLst/>
                <a:latin typeface="Georgia" panose="02040502050405020303" pitchFamily="18" charset="0"/>
              </a:rPr>
              <a:t>“Business ethics in short can be defined as the systematic study of ethical matters pertaining to the business, industry or related activities, institutions and beliefs. Business ethics is the systematic handling of values in business and industry.” —John Donaldson</a:t>
            </a:r>
          </a:p>
          <a:p>
            <a:pPr algn="just"/>
            <a:endParaRPr lang="en-US" dirty="0"/>
          </a:p>
        </p:txBody>
      </p:sp>
    </p:spTree>
    <p:extLst>
      <p:ext uri="{BB962C8B-B14F-4D97-AF65-F5344CB8AC3E}">
        <p14:creationId xmlns:p14="http://schemas.microsoft.com/office/powerpoint/2010/main" val="2097093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2268A1-9B6E-F150-49D0-053993DB56C8}"/>
              </a:ext>
            </a:extLst>
          </p:cNvPr>
          <p:cNvSpPr>
            <a:spLocks noGrp="1"/>
          </p:cNvSpPr>
          <p:nvPr>
            <p:ph type="title"/>
          </p:nvPr>
        </p:nvSpPr>
        <p:spPr/>
        <p:txBody>
          <a:bodyPr>
            <a:normAutofit/>
          </a:bodyPr>
          <a:lstStyle/>
          <a:p>
            <a:r>
              <a:rPr lang="en-US" sz="4000" b="1" dirty="0">
                <a:solidFill>
                  <a:srgbClr val="000000"/>
                </a:solidFill>
                <a:effectLst/>
                <a:latin typeface="Georgia" panose="02040502050405020303" pitchFamily="18" charset="0"/>
              </a:rPr>
              <a:t>Importance of Business Ethics</a:t>
            </a:r>
            <a:br>
              <a:rPr lang="en-US" sz="4000" b="1" dirty="0">
                <a:solidFill>
                  <a:srgbClr val="000000"/>
                </a:solidFill>
                <a:effectLst/>
                <a:latin typeface="Georgia" panose="02040502050405020303" pitchFamily="18" charset="0"/>
              </a:rPr>
            </a:br>
            <a:endParaRPr lang="en-US" sz="4000" dirty="0"/>
          </a:p>
        </p:txBody>
      </p:sp>
      <p:sp>
        <p:nvSpPr>
          <p:cNvPr id="3" name="Content Placeholder 2">
            <a:extLst>
              <a:ext uri="{FF2B5EF4-FFF2-40B4-BE49-F238E27FC236}">
                <a16:creationId xmlns:a16="http://schemas.microsoft.com/office/drawing/2014/main" id="{B847C160-999A-5403-F34C-C476FC7C202F}"/>
              </a:ext>
            </a:extLst>
          </p:cNvPr>
          <p:cNvSpPr>
            <a:spLocks noGrp="1"/>
          </p:cNvSpPr>
          <p:nvPr>
            <p:ph idx="1"/>
          </p:nvPr>
        </p:nvSpPr>
        <p:spPr/>
        <p:txBody>
          <a:bodyPr>
            <a:normAutofit/>
          </a:bodyPr>
          <a:lstStyle/>
          <a:p>
            <a:pPr marL="514350" indent="-514350" algn="just" fontAlgn="base">
              <a:buAutoNum type="arabicPeriod"/>
            </a:pPr>
            <a:r>
              <a:rPr lang="en-US" sz="3600" b="1" dirty="0">
                <a:effectLst/>
                <a:latin typeface="Georgia" panose="02040502050405020303" pitchFamily="18" charset="0"/>
              </a:rPr>
              <a:t>Profitability:</a:t>
            </a:r>
          </a:p>
          <a:p>
            <a:pPr algn="just" fontAlgn="base"/>
            <a:r>
              <a:rPr lang="en-US" sz="3600" b="0" dirty="0">
                <a:effectLst/>
                <a:latin typeface="Georgia" panose="02040502050405020303" pitchFamily="18" charset="0"/>
              </a:rPr>
              <a:t>Being ethical does not mean not making any profits. Every </a:t>
            </a:r>
            <a:r>
              <a:rPr lang="en-US" sz="3600" b="0" dirty="0" err="1">
                <a:effectLst/>
                <a:latin typeface="Georgia" panose="02040502050405020303" pitchFamily="18" charset="0"/>
              </a:rPr>
              <a:t>organisation</a:t>
            </a:r>
            <a:r>
              <a:rPr lang="en-US" sz="3600" b="0" dirty="0">
                <a:effectLst/>
                <a:latin typeface="Georgia" panose="02040502050405020303" pitchFamily="18" charset="0"/>
              </a:rPr>
              <a:t> has a responsibility towards itself also i.e., to earn profits. Ethical companies are bound to be successful and more profitable in the long run though in the short run they can lose money.</a:t>
            </a:r>
          </a:p>
          <a:p>
            <a:pPr algn="just"/>
            <a:endParaRPr lang="en-US" sz="3600" dirty="0"/>
          </a:p>
        </p:txBody>
      </p:sp>
    </p:spTree>
    <p:extLst>
      <p:ext uri="{BB962C8B-B14F-4D97-AF65-F5344CB8AC3E}">
        <p14:creationId xmlns:p14="http://schemas.microsoft.com/office/powerpoint/2010/main" val="1638471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2312F-8930-FFD1-4D61-50DCDA12E8EB}"/>
              </a:ext>
            </a:extLst>
          </p:cNvPr>
          <p:cNvSpPr>
            <a:spLocks noGrp="1"/>
          </p:cNvSpPr>
          <p:nvPr>
            <p:ph type="title"/>
          </p:nvPr>
        </p:nvSpPr>
        <p:spPr/>
        <p:txBody>
          <a:bodyPr/>
          <a:lstStyle/>
          <a:p>
            <a:r>
              <a:rPr lang="en-US" dirty="0"/>
              <a:t>2. </a:t>
            </a:r>
            <a:r>
              <a:rPr lang="en-US" b="1" dirty="0">
                <a:solidFill>
                  <a:srgbClr val="000000"/>
                </a:solidFill>
                <a:effectLst/>
                <a:latin typeface="Georgia" panose="02040502050405020303" pitchFamily="18" charset="0"/>
              </a:rPr>
              <a:t>Better Decision Making</a:t>
            </a:r>
            <a:endParaRPr lang="en-US" dirty="0"/>
          </a:p>
        </p:txBody>
      </p:sp>
      <p:sp>
        <p:nvSpPr>
          <p:cNvPr id="3" name="Content Placeholder 2">
            <a:extLst>
              <a:ext uri="{FF2B5EF4-FFF2-40B4-BE49-F238E27FC236}">
                <a16:creationId xmlns:a16="http://schemas.microsoft.com/office/drawing/2014/main" id="{42D19024-ED22-893F-21E9-E172A52BC83E}"/>
              </a:ext>
            </a:extLst>
          </p:cNvPr>
          <p:cNvSpPr>
            <a:spLocks noGrp="1"/>
          </p:cNvSpPr>
          <p:nvPr>
            <p:ph idx="1"/>
          </p:nvPr>
        </p:nvSpPr>
        <p:spPr/>
        <p:txBody>
          <a:bodyPr>
            <a:normAutofit/>
          </a:bodyPr>
          <a:lstStyle/>
          <a:p>
            <a:pPr algn="just"/>
            <a:r>
              <a:rPr lang="en-US" sz="3200" b="0" i="0" dirty="0">
                <a:effectLst/>
                <a:latin typeface="Georgia" panose="02040502050405020303" pitchFamily="18" charset="0"/>
              </a:rPr>
              <a:t>Respect for ethics will force a management to take various economic, social and ethical aspects into consideration while taking the decisions. Decision making will be better if the decisions are in the interest of the public, employees and company’s own long term good.</a:t>
            </a:r>
            <a:endParaRPr lang="en-US" sz="3200" dirty="0"/>
          </a:p>
        </p:txBody>
      </p:sp>
    </p:spTree>
    <p:extLst>
      <p:ext uri="{BB962C8B-B14F-4D97-AF65-F5344CB8AC3E}">
        <p14:creationId xmlns:p14="http://schemas.microsoft.com/office/powerpoint/2010/main" val="718338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FB401-E137-9B1D-0C84-DA5AEE5C6269}"/>
              </a:ext>
            </a:extLst>
          </p:cNvPr>
          <p:cNvSpPr>
            <a:spLocks noGrp="1"/>
          </p:cNvSpPr>
          <p:nvPr>
            <p:ph type="title"/>
          </p:nvPr>
        </p:nvSpPr>
        <p:spPr/>
        <p:txBody>
          <a:bodyPr/>
          <a:lstStyle/>
          <a:p>
            <a:r>
              <a:rPr lang="en-US" dirty="0"/>
              <a:t>3. </a:t>
            </a:r>
            <a:r>
              <a:rPr lang="en-US" b="1" dirty="0">
                <a:solidFill>
                  <a:srgbClr val="000000"/>
                </a:solidFill>
                <a:effectLst/>
                <a:latin typeface="Georgia" panose="02040502050405020303" pitchFamily="18" charset="0"/>
              </a:rPr>
              <a:t>Protection of Society</a:t>
            </a:r>
            <a:endParaRPr lang="en-US" dirty="0"/>
          </a:p>
        </p:txBody>
      </p:sp>
      <p:sp>
        <p:nvSpPr>
          <p:cNvPr id="3" name="Content Placeholder 2">
            <a:extLst>
              <a:ext uri="{FF2B5EF4-FFF2-40B4-BE49-F238E27FC236}">
                <a16:creationId xmlns:a16="http://schemas.microsoft.com/office/drawing/2014/main" id="{D62D144C-1204-9E2C-BD1B-613EED6A2D0F}"/>
              </a:ext>
            </a:extLst>
          </p:cNvPr>
          <p:cNvSpPr>
            <a:spLocks noGrp="1"/>
          </p:cNvSpPr>
          <p:nvPr>
            <p:ph idx="1"/>
          </p:nvPr>
        </p:nvSpPr>
        <p:spPr/>
        <p:txBody>
          <a:bodyPr>
            <a:normAutofit/>
          </a:bodyPr>
          <a:lstStyle/>
          <a:p>
            <a:pPr algn="just"/>
            <a:r>
              <a:rPr lang="en-US" sz="3200" b="0" i="0" dirty="0">
                <a:effectLst/>
                <a:latin typeface="Georgia" panose="02040502050405020303" pitchFamily="18" charset="0"/>
              </a:rPr>
              <a:t>Ethics can protect the society in a better way than even the legal system of the country. Where law fails, ethics always succeed. The government cannot regulate all the activities that are harmful to the society.</a:t>
            </a:r>
          </a:p>
          <a:p>
            <a:pPr algn="just"/>
            <a:r>
              <a:rPr lang="en-US" sz="3200" b="0" i="0" dirty="0">
                <a:effectLst/>
                <a:latin typeface="Georgia" panose="02040502050405020303" pitchFamily="18" charset="0"/>
              </a:rPr>
              <a:t>A HR manager, who is ethically sound, can reach out to agitated employees, more effectively than the police.</a:t>
            </a:r>
            <a:endParaRPr lang="en-US" sz="3200" dirty="0"/>
          </a:p>
        </p:txBody>
      </p:sp>
    </p:spTree>
    <p:extLst>
      <p:ext uri="{BB962C8B-B14F-4D97-AF65-F5344CB8AC3E}">
        <p14:creationId xmlns:p14="http://schemas.microsoft.com/office/powerpoint/2010/main" val="3050590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621AB-059A-008B-44CF-DF68A212C237}"/>
              </a:ext>
            </a:extLst>
          </p:cNvPr>
          <p:cNvSpPr>
            <a:spLocks noGrp="1"/>
          </p:cNvSpPr>
          <p:nvPr>
            <p:ph type="title"/>
          </p:nvPr>
        </p:nvSpPr>
        <p:spPr/>
        <p:txBody>
          <a:bodyPr/>
          <a:lstStyle/>
          <a:p>
            <a:r>
              <a:rPr lang="en-US" dirty="0"/>
              <a:t>4. </a:t>
            </a:r>
            <a:r>
              <a:rPr lang="en-US" b="1" dirty="0">
                <a:solidFill>
                  <a:srgbClr val="000000"/>
                </a:solidFill>
                <a:effectLst/>
                <a:latin typeface="Georgia" panose="02040502050405020303" pitchFamily="18" charset="0"/>
              </a:rPr>
              <a:t>Credibility with the Employees</a:t>
            </a:r>
            <a:endParaRPr lang="en-US" dirty="0"/>
          </a:p>
        </p:txBody>
      </p:sp>
      <p:sp>
        <p:nvSpPr>
          <p:cNvPr id="3" name="Content Placeholder 2">
            <a:extLst>
              <a:ext uri="{FF2B5EF4-FFF2-40B4-BE49-F238E27FC236}">
                <a16:creationId xmlns:a16="http://schemas.microsoft.com/office/drawing/2014/main" id="{DAA58CA7-0772-E432-C68B-28C5E82DB6DF}"/>
              </a:ext>
            </a:extLst>
          </p:cNvPr>
          <p:cNvSpPr>
            <a:spLocks noGrp="1"/>
          </p:cNvSpPr>
          <p:nvPr>
            <p:ph idx="1"/>
          </p:nvPr>
        </p:nvSpPr>
        <p:spPr/>
        <p:txBody>
          <a:bodyPr>
            <a:normAutofit/>
          </a:bodyPr>
          <a:lstStyle/>
          <a:p>
            <a:pPr algn="just"/>
            <a:r>
              <a:rPr lang="en-US" sz="3200" b="0" i="0" dirty="0">
                <a:effectLst/>
                <a:latin typeface="Georgia" panose="02040502050405020303" pitchFamily="18" charset="0"/>
              </a:rPr>
              <a:t>When employees are convinced of the ethical values of the </a:t>
            </a:r>
            <a:r>
              <a:rPr lang="en-US" sz="3200" b="0" i="0" dirty="0" err="1">
                <a:effectLst/>
                <a:latin typeface="Georgia" panose="02040502050405020303" pitchFamily="18" charset="0"/>
              </a:rPr>
              <a:t>organisation</a:t>
            </a:r>
            <a:r>
              <a:rPr lang="en-US" sz="3200" b="0" i="0" dirty="0">
                <a:effectLst/>
                <a:latin typeface="Georgia" panose="02040502050405020303" pitchFamily="18" charset="0"/>
              </a:rPr>
              <a:t> they are working for, they hold the </a:t>
            </a:r>
            <a:r>
              <a:rPr lang="en-US" sz="3200" b="0" i="0" dirty="0" err="1">
                <a:effectLst/>
                <a:latin typeface="Georgia" panose="02040502050405020303" pitchFamily="18" charset="0"/>
              </a:rPr>
              <a:t>organisation</a:t>
            </a:r>
            <a:r>
              <a:rPr lang="en-US" sz="3200" b="0" i="0" dirty="0">
                <a:effectLst/>
                <a:latin typeface="Georgia" panose="02040502050405020303" pitchFamily="18" charset="0"/>
              </a:rPr>
              <a:t> in high esteem. </a:t>
            </a:r>
          </a:p>
          <a:p>
            <a:pPr algn="just"/>
            <a:r>
              <a:rPr lang="en-US" sz="3200" b="0" i="0" dirty="0">
                <a:effectLst/>
                <a:latin typeface="Georgia" panose="02040502050405020303" pitchFamily="18" charset="0"/>
              </a:rPr>
              <a:t>It creates common goals, values and language. The HR manager will have credibility with the employees just because the </a:t>
            </a:r>
            <a:r>
              <a:rPr lang="en-US" sz="3200" b="0" i="0" dirty="0" err="1">
                <a:effectLst/>
                <a:latin typeface="Georgia" panose="02040502050405020303" pitchFamily="18" charset="0"/>
              </a:rPr>
              <a:t>organisation</a:t>
            </a:r>
            <a:r>
              <a:rPr lang="en-US" sz="3200" b="0" i="0" dirty="0">
                <a:effectLst/>
                <a:latin typeface="Georgia" panose="02040502050405020303" pitchFamily="18" charset="0"/>
              </a:rPr>
              <a:t> has creditability in the eyes of the public. Perceived social uprightness and moral values can win the employees more than any other incentive plans.</a:t>
            </a:r>
            <a:endParaRPr lang="en-US" sz="3200" dirty="0"/>
          </a:p>
        </p:txBody>
      </p:sp>
    </p:spTree>
    <p:extLst>
      <p:ext uri="{BB962C8B-B14F-4D97-AF65-F5344CB8AC3E}">
        <p14:creationId xmlns:p14="http://schemas.microsoft.com/office/powerpoint/2010/main" val="1152953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72458-E8BF-7219-C1D5-DA96DA1AC96E}"/>
              </a:ext>
            </a:extLst>
          </p:cNvPr>
          <p:cNvSpPr>
            <a:spLocks noGrp="1"/>
          </p:cNvSpPr>
          <p:nvPr>
            <p:ph type="title"/>
          </p:nvPr>
        </p:nvSpPr>
        <p:spPr/>
        <p:txBody>
          <a:bodyPr/>
          <a:lstStyle/>
          <a:p>
            <a:r>
              <a:rPr lang="en-US" dirty="0"/>
              <a:t>5. </a:t>
            </a:r>
            <a:r>
              <a:rPr lang="en-US" b="1" dirty="0">
                <a:solidFill>
                  <a:srgbClr val="000000"/>
                </a:solidFill>
                <a:effectLst/>
                <a:latin typeface="Georgia" panose="02040502050405020303" pitchFamily="18" charset="0"/>
              </a:rPr>
              <a:t>Credibility in the Public</a:t>
            </a:r>
            <a:endParaRPr lang="en-US" dirty="0"/>
          </a:p>
        </p:txBody>
      </p:sp>
      <p:sp>
        <p:nvSpPr>
          <p:cNvPr id="3" name="Content Placeholder 2">
            <a:extLst>
              <a:ext uri="{FF2B5EF4-FFF2-40B4-BE49-F238E27FC236}">
                <a16:creationId xmlns:a16="http://schemas.microsoft.com/office/drawing/2014/main" id="{31C40955-0564-0223-2732-A12159EAAB94}"/>
              </a:ext>
            </a:extLst>
          </p:cNvPr>
          <p:cNvSpPr>
            <a:spLocks noGrp="1"/>
          </p:cNvSpPr>
          <p:nvPr>
            <p:ph idx="1"/>
          </p:nvPr>
        </p:nvSpPr>
        <p:spPr/>
        <p:txBody>
          <a:bodyPr>
            <a:normAutofit lnSpcReduction="10000"/>
          </a:bodyPr>
          <a:lstStyle/>
          <a:p>
            <a:pPr algn="just"/>
            <a:r>
              <a:rPr lang="en-US" sz="3200" b="0" i="0" dirty="0">
                <a:effectLst/>
                <a:latin typeface="Georgia" panose="02040502050405020303" pitchFamily="18" charset="0"/>
              </a:rPr>
              <a:t>Ethical values of an </a:t>
            </a:r>
            <a:r>
              <a:rPr lang="en-US" sz="3200" b="0" i="0" dirty="0" err="1">
                <a:effectLst/>
                <a:latin typeface="Georgia" panose="02040502050405020303" pitchFamily="18" charset="0"/>
              </a:rPr>
              <a:t>organisation</a:t>
            </a:r>
            <a:r>
              <a:rPr lang="en-US" sz="3200" b="0" i="0" dirty="0">
                <a:effectLst/>
                <a:latin typeface="Georgia" panose="02040502050405020303" pitchFamily="18" charset="0"/>
              </a:rPr>
              <a:t> create credibility in the public eye. People will like to buy the product of a company if they believe that the company is honest and is offering value for money. </a:t>
            </a:r>
          </a:p>
          <a:p>
            <a:pPr algn="just"/>
            <a:r>
              <a:rPr lang="en-US" sz="3200" b="0" i="0" dirty="0">
                <a:effectLst/>
                <a:latin typeface="Georgia" panose="02040502050405020303" pitchFamily="18" charset="0"/>
              </a:rPr>
              <a:t>The public issues of such companies are bound to be a success. Because of this reason only the cola companies are spending huge sums of money on the advertisements now-a-days to convince the public that their products are safe and free from pesticides of any kind.</a:t>
            </a:r>
            <a:endParaRPr lang="en-US" sz="3200" dirty="0"/>
          </a:p>
        </p:txBody>
      </p:sp>
    </p:spTree>
    <p:extLst>
      <p:ext uri="{BB962C8B-B14F-4D97-AF65-F5344CB8AC3E}">
        <p14:creationId xmlns:p14="http://schemas.microsoft.com/office/powerpoint/2010/main" val="1123057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4C3D7-B294-D42A-B2F0-9E699633FDFA}"/>
              </a:ext>
            </a:extLst>
          </p:cNvPr>
          <p:cNvSpPr>
            <a:spLocks noGrp="1"/>
          </p:cNvSpPr>
          <p:nvPr>
            <p:ph type="title"/>
          </p:nvPr>
        </p:nvSpPr>
        <p:spPr/>
        <p:txBody>
          <a:bodyPr>
            <a:normAutofit/>
          </a:bodyPr>
          <a:lstStyle/>
          <a:p>
            <a:r>
              <a:rPr lang="en-US" sz="3200" dirty="0"/>
              <a:t>6. </a:t>
            </a:r>
            <a:r>
              <a:rPr lang="en-US" sz="3200" b="1" dirty="0">
                <a:solidFill>
                  <a:srgbClr val="000000"/>
                </a:solidFill>
                <a:effectLst/>
                <a:latin typeface="Georgia" panose="02040502050405020303" pitchFamily="18" charset="0"/>
              </a:rPr>
              <a:t>Corresponds to Basic Human Needs</a:t>
            </a:r>
            <a:endParaRPr lang="en-US" sz="3200" dirty="0"/>
          </a:p>
        </p:txBody>
      </p:sp>
      <p:sp>
        <p:nvSpPr>
          <p:cNvPr id="3" name="Content Placeholder 2">
            <a:extLst>
              <a:ext uri="{FF2B5EF4-FFF2-40B4-BE49-F238E27FC236}">
                <a16:creationId xmlns:a16="http://schemas.microsoft.com/office/drawing/2014/main" id="{19C4CF6F-DE19-E3A2-0A3B-578A426E978C}"/>
              </a:ext>
            </a:extLst>
          </p:cNvPr>
          <p:cNvSpPr>
            <a:spLocks noGrp="1"/>
          </p:cNvSpPr>
          <p:nvPr>
            <p:ph idx="1"/>
          </p:nvPr>
        </p:nvSpPr>
        <p:spPr/>
        <p:txBody>
          <a:bodyPr>
            <a:normAutofit/>
          </a:bodyPr>
          <a:lstStyle/>
          <a:p>
            <a:pPr algn="just"/>
            <a:r>
              <a:rPr lang="en-US" sz="3200" b="0" i="0" dirty="0">
                <a:effectLst/>
                <a:latin typeface="Georgia" panose="02040502050405020303" pitchFamily="18" charset="0"/>
              </a:rPr>
              <a:t>The basic need of every human being is that they want to be a part of the </a:t>
            </a:r>
            <a:r>
              <a:rPr lang="en-US" sz="3200" b="0" i="0" dirty="0" err="1">
                <a:effectLst/>
                <a:latin typeface="Georgia" panose="02040502050405020303" pitchFamily="18" charset="0"/>
              </a:rPr>
              <a:t>organisation</a:t>
            </a:r>
            <a:r>
              <a:rPr lang="en-US" sz="3200" b="0" i="0" dirty="0">
                <a:effectLst/>
                <a:latin typeface="Georgia" panose="02040502050405020303" pitchFamily="18" charset="0"/>
              </a:rPr>
              <a:t> which they can respect and be proud of, because they perceive it to be ethical. </a:t>
            </a:r>
          </a:p>
          <a:p>
            <a:pPr algn="just"/>
            <a:r>
              <a:rPr lang="en-US" sz="3200" b="0" i="0" dirty="0">
                <a:effectLst/>
                <a:latin typeface="Georgia" panose="02040502050405020303" pitchFamily="18" charset="0"/>
              </a:rPr>
              <a:t>Everybody likes to be associated with an </a:t>
            </a:r>
            <a:r>
              <a:rPr lang="en-US" sz="3200" b="0" i="0" dirty="0" err="1">
                <a:effectLst/>
                <a:latin typeface="Georgia" panose="02040502050405020303" pitchFamily="18" charset="0"/>
              </a:rPr>
              <a:t>organisation</a:t>
            </a:r>
            <a:r>
              <a:rPr lang="en-US" sz="3200" b="0" i="0" dirty="0">
                <a:effectLst/>
                <a:latin typeface="Georgia" panose="02040502050405020303" pitchFamily="18" charset="0"/>
              </a:rPr>
              <a:t> which the society respects as a honest and socially responsible </a:t>
            </a:r>
            <a:r>
              <a:rPr lang="en-US" sz="3200" b="0" i="0" dirty="0" err="1">
                <a:effectLst/>
                <a:latin typeface="Georgia" panose="02040502050405020303" pitchFamily="18" charset="0"/>
              </a:rPr>
              <a:t>organisation</a:t>
            </a:r>
            <a:r>
              <a:rPr lang="en-US" sz="3200" b="0" i="0" dirty="0">
                <a:effectLst/>
                <a:latin typeface="Georgia" panose="02040502050405020303" pitchFamily="18" charset="0"/>
              </a:rPr>
              <a:t>. The HR managers have to fulfill this basic need of the employees as well as their own basic need that they want to direct an ethical </a:t>
            </a:r>
            <a:r>
              <a:rPr lang="en-US" sz="3200" b="0" i="0" dirty="0" err="1">
                <a:effectLst/>
                <a:latin typeface="Georgia" panose="02040502050405020303" pitchFamily="18" charset="0"/>
              </a:rPr>
              <a:t>organisation</a:t>
            </a:r>
            <a:r>
              <a:rPr lang="en-US" sz="3200" b="0" i="0" dirty="0">
                <a:effectLst/>
                <a:latin typeface="Georgia" panose="02040502050405020303" pitchFamily="18" charset="0"/>
              </a:rPr>
              <a:t>. </a:t>
            </a:r>
            <a:endParaRPr lang="en-US" sz="3200" dirty="0"/>
          </a:p>
        </p:txBody>
      </p:sp>
    </p:spTree>
    <p:extLst>
      <p:ext uri="{BB962C8B-B14F-4D97-AF65-F5344CB8AC3E}">
        <p14:creationId xmlns:p14="http://schemas.microsoft.com/office/powerpoint/2010/main" val="2865146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55D1A0-12A8-0F75-7FC0-1D3941247A56}"/>
              </a:ext>
            </a:extLst>
          </p:cNvPr>
          <p:cNvSpPr>
            <a:spLocks noGrp="1"/>
          </p:cNvSpPr>
          <p:nvPr>
            <p:ph type="title"/>
          </p:nvPr>
        </p:nvSpPr>
        <p:spPr/>
        <p:txBody>
          <a:bodyPr/>
          <a:lstStyle/>
          <a:p>
            <a:r>
              <a:rPr lang="en-US" b="1" i="0" dirty="0">
                <a:solidFill>
                  <a:srgbClr val="000000"/>
                </a:solidFill>
                <a:effectLst/>
                <a:latin typeface="Bree Serif"/>
              </a:rPr>
              <a:t>Need for Business ethics</a:t>
            </a:r>
            <a:endParaRPr lang="en-US" b="1" dirty="0"/>
          </a:p>
        </p:txBody>
      </p:sp>
      <p:sp>
        <p:nvSpPr>
          <p:cNvPr id="3" name="Content Placeholder 2">
            <a:extLst>
              <a:ext uri="{FF2B5EF4-FFF2-40B4-BE49-F238E27FC236}">
                <a16:creationId xmlns:a16="http://schemas.microsoft.com/office/drawing/2014/main" id="{11ACA99D-6101-2547-2ECD-63DFEECAF34C}"/>
              </a:ext>
            </a:extLst>
          </p:cNvPr>
          <p:cNvSpPr>
            <a:spLocks noGrp="1"/>
          </p:cNvSpPr>
          <p:nvPr>
            <p:ph idx="1"/>
          </p:nvPr>
        </p:nvSpPr>
        <p:spPr/>
        <p:txBody>
          <a:bodyPr>
            <a:normAutofit/>
          </a:bodyPr>
          <a:lstStyle/>
          <a:p>
            <a:pPr marL="0" indent="0" algn="just" fontAlgn="base">
              <a:buNone/>
            </a:pPr>
            <a:r>
              <a:rPr lang="en-US" sz="3600" b="1" dirty="0"/>
              <a:t>1. </a:t>
            </a:r>
            <a:r>
              <a:rPr lang="en-US" sz="3600" b="1" i="0" dirty="0">
                <a:effectLst/>
                <a:latin typeface="Bree Serif"/>
              </a:rPr>
              <a:t>Survival of the Business Unit</a:t>
            </a:r>
          </a:p>
          <a:p>
            <a:pPr algn="just" fontAlgn="base"/>
            <a:r>
              <a:rPr lang="en-US" sz="3600" b="0" i="0" dirty="0">
                <a:effectLst/>
                <a:latin typeface="Georgia, serif"/>
              </a:rPr>
              <a:t>Unethical practices of businessmen will lead to the closure of business unit. The closure of a business unit does not only create problems to </a:t>
            </a:r>
            <a:r>
              <a:rPr lang="en-US" sz="3600" b="0" i="0" strike="noStrike" dirty="0">
                <a:effectLst/>
                <a:latin typeface="Georgia, serif"/>
                <a:hlinkClick r:id="rId2">
                  <a:extLst>
                    <a:ext uri="{A12FA001-AC4F-418D-AE19-62706E023703}">
                      <ahyp:hlinkClr xmlns:ahyp="http://schemas.microsoft.com/office/drawing/2018/hyperlinkcolor" val="tx"/>
                    </a:ext>
                  </a:extLst>
                </a:hlinkClick>
              </a:rPr>
              <a:t>business</a:t>
            </a:r>
            <a:r>
              <a:rPr lang="en-US" sz="3600" b="0" i="0" dirty="0">
                <a:effectLst/>
                <a:latin typeface="Georgia, serif"/>
              </a:rPr>
              <a:t> but also to employees and the society in general. Businessmen do not maximize the profit at the cost of existence of a business unit.</a:t>
            </a:r>
          </a:p>
          <a:p>
            <a:endParaRPr lang="en-US" sz="3600" dirty="0"/>
          </a:p>
        </p:txBody>
      </p:sp>
    </p:spTree>
    <p:extLst>
      <p:ext uri="{BB962C8B-B14F-4D97-AF65-F5344CB8AC3E}">
        <p14:creationId xmlns:p14="http://schemas.microsoft.com/office/powerpoint/2010/main" val="30784676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81</TotalTime>
  <Words>950</Words>
  <Application>Microsoft Office PowerPoint</Application>
  <PresentationFormat>Widescreen</PresentationFormat>
  <Paragraphs>46</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Bree Serif</vt:lpstr>
      <vt:lpstr>Calibri</vt:lpstr>
      <vt:lpstr>Calibri Light</vt:lpstr>
      <vt:lpstr>Georgia</vt:lpstr>
      <vt:lpstr>Georgia, serif</vt:lpstr>
      <vt:lpstr>proxima-nova</vt:lpstr>
      <vt:lpstr>Tahoma</vt:lpstr>
      <vt:lpstr>Times New Roman</vt:lpstr>
      <vt:lpstr>Office Theme</vt:lpstr>
      <vt:lpstr>Business Ethics: meaning need, importance and benefits of business ethics</vt:lpstr>
      <vt:lpstr>Definitions</vt:lpstr>
      <vt:lpstr>Importance of Business Ethics </vt:lpstr>
      <vt:lpstr>2. Better Decision Making</vt:lpstr>
      <vt:lpstr>3. Protection of Society</vt:lpstr>
      <vt:lpstr>4. Credibility with the Employees</vt:lpstr>
      <vt:lpstr>5. Credibility in the Public</vt:lpstr>
      <vt:lpstr>6. Corresponds to Basic Human Needs</vt:lpstr>
      <vt:lpstr>Need for Business ethics</vt:lpstr>
      <vt:lpstr>2. Growth of Business Unit</vt:lpstr>
      <vt:lpstr>PowerPoint Presentation</vt:lpstr>
      <vt:lpstr>PowerPoint Presentation</vt:lpstr>
      <vt:lpstr>Benefits of Ethics in Management</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Ethics: meaning and objectives, need and its importance of business ethics</dc:title>
  <dc:creator>Manish Dadhich</dc:creator>
  <cp:lastModifiedBy>Manish Dadhich</cp:lastModifiedBy>
  <cp:revision>12</cp:revision>
  <dcterms:created xsi:type="dcterms:W3CDTF">2022-12-14T04:28:48Z</dcterms:created>
  <dcterms:modified xsi:type="dcterms:W3CDTF">2022-12-14T09:00:14Z</dcterms:modified>
</cp:coreProperties>
</file>