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0856-E4C8-4655-8141-FD660B65A5B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AB2D-F060-4BA3-8AA2-8171B75B0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FAB2D-F060-4BA3-8AA2-8171B75B07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95A0-9DBD-BC61-C4B6-EFEB12457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81FB3-656D-3801-32C3-CD939AABB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C94E-099C-84E9-A2D9-CD00CFA0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DF9C-674D-8411-B1B5-B23CA7BD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FFB4-B023-5389-74A7-F74D803B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9DE4-8D86-3249-664F-31D7C430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4F02B-D05B-EF8E-0540-27C443F2D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A7ACF-3A73-EB79-E48E-6E54363D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A1D4-C5F1-2736-8CFB-ECBA4728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8799-6570-AC78-ABA1-DE86CD5A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38458-9006-1EAE-2E13-EEC4C862B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B512B-9797-D9EC-5B04-72961B3A2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AD00-5689-F173-C4E9-940EE26F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009F-BC2D-AC40-6656-49D61060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0EDC-9A17-CEDB-4BB7-3B8E2F8E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FD32-1E0A-8627-3059-B8332712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23F6-6892-22ED-8358-5C8A00D1F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5207-31B9-E9F6-DDEB-6519ECCA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31497-75D3-315B-AED8-1FF54BA8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1313-4B0B-6F38-6AE5-990910C5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9673-9F6B-EC68-04DD-E38C9EA2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6F3E0-9CFE-4892-FC96-3278CE24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FA05-7D6F-CFD2-EC06-FFD450E3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69C6E-E39A-E56F-E7C0-D23A7FB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5973-F199-12E6-55B8-660F4B4A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C81C-B83A-E6DC-96C1-DD964FBB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80A5A-E1BD-F1DD-BE86-13B110118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22415-B76B-4015-EAFE-FA41E70D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5B7AE-D185-AB5E-34B3-1B0FB5A5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EC5EC-7C63-2C70-2D66-20B313D8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71C7-4535-3CFD-5C0E-94A133C9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3485-CC59-343B-9493-5EE68892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FCDAE-6EBF-E57D-247A-FD5F1FBF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9BBE8-A425-C051-1130-AA2912D6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4ABB3-131A-48D8-B5B2-2EBABDC0F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BC04C-A62E-FC99-648C-8290A20D6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A99FC-2B14-ECDD-59D4-42401263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6FE6C-ACE5-72CF-7E3B-49EB28BC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87D37-7FE2-F371-F7CE-16800F66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16E6-0327-4390-8D17-3F8059AC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CD396-512A-B27F-66D6-93045D10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D55FC-6E9E-CF84-0C29-094106D9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C222-559D-CD91-974A-69E9BF1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981B3-7345-721E-E1A9-B6F199B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14895-8149-3491-A957-8DF58B27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98336-57A8-13AC-F028-1241CD8B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0B2F-6779-A212-5BDF-928B9D8A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D4A6A-1473-53DA-3B8F-68C440286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AE3FE-5E39-AE7F-F19A-D2ADE5F2C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93EAE-F7F1-C8C8-A4F9-3E499352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C5D03-F58D-118E-CE61-4C0CFA88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0D602-8F4B-5945-8A02-15FEE8B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8E60-71AA-3AC2-E52D-4F3030E9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757DC-C8C3-A3E9-1C4C-7B4CEBAA5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C0363-C628-C469-A285-67C3A52D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F8C03-C818-1784-1DCF-525811DE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EBC8E-99C8-5AA1-C83A-C9F4415C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A2F0F-8C3F-3BBF-B70D-4E58653B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4E9DC-AA79-70F3-2071-478D9812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9B94-1E09-A049-9A12-27591FB3D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C187-C83A-703B-6FC3-546D3AF2E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2188-484E-4CB7-A26D-2B401574C64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EEF8-F993-815F-CFF5-4FFB91D0E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171F-2409-F370-8489-B1D316558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60627-D899-4065-AA02-1B812E77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2C20-2CFB-A8FE-6D8E-794AE516B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b="1" dirty="0"/>
              <a:t>Working Capital Management</a:t>
            </a:r>
            <a:br>
              <a:rPr lang="en-US" altLang="en-US" sz="6000" b="1" dirty="0"/>
            </a:br>
            <a:r>
              <a:rPr lang="en-US" altLang="en-US" sz="6000" b="1" dirty="0"/>
              <a:t>			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A5B8E-16E8-E79B-FE58-B66CCB423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Dr. Manish Dadhich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Sir </a:t>
            </a:r>
            <a:r>
              <a:rPr lang="en-US" altLang="en-US" b="1" dirty="0" err="1"/>
              <a:t>Padampat</a:t>
            </a:r>
            <a:r>
              <a:rPr lang="en-US" altLang="en-US" b="1" dirty="0"/>
              <a:t> Singhania University</a:t>
            </a:r>
            <a:endParaRPr lang="en-US" altLang="en-US" sz="105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3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E95B-B451-0D1C-3C18-6FF8D08A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You are require to calculate: </a:t>
            </a:r>
            <a:b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E60D-F3BD-A25B-387A-2E881232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) Duration of raw material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(ii) Duration of WIP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(iii) Duration of Finished goods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(iv) Duration of accounts receivable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(v) Duration of accounts payable stage, and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(vi) Duration of operating cycle.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198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CCEC2-31E6-A91D-5603-B4A6C625C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0" t="23580" r="30875" b="5549"/>
          <a:stretch/>
        </p:blipFill>
        <p:spPr>
          <a:xfrm>
            <a:off x="487680" y="228600"/>
            <a:ext cx="1146048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89DD-9556-1891-651D-C0146E17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C2D7E-A8F5-ED70-CE22-C31A19A1FD0E}"/>
              </a:ext>
            </a:extLst>
          </p:cNvPr>
          <p:cNvSpPr txBox="1"/>
          <p:nvPr/>
        </p:nvSpPr>
        <p:spPr>
          <a:xfrm>
            <a:off x="350520" y="2828836"/>
            <a:ext cx="1146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(vi) Duration of Operating Cycle </a:t>
            </a:r>
            <a:endParaRPr lang="en-US" sz="28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nn-NO" sz="2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= (i) + (ii) + (iii) + (iv) – (v) </a:t>
            </a:r>
            <a:endParaRPr lang="nn-NO" sz="28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= 20 days + 24 days + 10 days + 15 days – 18 days = 51 days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79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1CBB-072A-368E-96E0-DE9005D6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9759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Q.2 Compute the operating cycle and working capital requirement of Johnson &amp; Co.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52A9-F3D3-4C64-1422-B0ACA190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972800" cy="48358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Period cover: 							365 days</a:t>
            </a:r>
          </a:p>
          <a:p>
            <a:r>
              <a:rPr lang="en-US" dirty="0"/>
              <a:t>Average time allowed by supplier: 				16 days</a:t>
            </a:r>
          </a:p>
          <a:p>
            <a:r>
              <a:rPr lang="en-US" dirty="0"/>
              <a:t>Average total of debtor outstanding				48,000</a:t>
            </a:r>
          </a:p>
          <a:p>
            <a:r>
              <a:rPr lang="en-US" dirty="0"/>
              <a:t>Raw material consumption					4,40,000</a:t>
            </a:r>
          </a:p>
          <a:p>
            <a:r>
              <a:rPr lang="en-US" dirty="0"/>
              <a:t>Total Production cost						10,00,000</a:t>
            </a:r>
          </a:p>
          <a:p>
            <a:r>
              <a:rPr lang="en-US" dirty="0"/>
              <a:t>Total cost of goods sold						10,50,000</a:t>
            </a:r>
          </a:p>
          <a:p>
            <a:r>
              <a:rPr lang="en-US" dirty="0"/>
              <a:t>Sales for the year							16,00,000</a:t>
            </a:r>
          </a:p>
          <a:p>
            <a:r>
              <a:rPr lang="en-US" dirty="0"/>
              <a:t>Value of average stock maintained</a:t>
            </a:r>
          </a:p>
          <a:p>
            <a:r>
              <a:rPr lang="en-US" dirty="0"/>
              <a:t>Raw material							32,000</a:t>
            </a:r>
          </a:p>
          <a:p>
            <a:r>
              <a:rPr lang="en-US" dirty="0"/>
              <a:t>WIP									35,000</a:t>
            </a:r>
          </a:p>
          <a:p>
            <a:r>
              <a:rPr lang="en-US" dirty="0"/>
              <a:t>Finished goods							26,000</a:t>
            </a:r>
          </a:p>
        </p:txBody>
      </p:sp>
    </p:spTree>
    <p:extLst>
      <p:ext uri="{BB962C8B-B14F-4D97-AF65-F5344CB8AC3E}">
        <p14:creationId xmlns:p14="http://schemas.microsoft.com/office/powerpoint/2010/main" val="13244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15F5-903D-4C16-AB2C-AC982B02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Computation of operating cycle period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AE2F-C13D-8DC4-0EFA-DE14EBAD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944880"/>
            <a:ext cx="11475720" cy="52320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Material storage period= Av. stock of raw material/daily av. consumption</a:t>
            </a:r>
          </a:p>
          <a:p>
            <a:pPr marL="0" indent="0">
              <a:buNone/>
            </a:pPr>
            <a:r>
              <a:rPr lang="en-US" dirty="0"/>
              <a:t>					32,000/(4,40,000 ÷ 365)		=27 Days</a:t>
            </a:r>
          </a:p>
          <a:p>
            <a:pPr marL="0" indent="0">
              <a:buNone/>
            </a:pPr>
            <a:r>
              <a:rPr lang="en-US" dirty="0"/>
              <a:t>(ii) WIP storage period = Av. stock of WIP/daily av. Production cost</a:t>
            </a:r>
          </a:p>
          <a:p>
            <a:pPr marL="0" indent="0">
              <a:buNone/>
            </a:pPr>
            <a:r>
              <a:rPr lang="en-US" dirty="0"/>
              <a:t>					35,000/(10,00,000 ÷ 365)	=13 Days</a:t>
            </a:r>
          </a:p>
          <a:p>
            <a:pPr marL="0" indent="0">
              <a:buNone/>
            </a:pPr>
            <a:r>
              <a:rPr lang="en-US" dirty="0"/>
              <a:t>(iii) Finished goods SP = Av. Stock of FG/ daily Av. Cost of sales</a:t>
            </a:r>
          </a:p>
          <a:p>
            <a:pPr marL="0" indent="0">
              <a:buNone/>
            </a:pPr>
            <a:r>
              <a:rPr lang="en-US" dirty="0"/>
              <a:t>					26,000/ (10,50,000 ÷ 365)	=9 Days</a:t>
            </a:r>
          </a:p>
          <a:p>
            <a:pPr marL="0" indent="0">
              <a:buNone/>
            </a:pPr>
            <a:r>
              <a:rPr lang="en-US" dirty="0"/>
              <a:t>(iv) Debtor collection period = average debtor/ sales per day</a:t>
            </a:r>
          </a:p>
          <a:p>
            <a:pPr marL="0" indent="0">
              <a:buNone/>
            </a:pPr>
            <a:r>
              <a:rPr lang="en-US" dirty="0"/>
              <a:t>					48,000/(16,00,000 ÷ 365)	=11 Days</a:t>
            </a:r>
          </a:p>
          <a:p>
            <a:pPr marL="0" indent="0">
              <a:buNone/>
            </a:pPr>
            <a:r>
              <a:rPr lang="en-US" dirty="0"/>
              <a:t>(v) Credit payment period						= 16 Days</a:t>
            </a:r>
          </a:p>
        </p:txBody>
      </p:sp>
    </p:spTree>
    <p:extLst>
      <p:ext uri="{BB962C8B-B14F-4D97-AF65-F5344CB8AC3E}">
        <p14:creationId xmlns:p14="http://schemas.microsoft.com/office/powerpoint/2010/main" val="104255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1DE7-7094-95EE-E161-8D27CFAC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sz="4000" b="1" dirty="0"/>
              <a:t>Operating cycle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A90A-CA8E-799E-B7A8-D4B92556B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arenBoth"/>
            </a:pPr>
            <a:r>
              <a:rPr lang="en-US" dirty="0"/>
              <a:t>Material storage period	 	= 27 days</a:t>
            </a:r>
          </a:p>
          <a:p>
            <a:pPr marL="571500" indent="-571500">
              <a:buAutoNum type="romanLcParenBoth"/>
            </a:pPr>
            <a:r>
              <a:rPr lang="en-US" dirty="0"/>
              <a:t>WIP storage period			=13 days</a:t>
            </a:r>
          </a:p>
          <a:p>
            <a:pPr marL="571500" indent="-571500">
              <a:buAutoNum type="romanLcParenBoth"/>
            </a:pPr>
            <a:r>
              <a:rPr lang="en-US" dirty="0"/>
              <a:t>FG storage period			=09 days</a:t>
            </a:r>
          </a:p>
          <a:p>
            <a:pPr marL="571500" indent="-571500">
              <a:buAutoNum type="romanLcParenBoth"/>
            </a:pPr>
            <a:r>
              <a:rPr lang="en-US" dirty="0"/>
              <a:t>Debtor collection period		=11 days</a:t>
            </a:r>
          </a:p>
          <a:p>
            <a:pPr marL="571500" indent="-571500">
              <a:buAutoNum type="romanLcParenBoth"/>
            </a:pPr>
            <a:r>
              <a:rPr lang="en-US" dirty="0"/>
              <a:t>Total					=60 days</a:t>
            </a:r>
          </a:p>
          <a:p>
            <a:pPr marL="571500" indent="-571500">
              <a:buAutoNum type="romanLcParenBoth"/>
            </a:pPr>
            <a:r>
              <a:rPr lang="en-US" dirty="0"/>
              <a:t>Less:</a:t>
            </a:r>
          </a:p>
          <a:p>
            <a:pPr marL="571500" indent="-571500">
              <a:buAutoNum type="romanLcParenBoth"/>
            </a:pPr>
            <a:r>
              <a:rPr lang="en-US" dirty="0"/>
              <a:t>Creditor payment period		=16 days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/>
              <a:t>Operating cycle period</a:t>
            </a:r>
            <a:r>
              <a:rPr lang="en-US" dirty="0"/>
              <a:t>			=44 days</a:t>
            </a:r>
          </a:p>
        </p:txBody>
      </p:sp>
    </p:spTree>
    <p:extLst>
      <p:ext uri="{BB962C8B-B14F-4D97-AF65-F5344CB8AC3E}">
        <p14:creationId xmlns:p14="http://schemas.microsoft.com/office/powerpoint/2010/main" val="184698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B29E-FCB5-A905-BC5C-5875E0C1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518160"/>
            <a:ext cx="11932920" cy="5658803"/>
          </a:xfrm>
        </p:spPr>
        <p:txBody>
          <a:bodyPr>
            <a:normAutofit/>
          </a:bodyPr>
          <a:lstStyle/>
          <a:p>
            <a:r>
              <a:rPr lang="en-US" sz="3600" b="1" dirty="0"/>
              <a:t>Number of operating cycle per year	365/44 	= 8.3 times</a:t>
            </a:r>
          </a:p>
          <a:p>
            <a:endParaRPr lang="en-US" sz="3600" b="1" dirty="0"/>
          </a:p>
          <a:p>
            <a:r>
              <a:rPr lang="en-US" sz="3600" b="1" dirty="0"/>
              <a:t>Total operating expenses					=10,50,000</a:t>
            </a:r>
          </a:p>
          <a:p>
            <a:endParaRPr lang="en-US" sz="3600" b="1" dirty="0"/>
          </a:p>
          <a:p>
            <a:r>
              <a:rPr lang="en-US" sz="3600" b="1" dirty="0"/>
              <a:t>Working capital requirement </a:t>
            </a:r>
          </a:p>
          <a:p>
            <a:pPr marL="0" indent="0">
              <a:buNone/>
            </a:pPr>
            <a:r>
              <a:rPr lang="en-US" sz="3600" b="1" dirty="0"/>
              <a:t>	=total operating expenses/no of operating cycle in a year</a:t>
            </a:r>
          </a:p>
          <a:p>
            <a:pPr marL="0" indent="0">
              <a:buNone/>
            </a:pPr>
            <a:r>
              <a:rPr lang="en-US" sz="3600" b="1" dirty="0"/>
              <a:t>	= 10,50,000 </a:t>
            </a:r>
            <a:r>
              <a:rPr lang="en-US" sz="3600" dirty="0"/>
              <a:t> ÷ 8.3</a:t>
            </a:r>
          </a:p>
          <a:p>
            <a:pPr marL="0" indent="0">
              <a:buNone/>
            </a:pPr>
            <a:r>
              <a:rPr lang="en-US" sz="3600" b="1" dirty="0"/>
              <a:t>	= 1,26,500</a:t>
            </a:r>
          </a:p>
        </p:txBody>
      </p:sp>
    </p:spTree>
    <p:extLst>
      <p:ext uri="{BB962C8B-B14F-4D97-AF65-F5344CB8AC3E}">
        <p14:creationId xmlns:p14="http://schemas.microsoft.com/office/powerpoint/2010/main" val="127834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F71A-0FAE-453D-1B76-8094C701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lustration 3: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The following information is available for Peterson &amp; Co.:(`. ‘00)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107FA-7F29-93FF-0BB2-75B6276EDCB6}"/>
              </a:ext>
            </a:extLst>
          </p:cNvPr>
          <p:cNvSpPr txBox="1"/>
          <p:nvPr/>
        </p:nvSpPr>
        <p:spPr>
          <a:xfrm>
            <a:off x="441960" y="1766560"/>
            <a:ext cx="113080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stock of raw materials and stores 				300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WIP inventory 							350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finished goods inventory 					190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accounts receivable 						310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accounts payable 						190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raw materials and stores purchase on credit and consumed per day 										12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WIP value of raw materials committed per day 														14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cost of goods sold per day 					18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sales per day 							22 	</a:t>
            </a:r>
          </a:p>
        </p:txBody>
      </p:sp>
    </p:spTree>
    <p:extLst>
      <p:ext uri="{BB962C8B-B14F-4D97-AF65-F5344CB8AC3E}">
        <p14:creationId xmlns:p14="http://schemas.microsoft.com/office/powerpoint/2010/main" val="11834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E95B-B451-0D1C-3C18-6FF8D08A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You are required to calculate: </a:t>
            </a:r>
            <a:b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E60D-F3BD-A25B-387A-2E881232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) Duration of raw material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(ii) Duration of WIP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(iii) Duration of Finished goods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(iv) Duration of accounts receivable stage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(v) Duration of accounts payable stage, and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(vi) Duration of operating cycle.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9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409C-2976-59CC-0967-EE998EB7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66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2BDE-67A4-B903-FAA9-003AC444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B642-409B-3A1A-98C9-BD39A506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</a:rPr>
              <a:t>I</a:t>
            </a:r>
            <a:r>
              <a:rPr lang="en-US" sz="4000" b="0" i="0" u="none" strike="noStrike" baseline="0" dirty="0">
                <a:solidFill>
                  <a:srgbClr val="000000"/>
                </a:solidFill>
              </a:rPr>
              <a:t>t is important to measure working capital cycle for management of working capital. The financial statements i.e., Profit and Loss Account and Balance Sheet, can guide us to measure working capital cycle.</a:t>
            </a:r>
          </a:p>
          <a:p>
            <a:pPr algn="just"/>
            <a:r>
              <a:rPr lang="en-US" sz="4000" dirty="0"/>
              <a:t>The steps involved in the determination of the operating cycle are shown below:</a:t>
            </a:r>
          </a:p>
        </p:txBody>
      </p:sp>
    </p:spTree>
    <p:extLst>
      <p:ext uri="{BB962C8B-B14F-4D97-AF65-F5344CB8AC3E}">
        <p14:creationId xmlns:p14="http://schemas.microsoft.com/office/powerpoint/2010/main" val="86423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7BF7-57A8-948E-817C-18DC6EBE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31DA-DF8B-065D-3338-453D559D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6DF42A-F36C-A4CC-CDCD-9118D7F0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1" t="40687" r="37249" b="25296"/>
          <a:stretch/>
        </p:blipFill>
        <p:spPr>
          <a:xfrm>
            <a:off x="716280" y="1825624"/>
            <a:ext cx="11018520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AA08-B5DB-32F8-E839-0F88AC392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EF5DA-F5AA-B699-7E90-44CB1B97F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1" t="17540" r="23532" b="30992"/>
          <a:stretch/>
        </p:blipFill>
        <p:spPr>
          <a:xfrm>
            <a:off x="487679" y="441960"/>
            <a:ext cx="11460481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6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69A8-9CA5-6D42-CCB4-16445DD4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WIP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D6BB0-8428-7477-8D48-9878AB0D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24641" r="41875" b="37327"/>
          <a:stretch/>
        </p:blipFill>
        <p:spPr>
          <a:xfrm>
            <a:off x="533400" y="1371600"/>
            <a:ext cx="10820400" cy="48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2241-E695-E448-41F6-F68F64F6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3. Finished Goods Storage Period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9C1E-27C9-5B6C-AB68-A0DAED1C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5037A-152A-E16F-7988-FCCCCE58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0" t="30212" r="19250" b="29101"/>
          <a:stretch/>
        </p:blipFill>
        <p:spPr>
          <a:xfrm>
            <a:off x="472440" y="1325879"/>
            <a:ext cx="11494874" cy="5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91B3-B8B5-45EF-04CB-BF0FF300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4. Credit period Allowed to Debtors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83C8-1823-C608-2D94-B7A27412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F02FE-58B9-B70F-47A1-C9D404A32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4665" r="19375" b="40193"/>
          <a:stretch/>
        </p:blipFill>
        <p:spPr>
          <a:xfrm>
            <a:off x="731521" y="1690688"/>
            <a:ext cx="1062228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3E96-6547-765F-E91D-1659AF3D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5. Credit Period Received from Suppliers: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BEB4-478E-F114-2F94-B27F9753B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447E9-FFB4-29B0-CB73-D447F01A9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t="38661" r="19376" b="25988"/>
          <a:stretch/>
        </p:blipFill>
        <p:spPr>
          <a:xfrm>
            <a:off x="624840" y="1690687"/>
            <a:ext cx="1103376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F71A-0FAE-453D-1B76-8094C701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lustration 1: </a:t>
            </a:r>
            <a:b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The following information is available for </a:t>
            </a: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Anderson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Ltd.: (`. ‘000)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107FA-7F29-93FF-0BB2-75B6276EDCB6}"/>
              </a:ext>
            </a:extLst>
          </p:cNvPr>
          <p:cNvSpPr txBox="1"/>
          <p:nvPr/>
        </p:nvSpPr>
        <p:spPr>
          <a:xfrm>
            <a:off x="441960" y="1766560"/>
            <a:ext cx="113080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stock of raw materials and stores 				200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WIP inventory 							300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finished goods inventory 					180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accounts receivable 						300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accounts payable 						180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raw materials and stores purchase on credit and consumed per day 										10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WIP value of raw materials committed per day 														12.5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cost of goods sold per day 					18 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Average sales per day 							20 	</a:t>
            </a:r>
          </a:p>
        </p:txBody>
      </p:sp>
    </p:spTree>
    <p:extLst>
      <p:ext uri="{BB962C8B-B14F-4D97-AF65-F5344CB8AC3E}">
        <p14:creationId xmlns:p14="http://schemas.microsoft.com/office/powerpoint/2010/main" val="405579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951</Words>
  <Application>Microsoft Office PowerPoint</Application>
  <PresentationFormat>Widescreen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Office Theme</vt:lpstr>
      <vt:lpstr>Working Capital Management     </vt:lpstr>
      <vt:lpstr>Practical problems</vt:lpstr>
      <vt:lpstr>Steps</vt:lpstr>
      <vt:lpstr>PowerPoint Presentation</vt:lpstr>
      <vt:lpstr>2. WIP</vt:lpstr>
      <vt:lpstr>3. Finished Goods Storage Period</vt:lpstr>
      <vt:lpstr>4. Credit period Allowed to Debtors</vt:lpstr>
      <vt:lpstr>5. Credit Period Received from Suppliers:</vt:lpstr>
      <vt:lpstr>lustration 1:  The following information is available for Anderson Ltd.: (`. ‘000) </vt:lpstr>
      <vt:lpstr>You are require to calculate:  </vt:lpstr>
      <vt:lpstr>PowerPoint Presentation</vt:lpstr>
      <vt:lpstr>Solution</vt:lpstr>
      <vt:lpstr>Q.2 Compute the operating cycle and working capital requirement of Johnson &amp; Co.</vt:lpstr>
      <vt:lpstr>Computation of operating cycle period </vt:lpstr>
      <vt:lpstr>Operating cycle period</vt:lpstr>
      <vt:lpstr>PowerPoint Presentation</vt:lpstr>
      <vt:lpstr>lustration 3:  The following information is available for Peterson &amp; Co.:(`. ‘00) </vt:lpstr>
      <vt:lpstr>You are required to calculate: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Capital Management     </dc:title>
  <dc:creator>Manish Dadhich</dc:creator>
  <cp:lastModifiedBy>Manish Dadhich</cp:lastModifiedBy>
  <cp:revision>29</cp:revision>
  <dcterms:created xsi:type="dcterms:W3CDTF">2023-02-22T02:30:37Z</dcterms:created>
  <dcterms:modified xsi:type="dcterms:W3CDTF">2023-02-23T07:09:19Z</dcterms:modified>
</cp:coreProperties>
</file>