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912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Personal Tax Structure in India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Exemptions and Deductions for Individuals</a:t>
            </a:r>
            <a:br>
              <a:rPr lang="en-US" dirty="0"/>
            </a:b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 Manish Dadhich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Personal Tax Structure in India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Governed by the Income Tax Act, 1961</a:t>
            </a:r>
          </a:p>
          <a:p>
            <a:r>
              <a:rPr lang="en-US" dirty="0"/>
              <a:t>P</a:t>
            </a:r>
            <a:r>
              <a:rPr dirty="0"/>
              <a:t>rogressive taxation model</a:t>
            </a:r>
          </a:p>
          <a:p>
            <a:r>
              <a:rPr dirty="0"/>
              <a:t>Financial year: April 1st - March 31st</a:t>
            </a:r>
          </a:p>
          <a:p>
            <a:r>
              <a:rPr dirty="0"/>
              <a:t>Two tax regimes: Old (with exemptions) &amp; New (lower rates, fewer exemptions)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54510"/>
          </a:xfrm>
        </p:spPr>
        <p:txBody>
          <a:bodyPr>
            <a:normAutofit/>
          </a:bodyPr>
          <a:lstStyle/>
          <a:p>
            <a:r>
              <a:rPr sz="3600" dirty="0"/>
              <a:t>Tax Slabs for Individuals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91381"/>
            <a:ext cx="10972800" cy="54919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sz="2400" b="1" dirty="0"/>
              <a:t>• New Tax Regime (Optional):</a:t>
            </a:r>
          </a:p>
          <a:p>
            <a:r>
              <a:rPr sz="2400" dirty="0"/>
              <a:t>  - 0% up to ₹2,50,000</a:t>
            </a:r>
          </a:p>
          <a:p>
            <a:r>
              <a:rPr sz="2400" dirty="0"/>
              <a:t>  - 5% from ₹2,50,001 - ₹5,00,000</a:t>
            </a:r>
          </a:p>
          <a:p>
            <a:r>
              <a:rPr sz="2400" dirty="0"/>
              <a:t>  - 10% from ₹5,00,001 - ₹7,50,000</a:t>
            </a:r>
          </a:p>
          <a:p>
            <a:r>
              <a:rPr sz="2400" dirty="0"/>
              <a:t>  - 15% from ₹7,50,001 - ₹10,00,000</a:t>
            </a:r>
          </a:p>
          <a:p>
            <a:r>
              <a:rPr sz="2400" dirty="0"/>
              <a:t>  - 20% from ₹10,00,001 - ₹12,50,000</a:t>
            </a:r>
          </a:p>
          <a:p>
            <a:r>
              <a:rPr sz="2400" dirty="0"/>
              <a:t>  - 25% from ₹12,50,001 - ₹15,00,000</a:t>
            </a:r>
          </a:p>
          <a:p>
            <a:r>
              <a:rPr sz="2400" dirty="0"/>
              <a:t>  - 30% above ₹15,00,000</a:t>
            </a:r>
          </a:p>
          <a:p>
            <a:pPr marL="0" indent="0">
              <a:buNone/>
            </a:pPr>
            <a:r>
              <a:rPr sz="2400" b="1" dirty="0"/>
              <a:t>• Old Tax Regime (With Deductions):</a:t>
            </a:r>
          </a:p>
          <a:p>
            <a:r>
              <a:rPr sz="2400" dirty="0"/>
              <a:t>  - 0% up to ₹2,50,000</a:t>
            </a:r>
          </a:p>
          <a:p>
            <a:r>
              <a:rPr sz="2400" dirty="0"/>
              <a:t>  - 5% from ₹2,50,001 - ₹5,00,000</a:t>
            </a:r>
          </a:p>
          <a:p>
            <a:r>
              <a:rPr sz="2400" dirty="0"/>
              <a:t>  - 20% from ₹5,00,001 - ₹10,00,000</a:t>
            </a:r>
          </a:p>
          <a:p>
            <a:r>
              <a:rPr sz="2400" dirty="0"/>
              <a:t>  - 30% above ₹10,00,000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Exemptions and Deductions for Individuals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Standard Deduction: ₹50,000 for salaried &amp; pensioners</a:t>
            </a:r>
          </a:p>
          <a:p>
            <a:r>
              <a:rPr dirty="0"/>
              <a:t>House Rent Allowance (HRA): Based on salary &amp; rent</a:t>
            </a:r>
          </a:p>
          <a:p>
            <a:r>
              <a:rPr dirty="0"/>
              <a:t>Leave Travel Allowance (LTA): Exemption on domestic travel expenses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Deductions under Chapter VI-A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Section 80C: ₹1,50,000 (PPF, EPF, LIC, ELSS, etc.)</a:t>
            </a:r>
          </a:p>
          <a:p>
            <a:r>
              <a:rPr dirty="0"/>
              <a:t>Section 80D: Health Insurance (₹25,000 / ₹50,000 for seniors)</a:t>
            </a:r>
          </a:p>
          <a:p>
            <a:r>
              <a:rPr dirty="0"/>
              <a:t>Section 80E: Education Loan Interest</a:t>
            </a:r>
          </a:p>
          <a:p>
            <a:r>
              <a:rPr dirty="0"/>
              <a:t>Section 80G: Donations</a:t>
            </a:r>
          </a:p>
          <a:p>
            <a:r>
              <a:rPr dirty="0"/>
              <a:t>Section 80TTA/TTB: Savings Interest (₹10,000 / ₹50,000 for seniors)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Exemptions on Capital Gains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3600" dirty="0"/>
              <a:t>Section 54: Reinvestment of sale proceeds in residential property</a:t>
            </a:r>
          </a:p>
          <a:p>
            <a:pPr algn="just"/>
            <a:r>
              <a:rPr sz="3600" dirty="0"/>
              <a:t>Section 54EC: Investment in specified bonds to save tax on long-term gains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1EB77-B9C5-C27B-30C7-EC3D89D7E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2FBAF-3124-70CF-A3F3-41718027F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3003D7-92D9-31DE-C5D7-0380E301CE6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000" t="23345" r="5000" b="29213"/>
          <a:stretch/>
        </p:blipFill>
        <p:spPr>
          <a:xfrm>
            <a:off x="609598" y="274638"/>
            <a:ext cx="11582402" cy="630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61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Taxpayers can choose between Old &amp; New tax regimes</a:t>
            </a:r>
          </a:p>
          <a:p>
            <a:r>
              <a:rPr dirty="0"/>
              <a:t>Proper tax planning helps in reducing tax liability</a:t>
            </a:r>
          </a:p>
          <a:p>
            <a:r>
              <a:rPr dirty="0"/>
              <a:t>Utilize deductions &amp; exemptions effectively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326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Personal Tax Structure in India, Exemptions and Deductions for Individuals </vt:lpstr>
      <vt:lpstr>Introduction to Personal Tax Structure in India</vt:lpstr>
      <vt:lpstr>Tax Slabs for Individuals</vt:lpstr>
      <vt:lpstr>Exemptions and Deductions for Individuals</vt:lpstr>
      <vt:lpstr>Deductions under Chapter VI-A</vt:lpstr>
      <vt:lpstr>Exemptions on Capital Gains</vt:lpstr>
      <vt:lpstr>PowerPoint Presentation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Manish Dadhich</cp:lastModifiedBy>
  <cp:revision>8</cp:revision>
  <dcterms:created xsi:type="dcterms:W3CDTF">2013-01-27T09:14:16Z</dcterms:created>
  <dcterms:modified xsi:type="dcterms:W3CDTF">2025-02-03T06:07:01Z</dcterms:modified>
  <cp:category/>
</cp:coreProperties>
</file>