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6" r:id="rId9"/>
    <p:sldId id="268" r:id="rId10"/>
    <p:sldId id="270" r:id="rId11"/>
    <p:sldId id="271" r:id="rId12"/>
    <p:sldId id="272" r:id="rId13"/>
    <p:sldId id="273" r:id="rId14"/>
    <p:sldId id="274" r:id="rId15"/>
    <p:sldId id="276" r:id="rId16"/>
    <p:sldId id="286" r:id="rId1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10/11/2018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10/11/2018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10/11/2018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55821" y="461899"/>
            <a:ext cx="1832356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607261"/>
            <a:ext cx="8072119" cy="3051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10/11/2018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54148" y="2481452"/>
            <a:ext cx="523494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u="heavy" spc="-26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Principles </a:t>
            </a:r>
            <a:r>
              <a:rPr b="1" u="heavy" spc="-18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of</a:t>
            </a:r>
            <a:r>
              <a:rPr b="1" u="heavy" spc="-484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b="1" u="heavy" spc="-27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insurance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94838" y="461899"/>
            <a:ext cx="335216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75" dirty="0"/>
              <a:t>6)</a:t>
            </a:r>
            <a:r>
              <a:rPr spc="-300" dirty="0"/>
              <a:t> </a:t>
            </a:r>
            <a:r>
              <a:rPr spc="-195" dirty="0"/>
              <a:t>Subrogation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295400"/>
            <a:ext cx="8150860" cy="55322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404995" algn="just">
              <a:lnSpc>
                <a:spcPct val="110100"/>
              </a:lnSpc>
              <a:spcBef>
                <a:spcPts val="100"/>
              </a:spcBef>
            </a:pPr>
            <a:r>
              <a:rPr sz="3200" spc="-90" dirty="0">
                <a:latin typeface="Arial"/>
                <a:cs typeface="Arial"/>
              </a:rPr>
              <a:t>What </a:t>
            </a:r>
            <a:r>
              <a:rPr sz="3200" spc="-165" dirty="0">
                <a:latin typeface="Arial"/>
                <a:cs typeface="Arial"/>
              </a:rPr>
              <a:t>is</a:t>
            </a:r>
            <a:r>
              <a:rPr sz="3200" spc="-310" dirty="0">
                <a:latin typeface="Arial"/>
                <a:cs typeface="Arial"/>
              </a:rPr>
              <a:t> </a:t>
            </a:r>
            <a:r>
              <a:rPr sz="3200" spc="-130" dirty="0">
                <a:latin typeface="Arial"/>
                <a:cs typeface="Arial"/>
              </a:rPr>
              <a:t>subrogation</a:t>
            </a:r>
            <a:r>
              <a:rPr sz="3200" spc="-130">
                <a:latin typeface="Arial"/>
                <a:cs typeface="Arial"/>
              </a:rPr>
              <a:t>?  </a:t>
            </a:r>
            <a:endParaRPr sz="3200">
              <a:latin typeface="Arial"/>
              <a:cs typeface="Arial"/>
            </a:endParaRPr>
          </a:p>
          <a:p>
            <a:r>
              <a:rPr lang="en-US" sz="3200" dirty="0" smtClean="0"/>
              <a:t>Subrogation is defined as a legal right that allows one party (e.g., your insurance company) to make a payment that is actually owed by another party (e.g., the other driver’s insurance company) and then collect the money from the party that owes the debt after the fact.</a:t>
            </a:r>
          </a:p>
          <a:p>
            <a:r>
              <a:rPr lang="en-US" sz="3200" dirty="0" smtClean="0"/>
              <a:t>Subrogation is one of the ways that car insurance companies recover money that was paid out in claims to drivers insured by them.</a:t>
            </a:r>
          </a:p>
          <a:p>
            <a:pPr marL="355600" marR="5080" indent="-342900" algn="just">
              <a:lnSpc>
                <a:spcPct val="90000"/>
              </a:lnSpc>
              <a:spcBef>
                <a:spcPts val="765"/>
              </a:spcBef>
              <a:tabLst>
                <a:tab pos="354965" algn="l"/>
                <a:tab pos="355600" algn="l"/>
              </a:tabLst>
            </a:pP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49932" y="461899"/>
            <a:ext cx="56407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0" dirty="0"/>
              <a:t>How </a:t>
            </a:r>
            <a:r>
              <a:rPr spc="-155" dirty="0"/>
              <a:t>subrogation</a:t>
            </a:r>
            <a:r>
              <a:rPr spc="-335" dirty="0"/>
              <a:t> </a:t>
            </a:r>
            <a:r>
              <a:rPr spc="-215" dirty="0"/>
              <a:t>works?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29461"/>
            <a:ext cx="8002905" cy="442976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425"/>
              </a:spcBef>
            </a:pPr>
            <a:r>
              <a:rPr sz="2700" spc="-180" dirty="0">
                <a:latin typeface="Arial"/>
                <a:cs typeface="Arial"/>
              </a:rPr>
              <a:t>Example</a:t>
            </a:r>
            <a:r>
              <a:rPr sz="2700" spc="-145" dirty="0">
                <a:latin typeface="Arial"/>
                <a:cs typeface="Arial"/>
              </a:rPr>
              <a:t> </a:t>
            </a:r>
            <a:r>
              <a:rPr sz="2700" spc="-30" dirty="0">
                <a:latin typeface="Arial"/>
                <a:cs typeface="Arial"/>
              </a:rPr>
              <a:t>:</a:t>
            </a:r>
            <a:endParaRPr sz="2700">
              <a:latin typeface="Arial"/>
              <a:cs typeface="Arial"/>
            </a:endParaRPr>
          </a:p>
          <a:p>
            <a:pPr marL="355600" marR="106680" indent="-342900" algn="just">
              <a:lnSpc>
                <a:spcPts val="2920"/>
              </a:lnSpc>
              <a:spcBef>
                <a:spcPts val="690"/>
              </a:spcBef>
              <a:buChar char="•"/>
              <a:tabLst>
                <a:tab pos="354965" algn="l"/>
                <a:tab pos="355600" algn="l"/>
                <a:tab pos="1594485" algn="l"/>
              </a:tabLst>
            </a:pPr>
            <a:r>
              <a:rPr sz="2700" spc="-195" dirty="0">
                <a:latin typeface="Arial"/>
                <a:cs typeface="Arial"/>
              </a:rPr>
              <a:t>Suppose </a:t>
            </a:r>
            <a:r>
              <a:rPr sz="2700" spc="-60" dirty="0">
                <a:latin typeface="Arial"/>
                <a:cs typeface="Arial"/>
              </a:rPr>
              <a:t>another </a:t>
            </a:r>
            <a:r>
              <a:rPr sz="2700" spc="-55" dirty="0">
                <a:latin typeface="Arial"/>
                <a:cs typeface="Arial"/>
              </a:rPr>
              <a:t>driver </a:t>
            </a:r>
            <a:r>
              <a:rPr sz="2700" spc="-110" dirty="0">
                <a:latin typeface="Arial"/>
                <a:cs typeface="Arial"/>
              </a:rPr>
              <a:t>runs </a:t>
            </a:r>
            <a:r>
              <a:rPr sz="2700" spc="-210" dirty="0">
                <a:latin typeface="Arial"/>
                <a:cs typeface="Arial"/>
              </a:rPr>
              <a:t>a </a:t>
            </a:r>
            <a:r>
              <a:rPr sz="2700" spc="-85" dirty="0">
                <a:latin typeface="Arial"/>
                <a:cs typeface="Arial"/>
              </a:rPr>
              <a:t>red </a:t>
            </a:r>
            <a:r>
              <a:rPr sz="2700" spc="-30" dirty="0">
                <a:latin typeface="Arial"/>
                <a:cs typeface="Arial"/>
              </a:rPr>
              <a:t>light </a:t>
            </a:r>
            <a:r>
              <a:rPr sz="2700" spc="-125" dirty="0">
                <a:latin typeface="Arial"/>
                <a:cs typeface="Arial"/>
              </a:rPr>
              <a:t>and </a:t>
            </a:r>
            <a:r>
              <a:rPr sz="2700" spc="-75" dirty="0">
                <a:latin typeface="Arial"/>
                <a:cs typeface="Arial"/>
              </a:rPr>
              <a:t>your </a:t>
            </a:r>
            <a:r>
              <a:rPr sz="2700" spc="-135" dirty="0">
                <a:latin typeface="Arial"/>
                <a:cs typeface="Arial"/>
              </a:rPr>
              <a:t>car</a:t>
            </a:r>
            <a:r>
              <a:rPr sz="2700" spc="-555" dirty="0">
                <a:latin typeface="Arial"/>
                <a:cs typeface="Arial"/>
              </a:rPr>
              <a:t> </a:t>
            </a:r>
            <a:r>
              <a:rPr sz="2700" spc="-140" dirty="0">
                <a:latin typeface="Arial"/>
                <a:cs typeface="Arial"/>
              </a:rPr>
              <a:t>is  </a:t>
            </a:r>
            <a:r>
              <a:rPr sz="2700" spc="-45" dirty="0">
                <a:latin typeface="Arial"/>
                <a:cs typeface="Arial"/>
              </a:rPr>
              <a:t>totaled.	</a:t>
            </a:r>
            <a:r>
              <a:rPr sz="2700" spc="-290" dirty="0">
                <a:latin typeface="Arial"/>
                <a:cs typeface="Arial"/>
              </a:rPr>
              <a:t>You </a:t>
            </a:r>
            <a:r>
              <a:rPr sz="2700" spc="-165" dirty="0">
                <a:latin typeface="Arial"/>
                <a:cs typeface="Arial"/>
              </a:rPr>
              <a:t>have </a:t>
            </a:r>
            <a:r>
              <a:rPr sz="2700" spc="-125" dirty="0">
                <a:latin typeface="Arial"/>
                <a:cs typeface="Arial"/>
              </a:rPr>
              <a:t>insurance </a:t>
            </a:r>
            <a:r>
              <a:rPr sz="2700" spc="-85" dirty="0">
                <a:latin typeface="Arial"/>
                <a:cs typeface="Arial"/>
              </a:rPr>
              <a:t>on </a:t>
            </a:r>
            <a:r>
              <a:rPr sz="2700" spc="-75" dirty="0">
                <a:latin typeface="Arial"/>
                <a:cs typeface="Arial"/>
              </a:rPr>
              <a:t>your </a:t>
            </a:r>
            <a:r>
              <a:rPr sz="2700" spc="-180" dirty="0">
                <a:latin typeface="Arial"/>
                <a:cs typeface="Arial"/>
              </a:rPr>
              <a:t>car, </a:t>
            </a:r>
            <a:r>
              <a:rPr sz="2700" spc="-190" dirty="0">
                <a:latin typeface="Arial"/>
                <a:cs typeface="Arial"/>
              </a:rPr>
              <a:t>so </a:t>
            </a:r>
            <a:r>
              <a:rPr sz="2700" spc="-110" dirty="0">
                <a:latin typeface="Arial"/>
                <a:cs typeface="Arial"/>
              </a:rPr>
              <a:t>you </a:t>
            </a:r>
            <a:r>
              <a:rPr sz="2700" spc="-100" dirty="0">
                <a:latin typeface="Arial"/>
                <a:cs typeface="Arial"/>
              </a:rPr>
              <a:t>call  </a:t>
            </a:r>
            <a:r>
              <a:rPr sz="2700" spc="-75" dirty="0">
                <a:latin typeface="Arial"/>
                <a:cs typeface="Arial"/>
              </a:rPr>
              <a:t>your </a:t>
            </a:r>
            <a:r>
              <a:rPr sz="2700" spc="-125" dirty="0">
                <a:latin typeface="Arial"/>
                <a:cs typeface="Arial"/>
              </a:rPr>
              <a:t>insurance </a:t>
            </a:r>
            <a:r>
              <a:rPr sz="2700" spc="-65" dirty="0">
                <a:latin typeface="Arial"/>
                <a:cs typeface="Arial"/>
              </a:rPr>
              <a:t>carrier </a:t>
            </a:r>
            <a:r>
              <a:rPr sz="2700" spc="-125" dirty="0">
                <a:latin typeface="Arial"/>
                <a:cs typeface="Arial"/>
              </a:rPr>
              <a:t>and </a:t>
            </a:r>
            <a:r>
              <a:rPr sz="2700" spc="-60" dirty="0">
                <a:latin typeface="Arial"/>
                <a:cs typeface="Arial"/>
              </a:rPr>
              <a:t>they </a:t>
            </a:r>
            <a:r>
              <a:rPr sz="2700" spc="-160" dirty="0">
                <a:latin typeface="Arial"/>
                <a:cs typeface="Arial"/>
              </a:rPr>
              <a:t>pay </a:t>
            </a:r>
            <a:r>
              <a:rPr sz="2700" spc="-114" dirty="0">
                <a:latin typeface="Arial"/>
                <a:cs typeface="Arial"/>
              </a:rPr>
              <a:t>you </a:t>
            </a:r>
            <a:r>
              <a:rPr sz="2700" spc="-10" dirty="0">
                <a:latin typeface="Arial"/>
                <a:cs typeface="Arial"/>
              </a:rPr>
              <a:t>for </a:t>
            </a:r>
            <a:r>
              <a:rPr sz="2700" spc="-55" dirty="0">
                <a:latin typeface="Arial"/>
                <a:cs typeface="Arial"/>
              </a:rPr>
              <a:t>all </a:t>
            </a:r>
            <a:r>
              <a:rPr sz="2700" spc="-5" dirty="0">
                <a:latin typeface="Arial"/>
                <a:cs typeface="Arial"/>
              </a:rPr>
              <a:t>of </a:t>
            </a:r>
            <a:r>
              <a:rPr sz="2700" spc="-75" dirty="0">
                <a:latin typeface="Arial"/>
                <a:cs typeface="Arial"/>
              </a:rPr>
              <a:t>your  </a:t>
            </a:r>
            <a:r>
              <a:rPr sz="2700" spc="-185" dirty="0">
                <a:latin typeface="Arial"/>
                <a:cs typeface="Arial"/>
              </a:rPr>
              <a:t>expenses </a:t>
            </a:r>
            <a:r>
              <a:rPr sz="2700" spc="-70" dirty="0">
                <a:latin typeface="Arial"/>
                <a:cs typeface="Arial"/>
              </a:rPr>
              <a:t>related </a:t>
            </a:r>
            <a:r>
              <a:rPr sz="2700" spc="20" dirty="0">
                <a:latin typeface="Arial"/>
                <a:cs typeface="Arial"/>
              </a:rPr>
              <a:t>to </a:t>
            </a:r>
            <a:r>
              <a:rPr sz="2700" spc="-30" dirty="0">
                <a:latin typeface="Arial"/>
                <a:cs typeface="Arial"/>
              </a:rPr>
              <a:t>the</a:t>
            </a:r>
            <a:r>
              <a:rPr sz="2700" spc="-395" dirty="0">
                <a:latin typeface="Arial"/>
                <a:cs typeface="Arial"/>
              </a:rPr>
              <a:t> </a:t>
            </a:r>
            <a:r>
              <a:rPr sz="2700" spc="-100" dirty="0">
                <a:latin typeface="Arial"/>
                <a:cs typeface="Arial"/>
              </a:rPr>
              <a:t>accident.</a:t>
            </a:r>
            <a:endParaRPr sz="2700">
              <a:latin typeface="Arial"/>
              <a:cs typeface="Arial"/>
            </a:endParaRPr>
          </a:p>
          <a:p>
            <a:pPr marL="355600" marR="78740" indent="-342900" algn="just">
              <a:lnSpc>
                <a:spcPts val="2920"/>
              </a:lnSpc>
              <a:spcBef>
                <a:spcPts val="635"/>
              </a:spcBef>
              <a:buChar char="•"/>
              <a:tabLst>
                <a:tab pos="354965" algn="l"/>
                <a:tab pos="355600" algn="l"/>
              </a:tabLst>
            </a:pPr>
            <a:r>
              <a:rPr sz="2700" spc="-204" dirty="0">
                <a:latin typeface="Arial"/>
                <a:cs typeface="Arial"/>
              </a:rPr>
              <a:t>Your </a:t>
            </a:r>
            <a:r>
              <a:rPr sz="2700" spc="-125" dirty="0">
                <a:latin typeface="Arial"/>
                <a:cs typeface="Arial"/>
              </a:rPr>
              <a:t>insurance </a:t>
            </a:r>
            <a:r>
              <a:rPr sz="2700" spc="-140" dirty="0">
                <a:latin typeface="Arial"/>
                <a:cs typeface="Arial"/>
              </a:rPr>
              <a:t>company </a:t>
            </a:r>
            <a:r>
              <a:rPr sz="2700" spc="-105" dirty="0">
                <a:latin typeface="Arial"/>
                <a:cs typeface="Arial"/>
              </a:rPr>
              <a:t>realizing </a:t>
            </a:r>
            <a:r>
              <a:rPr sz="2700" spc="-5" dirty="0">
                <a:latin typeface="Arial"/>
                <a:cs typeface="Arial"/>
              </a:rPr>
              <a:t>that </a:t>
            </a:r>
            <a:r>
              <a:rPr sz="2700" spc="-30" dirty="0">
                <a:latin typeface="Arial"/>
                <a:cs typeface="Arial"/>
              </a:rPr>
              <a:t>the other</a:t>
            </a:r>
            <a:r>
              <a:rPr sz="2700" spc="-440" dirty="0">
                <a:latin typeface="Arial"/>
                <a:cs typeface="Arial"/>
              </a:rPr>
              <a:t> </a:t>
            </a:r>
            <a:r>
              <a:rPr sz="2700" spc="-55" dirty="0">
                <a:latin typeface="Arial"/>
                <a:cs typeface="Arial"/>
              </a:rPr>
              <a:t>driver  </a:t>
            </a:r>
            <a:r>
              <a:rPr sz="2700" spc="-130" dirty="0">
                <a:latin typeface="Arial"/>
                <a:cs typeface="Arial"/>
              </a:rPr>
              <a:t>had </a:t>
            </a:r>
            <a:r>
              <a:rPr sz="2700" spc="-150" dirty="0">
                <a:latin typeface="Arial"/>
                <a:cs typeface="Arial"/>
              </a:rPr>
              <a:t>an </a:t>
            </a:r>
            <a:r>
              <a:rPr sz="2700" spc="-130" dirty="0">
                <a:latin typeface="Arial"/>
                <a:cs typeface="Arial"/>
              </a:rPr>
              <a:t>insurance </a:t>
            </a:r>
            <a:r>
              <a:rPr sz="2700" spc="-105" dirty="0">
                <a:latin typeface="Arial"/>
                <a:cs typeface="Arial"/>
              </a:rPr>
              <a:t>policy, </a:t>
            </a:r>
            <a:r>
              <a:rPr sz="2700" spc="-45" dirty="0">
                <a:latin typeface="Arial"/>
                <a:cs typeface="Arial"/>
              </a:rPr>
              <a:t>then </a:t>
            </a:r>
            <a:r>
              <a:rPr sz="2700" spc="-215" dirty="0">
                <a:latin typeface="Arial"/>
                <a:cs typeface="Arial"/>
              </a:rPr>
              <a:t>seeks </a:t>
            </a:r>
            <a:r>
              <a:rPr sz="2700" spc="-85" dirty="0">
                <a:latin typeface="Arial"/>
                <a:cs typeface="Arial"/>
              </a:rPr>
              <a:t>reimbursement  </a:t>
            </a:r>
            <a:r>
              <a:rPr sz="2700" spc="-30" dirty="0">
                <a:latin typeface="Arial"/>
                <a:cs typeface="Arial"/>
              </a:rPr>
              <a:t>from the </a:t>
            </a:r>
            <a:r>
              <a:rPr sz="2700" spc="-254" dirty="0">
                <a:latin typeface="Arial"/>
                <a:cs typeface="Arial"/>
              </a:rPr>
              <a:t>as </a:t>
            </a:r>
            <a:r>
              <a:rPr sz="2700" spc="-20" dirty="0">
                <a:latin typeface="Arial"/>
                <a:cs typeface="Arial"/>
              </a:rPr>
              <a:t>fault </a:t>
            </a:r>
            <a:r>
              <a:rPr sz="2700" spc="-80" dirty="0">
                <a:latin typeface="Arial"/>
                <a:cs typeface="Arial"/>
              </a:rPr>
              <a:t>party’s </a:t>
            </a:r>
            <a:r>
              <a:rPr sz="2700" spc="-130" dirty="0">
                <a:latin typeface="Arial"/>
                <a:cs typeface="Arial"/>
              </a:rPr>
              <a:t>insurance</a:t>
            </a:r>
            <a:r>
              <a:rPr sz="2700" spc="-475" dirty="0">
                <a:latin typeface="Arial"/>
                <a:cs typeface="Arial"/>
              </a:rPr>
              <a:t> </a:t>
            </a:r>
            <a:r>
              <a:rPr sz="2700" spc="-105" dirty="0">
                <a:latin typeface="Arial"/>
                <a:cs typeface="Arial"/>
              </a:rPr>
              <a:t>carrier.</a:t>
            </a:r>
            <a:endParaRPr sz="2700">
              <a:latin typeface="Arial"/>
              <a:cs typeface="Arial"/>
            </a:endParaRPr>
          </a:p>
          <a:p>
            <a:pPr marL="355600" marR="5080" indent="-342900" algn="just">
              <a:lnSpc>
                <a:spcPct val="90000"/>
              </a:lnSpc>
              <a:spcBef>
                <a:spcPts val="595"/>
              </a:spcBef>
              <a:buChar char="•"/>
              <a:tabLst>
                <a:tab pos="354965" algn="l"/>
                <a:tab pos="355600" algn="l"/>
              </a:tabLst>
            </a:pPr>
            <a:r>
              <a:rPr sz="2700" spc="-204" dirty="0">
                <a:latin typeface="Arial"/>
                <a:cs typeface="Arial"/>
              </a:rPr>
              <a:t>Your</a:t>
            </a:r>
            <a:r>
              <a:rPr sz="2700" spc="-155" dirty="0">
                <a:latin typeface="Arial"/>
                <a:cs typeface="Arial"/>
              </a:rPr>
              <a:t> </a:t>
            </a:r>
            <a:r>
              <a:rPr sz="2700" spc="-80" dirty="0">
                <a:latin typeface="Arial"/>
                <a:cs typeface="Arial"/>
              </a:rPr>
              <a:t>insurer</a:t>
            </a:r>
            <a:r>
              <a:rPr sz="2700" spc="-150" dirty="0">
                <a:latin typeface="Arial"/>
                <a:cs typeface="Arial"/>
              </a:rPr>
              <a:t> </a:t>
            </a:r>
            <a:r>
              <a:rPr sz="2700" spc="-140" dirty="0">
                <a:latin typeface="Arial"/>
                <a:cs typeface="Arial"/>
              </a:rPr>
              <a:t>is</a:t>
            </a:r>
            <a:r>
              <a:rPr sz="2700" spc="-135" dirty="0">
                <a:latin typeface="Arial"/>
                <a:cs typeface="Arial"/>
              </a:rPr>
              <a:t> </a:t>
            </a:r>
            <a:r>
              <a:rPr sz="2700" spc="-70" dirty="0">
                <a:latin typeface="Arial"/>
                <a:cs typeface="Arial"/>
              </a:rPr>
              <a:t>“subrogated”</a:t>
            </a:r>
            <a:r>
              <a:rPr sz="2700" spc="-180" dirty="0">
                <a:latin typeface="Arial"/>
                <a:cs typeface="Arial"/>
              </a:rPr>
              <a:t> </a:t>
            </a:r>
            <a:r>
              <a:rPr sz="2700" spc="20" dirty="0">
                <a:latin typeface="Arial"/>
                <a:cs typeface="Arial"/>
              </a:rPr>
              <a:t>to</a:t>
            </a:r>
            <a:r>
              <a:rPr sz="2700" spc="-140" dirty="0">
                <a:latin typeface="Arial"/>
                <a:cs typeface="Arial"/>
              </a:rPr>
              <a:t> </a:t>
            </a:r>
            <a:r>
              <a:rPr sz="2700" spc="-30" dirty="0">
                <a:latin typeface="Arial"/>
                <a:cs typeface="Arial"/>
              </a:rPr>
              <a:t>the</a:t>
            </a:r>
            <a:r>
              <a:rPr sz="2700" spc="-145" dirty="0">
                <a:latin typeface="Arial"/>
                <a:cs typeface="Arial"/>
              </a:rPr>
              <a:t> </a:t>
            </a:r>
            <a:r>
              <a:rPr sz="2700" spc="-70" dirty="0">
                <a:latin typeface="Arial"/>
                <a:cs typeface="Arial"/>
              </a:rPr>
              <a:t>rights</a:t>
            </a:r>
            <a:r>
              <a:rPr sz="2700" spc="-140" dirty="0">
                <a:latin typeface="Arial"/>
                <a:cs typeface="Arial"/>
              </a:rPr>
              <a:t> </a:t>
            </a:r>
            <a:r>
              <a:rPr sz="2700" spc="-5" dirty="0">
                <a:latin typeface="Arial"/>
                <a:cs typeface="Arial"/>
              </a:rPr>
              <a:t>of</a:t>
            </a:r>
            <a:r>
              <a:rPr sz="2700" spc="-140" dirty="0">
                <a:latin typeface="Arial"/>
                <a:cs typeface="Arial"/>
              </a:rPr>
              <a:t> </a:t>
            </a:r>
            <a:r>
              <a:rPr sz="2700" spc="-75" dirty="0">
                <a:latin typeface="Arial"/>
                <a:cs typeface="Arial"/>
              </a:rPr>
              <a:t>your</a:t>
            </a:r>
            <a:r>
              <a:rPr sz="2700" spc="-140" dirty="0">
                <a:latin typeface="Arial"/>
                <a:cs typeface="Arial"/>
              </a:rPr>
              <a:t> </a:t>
            </a:r>
            <a:r>
              <a:rPr sz="2700" spc="-80" dirty="0">
                <a:latin typeface="Arial"/>
                <a:cs typeface="Arial"/>
              </a:rPr>
              <a:t>policy  </a:t>
            </a:r>
            <a:r>
              <a:rPr sz="2700" spc="-125" dirty="0">
                <a:latin typeface="Arial"/>
                <a:cs typeface="Arial"/>
              </a:rPr>
              <a:t>and </a:t>
            </a:r>
            <a:r>
              <a:rPr sz="2700" spc="-180" dirty="0">
                <a:latin typeface="Arial"/>
                <a:cs typeface="Arial"/>
              </a:rPr>
              <a:t>can </a:t>
            </a:r>
            <a:r>
              <a:rPr sz="2700" spc="-60" dirty="0">
                <a:latin typeface="Arial"/>
                <a:cs typeface="Arial"/>
              </a:rPr>
              <a:t>“step </a:t>
            </a:r>
            <a:r>
              <a:rPr sz="2700" spc="-35" dirty="0">
                <a:latin typeface="Arial"/>
                <a:cs typeface="Arial"/>
              </a:rPr>
              <a:t>in </a:t>
            </a:r>
            <a:r>
              <a:rPr sz="2700" spc="-75" dirty="0">
                <a:latin typeface="Arial"/>
                <a:cs typeface="Arial"/>
              </a:rPr>
              <a:t>your </a:t>
            </a:r>
            <a:r>
              <a:rPr sz="2700" spc="-120" dirty="0">
                <a:latin typeface="Arial"/>
                <a:cs typeface="Arial"/>
              </a:rPr>
              <a:t>shoes” </a:t>
            </a:r>
            <a:r>
              <a:rPr sz="2700" spc="20" dirty="0">
                <a:latin typeface="Arial"/>
                <a:cs typeface="Arial"/>
              </a:rPr>
              <a:t>to </a:t>
            </a:r>
            <a:r>
              <a:rPr sz="2700" spc="-110" dirty="0">
                <a:latin typeface="Arial"/>
                <a:cs typeface="Arial"/>
              </a:rPr>
              <a:t>recover </a:t>
            </a:r>
            <a:r>
              <a:rPr sz="2700" spc="-155" dirty="0">
                <a:latin typeface="Arial"/>
                <a:cs typeface="Arial"/>
              </a:rPr>
              <a:t>any </a:t>
            </a:r>
            <a:r>
              <a:rPr sz="2700" spc="-70" dirty="0">
                <a:latin typeface="Arial"/>
                <a:cs typeface="Arial"/>
              </a:rPr>
              <a:t>amount  </a:t>
            </a:r>
            <a:r>
              <a:rPr sz="2700" spc="-95" dirty="0">
                <a:latin typeface="Arial"/>
                <a:cs typeface="Arial"/>
              </a:rPr>
              <a:t>paid </a:t>
            </a:r>
            <a:r>
              <a:rPr sz="2700" spc="-5" dirty="0">
                <a:latin typeface="Arial"/>
                <a:cs typeface="Arial"/>
              </a:rPr>
              <a:t>out </a:t>
            </a:r>
            <a:r>
              <a:rPr sz="2700" spc="-85" dirty="0">
                <a:latin typeface="Arial"/>
                <a:cs typeface="Arial"/>
              </a:rPr>
              <a:t>on </a:t>
            </a:r>
            <a:r>
              <a:rPr sz="2700" spc="-75" dirty="0">
                <a:latin typeface="Arial"/>
                <a:cs typeface="Arial"/>
              </a:rPr>
              <a:t>your</a:t>
            </a:r>
            <a:r>
              <a:rPr sz="2700" spc="-409" dirty="0">
                <a:latin typeface="Arial"/>
                <a:cs typeface="Arial"/>
              </a:rPr>
              <a:t> </a:t>
            </a:r>
            <a:r>
              <a:rPr sz="2700" spc="-105" dirty="0">
                <a:latin typeface="Arial"/>
                <a:cs typeface="Arial"/>
              </a:rPr>
              <a:t>behalf.</a:t>
            </a:r>
            <a:endParaRPr sz="2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39977" y="461899"/>
            <a:ext cx="646112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0" dirty="0"/>
              <a:t>Partial </a:t>
            </a:r>
            <a:r>
              <a:rPr spc="-30" dirty="0"/>
              <a:t>fault </a:t>
            </a:r>
            <a:r>
              <a:rPr spc="-204" dirty="0"/>
              <a:t>and</a:t>
            </a:r>
            <a:r>
              <a:rPr spc="-560" dirty="0"/>
              <a:t> </a:t>
            </a:r>
            <a:r>
              <a:rPr spc="-155" dirty="0"/>
              <a:t>subrogation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58493"/>
            <a:ext cx="7949565" cy="4176784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355600" marR="5080" indent="-342900" algn="just">
              <a:lnSpc>
                <a:spcPct val="90000"/>
              </a:lnSpc>
              <a:spcBef>
                <a:spcPts val="4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"/>
                <a:cs typeface="Arial"/>
              </a:rPr>
              <a:t>If </a:t>
            </a:r>
            <a:r>
              <a:rPr sz="3200" spc="-35" dirty="0">
                <a:latin typeface="Arial"/>
                <a:cs typeface="Arial"/>
              </a:rPr>
              <a:t>the </a:t>
            </a:r>
            <a:r>
              <a:rPr sz="3200" spc="-150" dirty="0">
                <a:latin typeface="Arial"/>
                <a:cs typeface="Arial"/>
              </a:rPr>
              <a:t>insurance </a:t>
            </a:r>
            <a:r>
              <a:rPr sz="3200" spc="-165" dirty="0">
                <a:latin typeface="Arial"/>
                <a:cs typeface="Arial"/>
              </a:rPr>
              <a:t>company’s </a:t>
            </a:r>
            <a:r>
              <a:rPr sz="3200" spc="-100" dirty="0">
                <a:latin typeface="Arial"/>
                <a:cs typeface="Arial"/>
              </a:rPr>
              <a:t>investigation </a:t>
            </a:r>
            <a:r>
              <a:rPr sz="3200" spc="-95" dirty="0">
                <a:latin typeface="Arial"/>
                <a:cs typeface="Arial"/>
              </a:rPr>
              <a:t>finds  </a:t>
            </a:r>
            <a:r>
              <a:rPr sz="3200" dirty="0">
                <a:latin typeface="Arial"/>
                <a:cs typeface="Arial"/>
              </a:rPr>
              <a:t>that </a:t>
            </a:r>
            <a:r>
              <a:rPr sz="3200" spc="-90" dirty="0">
                <a:latin typeface="Arial"/>
                <a:cs typeface="Arial"/>
              </a:rPr>
              <a:t>you’re </a:t>
            </a:r>
            <a:r>
              <a:rPr sz="3200" spc="-55" dirty="0">
                <a:latin typeface="Arial"/>
                <a:cs typeface="Arial"/>
              </a:rPr>
              <a:t>partially </a:t>
            </a:r>
            <a:r>
              <a:rPr sz="3200" spc="-45" dirty="0">
                <a:latin typeface="Arial"/>
                <a:cs typeface="Arial"/>
              </a:rPr>
              <a:t>at </a:t>
            </a:r>
            <a:r>
              <a:rPr sz="3200" spc="-25" dirty="0">
                <a:latin typeface="Arial"/>
                <a:cs typeface="Arial"/>
              </a:rPr>
              <a:t>fault </a:t>
            </a:r>
            <a:r>
              <a:rPr sz="3200" spc="-40" dirty="0">
                <a:latin typeface="Arial"/>
                <a:cs typeface="Arial"/>
              </a:rPr>
              <a:t>in </a:t>
            </a:r>
            <a:r>
              <a:rPr sz="3200" spc="-35" dirty="0">
                <a:latin typeface="Arial"/>
                <a:cs typeface="Arial"/>
              </a:rPr>
              <a:t>the </a:t>
            </a:r>
            <a:r>
              <a:rPr sz="3200" spc="-114" dirty="0">
                <a:latin typeface="Arial"/>
                <a:cs typeface="Arial"/>
              </a:rPr>
              <a:t>accident,  </a:t>
            </a:r>
            <a:r>
              <a:rPr sz="3200" spc="-35" dirty="0">
                <a:latin typeface="Arial"/>
                <a:cs typeface="Arial"/>
              </a:rPr>
              <a:t>the </a:t>
            </a:r>
            <a:r>
              <a:rPr sz="3200" spc="-80" dirty="0">
                <a:latin typeface="Arial"/>
                <a:cs typeface="Arial"/>
              </a:rPr>
              <a:t>amount </a:t>
            </a:r>
            <a:r>
              <a:rPr sz="3200" spc="-5" dirty="0">
                <a:latin typeface="Arial"/>
                <a:cs typeface="Arial"/>
              </a:rPr>
              <a:t>of </a:t>
            </a:r>
            <a:r>
              <a:rPr sz="3200" spc="-35" dirty="0">
                <a:latin typeface="Arial"/>
                <a:cs typeface="Arial"/>
              </a:rPr>
              <a:t>the </a:t>
            </a:r>
            <a:r>
              <a:rPr sz="3200" spc="-80" dirty="0">
                <a:latin typeface="Arial"/>
                <a:cs typeface="Arial"/>
              </a:rPr>
              <a:t>deductible</a:t>
            </a:r>
            <a:r>
              <a:rPr sz="3200" spc="-655" dirty="0">
                <a:latin typeface="Arial"/>
                <a:cs typeface="Arial"/>
              </a:rPr>
              <a:t> </a:t>
            </a:r>
            <a:r>
              <a:rPr sz="3200" spc="-130" dirty="0">
                <a:latin typeface="Arial"/>
                <a:cs typeface="Arial"/>
              </a:rPr>
              <a:t>you </a:t>
            </a:r>
            <a:r>
              <a:rPr sz="3200" spc="-204" dirty="0">
                <a:latin typeface="Arial"/>
                <a:cs typeface="Arial"/>
              </a:rPr>
              <a:t>can </a:t>
            </a:r>
            <a:r>
              <a:rPr sz="3200" spc="-125" dirty="0">
                <a:latin typeface="Arial"/>
                <a:cs typeface="Arial"/>
              </a:rPr>
              <a:t>recover  </a:t>
            </a:r>
            <a:r>
              <a:rPr sz="3200" spc="10" dirty="0">
                <a:latin typeface="Arial"/>
                <a:cs typeface="Arial"/>
              </a:rPr>
              <a:t>will </a:t>
            </a:r>
            <a:r>
              <a:rPr sz="3200" spc="-145" dirty="0">
                <a:latin typeface="Arial"/>
                <a:cs typeface="Arial"/>
              </a:rPr>
              <a:t>be </a:t>
            </a:r>
            <a:r>
              <a:rPr sz="3200" spc="-75" dirty="0">
                <a:latin typeface="Arial"/>
                <a:cs typeface="Arial"/>
              </a:rPr>
              <a:t>prorated </a:t>
            </a:r>
            <a:r>
              <a:rPr sz="3200" spc="25" dirty="0">
                <a:latin typeface="Arial"/>
                <a:cs typeface="Arial"/>
              </a:rPr>
              <a:t>to </a:t>
            </a:r>
            <a:r>
              <a:rPr sz="3200" spc="-35" dirty="0">
                <a:latin typeface="Arial"/>
                <a:cs typeface="Arial"/>
              </a:rPr>
              <a:t>the </a:t>
            </a:r>
            <a:r>
              <a:rPr sz="3200" spc="-145" dirty="0">
                <a:latin typeface="Arial"/>
                <a:cs typeface="Arial"/>
              </a:rPr>
              <a:t>percentage </a:t>
            </a:r>
            <a:r>
              <a:rPr sz="3200" spc="-5" dirty="0">
                <a:latin typeface="Arial"/>
                <a:cs typeface="Arial"/>
              </a:rPr>
              <a:t>of </a:t>
            </a:r>
            <a:r>
              <a:rPr sz="3200" spc="-85" dirty="0">
                <a:latin typeface="Arial"/>
                <a:cs typeface="Arial"/>
              </a:rPr>
              <a:t>your  </a:t>
            </a:r>
            <a:r>
              <a:rPr sz="3200" spc="-35" dirty="0">
                <a:latin typeface="Arial"/>
                <a:cs typeface="Arial"/>
              </a:rPr>
              <a:t>fault.</a:t>
            </a:r>
            <a:endParaRPr sz="3200">
              <a:latin typeface="Arial"/>
              <a:cs typeface="Arial"/>
            </a:endParaRPr>
          </a:p>
          <a:p>
            <a:pPr marL="355600" indent="-342900" algn="just">
              <a:lnSpc>
                <a:spcPts val="3650"/>
              </a:lnSpc>
              <a:spcBef>
                <a:spcPts val="38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210" dirty="0">
                <a:latin typeface="Arial"/>
                <a:cs typeface="Arial"/>
              </a:rPr>
              <a:t>Example </a:t>
            </a:r>
            <a:r>
              <a:rPr sz="3200" spc="-185" dirty="0">
                <a:latin typeface="Arial"/>
                <a:cs typeface="Arial"/>
              </a:rPr>
              <a:t>– </a:t>
            </a:r>
            <a:r>
              <a:rPr sz="3200" spc="55" dirty="0">
                <a:latin typeface="Arial"/>
                <a:cs typeface="Arial"/>
              </a:rPr>
              <a:t>if</a:t>
            </a:r>
            <a:r>
              <a:rPr sz="3200" spc="-625" dirty="0">
                <a:latin typeface="Arial"/>
                <a:cs typeface="Arial"/>
              </a:rPr>
              <a:t> </a:t>
            </a:r>
            <a:r>
              <a:rPr sz="3200" spc="-35" dirty="0">
                <a:latin typeface="Arial"/>
                <a:cs typeface="Arial"/>
              </a:rPr>
              <a:t>the </a:t>
            </a:r>
            <a:r>
              <a:rPr sz="3200" spc="-85" dirty="0">
                <a:latin typeface="Arial"/>
                <a:cs typeface="Arial"/>
              </a:rPr>
              <a:t>judgment </a:t>
            </a:r>
            <a:r>
              <a:rPr sz="3200" spc="-165" dirty="0">
                <a:latin typeface="Arial"/>
                <a:cs typeface="Arial"/>
              </a:rPr>
              <a:t>is </a:t>
            </a:r>
            <a:r>
              <a:rPr sz="3200" dirty="0">
                <a:latin typeface="Arial"/>
                <a:cs typeface="Arial"/>
              </a:rPr>
              <a:t>that </a:t>
            </a:r>
            <a:r>
              <a:rPr sz="3200" spc="-130" dirty="0">
                <a:latin typeface="Arial"/>
                <a:cs typeface="Arial"/>
              </a:rPr>
              <a:t>you </a:t>
            </a:r>
            <a:r>
              <a:rPr sz="3200" spc="-105" dirty="0">
                <a:latin typeface="Arial"/>
                <a:cs typeface="Arial"/>
              </a:rPr>
              <a:t>were </a:t>
            </a:r>
            <a:r>
              <a:rPr sz="3200" spc="-160" dirty="0">
                <a:latin typeface="Arial"/>
                <a:cs typeface="Arial"/>
              </a:rPr>
              <a:t>40</a:t>
            </a:r>
            <a:endParaRPr sz="3200">
              <a:latin typeface="Arial"/>
              <a:cs typeface="Arial"/>
            </a:endParaRPr>
          </a:p>
          <a:p>
            <a:pPr marL="355600" algn="just">
              <a:lnSpc>
                <a:spcPts val="3454"/>
              </a:lnSpc>
            </a:pPr>
            <a:r>
              <a:rPr sz="3200" spc="-555" dirty="0">
                <a:latin typeface="Arial"/>
                <a:cs typeface="Arial"/>
              </a:rPr>
              <a:t>% </a:t>
            </a:r>
            <a:r>
              <a:rPr sz="3200" spc="-5" dirty="0">
                <a:latin typeface="Arial"/>
                <a:cs typeface="Arial"/>
              </a:rPr>
              <a:t>of </a:t>
            </a:r>
            <a:r>
              <a:rPr sz="3200" spc="-35" dirty="0">
                <a:latin typeface="Arial"/>
                <a:cs typeface="Arial"/>
              </a:rPr>
              <a:t>fault, </a:t>
            </a:r>
            <a:r>
              <a:rPr sz="3200" spc="-15" dirty="0">
                <a:latin typeface="Arial"/>
                <a:cs typeface="Arial"/>
              </a:rPr>
              <a:t>for </a:t>
            </a:r>
            <a:r>
              <a:rPr sz="3200" spc="-160" dirty="0">
                <a:latin typeface="Arial"/>
                <a:cs typeface="Arial"/>
              </a:rPr>
              <a:t>example </a:t>
            </a:r>
            <a:r>
              <a:rPr sz="3200" spc="-150" dirty="0">
                <a:latin typeface="Arial"/>
                <a:cs typeface="Arial"/>
              </a:rPr>
              <a:t>and </a:t>
            </a:r>
            <a:r>
              <a:rPr sz="3200" spc="-85" dirty="0">
                <a:latin typeface="Arial"/>
                <a:cs typeface="Arial"/>
              </a:rPr>
              <a:t>your</a:t>
            </a:r>
            <a:r>
              <a:rPr sz="3200" spc="-555" dirty="0">
                <a:latin typeface="Arial"/>
                <a:cs typeface="Arial"/>
              </a:rPr>
              <a:t> </a:t>
            </a:r>
            <a:r>
              <a:rPr sz="3200" spc="-95" dirty="0">
                <a:latin typeface="Arial"/>
                <a:cs typeface="Arial"/>
              </a:rPr>
              <a:t>insurer</a:t>
            </a:r>
            <a:endParaRPr sz="3200">
              <a:latin typeface="Arial"/>
              <a:cs typeface="Arial"/>
            </a:endParaRPr>
          </a:p>
          <a:p>
            <a:pPr marL="355600" marR="644525" algn="just">
              <a:lnSpc>
                <a:spcPts val="3460"/>
              </a:lnSpc>
              <a:spcBef>
                <a:spcPts val="240"/>
              </a:spcBef>
            </a:pPr>
            <a:r>
              <a:rPr sz="3200" spc="-200" dirty="0">
                <a:latin typeface="Arial"/>
                <a:cs typeface="Arial"/>
              </a:rPr>
              <a:t>chooses </a:t>
            </a:r>
            <a:r>
              <a:rPr sz="3200" spc="25" dirty="0">
                <a:latin typeface="Arial"/>
                <a:cs typeface="Arial"/>
              </a:rPr>
              <a:t>to </a:t>
            </a:r>
            <a:r>
              <a:rPr sz="3200" spc="-145" dirty="0">
                <a:latin typeface="Arial"/>
                <a:cs typeface="Arial"/>
              </a:rPr>
              <a:t>subrogate </a:t>
            </a:r>
            <a:r>
              <a:rPr sz="3200" spc="-80" dirty="0">
                <a:latin typeface="Arial"/>
                <a:cs typeface="Arial"/>
              </a:rPr>
              <a:t>your </a:t>
            </a:r>
            <a:r>
              <a:rPr sz="3200" spc="-110" dirty="0">
                <a:latin typeface="Arial"/>
                <a:cs typeface="Arial"/>
              </a:rPr>
              <a:t>claim, </a:t>
            </a:r>
            <a:r>
              <a:rPr sz="3200" spc="-45" dirty="0">
                <a:latin typeface="Arial"/>
                <a:cs typeface="Arial"/>
              </a:rPr>
              <a:t>you’ll</a:t>
            </a:r>
            <a:r>
              <a:rPr sz="3200" spc="-530" dirty="0">
                <a:latin typeface="Arial"/>
                <a:cs typeface="Arial"/>
              </a:rPr>
              <a:t> </a:t>
            </a:r>
            <a:r>
              <a:rPr sz="3200" spc="-145" dirty="0">
                <a:latin typeface="Arial"/>
                <a:cs typeface="Arial"/>
              </a:rPr>
              <a:t>be  </a:t>
            </a:r>
            <a:r>
              <a:rPr sz="3200" spc="-25" dirty="0">
                <a:latin typeface="Arial"/>
                <a:cs typeface="Arial"/>
              </a:rPr>
              <a:t>entitled </a:t>
            </a:r>
            <a:r>
              <a:rPr sz="3200" spc="25" dirty="0">
                <a:latin typeface="Arial"/>
                <a:cs typeface="Arial"/>
              </a:rPr>
              <a:t>to </a:t>
            </a:r>
            <a:r>
              <a:rPr sz="3200" spc="-290" dirty="0">
                <a:latin typeface="Arial"/>
                <a:cs typeface="Arial"/>
              </a:rPr>
              <a:t>60% </a:t>
            </a:r>
            <a:r>
              <a:rPr sz="3200" spc="-70" dirty="0">
                <a:latin typeface="Arial"/>
                <a:cs typeface="Arial"/>
              </a:rPr>
              <a:t>refund </a:t>
            </a:r>
            <a:r>
              <a:rPr sz="3200" spc="-5" dirty="0">
                <a:latin typeface="Arial"/>
                <a:cs typeface="Arial"/>
              </a:rPr>
              <a:t>of </a:t>
            </a:r>
            <a:r>
              <a:rPr sz="3200" spc="-85" dirty="0">
                <a:latin typeface="Arial"/>
                <a:cs typeface="Arial"/>
              </a:rPr>
              <a:t>your</a:t>
            </a:r>
            <a:r>
              <a:rPr sz="3200" spc="-635" dirty="0">
                <a:latin typeface="Arial"/>
                <a:cs typeface="Arial"/>
              </a:rPr>
              <a:t> </a:t>
            </a:r>
            <a:r>
              <a:rPr sz="3200" spc="-85" dirty="0">
                <a:latin typeface="Arial"/>
                <a:cs typeface="Arial"/>
              </a:rPr>
              <a:t>deductible.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33041" y="461899"/>
            <a:ext cx="467487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00" dirty="0"/>
              <a:t>Waiving</a:t>
            </a:r>
            <a:r>
              <a:rPr spc="-280" dirty="0"/>
              <a:t> </a:t>
            </a:r>
            <a:r>
              <a:rPr spc="-155" dirty="0"/>
              <a:t>subrogation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70990"/>
            <a:ext cx="8011795" cy="3935729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5080" indent="-342900" algn="just">
              <a:lnSpc>
                <a:spcPts val="2920"/>
              </a:lnSpc>
              <a:spcBef>
                <a:spcPts val="459"/>
              </a:spcBef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Arial"/>
                <a:cs typeface="Arial"/>
              </a:rPr>
              <a:t>If</a:t>
            </a:r>
            <a:r>
              <a:rPr sz="2700" spc="-145" dirty="0">
                <a:latin typeface="Arial"/>
                <a:cs typeface="Arial"/>
              </a:rPr>
              <a:t> </a:t>
            </a:r>
            <a:r>
              <a:rPr sz="2700" spc="-110" dirty="0">
                <a:latin typeface="Arial"/>
                <a:cs typeface="Arial"/>
              </a:rPr>
              <a:t>you</a:t>
            </a:r>
            <a:r>
              <a:rPr sz="2700" spc="-140" dirty="0">
                <a:latin typeface="Arial"/>
                <a:cs typeface="Arial"/>
              </a:rPr>
              <a:t> </a:t>
            </a:r>
            <a:r>
              <a:rPr sz="2700" spc="-150" dirty="0">
                <a:latin typeface="Arial"/>
                <a:cs typeface="Arial"/>
              </a:rPr>
              <a:t>sign</a:t>
            </a:r>
            <a:r>
              <a:rPr sz="2700" spc="-145" dirty="0">
                <a:latin typeface="Arial"/>
                <a:cs typeface="Arial"/>
              </a:rPr>
              <a:t> </a:t>
            </a:r>
            <a:r>
              <a:rPr sz="2700" spc="-155" dirty="0">
                <a:latin typeface="Arial"/>
                <a:cs typeface="Arial"/>
              </a:rPr>
              <a:t>any</a:t>
            </a:r>
            <a:r>
              <a:rPr sz="2700" spc="-140" dirty="0">
                <a:latin typeface="Arial"/>
                <a:cs typeface="Arial"/>
              </a:rPr>
              <a:t> </a:t>
            </a:r>
            <a:r>
              <a:rPr sz="2700" spc="-55" dirty="0">
                <a:latin typeface="Arial"/>
                <a:cs typeface="Arial"/>
              </a:rPr>
              <a:t>settlement</a:t>
            </a:r>
            <a:r>
              <a:rPr sz="2700" spc="-180" dirty="0">
                <a:latin typeface="Arial"/>
                <a:cs typeface="Arial"/>
              </a:rPr>
              <a:t> </a:t>
            </a:r>
            <a:r>
              <a:rPr sz="2700" spc="15" dirty="0">
                <a:latin typeface="Arial"/>
                <a:cs typeface="Arial"/>
              </a:rPr>
              <a:t>with</a:t>
            </a:r>
            <a:r>
              <a:rPr sz="2700" spc="-140" dirty="0">
                <a:latin typeface="Arial"/>
                <a:cs typeface="Arial"/>
              </a:rPr>
              <a:t> </a:t>
            </a:r>
            <a:r>
              <a:rPr sz="2700" spc="-30" dirty="0">
                <a:latin typeface="Arial"/>
                <a:cs typeface="Arial"/>
              </a:rPr>
              <a:t>other</a:t>
            </a:r>
            <a:r>
              <a:rPr sz="2700" spc="-165" dirty="0">
                <a:latin typeface="Arial"/>
                <a:cs typeface="Arial"/>
              </a:rPr>
              <a:t> </a:t>
            </a:r>
            <a:r>
              <a:rPr sz="2700" spc="-75" dirty="0">
                <a:latin typeface="Arial"/>
                <a:cs typeface="Arial"/>
              </a:rPr>
              <a:t>driver’s</a:t>
            </a:r>
            <a:r>
              <a:rPr sz="2700" spc="-145" dirty="0">
                <a:latin typeface="Arial"/>
                <a:cs typeface="Arial"/>
              </a:rPr>
              <a:t> </a:t>
            </a:r>
            <a:r>
              <a:rPr sz="2700" spc="-130" dirty="0">
                <a:latin typeface="Arial"/>
                <a:cs typeface="Arial"/>
              </a:rPr>
              <a:t>insurance  </a:t>
            </a:r>
            <a:r>
              <a:rPr sz="2700" spc="-155" dirty="0">
                <a:latin typeface="Arial"/>
                <a:cs typeface="Arial"/>
              </a:rPr>
              <a:t>company, </a:t>
            </a:r>
            <a:r>
              <a:rPr sz="2700" spc="-125" dirty="0">
                <a:latin typeface="Arial"/>
                <a:cs typeface="Arial"/>
              </a:rPr>
              <a:t>be </a:t>
            </a:r>
            <a:r>
              <a:rPr sz="2700" spc="-95" dirty="0">
                <a:latin typeface="Arial"/>
                <a:cs typeface="Arial"/>
              </a:rPr>
              <a:t>careful </a:t>
            </a:r>
            <a:r>
              <a:rPr sz="2700" spc="20" dirty="0">
                <a:latin typeface="Arial"/>
                <a:cs typeface="Arial"/>
              </a:rPr>
              <a:t>to </a:t>
            </a:r>
            <a:r>
              <a:rPr sz="2700" spc="-114" dirty="0">
                <a:latin typeface="Arial"/>
                <a:cs typeface="Arial"/>
              </a:rPr>
              <a:t>read </a:t>
            </a:r>
            <a:r>
              <a:rPr sz="2700" spc="-30" dirty="0">
                <a:latin typeface="Arial"/>
                <a:cs typeface="Arial"/>
              </a:rPr>
              <a:t>the </a:t>
            </a:r>
            <a:r>
              <a:rPr sz="2700" spc="-40" dirty="0">
                <a:latin typeface="Arial"/>
                <a:cs typeface="Arial"/>
              </a:rPr>
              <a:t>fine</a:t>
            </a:r>
            <a:r>
              <a:rPr sz="2700" spc="-550" dirty="0">
                <a:latin typeface="Arial"/>
                <a:cs typeface="Arial"/>
              </a:rPr>
              <a:t> </a:t>
            </a:r>
            <a:r>
              <a:rPr sz="2700" spc="-15" dirty="0">
                <a:latin typeface="Arial"/>
                <a:cs typeface="Arial"/>
              </a:rPr>
              <a:t>print.</a:t>
            </a:r>
            <a:endParaRPr sz="2700">
              <a:latin typeface="Arial"/>
              <a:cs typeface="Arial"/>
            </a:endParaRPr>
          </a:p>
          <a:p>
            <a:pPr marL="355600" marR="414020" indent="-342900" algn="just">
              <a:lnSpc>
                <a:spcPct val="90000"/>
              </a:lnSpc>
              <a:spcBef>
                <a:spcPts val="605"/>
              </a:spcBef>
              <a:buChar char="•"/>
              <a:tabLst>
                <a:tab pos="354965" algn="l"/>
                <a:tab pos="355600" algn="l"/>
              </a:tabLst>
            </a:pPr>
            <a:r>
              <a:rPr sz="2700" spc="-225" dirty="0">
                <a:latin typeface="Arial"/>
                <a:cs typeface="Arial"/>
              </a:rPr>
              <a:t>Some </a:t>
            </a:r>
            <a:r>
              <a:rPr sz="2700" spc="-114" dirty="0">
                <a:latin typeface="Arial"/>
                <a:cs typeface="Arial"/>
              </a:rPr>
              <a:t>insurers </a:t>
            </a:r>
            <a:r>
              <a:rPr sz="2700" spc="-25" dirty="0">
                <a:latin typeface="Arial"/>
                <a:cs typeface="Arial"/>
              </a:rPr>
              <a:t>attempt </a:t>
            </a:r>
            <a:r>
              <a:rPr sz="2700" spc="20" dirty="0">
                <a:latin typeface="Arial"/>
                <a:cs typeface="Arial"/>
              </a:rPr>
              <a:t>to </a:t>
            </a:r>
            <a:r>
              <a:rPr sz="2700" spc="-55" dirty="0">
                <a:latin typeface="Arial"/>
                <a:cs typeface="Arial"/>
              </a:rPr>
              <a:t>insert </a:t>
            </a:r>
            <a:r>
              <a:rPr sz="2700" spc="-210" dirty="0">
                <a:latin typeface="Arial"/>
                <a:cs typeface="Arial"/>
              </a:rPr>
              <a:t>a </a:t>
            </a:r>
            <a:r>
              <a:rPr sz="2700" spc="-45" dirty="0">
                <a:latin typeface="Arial"/>
                <a:cs typeface="Arial"/>
              </a:rPr>
              <a:t>“waiver </a:t>
            </a:r>
            <a:r>
              <a:rPr sz="2700" spc="-10" dirty="0">
                <a:latin typeface="Arial"/>
                <a:cs typeface="Arial"/>
              </a:rPr>
              <a:t>of  </a:t>
            </a:r>
            <a:r>
              <a:rPr sz="2700" spc="-70" dirty="0">
                <a:latin typeface="Arial"/>
                <a:cs typeface="Arial"/>
              </a:rPr>
              <a:t>subrogation” </a:t>
            </a:r>
            <a:r>
              <a:rPr sz="2700" spc="-160" dirty="0">
                <a:latin typeface="Arial"/>
                <a:cs typeface="Arial"/>
              </a:rPr>
              <a:t>clause </a:t>
            </a:r>
            <a:r>
              <a:rPr sz="2700" spc="20" dirty="0">
                <a:latin typeface="Arial"/>
                <a:cs typeface="Arial"/>
              </a:rPr>
              <a:t>to </a:t>
            </a:r>
            <a:r>
              <a:rPr sz="2700" spc="-75" dirty="0">
                <a:latin typeface="Arial"/>
                <a:cs typeface="Arial"/>
              </a:rPr>
              <a:t>prevent your </a:t>
            </a:r>
            <a:r>
              <a:rPr sz="2700" spc="-125" dirty="0">
                <a:latin typeface="Arial"/>
                <a:cs typeface="Arial"/>
              </a:rPr>
              <a:t>insurance  </a:t>
            </a:r>
            <a:r>
              <a:rPr sz="2700" spc="-140" dirty="0">
                <a:latin typeface="Arial"/>
                <a:cs typeface="Arial"/>
              </a:rPr>
              <a:t>company </a:t>
            </a:r>
            <a:r>
              <a:rPr sz="2700" spc="-35" dirty="0">
                <a:latin typeface="Arial"/>
                <a:cs typeface="Arial"/>
              </a:rPr>
              <a:t>from </a:t>
            </a:r>
            <a:r>
              <a:rPr sz="2700" spc="-50" dirty="0">
                <a:latin typeface="Arial"/>
                <a:cs typeface="Arial"/>
              </a:rPr>
              <a:t>attempting </a:t>
            </a:r>
            <a:r>
              <a:rPr sz="2700" spc="20" dirty="0">
                <a:latin typeface="Arial"/>
                <a:cs typeface="Arial"/>
              </a:rPr>
              <a:t>to</a:t>
            </a:r>
            <a:r>
              <a:rPr sz="2700" spc="-484" dirty="0">
                <a:latin typeface="Arial"/>
                <a:cs typeface="Arial"/>
              </a:rPr>
              <a:t> </a:t>
            </a:r>
            <a:r>
              <a:rPr sz="2700" spc="-90" dirty="0">
                <a:latin typeface="Arial"/>
                <a:cs typeface="Arial"/>
              </a:rPr>
              <a:t>get </a:t>
            </a:r>
            <a:r>
              <a:rPr sz="2700" spc="-85" dirty="0">
                <a:latin typeface="Arial"/>
                <a:cs typeface="Arial"/>
              </a:rPr>
              <a:t>reimbursement </a:t>
            </a:r>
            <a:r>
              <a:rPr sz="2700" spc="-15" dirty="0">
                <a:latin typeface="Arial"/>
                <a:cs typeface="Arial"/>
              </a:rPr>
              <a:t>for  </a:t>
            </a:r>
            <a:r>
              <a:rPr sz="2700" spc="-110" dirty="0">
                <a:latin typeface="Arial"/>
                <a:cs typeface="Arial"/>
              </a:rPr>
              <a:t>money</a:t>
            </a:r>
            <a:r>
              <a:rPr sz="2700" spc="-145" dirty="0">
                <a:latin typeface="Arial"/>
                <a:cs typeface="Arial"/>
              </a:rPr>
              <a:t> </a:t>
            </a:r>
            <a:r>
              <a:rPr sz="2700" spc="-10" dirty="0">
                <a:latin typeface="Arial"/>
                <a:cs typeface="Arial"/>
              </a:rPr>
              <a:t>that</a:t>
            </a:r>
            <a:r>
              <a:rPr sz="2700" spc="-155" dirty="0">
                <a:latin typeface="Arial"/>
                <a:cs typeface="Arial"/>
              </a:rPr>
              <a:t> </a:t>
            </a:r>
            <a:r>
              <a:rPr sz="2700" spc="85" dirty="0">
                <a:latin typeface="Arial"/>
                <a:cs typeface="Arial"/>
              </a:rPr>
              <a:t>it</a:t>
            </a:r>
            <a:r>
              <a:rPr sz="2700" spc="-140" dirty="0">
                <a:latin typeface="Arial"/>
                <a:cs typeface="Arial"/>
              </a:rPr>
              <a:t> </a:t>
            </a:r>
            <a:r>
              <a:rPr sz="2700" spc="-200" dirty="0">
                <a:latin typeface="Arial"/>
                <a:cs typeface="Arial"/>
              </a:rPr>
              <a:t>has</a:t>
            </a:r>
            <a:r>
              <a:rPr sz="2700" spc="-160" dirty="0">
                <a:latin typeface="Arial"/>
                <a:cs typeface="Arial"/>
              </a:rPr>
              <a:t> </a:t>
            </a:r>
            <a:r>
              <a:rPr sz="2700" spc="-95" dirty="0">
                <a:latin typeface="Arial"/>
                <a:cs typeface="Arial"/>
              </a:rPr>
              <a:t>paid</a:t>
            </a:r>
            <a:r>
              <a:rPr sz="2700" spc="-160" dirty="0">
                <a:latin typeface="Arial"/>
                <a:cs typeface="Arial"/>
              </a:rPr>
              <a:t> </a:t>
            </a:r>
            <a:r>
              <a:rPr sz="2700" spc="-5" dirty="0">
                <a:latin typeface="Arial"/>
                <a:cs typeface="Arial"/>
              </a:rPr>
              <a:t>out</a:t>
            </a:r>
            <a:r>
              <a:rPr sz="2700" spc="-140" dirty="0">
                <a:latin typeface="Arial"/>
                <a:cs typeface="Arial"/>
              </a:rPr>
              <a:t> </a:t>
            </a:r>
            <a:r>
              <a:rPr sz="2700" spc="20" dirty="0">
                <a:latin typeface="Arial"/>
                <a:cs typeface="Arial"/>
              </a:rPr>
              <a:t>to</a:t>
            </a:r>
            <a:r>
              <a:rPr sz="2700" spc="-145" dirty="0">
                <a:latin typeface="Arial"/>
                <a:cs typeface="Arial"/>
              </a:rPr>
              <a:t> </a:t>
            </a:r>
            <a:r>
              <a:rPr sz="2700" spc="-100" dirty="0">
                <a:latin typeface="Arial"/>
                <a:cs typeface="Arial"/>
              </a:rPr>
              <a:t>you.</a:t>
            </a:r>
            <a:endParaRPr sz="2700">
              <a:latin typeface="Arial"/>
              <a:cs typeface="Arial"/>
            </a:endParaRPr>
          </a:p>
          <a:p>
            <a:pPr marL="355600" marR="295275" indent="-342900" algn="just">
              <a:lnSpc>
                <a:spcPct val="90000"/>
              </a:lnSpc>
              <a:spcBef>
                <a:spcPts val="650"/>
              </a:spcBef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Arial"/>
                <a:cs typeface="Arial"/>
              </a:rPr>
              <a:t>If </a:t>
            </a:r>
            <a:r>
              <a:rPr sz="2700" spc="-110" dirty="0">
                <a:latin typeface="Arial"/>
                <a:cs typeface="Arial"/>
              </a:rPr>
              <a:t>you waive </a:t>
            </a:r>
            <a:r>
              <a:rPr sz="2700" spc="-100" dirty="0">
                <a:latin typeface="Arial"/>
                <a:cs typeface="Arial"/>
              </a:rPr>
              <a:t>subrogation </a:t>
            </a:r>
            <a:r>
              <a:rPr sz="2700" spc="-30" dirty="0">
                <a:latin typeface="Arial"/>
                <a:cs typeface="Arial"/>
              </a:rPr>
              <a:t>after </a:t>
            </a:r>
            <a:r>
              <a:rPr sz="2700" spc="-150" dirty="0">
                <a:latin typeface="Arial"/>
                <a:cs typeface="Arial"/>
              </a:rPr>
              <a:t>an </a:t>
            </a:r>
            <a:r>
              <a:rPr sz="2700" spc="-100" dirty="0">
                <a:latin typeface="Arial"/>
                <a:cs typeface="Arial"/>
              </a:rPr>
              <a:t>accident, </a:t>
            </a:r>
            <a:r>
              <a:rPr sz="2700" spc="-75" dirty="0">
                <a:latin typeface="Arial"/>
                <a:cs typeface="Arial"/>
              </a:rPr>
              <a:t>your</a:t>
            </a:r>
            <a:r>
              <a:rPr sz="2700" spc="-560" dirty="0">
                <a:latin typeface="Arial"/>
                <a:cs typeface="Arial"/>
              </a:rPr>
              <a:t> </a:t>
            </a:r>
            <a:r>
              <a:rPr sz="2700" spc="-65" dirty="0">
                <a:latin typeface="Arial"/>
                <a:cs typeface="Arial"/>
              </a:rPr>
              <a:t>auto  </a:t>
            </a:r>
            <a:r>
              <a:rPr sz="2700" spc="-125" dirty="0">
                <a:latin typeface="Arial"/>
                <a:cs typeface="Arial"/>
              </a:rPr>
              <a:t>insurance </a:t>
            </a:r>
            <a:r>
              <a:rPr sz="2700" spc="-140" dirty="0">
                <a:latin typeface="Arial"/>
                <a:cs typeface="Arial"/>
              </a:rPr>
              <a:t>company </a:t>
            </a:r>
            <a:r>
              <a:rPr sz="2700" spc="-160" dirty="0">
                <a:latin typeface="Arial"/>
                <a:cs typeface="Arial"/>
              </a:rPr>
              <a:t>may </a:t>
            </a:r>
            <a:r>
              <a:rPr sz="2700" spc="-110" dirty="0">
                <a:latin typeface="Arial"/>
                <a:cs typeface="Arial"/>
              </a:rPr>
              <a:t>refuse </a:t>
            </a:r>
            <a:r>
              <a:rPr sz="2700" spc="20" dirty="0">
                <a:latin typeface="Arial"/>
                <a:cs typeface="Arial"/>
              </a:rPr>
              <a:t>to </a:t>
            </a:r>
            <a:r>
              <a:rPr sz="2700" spc="-160" dirty="0">
                <a:latin typeface="Arial"/>
                <a:cs typeface="Arial"/>
              </a:rPr>
              <a:t>pay </a:t>
            </a:r>
            <a:r>
              <a:rPr sz="2700" spc="-75" dirty="0">
                <a:latin typeface="Arial"/>
                <a:cs typeface="Arial"/>
              </a:rPr>
              <a:t>your </a:t>
            </a:r>
            <a:r>
              <a:rPr sz="2700" spc="-95" dirty="0">
                <a:latin typeface="Arial"/>
                <a:cs typeface="Arial"/>
              </a:rPr>
              <a:t>claim  </a:t>
            </a:r>
            <a:r>
              <a:rPr sz="2700" spc="-175" dirty="0">
                <a:latin typeface="Arial"/>
                <a:cs typeface="Arial"/>
              </a:rPr>
              <a:t>because </a:t>
            </a:r>
            <a:r>
              <a:rPr sz="2700" spc="-60" dirty="0">
                <a:latin typeface="Arial"/>
                <a:cs typeface="Arial"/>
              </a:rPr>
              <a:t>they </a:t>
            </a:r>
            <a:r>
              <a:rPr sz="2700" spc="5" dirty="0">
                <a:latin typeface="Arial"/>
                <a:cs typeface="Arial"/>
              </a:rPr>
              <a:t>will </a:t>
            </a:r>
            <a:r>
              <a:rPr sz="2700" spc="-5" dirty="0">
                <a:latin typeface="Arial"/>
                <a:cs typeface="Arial"/>
              </a:rPr>
              <a:t>not </a:t>
            </a:r>
            <a:r>
              <a:rPr sz="2700" spc="-125" dirty="0">
                <a:latin typeface="Arial"/>
                <a:cs typeface="Arial"/>
              </a:rPr>
              <a:t>be </a:t>
            </a:r>
            <a:r>
              <a:rPr sz="2700" spc="-110" dirty="0">
                <a:latin typeface="Arial"/>
                <a:cs typeface="Arial"/>
              </a:rPr>
              <a:t>able </a:t>
            </a:r>
            <a:r>
              <a:rPr sz="2700" spc="20" dirty="0">
                <a:latin typeface="Arial"/>
                <a:cs typeface="Arial"/>
              </a:rPr>
              <a:t>to</a:t>
            </a:r>
            <a:r>
              <a:rPr sz="2700" spc="-550" dirty="0">
                <a:latin typeface="Arial"/>
                <a:cs typeface="Arial"/>
              </a:rPr>
              <a:t> </a:t>
            </a:r>
            <a:r>
              <a:rPr sz="2700" spc="-190" dirty="0">
                <a:latin typeface="Arial"/>
                <a:cs typeface="Arial"/>
              </a:rPr>
              <a:t>seek </a:t>
            </a:r>
            <a:r>
              <a:rPr sz="2700" spc="-85" dirty="0">
                <a:latin typeface="Arial"/>
                <a:cs typeface="Arial"/>
              </a:rPr>
              <a:t>reimbursement  </a:t>
            </a:r>
            <a:r>
              <a:rPr sz="2700" spc="-30" dirty="0">
                <a:latin typeface="Arial"/>
                <a:cs typeface="Arial"/>
              </a:rPr>
              <a:t>from the other </a:t>
            </a:r>
            <a:r>
              <a:rPr sz="2700" spc="-75" dirty="0">
                <a:latin typeface="Arial"/>
                <a:cs typeface="Arial"/>
              </a:rPr>
              <a:t>driver’s </a:t>
            </a:r>
            <a:r>
              <a:rPr sz="2700" spc="-130" dirty="0">
                <a:latin typeface="Arial"/>
                <a:cs typeface="Arial"/>
              </a:rPr>
              <a:t>insurance</a:t>
            </a:r>
            <a:r>
              <a:rPr sz="2700" spc="-575" dirty="0">
                <a:latin typeface="Arial"/>
                <a:cs typeface="Arial"/>
              </a:rPr>
              <a:t> </a:t>
            </a:r>
            <a:r>
              <a:rPr sz="2700" spc="-155" dirty="0">
                <a:latin typeface="Arial"/>
                <a:cs typeface="Arial"/>
              </a:rPr>
              <a:t>company.</a:t>
            </a:r>
            <a:endParaRPr sz="2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42185" y="461899"/>
            <a:ext cx="465963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75" dirty="0"/>
              <a:t>7) </a:t>
            </a:r>
            <a:r>
              <a:rPr spc="-425" dirty="0"/>
              <a:t>Loss</a:t>
            </a:r>
            <a:r>
              <a:rPr spc="-325" dirty="0"/>
              <a:t> </a:t>
            </a:r>
            <a:r>
              <a:rPr spc="-100" dirty="0"/>
              <a:t>minimisation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7672705" cy="35388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37160" indent="-342900" algn="just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210" dirty="0">
                <a:latin typeface="Arial"/>
                <a:cs typeface="Arial"/>
              </a:rPr>
              <a:t>This </a:t>
            </a:r>
            <a:r>
              <a:rPr sz="3200" spc="-75" dirty="0">
                <a:latin typeface="Arial"/>
                <a:cs typeface="Arial"/>
              </a:rPr>
              <a:t>principle </a:t>
            </a:r>
            <a:r>
              <a:rPr sz="3200" spc="-150" dirty="0">
                <a:latin typeface="Arial"/>
                <a:cs typeface="Arial"/>
              </a:rPr>
              <a:t>states </a:t>
            </a:r>
            <a:r>
              <a:rPr sz="3200" dirty="0">
                <a:latin typeface="Arial"/>
                <a:cs typeface="Arial"/>
              </a:rPr>
              <a:t>that </a:t>
            </a:r>
            <a:r>
              <a:rPr sz="3200" spc="-35" dirty="0">
                <a:latin typeface="Arial"/>
                <a:cs typeface="Arial"/>
              </a:rPr>
              <a:t>the </a:t>
            </a:r>
            <a:r>
              <a:rPr sz="3200" spc="-114" dirty="0">
                <a:latin typeface="Arial"/>
                <a:cs typeface="Arial"/>
              </a:rPr>
              <a:t>insured </a:t>
            </a:r>
            <a:r>
              <a:rPr sz="3200" spc="-100" dirty="0">
                <a:latin typeface="Arial"/>
                <a:cs typeface="Arial"/>
              </a:rPr>
              <a:t>must  </a:t>
            </a:r>
            <a:r>
              <a:rPr sz="3200" spc="-135" dirty="0">
                <a:latin typeface="Arial"/>
                <a:cs typeface="Arial"/>
              </a:rPr>
              <a:t>take </a:t>
            </a:r>
            <a:r>
              <a:rPr sz="3200" spc="-70" dirty="0">
                <a:latin typeface="Arial"/>
                <a:cs typeface="Arial"/>
              </a:rPr>
              <a:t>all </a:t>
            </a:r>
            <a:r>
              <a:rPr sz="3200" spc="-35" dirty="0">
                <a:latin typeface="Arial"/>
                <a:cs typeface="Arial"/>
              </a:rPr>
              <a:t>the </a:t>
            </a:r>
            <a:r>
              <a:rPr sz="3200" spc="-195" dirty="0">
                <a:latin typeface="Arial"/>
                <a:cs typeface="Arial"/>
              </a:rPr>
              <a:t>necessary </a:t>
            </a:r>
            <a:r>
              <a:rPr sz="3200" spc="-175" dirty="0">
                <a:latin typeface="Arial"/>
                <a:cs typeface="Arial"/>
              </a:rPr>
              <a:t>steps </a:t>
            </a:r>
            <a:r>
              <a:rPr sz="3200" spc="25" dirty="0">
                <a:latin typeface="Arial"/>
                <a:cs typeface="Arial"/>
              </a:rPr>
              <a:t>to </a:t>
            </a:r>
            <a:r>
              <a:rPr sz="3200" spc="-110" dirty="0">
                <a:latin typeface="Arial"/>
                <a:cs typeface="Arial"/>
              </a:rPr>
              <a:t>minimize</a:t>
            </a:r>
            <a:r>
              <a:rPr sz="3200" spc="-570" dirty="0">
                <a:latin typeface="Arial"/>
                <a:cs typeface="Arial"/>
              </a:rPr>
              <a:t> </a:t>
            </a:r>
            <a:r>
              <a:rPr sz="3200" spc="-35" dirty="0">
                <a:latin typeface="Arial"/>
                <a:cs typeface="Arial"/>
              </a:rPr>
              <a:t>the  </a:t>
            </a:r>
            <a:r>
              <a:rPr sz="3200" spc="-220" dirty="0">
                <a:latin typeface="Arial"/>
                <a:cs typeface="Arial"/>
              </a:rPr>
              <a:t>losses </a:t>
            </a:r>
            <a:r>
              <a:rPr sz="3200" spc="20" dirty="0">
                <a:latin typeface="Arial"/>
                <a:cs typeface="Arial"/>
              </a:rPr>
              <a:t>to </a:t>
            </a:r>
            <a:r>
              <a:rPr sz="3200" spc="-114" dirty="0">
                <a:latin typeface="Arial"/>
                <a:cs typeface="Arial"/>
              </a:rPr>
              <a:t>insured</a:t>
            </a:r>
            <a:r>
              <a:rPr sz="3200" spc="-275" dirty="0">
                <a:latin typeface="Arial"/>
                <a:cs typeface="Arial"/>
              </a:rPr>
              <a:t> </a:t>
            </a:r>
            <a:r>
              <a:rPr sz="3200" spc="-200" dirty="0">
                <a:latin typeface="Arial"/>
                <a:cs typeface="Arial"/>
              </a:rPr>
              <a:t>assets.</a:t>
            </a:r>
            <a:endParaRPr sz="3200">
              <a:latin typeface="Arial"/>
              <a:cs typeface="Arial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  <a:tab pos="1560830" algn="l"/>
                <a:tab pos="2203450" algn="l"/>
              </a:tabLst>
            </a:pPr>
            <a:r>
              <a:rPr sz="3200" spc="-190" dirty="0">
                <a:latin typeface="Arial"/>
                <a:cs typeface="Arial"/>
              </a:rPr>
              <a:t>For </a:t>
            </a:r>
            <a:r>
              <a:rPr sz="3200" spc="-160" dirty="0">
                <a:latin typeface="Arial"/>
                <a:cs typeface="Arial"/>
              </a:rPr>
              <a:t>example </a:t>
            </a:r>
            <a:r>
              <a:rPr sz="3200" spc="-185" dirty="0">
                <a:latin typeface="Arial"/>
                <a:cs typeface="Arial"/>
              </a:rPr>
              <a:t>– </a:t>
            </a:r>
            <a:r>
              <a:rPr sz="3200" spc="-310" dirty="0">
                <a:latin typeface="Arial"/>
                <a:cs typeface="Arial"/>
              </a:rPr>
              <a:t>Ram </a:t>
            </a:r>
            <a:r>
              <a:rPr sz="3200" spc="-50" dirty="0">
                <a:latin typeface="Arial"/>
                <a:cs typeface="Arial"/>
              </a:rPr>
              <a:t>took </a:t>
            </a:r>
            <a:r>
              <a:rPr sz="3200" spc="-150" dirty="0">
                <a:latin typeface="Arial"/>
                <a:cs typeface="Arial"/>
              </a:rPr>
              <a:t>insurance </a:t>
            </a:r>
            <a:r>
              <a:rPr sz="3200" spc="-95" dirty="0">
                <a:latin typeface="Arial"/>
                <a:cs typeface="Arial"/>
              </a:rPr>
              <a:t>policy </a:t>
            </a:r>
            <a:r>
              <a:rPr sz="3200" spc="-15" dirty="0">
                <a:latin typeface="Arial"/>
                <a:cs typeface="Arial"/>
              </a:rPr>
              <a:t>for  </a:t>
            </a:r>
            <a:r>
              <a:rPr sz="3200" spc="-145" dirty="0">
                <a:latin typeface="Arial"/>
                <a:cs typeface="Arial"/>
              </a:rPr>
              <a:t>his</a:t>
            </a:r>
            <a:r>
              <a:rPr sz="3200" spc="-155" dirty="0">
                <a:latin typeface="Arial"/>
                <a:cs typeface="Arial"/>
              </a:rPr>
              <a:t> house.	</a:t>
            </a:r>
            <a:r>
              <a:rPr sz="3200" spc="-90" dirty="0">
                <a:latin typeface="Arial"/>
                <a:cs typeface="Arial"/>
              </a:rPr>
              <a:t>In </a:t>
            </a:r>
            <a:r>
              <a:rPr sz="3200" spc="-175" dirty="0">
                <a:latin typeface="Arial"/>
                <a:cs typeface="Arial"/>
              </a:rPr>
              <a:t>an </a:t>
            </a:r>
            <a:r>
              <a:rPr sz="3200" spc="-85" dirty="0">
                <a:latin typeface="Arial"/>
                <a:cs typeface="Arial"/>
              </a:rPr>
              <a:t>cylinder </a:t>
            </a:r>
            <a:r>
              <a:rPr sz="3200" spc="-105" dirty="0">
                <a:latin typeface="Arial"/>
                <a:cs typeface="Arial"/>
              </a:rPr>
              <a:t>blast, </a:t>
            </a:r>
            <a:r>
              <a:rPr sz="3200" spc="-145" dirty="0">
                <a:latin typeface="Arial"/>
                <a:cs typeface="Arial"/>
              </a:rPr>
              <a:t>his </a:t>
            </a:r>
            <a:r>
              <a:rPr sz="3200" spc="-170" dirty="0">
                <a:latin typeface="Arial"/>
                <a:cs typeface="Arial"/>
              </a:rPr>
              <a:t>house  </a:t>
            </a:r>
            <a:r>
              <a:rPr sz="3200" spc="-30" dirty="0">
                <a:latin typeface="Arial"/>
                <a:cs typeface="Arial"/>
              </a:rPr>
              <a:t>burnt.	</a:t>
            </a:r>
            <a:r>
              <a:rPr sz="3200" spc="-254" dirty="0">
                <a:latin typeface="Arial"/>
                <a:cs typeface="Arial"/>
              </a:rPr>
              <a:t>He </a:t>
            </a:r>
            <a:r>
              <a:rPr sz="3200" spc="-125" dirty="0">
                <a:latin typeface="Arial"/>
                <a:cs typeface="Arial"/>
              </a:rPr>
              <a:t>should </a:t>
            </a:r>
            <a:r>
              <a:rPr sz="3200" spc="-195" dirty="0">
                <a:latin typeface="Arial"/>
                <a:cs typeface="Arial"/>
              </a:rPr>
              <a:t>have </a:t>
            </a:r>
            <a:r>
              <a:rPr sz="3200" spc="-125" dirty="0">
                <a:latin typeface="Arial"/>
                <a:cs typeface="Arial"/>
              </a:rPr>
              <a:t>called </a:t>
            </a:r>
            <a:r>
              <a:rPr sz="3200" spc="-130" dirty="0">
                <a:latin typeface="Arial"/>
                <a:cs typeface="Arial"/>
              </a:rPr>
              <a:t>nearest </a:t>
            </a:r>
            <a:r>
              <a:rPr sz="3200" spc="-20" dirty="0">
                <a:latin typeface="Arial"/>
                <a:cs typeface="Arial"/>
              </a:rPr>
              <a:t>fire  </a:t>
            </a:r>
            <a:r>
              <a:rPr sz="3200" spc="-70" dirty="0">
                <a:latin typeface="Arial"/>
                <a:cs typeface="Arial"/>
              </a:rPr>
              <a:t>station </a:t>
            </a:r>
            <a:r>
              <a:rPr sz="3200" spc="-220" dirty="0">
                <a:latin typeface="Arial"/>
                <a:cs typeface="Arial"/>
              </a:rPr>
              <a:t>so </a:t>
            </a:r>
            <a:r>
              <a:rPr sz="3200" dirty="0">
                <a:latin typeface="Arial"/>
                <a:cs typeface="Arial"/>
              </a:rPr>
              <a:t>that </a:t>
            </a:r>
            <a:r>
              <a:rPr sz="3200" spc="-35" dirty="0">
                <a:latin typeface="Arial"/>
                <a:cs typeface="Arial"/>
              </a:rPr>
              <a:t>the </a:t>
            </a:r>
            <a:r>
              <a:rPr sz="3200" spc="-190" dirty="0">
                <a:latin typeface="Arial"/>
                <a:cs typeface="Arial"/>
              </a:rPr>
              <a:t>loss </a:t>
            </a:r>
            <a:r>
              <a:rPr sz="3200" spc="-110" dirty="0">
                <a:latin typeface="Arial"/>
                <a:cs typeface="Arial"/>
              </a:rPr>
              <a:t>could </a:t>
            </a:r>
            <a:r>
              <a:rPr sz="3200" spc="-145" dirty="0">
                <a:latin typeface="Arial"/>
                <a:cs typeface="Arial"/>
              </a:rPr>
              <a:t>be</a:t>
            </a:r>
            <a:r>
              <a:rPr sz="3200" spc="-615" dirty="0">
                <a:latin typeface="Arial"/>
                <a:cs typeface="Arial"/>
              </a:rPr>
              <a:t> </a:t>
            </a:r>
            <a:r>
              <a:rPr sz="3200" spc="-100" dirty="0">
                <a:latin typeface="Arial"/>
                <a:cs typeface="Arial"/>
              </a:rPr>
              <a:t>minimised.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06420" y="461899"/>
            <a:ext cx="393065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75" dirty="0"/>
              <a:t>8) </a:t>
            </a:r>
            <a:r>
              <a:rPr spc="-425" dirty="0"/>
              <a:t>Causa</a:t>
            </a:r>
            <a:r>
              <a:rPr spc="-350" dirty="0"/>
              <a:t> </a:t>
            </a:r>
            <a:r>
              <a:rPr spc="-160" dirty="0"/>
              <a:t>proxima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09941"/>
            <a:ext cx="7991475" cy="431927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869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25" dirty="0">
                <a:latin typeface="Arial"/>
                <a:cs typeface="Arial"/>
              </a:rPr>
              <a:t>Word </a:t>
            </a:r>
            <a:r>
              <a:rPr sz="3200" spc="-215" dirty="0">
                <a:latin typeface="Arial"/>
                <a:cs typeface="Arial"/>
              </a:rPr>
              <a:t>“Causa </a:t>
            </a:r>
            <a:r>
              <a:rPr sz="3200" spc="-114" dirty="0">
                <a:latin typeface="Arial"/>
                <a:cs typeface="Arial"/>
              </a:rPr>
              <a:t>Proxima” </a:t>
            </a:r>
            <a:r>
              <a:rPr sz="3200" spc="-200" dirty="0">
                <a:latin typeface="Arial"/>
                <a:cs typeface="Arial"/>
              </a:rPr>
              <a:t>means </a:t>
            </a:r>
            <a:r>
              <a:rPr sz="3200" spc="-100" dirty="0">
                <a:latin typeface="Arial"/>
                <a:cs typeface="Arial"/>
              </a:rPr>
              <a:t>“Nearest</a:t>
            </a:r>
            <a:r>
              <a:rPr sz="3200" spc="-250" dirty="0">
                <a:latin typeface="Arial"/>
                <a:cs typeface="Arial"/>
              </a:rPr>
              <a:t> </a:t>
            </a:r>
            <a:r>
              <a:rPr sz="3200" spc="-195" dirty="0">
                <a:latin typeface="Arial"/>
                <a:cs typeface="Arial"/>
              </a:rPr>
              <a:t>Loss”</a:t>
            </a:r>
            <a:endParaRPr sz="3200">
              <a:latin typeface="Arial"/>
              <a:cs typeface="Arial"/>
            </a:endParaRPr>
          </a:p>
          <a:p>
            <a:pPr marL="355600" marR="108585" indent="-342900" algn="just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90" dirty="0">
                <a:latin typeface="Arial"/>
                <a:cs typeface="Arial"/>
              </a:rPr>
              <a:t>An </a:t>
            </a:r>
            <a:r>
              <a:rPr sz="3200" spc="-120" dirty="0">
                <a:latin typeface="Arial"/>
                <a:cs typeface="Arial"/>
              </a:rPr>
              <a:t>accident </a:t>
            </a:r>
            <a:r>
              <a:rPr sz="3200" spc="-190" dirty="0">
                <a:latin typeface="Arial"/>
                <a:cs typeface="Arial"/>
              </a:rPr>
              <a:t>may </a:t>
            </a:r>
            <a:r>
              <a:rPr sz="3200" spc="-145" dirty="0">
                <a:latin typeface="Arial"/>
                <a:cs typeface="Arial"/>
              </a:rPr>
              <a:t>be </a:t>
            </a:r>
            <a:r>
              <a:rPr sz="3200" spc="-210" dirty="0">
                <a:latin typeface="Arial"/>
                <a:cs typeface="Arial"/>
              </a:rPr>
              <a:t>caused </a:t>
            </a:r>
            <a:r>
              <a:rPr sz="3200" spc="-135" dirty="0">
                <a:latin typeface="Arial"/>
                <a:cs typeface="Arial"/>
              </a:rPr>
              <a:t>by </a:t>
            </a:r>
            <a:r>
              <a:rPr sz="3200" spc="-95" dirty="0">
                <a:latin typeface="Arial"/>
                <a:cs typeface="Arial"/>
              </a:rPr>
              <a:t>more </a:t>
            </a:r>
            <a:r>
              <a:rPr sz="3200" spc="-65" dirty="0">
                <a:latin typeface="Arial"/>
                <a:cs typeface="Arial"/>
              </a:rPr>
              <a:t>than</a:t>
            </a:r>
            <a:r>
              <a:rPr sz="3200" spc="-210" dirty="0">
                <a:latin typeface="Arial"/>
                <a:cs typeface="Arial"/>
              </a:rPr>
              <a:t> </a:t>
            </a:r>
            <a:r>
              <a:rPr sz="3200" spc="-130" dirty="0">
                <a:latin typeface="Arial"/>
                <a:cs typeface="Arial"/>
              </a:rPr>
              <a:t>one  </a:t>
            </a:r>
            <a:r>
              <a:rPr sz="3200" spc="-204" dirty="0">
                <a:latin typeface="Arial"/>
                <a:cs typeface="Arial"/>
              </a:rPr>
              <a:t>cause.</a:t>
            </a:r>
            <a:endParaRPr sz="3200">
              <a:latin typeface="Arial"/>
              <a:cs typeface="Arial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90" dirty="0">
                <a:latin typeface="Arial"/>
                <a:cs typeface="Arial"/>
              </a:rPr>
              <a:t>In </a:t>
            </a:r>
            <a:r>
              <a:rPr sz="3200" spc="-265" dirty="0">
                <a:latin typeface="Arial"/>
                <a:cs typeface="Arial"/>
              </a:rPr>
              <a:t>case </a:t>
            </a:r>
            <a:r>
              <a:rPr sz="3200" spc="-55" dirty="0">
                <a:latin typeface="Arial"/>
                <a:cs typeface="Arial"/>
              </a:rPr>
              <a:t>property </a:t>
            </a:r>
            <a:r>
              <a:rPr sz="3200" spc="-114" dirty="0">
                <a:latin typeface="Arial"/>
                <a:cs typeface="Arial"/>
              </a:rPr>
              <a:t>insured </a:t>
            </a:r>
            <a:r>
              <a:rPr sz="3200" spc="-15" dirty="0">
                <a:latin typeface="Arial"/>
                <a:cs typeface="Arial"/>
              </a:rPr>
              <a:t>for </a:t>
            </a:r>
            <a:r>
              <a:rPr sz="3200" spc="-85" dirty="0">
                <a:latin typeface="Arial"/>
                <a:cs typeface="Arial"/>
              </a:rPr>
              <a:t>only </a:t>
            </a:r>
            <a:r>
              <a:rPr sz="3200" spc="-125" dirty="0">
                <a:latin typeface="Arial"/>
                <a:cs typeface="Arial"/>
              </a:rPr>
              <a:t>one </a:t>
            </a:r>
            <a:r>
              <a:rPr sz="3200" spc="-204" dirty="0">
                <a:latin typeface="Arial"/>
                <a:cs typeface="Arial"/>
              </a:rPr>
              <a:t>cause.</a:t>
            </a:r>
            <a:r>
              <a:rPr sz="3200" spc="-575" dirty="0">
                <a:latin typeface="Arial"/>
                <a:cs typeface="Arial"/>
              </a:rPr>
              <a:t> </a:t>
            </a:r>
            <a:r>
              <a:rPr sz="3200" spc="-90" dirty="0">
                <a:latin typeface="Arial"/>
                <a:cs typeface="Arial"/>
              </a:rPr>
              <a:t>In  </a:t>
            </a:r>
            <a:r>
              <a:rPr sz="3200" spc="-200" dirty="0">
                <a:latin typeface="Arial"/>
                <a:cs typeface="Arial"/>
              </a:rPr>
              <a:t>such </a:t>
            </a:r>
            <a:r>
              <a:rPr sz="3200" spc="-260" dirty="0">
                <a:latin typeface="Arial"/>
                <a:cs typeface="Arial"/>
              </a:rPr>
              <a:t>case </a:t>
            </a:r>
            <a:r>
              <a:rPr sz="3200" spc="-130" dirty="0">
                <a:latin typeface="Arial"/>
                <a:cs typeface="Arial"/>
              </a:rPr>
              <a:t>nearest </a:t>
            </a:r>
            <a:r>
              <a:rPr sz="3200" spc="-229" dirty="0">
                <a:latin typeface="Arial"/>
                <a:cs typeface="Arial"/>
              </a:rPr>
              <a:t>cause </a:t>
            </a:r>
            <a:r>
              <a:rPr sz="3200" spc="-5" dirty="0">
                <a:latin typeface="Arial"/>
                <a:cs typeface="Arial"/>
              </a:rPr>
              <a:t>of </a:t>
            </a:r>
            <a:r>
              <a:rPr sz="3200" spc="-35" dirty="0">
                <a:latin typeface="Arial"/>
                <a:cs typeface="Arial"/>
              </a:rPr>
              <a:t>the </a:t>
            </a:r>
            <a:r>
              <a:rPr sz="3200" spc="-120" dirty="0">
                <a:latin typeface="Arial"/>
                <a:cs typeface="Arial"/>
              </a:rPr>
              <a:t>accident </a:t>
            </a:r>
            <a:r>
              <a:rPr sz="3200" spc="-165" dirty="0">
                <a:latin typeface="Arial"/>
                <a:cs typeface="Arial"/>
              </a:rPr>
              <a:t>is  </a:t>
            </a:r>
            <a:r>
              <a:rPr sz="3200" spc="-25" dirty="0">
                <a:latin typeface="Arial"/>
                <a:cs typeface="Arial"/>
              </a:rPr>
              <a:t>fount</a:t>
            </a:r>
            <a:r>
              <a:rPr sz="3200" spc="-160" dirty="0">
                <a:latin typeface="Arial"/>
                <a:cs typeface="Arial"/>
              </a:rPr>
              <a:t> </a:t>
            </a:r>
            <a:r>
              <a:rPr sz="3200" spc="-30" dirty="0">
                <a:latin typeface="Arial"/>
                <a:cs typeface="Arial"/>
              </a:rPr>
              <a:t>out.</a:t>
            </a:r>
            <a:endParaRPr sz="3200">
              <a:latin typeface="Arial"/>
              <a:cs typeface="Arial"/>
            </a:endParaRPr>
          </a:p>
          <a:p>
            <a:pPr marL="355600" marR="1018540" indent="-342900" algn="just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10" dirty="0">
                <a:latin typeface="Arial"/>
                <a:cs typeface="Arial"/>
              </a:rPr>
              <a:t>Insurer </a:t>
            </a:r>
            <a:r>
              <a:rPr sz="3200" spc="-229" dirty="0">
                <a:latin typeface="Arial"/>
                <a:cs typeface="Arial"/>
              </a:rPr>
              <a:t>pays </a:t>
            </a:r>
            <a:r>
              <a:rPr sz="3200" spc="-35" dirty="0">
                <a:latin typeface="Arial"/>
                <a:cs typeface="Arial"/>
              </a:rPr>
              <a:t>the </a:t>
            </a:r>
            <a:r>
              <a:rPr sz="3200" spc="-114" dirty="0">
                <a:latin typeface="Arial"/>
                <a:cs typeface="Arial"/>
              </a:rPr>
              <a:t>claim </a:t>
            </a:r>
            <a:r>
              <a:rPr sz="3200" spc="-130" dirty="0">
                <a:latin typeface="Arial"/>
                <a:cs typeface="Arial"/>
              </a:rPr>
              <a:t>money </a:t>
            </a:r>
            <a:r>
              <a:rPr sz="3200" spc="-80" dirty="0">
                <a:latin typeface="Arial"/>
                <a:cs typeface="Arial"/>
              </a:rPr>
              <a:t>only </a:t>
            </a:r>
            <a:r>
              <a:rPr sz="3200" spc="55" dirty="0">
                <a:latin typeface="Arial"/>
                <a:cs typeface="Arial"/>
              </a:rPr>
              <a:t>if</a:t>
            </a:r>
            <a:r>
              <a:rPr sz="3200" spc="-470" dirty="0">
                <a:latin typeface="Arial"/>
                <a:cs typeface="Arial"/>
              </a:rPr>
              <a:t> </a:t>
            </a:r>
            <a:r>
              <a:rPr sz="3200" spc="-35" dirty="0">
                <a:latin typeface="Arial"/>
                <a:cs typeface="Arial"/>
              </a:rPr>
              <a:t>the  </a:t>
            </a:r>
            <a:r>
              <a:rPr sz="3200" spc="-130" dirty="0">
                <a:latin typeface="Arial"/>
                <a:cs typeface="Arial"/>
              </a:rPr>
              <a:t>nearest </a:t>
            </a:r>
            <a:r>
              <a:rPr sz="3200" spc="-229" dirty="0">
                <a:latin typeface="Arial"/>
                <a:cs typeface="Arial"/>
              </a:rPr>
              <a:t>cause </a:t>
            </a:r>
            <a:r>
              <a:rPr sz="3200" spc="-165" dirty="0">
                <a:latin typeface="Arial"/>
                <a:cs typeface="Arial"/>
              </a:rPr>
              <a:t>is</a:t>
            </a:r>
            <a:r>
              <a:rPr sz="3200" spc="-145" dirty="0">
                <a:latin typeface="Arial"/>
                <a:cs typeface="Arial"/>
              </a:rPr>
              <a:t> </a:t>
            </a:r>
            <a:r>
              <a:rPr sz="3200" spc="-110" dirty="0">
                <a:latin typeface="Arial"/>
                <a:cs typeface="Arial"/>
              </a:rPr>
              <a:t>insured.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8365" y="461899"/>
            <a:ext cx="797242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390" dirty="0"/>
              <a:t>A </a:t>
            </a:r>
            <a:r>
              <a:rPr spc="-50" dirty="0"/>
              <a:t>Unit </a:t>
            </a:r>
            <a:r>
              <a:rPr spc="-245" dirty="0"/>
              <a:t>Linked </a:t>
            </a:r>
            <a:r>
              <a:rPr spc="-215" dirty="0"/>
              <a:t>Insurance </a:t>
            </a:r>
            <a:r>
              <a:rPr spc="-275" dirty="0"/>
              <a:t>Plan</a:t>
            </a:r>
            <a:r>
              <a:rPr spc="-270" dirty="0"/>
              <a:t> </a:t>
            </a:r>
            <a:r>
              <a:rPr spc="-335" dirty="0"/>
              <a:t>(ULIP)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7710805" cy="19780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50" dirty="0">
                <a:latin typeface="Arial"/>
                <a:cs typeface="Arial"/>
              </a:rPr>
              <a:t>It </a:t>
            </a:r>
            <a:r>
              <a:rPr sz="3200" spc="-165" dirty="0">
                <a:latin typeface="Arial"/>
                <a:cs typeface="Arial"/>
              </a:rPr>
              <a:t>is </a:t>
            </a:r>
            <a:r>
              <a:rPr sz="3200" spc="-245" dirty="0">
                <a:latin typeface="Arial"/>
                <a:cs typeface="Arial"/>
              </a:rPr>
              <a:t>a </a:t>
            </a:r>
            <a:r>
              <a:rPr sz="3200" spc="-70" dirty="0">
                <a:latin typeface="Arial"/>
                <a:cs typeface="Arial"/>
              </a:rPr>
              <a:t>product </a:t>
            </a:r>
            <a:r>
              <a:rPr sz="3200" spc="-75" dirty="0">
                <a:latin typeface="Arial"/>
                <a:cs typeface="Arial"/>
              </a:rPr>
              <a:t>offered </a:t>
            </a:r>
            <a:r>
              <a:rPr sz="3200" spc="-130" dirty="0">
                <a:latin typeface="Arial"/>
                <a:cs typeface="Arial"/>
              </a:rPr>
              <a:t>by </a:t>
            </a:r>
            <a:r>
              <a:rPr sz="3200" spc="-145" dirty="0">
                <a:latin typeface="Arial"/>
                <a:cs typeface="Arial"/>
              </a:rPr>
              <a:t>insurance</a:t>
            </a:r>
            <a:r>
              <a:rPr sz="3200" spc="-490" dirty="0">
                <a:latin typeface="Arial"/>
                <a:cs typeface="Arial"/>
              </a:rPr>
              <a:t> </a:t>
            </a:r>
            <a:r>
              <a:rPr sz="3200" spc="-165" dirty="0">
                <a:latin typeface="Arial"/>
                <a:cs typeface="Arial"/>
              </a:rPr>
              <a:t>company  </a:t>
            </a:r>
            <a:r>
              <a:rPr sz="3200" dirty="0">
                <a:latin typeface="Arial"/>
                <a:cs typeface="Arial"/>
              </a:rPr>
              <a:t>that </a:t>
            </a:r>
            <a:r>
              <a:rPr sz="3200" spc="-105" dirty="0">
                <a:latin typeface="Arial"/>
                <a:cs typeface="Arial"/>
              </a:rPr>
              <a:t>unlike </a:t>
            </a:r>
            <a:r>
              <a:rPr sz="3200" spc="-245" dirty="0">
                <a:latin typeface="Arial"/>
                <a:cs typeface="Arial"/>
              </a:rPr>
              <a:t>a </a:t>
            </a:r>
            <a:r>
              <a:rPr sz="3200" spc="-95" dirty="0">
                <a:latin typeface="Arial"/>
                <a:cs typeface="Arial"/>
              </a:rPr>
              <a:t>pure </a:t>
            </a:r>
            <a:r>
              <a:rPr sz="3200" spc="-150" dirty="0">
                <a:latin typeface="Arial"/>
                <a:cs typeface="Arial"/>
              </a:rPr>
              <a:t>insurance </a:t>
            </a:r>
            <a:r>
              <a:rPr sz="3200" spc="-125" dirty="0">
                <a:latin typeface="Arial"/>
                <a:cs typeface="Arial"/>
              </a:rPr>
              <a:t>policy, </a:t>
            </a:r>
            <a:r>
              <a:rPr sz="3200" spc="-195" dirty="0">
                <a:latin typeface="Arial"/>
                <a:cs typeface="Arial"/>
              </a:rPr>
              <a:t>gives  </a:t>
            </a:r>
            <a:r>
              <a:rPr sz="3200" spc="-135" dirty="0">
                <a:latin typeface="Arial"/>
                <a:cs typeface="Arial"/>
              </a:rPr>
              <a:t>investors </a:t>
            </a:r>
            <a:r>
              <a:rPr sz="3200" spc="-30" dirty="0">
                <a:latin typeface="Arial"/>
                <a:cs typeface="Arial"/>
              </a:rPr>
              <a:t>both </a:t>
            </a:r>
            <a:r>
              <a:rPr sz="3200" spc="-150" dirty="0">
                <a:latin typeface="Arial"/>
                <a:cs typeface="Arial"/>
              </a:rPr>
              <a:t>insurance and </a:t>
            </a:r>
            <a:r>
              <a:rPr sz="3200" spc="-95" dirty="0">
                <a:latin typeface="Arial"/>
                <a:cs typeface="Arial"/>
              </a:rPr>
              <a:t>investment  </a:t>
            </a:r>
            <a:r>
              <a:rPr sz="3200" spc="-90" dirty="0">
                <a:latin typeface="Arial"/>
                <a:cs typeface="Arial"/>
              </a:rPr>
              <a:t>under </a:t>
            </a:r>
            <a:r>
              <a:rPr sz="3200" spc="-150" dirty="0">
                <a:latin typeface="Arial"/>
                <a:cs typeface="Arial"/>
              </a:rPr>
              <a:t>single </a:t>
            </a:r>
            <a:r>
              <a:rPr sz="3200" spc="-85" dirty="0">
                <a:latin typeface="Arial"/>
                <a:cs typeface="Arial"/>
              </a:rPr>
              <a:t>integrated</a:t>
            </a:r>
            <a:r>
              <a:rPr sz="3200" spc="-254" dirty="0">
                <a:latin typeface="Arial"/>
                <a:cs typeface="Arial"/>
              </a:rPr>
              <a:t> </a:t>
            </a:r>
            <a:r>
              <a:rPr sz="3200" spc="-105" dirty="0">
                <a:latin typeface="Arial"/>
                <a:cs typeface="Arial"/>
              </a:rPr>
              <a:t>plan.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3332" y="491997"/>
            <a:ext cx="457771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75" dirty="0"/>
              <a:t>1) Insurable</a:t>
            </a:r>
            <a:r>
              <a:rPr spc="-350" dirty="0"/>
              <a:t> </a:t>
            </a:r>
            <a:r>
              <a:rPr spc="-90" dirty="0"/>
              <a:t>interest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26794"/>
            <a:ext cx="7945120" cy="469011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355600" marR="5080" indent="-342900" algn="just">
              <a:lnSpc>
                <a:spcPct val="80000"/>
              </a:lnSpc>
              <a:spcBef>
                <a:spcPts val="82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120" dirty="0">
                <a:latin typeface="Arial"/>
                <a:cs typeface="Arial"/>
              </a:rPr>
              <a:t>Insurable </a:t>
            </a:r>
            <a:r>
              <a:rPr sz="3000" spc="-65" dirty="0">
                <a:latin typeface="Arial"/>
                <a:cs typeface="Arial"/>
              </a:rPr>
              <a:t>interest </a:t>
            </a:r>
            <a:r>
              <a:rPr sz="3000" spc="-190" dirty="0">
                <a:latin typeface="Arial"/>
                <a:cs typeface="Arial"/>
              </a:rPr>
              <a:t>means </a:t>
            </a:r>
            <a:r>
              <a:rPr sz="3000" spc="-5" dirty="0">
                <a:latin typeface="Arial"/>
                <a:cs typeface="Arial"/>
              </a:rPr>
              <a:t>that </a:t>
            </a:r>
            <a:r>
              <a:rPr sz="3000" spc="-35" dirty="0">
                <a:latin typeface="Arial"/>
                <a:cs typeface="Arial"/>
              </a:rPr>
              <a:t>the </a:t>
            </a:r>
            <a:r>
              <a:rPr sz="3000" spc="-135" dirty="0">
                <a:latin typeface="Arial"/>
                <a:cs typeface="Arial"/>
              </a:rPr>
              <a:t>person </a:t>
            </a:r>
            <a:r>
              <a:rPr sz="3000" spc="-60" dirty="0">
                <a:latin typeface="Arial"/>
                <a:cs typeface="Arial"/>
              </a:rPr>
              <a:t>opting  </a:t>
            </a:r>
            <a:r>
              <a:rPr sz="3000" spc="-10" dirty="0">
                <a:latin typeface="Arial"/>
                <a:cs typeface="Arial"/>
              </a:rPr>
              <a:t>for </a:t>
            </a:r>
            <a:r>
              <a:rPr sz="3000" spc="-140" dirty="0">
                <a:latin typeface="Arial"/>
                <a:cs typeface="Arial"/>
              </a:rPr>
              <a:t>insurance </a:t>
            </a:r>
            <a:r>
              <a:rPr sz="3000" spc="-95" dirty="0">
                <a:latin typeface="Arial"/>
                <a:cs typeface="Arial"/>
              </a:rPr>
              <a:t>must </a:t>
            </a:r>
            <a:r>
              <a:rPr sz="3000" spc="-180" dirty="0">
                <a:latin typeface="Arial"/>
                <a:cs typeface="Arial"/>
              </a:rPr>
              <a:t>have </a:t>
            </a:r>
            <a:r>
              <a:rPr sz="3000" spc="-114" dirty="0">
                <a:latin typeface="Arial"/>
                <a:cs typeface="Arial"/>
              </a:rPr>
              <a:t>pecuniary </a:t>
            </a:r>
            <a:r>
              <a:rPr sz="3000" spc="-65" dirty="0">
                <a:latin typeface="Arial"/>
                <a:cs typeface="Arial"/>
              </a:rPr>
              <a:t>interest </a:t>
            </a:r>
            <a:r>
              <a:rPr sz="3000" spc="-45" dirty="0">
                <a:latin typeface="Arial"/>
                <a:cs typeface="Arial"/>
              </a:rPr>
              <a:t>in</a:t>
            </a:r>
            <a:r>
              <a:rPr sz="3000" spc="-525" dirty="0">
                <a:latin typeface="Arial"/>
                <a:cs typeface="Arial"/>
              </a:rPr>
              <a:t> </a:t>
            </a:r>
            <a:r>
              <a:rPr sz="3000" spc="-35" dirty="0">
                <a:latin typeface="Arial"/>
                <a:cs typeface="Arial"/>
              </a:rPr>
              <a:t>the  </a:t>
            </a:r>
            <a:r>
              <a:rPr sz="3000" spc="-55" dirty="0">
                <a:latin typeface="Arial"/>
                <a:cs typeface="Arial"/>
              </a:rPr>
              <a:t>property </a:t>
            </a:r>
            <a:r>
              <a:rPr sz="3000" spc="-140" dirty="0">
                <a:latin typeface="Arial"/>
                <a:cs typeface="Arial"/>
              </a:rPr>
              <a:t>he </a:t>
            </a:r>
            <a:r>
              <a:rPr sz="3000" spc="-155" dirty="0">
                <a:latin typeface="Arial"/>
                <a:cs typeface="Arial"/>
              </a:rPr>
              <a:t>is </a:t>
            </a:r>
            <a:r>
              <a:rPr sz="3000" spc="-140" dirty="0">
                <a:latin typeface="Arial"/>
                <a:cs typeface="Arial"/>
              </a:rPr>
              <a:t>going </a:t>
            </a:r>
            <a:r>
              <a:rPr sz="3000" spc="30" dirty="0">
                <a:latin typeface="Arial"/>
                <a:cs typeface="Arial"/>
              </a:rPr>
              <a:t>to</a:t>
            </a:r>
            <a:r>
              <a:rPr sz="3000" spc="-625" dirty="0">
                <a:latin typeface="Arial"/>
                <a:cs typeface="Arial"/>
              </a:rPr>
              <a:t> </a:t>
            </a:r>
            <a:r>
              <a:rPr sz="3000" spc="-100" dirty="0">
                <a:latin typeface="Arial"/>
                <a:cs typeface="Arial"/>
              </a:rPr>
              <a:t>get </a:t>
            </a:r>
            <a:r>
              <a:rPr sz="3000" spc="-110" dirty="0">
                <a:latin typeface="Arial"/>
                <a:cs typeface="Arial"/>
              </a:rPr>
              <a:t>insured </a:t>
            </a:r>
            <a:r>
              <a:rPr sz="3000" spc="-140" dirty="0">
                <a:latin typeface="Arial"/>
                <a:cs typeface="Arial"/>
              </a:rPr>
              <a:t>and </a:t>
            </a:r>
            <a:r>
              <a:rPr sz="3000" spc="10" dirty="0">
                <a:latin typeface="Arial"/>
                <a:cs typeface="Arial"/>
              </a:rPr>
              <a:t>will </a:t>
            </a:r>
            <a:r>
              <a:rPr sz="3000" spc="-85" dirty="0">
                <a:latin typeface="Arial"/>
                <a:cs typeface="Arial"/>
              </a:rPr>
              <a:t>suffer  financial </a:t>
            </a:r>
            <a:r>
              <a:rPr sz="3000" spc="-180" dirty="0">
                <a:latin typeface="Arial"/>
                <a:cs typeface="Arial"/>
              </a:rPr>
              <a:t>loss </a:t>
            </a:r>
            <a:r>
              <a:rPr sz="3000" spc="-90" dirty="0">
                <a:latin typeface="Arial"/>
                <a:cs typeface="Arial"/>
              </a:rPr>
              <a:t>on </a:t>
            </a:r>
            <a:r>
              <a:rPr sz="3000" spc="-35" dirty="0">
                <a:latin typeface="Arial"/>
                <a:cs typeface="Arial"/>
              </a:rPr>
              <a:t>the </a:t>
            </a:r>
            <a:r>
              <a:rPr sz="3000" spc="-130" dirty="0">
                <a:latin typeface="Arial"/>
                <a:cs typeface="Arial"/>
              </a:rPr>
              <a:t>occurrence </a:t>
            </a:r>
            <a:r>
              <a:rPr sz="3000" spc="-5" dirty="0">
                <a:latin typeface="Arial"/>
                <a:cs typeface="Arial"/>
              </a:rPr>
              <a:t>of </a:t>
            </a:r>
            <a:r>
              <a:rPr sz="3000" spc="-35" dirty="0">
                <a:latin typeface="Arial"/>
                <a:cs typeface="Arial"/>
              </a:rPr>
              <a:t>the </a:t>
            </a:r>
            <a:r>
              <a:rPr sz="3000" spc="-110" dirty="0">
                <a:latin typeface="Arial"/>
                <a:cs typeface="Arial"/>
              </a:rPr>
              <a:t>insured  </a:t>
            </a:r>
            <a:r>
              <a:rPr sz="3000" spc="-95" dirty="0">
                <a:latin typeface="Arial"/>
                <a:cs typeface="Arial"/>
              </a:rPr>
              <a:t>event.</a:t>
            </a:r>
            <a:endParaRPr sz="3000">
              <a:latin typeface="Arial"/>
              <a:cs typeface="Arial"/>
            </a:endParaRPr>
          </a:p>
          <a:p>
            <a:pPr marL="355600" marR="295910" indent="-342900" algn="just">
              <a:lnSpc>
                <a:spcPts val="2880"/>
              </a:lnSpc>
              <a:spcBef>
                <a:spcPts val="695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195" dirty="0">
                <a:latin typeface="Arial"/>
                <a:cs typeface="Arial"/>
              </a:rPr>
              <a:t>This </a:t>
            </a:r>
            <a:r>
              <a:rPr sz="3000" spc="-155" dirty="0">
                <a:latin typeface="Arial"/>
                <a:cs typeface="Arial"/>
              </a:rPr>
              <a:t>is </a:t>
            </a:r>
            <a:r>
              <a:rPr sz="3000" spc="-125" dirty="0">
                <a:latin typeface="Arial"/>
                <a:cs typeface="Arial"/>
              </a:rPr>
              <a:t>one </a:t>
            </a:r>
            <a:r>
              <a:rPr sz="3000" spc="-5" dirty="0">
                <a:latin typeface="Arial"/>
                <a:cs typeface="Arial"/>
              </a:rPr>
              <a:t>of </a:t>
            </a:r>
            <a:r>
              <a:rPr sz="3000" spc="-35" dirty="0">
                <a:latin typeface="Arial"/>
                <a:cs typeface="Arial"/>
              </a:rPr>
              <a:t>the </a:t>
            </a:r>
            <a:r>
              <a:rPr sz="3000" spc="-130" dirty="0">
                <a:latin typeface="Arial"/>
                <a:cs typeface="Arial"/>
              </a:rPr>
              <a:t>essential </a:t>
            </a:r>
            <a:r>
              <a:rPr sz="3000" spc="-90" dirty="0">
                <a:latin typeface="Arial"/>
                <a:cs typeface="Arial"/>
              </a:rPr>
              <a:t>requirements </a:t>
            </a:r>
            <a:r>
              <a:rPr sz="3000" spc="-5" dirty="0">
                <a:latin typeface="Arial"/>
                <a:cs typeface="Arial"/>
              </a:rPr>
              <a:t>of</a:t>
            </a:r>
            <a:r>
              <a:rPr sz="3000" spc="-590" dirty="0">
                <a:latin typeface="Arial"/>
                <a:cs typeface="Arial"/>
              </a:rPr>
              <a:t> </a:t>
            </a:r>
            <a:r>
              <a:rPr sz="3000" spc="-175" dirty="0">
                <a:latin typeface="Arial"/>
                <a:cs typeface="Arial"/>
              </a:rPr>
              <a:t>any  </a:t>
            </a:r>
            <a:r>
              <a:rPr sz="3000" spc="-140" dirty="0">
                <a:latin typeface="Arial"/>
                <a:cs typeface="Arial"/>
              </a:rPr>
              <a:t>insurance</a:t>
            </a:r>
            <a:r>
              <a:rPr sz="3000" spc="-160" dirty="0">
                <a:latin typeface="Arial"/>
                <a:cs typeface="Arial"/>
              </a:rPr>
              <a:t> </a:t>
            </a:r>
            <a:r>
              <a:rPr sz="3000" spc="-75" dirty="0">
                <a:latin typeface="Arial"/>
                <a:cs typeface="Arial"/>
              </a:rPr>
              <a:t>contract.</a:t>
            </a:r>
            <a:endParaRPr sz="3000">
              <a:latin typeface="Arial"/>
              <a:cs typeface="Arial"/>
            </a:endParaRPr>
          </a:p>
          <a:p>
            <a:pPr marL="355600" marR="111760" indent="-342900" algn="just">
              <a:lnSpc>
                <a:spcPct val="80000"/>
              </a:lnSpc>
              <a:spcBef>
                <a:spcPts val="745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125" dirty="0">
                <a:latin typeface="Arial"/>
                <a:cs typeface="Arial"/>
              </a:rPr>
              <a:t>Therefore </a:t>
            </a:r>
            <a:r>
              <a:rPr sz="3000" spc="-85" dirty="0">
                <a:latin typeface="Arial"/>
                <a:cs typeface="Arial"/>
              </a:rPr>
              <a:t>, </a:t>
            </a:r>
            <a:r>
              <a:rPr sz="3000" spc="-235" dirty="0">
                <a:latin typeface="Arial"/>
                <a:cs typeface="Arial"/>
              </a:rPr>
              <a:t>a </a:t>
            </a:r>
            <a:r>
              <a:rPr sz="3000" spc="-135" dirty="0">
                <a:latin typeface="Arial"/>
                <a:cs typeface="Arial"/>
              </a:rPr>
              <a:t>person </a:t>
            </a:r>
            <a:r>
              <a:rPr sz="3000" spc="-195" dirty="0">
                <a:latin typeface="Arial"/>
                <a:cs typeface="Arial"/>
              </a:rPr>
              <a:t>can </a:t>
            </a:r>
            <a:r>
              <a:rPr sz="3000" spc="-185" dirty="0">
                <a:latin typeface="Arial"/>
                <a:cs typeface="Arial"/>
              </a:rPr>
              <a:t>go </a:t>
            </a:r>
            <a:r>
              <a:rPr sz="3000" spc="-10" dirty="0">
                <a:latin typeface="Arial"/>
                <a:cs typeface="Arial"/>
              </a:rPr>
              <a:t>for </a:t>
            </a:r>
            <a:r>
              <a:rPr sz="3000" spc="-140" dirty="0">
                <a:latin typeface="Arial"/>
                <a:cs typeface="Arial"/>
              </a:rPr>
              <a:t>insurance </a:t>
            </a:r>
            <a:r>
              <a:rPr sz="3000" spc="-5" dirty="0">
                <a:latin typeface="Arial"/>
                <a:cs typeface="Arial"/>
              </a:rPr>
              <a:t>of</a:t>
            </a:r>
            <a:r>
              <a:rPr sz="3000" spc="-320" dirty="0">
                <a:latin typeface="Arial"/>
                <a:cs typeface="Arial"/>
              </a:rPr>
              <a:t> </a:t>
            </a:r>
            <a:r>
              <a:rPr sz="3000" spc="-80" dirty="0">
                <a:latin typeface="Arial"/>
                <a:cs typeface="Arial"/>
              </a:rPr>
              <a:t>only  </a:t>
            </a:r>
            <a:r>
              <a:rPr sz="3000" spc="-105" dirty="0">
                <a:latin typeface="Arial"/>
                <a:cs typeface="Arial"/>
              </a:rPr>
              <a:t>those </a:t>
            </a:r>
            <a:r>
              <a:rPr sz="3000" spc="-80" dirty="0">
                <a:latin typeface="Arial"/>
                <a:cs typeface="Arial"/>
              </a:rPr>
              <a:t>properties </a:t>
            </a:r>
            <a:r>
              <a:rPr sz="3000" spc="-95" dirty="0">
                <a:latin typeface="Arial"/>
                <a:cs typeface="Arial"/>
              </a:rPr>
              <a:t>where </a:t>
            </a:r>
            <a:r>
              <a:rPr sz="3000" spc="-140" dirty="0">
                <a:latin typeface="Arial"/>
                <a:cs typeface="Arial"/>
              </a:rPr>
              <a:t>he </a:t>
            </a:r>
            <a:r>
              <a:rPr sz="3000" spc="-165" dirty="0">
                <a:latin typeface="Arial"/>
                <a:cs typeface="Arial"/>
              </a:rPr>
              <a:t>stands </a:t>
            </a:r>
            <a:r>
              <a:rPr sz="3000" spc="25" dirty="0">
                <a:latin typeface="Arial"/>
                <a:cs typeface="Arial"/>
              </a:rPr>
              <a:t>to </a:t>
            </a:r>
            <a:r>
              <a:rPr sz="3000" spc="-50" dirty="0">
                <a:latin typeface="Arial"/>
                <a:cs typeface="Arial"/>
              </a:rPr>
              <a:t>benefit </a:t>
            </a:r>
            <a:r>
              <a:rPr sz="3000" spc="-130" dirty="0">
                <a:latin typeface="Arial"/>
                <a:cs typeface="Arial"/>
              </a:rPr>
              <a:t>by  </a:t>
            </a:r>
            <a:r>
              <a:rPr sz="3000" spc="-35" dirty="0">
                <a:latin typeface="Arial"/>
                <a:cs typeface="Arial"/>
              </a:rPr>
              <a:t>the </a:t>
            </a:r>
            <a:r>
              <a:rPr sz="3000" spc="-125" dirty="0">
                <a:latin typeface="Arial"/>
                <a:cs typeface="Arial"/>
              </a:rPr>
              <a:t>safety </a:t>
            </a:r>
            <a:r>
              <a:rPr sz="3000" spc="-5" dirty="0">
                <a:latin typeface="Arial"/>
                <a:cs typeface="Arial"/>
              </a:rPr>
              <a:t>of </a:t>
            </a:r>
            <a:r>
              <a:rPr sz="3000" spc="-35" dirty="0">
                <a:latin typeface="Arial"/>
                <a:cs typeface="Arial"/>
              </a:rPr>
              <a:t>the </a:t>
            </a:r>
            <a:r>
              <a:rPr sz="3000" spc="-80" dirty="0">
                <a:latin typeface="Arial"/>
                <a:cs typeface="Arial"/>
              </a:rPr>
              <a:t>property, </a:t>
            </a:r>
            <a:r>
              <a:rPr sz="3000" spc="-140" dirty="0">
                <a:latin typeface="Arial"/>
                <a:cs typeface="Arial"/>
              </a:rPr>
              <a:t>and </a:t>
            </a:r>
            <a:r>
              <a:rPr sz="3000" spc="5" dirty="0">
                <a:latin typeface="Arial"/>
                <a:cs typeface="Arial"/>
              </a:rPr>
              <a:t>will </a:t>
            </a:r>
            <a:r>
              <a:rPr sz="3000" spc="-85" dirty="0">
                <a:latin typeface="Arial"/>
                <a:cs typeface="Arial"/>
              </a:rPr>
              <a:t>suffer </a:t>
            </a:r>
            <a:r>
              <a:rPr sz="3000" spc="-160" dirty="0">
                <a:latin typeface="Arial"/>
                <a:cs typeface="Arial"/>
              </a:rPr>
              <a:t>loss,  </a:t>
            </a:r>
            <a:r>
              <a:rPr sz="3000" spc="-175" dirty="0">
                <a:latin typeface="Arial"/>
                <a:cs typeface="Arial"/>
              </a:rPr>
              <a:t>damage, </a:t>
            </a:r>
            <a:r>
              <a:rPr sz="3000" spc="-40" dirty="0">
                <a:latin typeface="Arial"/>
                <a:cs typeface="Arial"/>
              </a:rPr>
              <a:t>injury </a:t>
            </a:r>
            <a:r>
              <a:rPr sz="3000" spc="50" dirty="0">
                <a:latin typeface="Arial"/>
                <a:cs typeface="Arial"/>
              </a:rPr>
              <a:t>if </a:t>
            </a:r>
            <a:r>
              <a:rPr sz="3000" spc="-180" dirty="0">
                <a:latin typeface="Arial"/>
                <a:cs typeface="Arial"/>
              </a:rPr>
              <a:t>any </a:t>
            </a:r>
            <a:r>
              <a:rPr sz="3000" spc="-100" dirty="0">
                <a:latin typeface="Arial"/>
                <a:cs typeface="Arial"/>
              </a:rPr>
              <a:t>harm </a:t>
            </a:r>
            <a:r>
              <a:rPr sz="3000" spc="-165" dirty="0">
                <a:latin typeface="Arial"/>
                <a:cs typeface="Arial"/>
              </a:rPr>
              <a:t>takes </a:t>
            </a:r>
            <a:r>
              <a:rPr sz="3000" spc="-150" dirty="0">
                <a:latin typeface="Arial"/>
                <a:cs typeface="Arial"/>
              </a:rPr>
              <a:t>place </a:t>
            </a:r>
            <a:r>
              <a:rPr sz="3000" spc="25" dirty="0">
                <a:latin typeface="Arial"/>
                <a:cs typeface="Arial"/>
              </a:rPr>
              <a:t>to </a:t>
            </a:r>
            <a:r>
              <a:rPr sz="3000" spc="-190" dirty="0">
                <a:latin typeface="Arial"/>
                <a:cs typeface="Arial"/>
              </a:rPr>
              <a:t>such  </a:t>
            </a:r>
            <a:r>
              <a:rPr sz="3000" spc="-75" dirty="0">
                <a:latin typeface="Arial"/>
                <a:cs typeface="Arial"/>
              </a:rPr>
              <a:t>property.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98926" y="461899"/>
            <a:ext cx="19450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625" dirty="0"/>
              <a:t>E</a:t>
            </a:r>
            <a:r>
              <a:rPr spc="-550" dirty="0"/>
              <a:t>x</a:t>
            </a:r>
            <a:r>
              <a:rPr spc="-170" dirty="0"/>
              <a:t>ample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37461"/>
            <a:ext cx="8013700" cy="4964051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355600" marR="293370" indent="-342900" algn="just">
              <a:lnSpc>
                <a:spcPct val="80000"/>
              </a:lnSpc>
              <a:spcBef>
                <a:spcPts val="74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If</a:t>
            </a:r>
            <a:r>
              <a:rPr sz="2800" spc="-140" dirty="0">
                <a:latin typeface="Arial"/>
                <a:cs typeface="Arial"/>
              </a:rPr>
              <a:t> </a:t>
            </a:r>
            <a:r>
              <a:rPr sz="2800" spc="-30" dirty="0">
                <a:latin typeface="Arial"/>
                <a:cs typeface="Arial"/>
              </a:rPr>
              <a:t>the</a:t>
            </a:r>
            <a:r>
              <a:rPr sz="2800" spc="-155" dirty="0">
                <a:latin typeface="Arial"/>
                <a:cs typeface="Arial"/>
              </a:rPr>
              <a:t> </a:t>
            </a:r>
            <a:r>
              <a:rPr sz="2800" spc="-145" dirty="0">
                <a:latin typeface="Arial"/>
                <a:cs typeface="Arial"/>
              </a:rPr>
              <a:t>house</a:t>
            </a:r>
            <a:r>
              <a:rPr sz="2800" spc="-160" dirty="0">
                <a:latin typeface="Arial"/>
                <a:cs typeface="Arial"/>
              </a:rPr>
              <a:t> </a:t>
            </a:r>
            <a:r>
              <a:rPr sz="2800" spc="-110" dirty="0">
                <a:latin typeface="Arial"/>
                <a:cs typeface="Arial"/>
              </a:rPr>
              <a:t>you</a:t>
            </a:r>
            <a:r>
              <a:rPr sz="2800" spc="-140" dirty="0">
                <a:latin typeface="Arial"/>
                <a:cs typeface="Arial"/>
              </a:rPr>
              <a:t> </a:t>
            </a:r>
            <a:r>
              <a:rPr sz="2800" spc="-65" dirty="0">
                <a:latin typeface="Arial"/>
                <a:cs typeface="Arial"/>
              </a:rPr>
              <a:t>own</a:t>
            </a:r>
            <a:r>
              <a:rPr sz="2800" spc="-145" dirty="0">
                <a:latin typeface="Arial"/>
                <a:cs typeface="Arial"/>
              </a:rPr>
              <a:t> </a:t>
            </a:r>
            <a:r>
              <a:rPr sz="2800" spc="-140" dirty="0">
                <a:latin typeface="Arial"/>
                <a:cs typeface="Arial"/>
              </a:rPr>
              <a:t>is </a:t>
            </a:r>
            <a:r>
              <a:rPr sz="2800" spc="-160" dirty="0">
                <a:latin typeface="Arial"/>
                <a:cs typeface="Arial"/>
              </a:rPr>
              <a:t>damaged </a:t>
            </a:r>
            <a:r>
              <a:rPr sz="2800" spc="-114" dirty="0">
                <a:latin typeface="Arial"/>
                <a:cs typeface="Arial"/>
              </a:rPr>
              <a:t>by</a:t>
            </a:r>
            <a:r>
              <a:rPr sz="2800" spc="-140" dirty="0">
                <a:latin typeface="Arial"/>
                <a:cs typeface="Arial"/>
              </a:rPr>
              <a:t> </a:t>
            </a:r>
            <a:r>
              <a:rPr sz="2800" spc="-30" dirty="0">
                <a:latin typeface="Arial"/>
                <a:cs typeface="Arial"/>
              </a:rPr>
              <a:t>fire,</a:t>
            </a:r>
            <a:r>
              <a:rPr sz="2800" spc="-140" dirty="0">
                <a:latin typeface="Arial"/>
                <a:cs typeface="Arial"/>
              </a:rPr>
              <a:t> </a:t>
            </a:r>
            <a:r>
              <a:rPr sz="2800" spc="-30" dirty="0">
                <a:latin typeface="Arial"/>
                <a:cs typeface="Arial"/>
              </a:rPr>
              <a:t>the</a:t>
            </a:r>
            <a:r>
              <a:rPr sz="2800" spc="-155" dirty="0">
                <a:latin typeface="Arial"/>
                <a:cs typeface="Arial"/>
              </a:rPr>
              <a:t> </a:t>
            </a:r>
            <a:r>
              <a:rPr sz="2800" spc="-120" dirty="0">
                <a:latin typeface="Arial"/>
                <a:cs typeface="Arial"/>
              </a:rPr>
              <a:t>value</a:t>
            </a:r>
            <a:r>
              <a:rPr sz="2800" spc="-16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of  </a:t>
            </a:r>
            <a:r>
              <a:rPr sz="2800" spc="-75" dirty="0">
                <a:latin typeface="Arial"/>
                <a:cs typeface="Arial"/>
              </a:rPr>
              <a:t>your </a:t>
            </a:r>
            <a:r>
              <a:rPr sz="2800" spc="-145" dirty="0">
                <a:latin typeface="Arial"/>
                <a:cs typeface="Arial"/>
              </a:rPr>
              <a:t>house </a:t>
            </a:r>
            <a:r>
              <a:rPr sz="2800" spc="-200" dirty="0">
                <a:latin typeface="Arial"/>
                <a:cs typeface="Arial"/>
              </a:rPr>
              <a:t>has </a:t>
            </a:r>
            <a:r>
              <a:rPr sz="2800" spc="-125" dirty="0">
                <a:latin typeface="Arial"/>
                <a:cs typeface="Arial"/>
              </a:rPr>
              <a:t>been </a:t>
            </a:r>
            <a:r>
              <a:rPr sz="2800" spc="-110" dirty="0">
                <a:latin typeface="Arial"/>
                <a:cs typeface="Arial"/>
              </a:rPr>
              <a:t>reduced </a:t>
            </a:r>
            <a:r>
              <a:rPr sz="2800" spc="-114" dirty="0">
                <a:latin typeface="Arial"/>
                <a:cs typeface="Arial"/>
              </a:rPr>
              <a:t>by </a:t>
            </a:r>
            <a:r>
              <a:rPr sz="2800" spc="-30" dirty="0">
                <a:latin typeface="Arial"/>
                <a:cs typeface="Arial"/>
              </a:rPr>
              <a:t>the </a:t>
            </a:r>
            <a:r>
              <a:rPr sz="2800" spc="-190" dirty="0">
                <a:latin typeface="Arial"/>
                <a:cs typeface="Arial"/>
              </a:rPr>
              <a:t>damages  </a:t>
            </a:r>
            <a:r>
              <a:rPr sz="2800" spc="-125" dirty="0">
                <a:latin typeface="Arial"/>
                <a:cs typeface="Arial"/>
              </a:rPr>
              <a:t>sustained </a:t>
            </a:r>
            <a:r>
              <a:rPr sz="2800" spc="-35" dirty="0">
                <a:latin typeface="Arial"/>
                <a:cs typeface="Arial"/>
              </a:rPr>
              <a:t>in </a:t>
            </a:r>
            <a:r>
              <a:rPr sz="2800" spc="-30" dirty="0">
                <a:latin typeface="Arial"/>
                <a:cs typeface="Arial"/>
              </a:rPr>
              <a:t>the</a:t>
            </a:r>
            <a:r>
              <a:rPr sz="2800" spc="-290" dirty="0">
                <a:latin typeface="Arial"/>
                <a:cs typeface="Arial"/>
              </a:rPr>
              <a:t> </a:t>
            </a:r>
            <a:r>
              <a:rPr sz="2800" spc="-30" dirty="0">
                <a:latin typeface="Arial"/>
                <a:cs typeface="Arial"/>
              </a:rPr>
              <a:t>fire.</a:t>
            </a:r>
            <a:endParaRPr sz="2800">
              <a:latin typeface="Arial"/>
              <a:cs typeface="Arial"/>
            </a:endParaRPr>
          </a:p>
          <a:p>
            <a:pPr marL="355600" marR="116205" indent="-342900" algn="just">
              <a:lnSpc>
                <a:spcPts val="2590"/>
              </a:lnSpc>
              <a:spcBef>
                <a:spcPts val="630"/>
              </a:spcBef>
              <a:buChar char="•"/>
              <a:tabLst>
                <a:tab pos="355600" algn="l"/>
              </a:tabLst>
            </a:pPr>
            <a:r>
              <a:rPr sz="2800" spc="-65" dirty="0">
                <a:latin typeface="Arial"/>
                <a:cs typeface="Arial"/>
              </a:rPr>
              <a:t>Whether</a:t>
            </a:r>
            <a:r>
              <a:rPr sz="2800" spc="-175" dirty="0">
                <a:latin typeface="Arial"/>
                <a:cs typeface="Arial"/>
              </a:rPr>
              <a:t> </a:t>
            </a:r>
            <a:r>
              <a:rPr sz="2800" spc="-110" dirty="0">
                <a:latin typeface="Arial"/>
                <a:cs typeface="Arial"/>
              </a:rPr>
              <a:t>you</a:t>
            </a:r>
            <a:r>
              <a:rPr sz="2800" spc="-140" dirty="0">
                <a:latin typeface="Arial"/>
                <a:cs typeface="Arial"/>
              </a:rPr>
              <a:t> </a:t>
            </a:r>
            <a:r>
              <a:rPr sz="2800" spc="-160" dirty="0">
                <a:latin typeface="Arial"/>
                <a:cs typeface="Arial"/>
              </a:rPr>
              <a:t>pay</a:t>
            </a:r>
            <a:r>
              <a:rPr sz="2800" spc="-145" dirty="0">
                <a:latin typeface="Arial"/>
                <a:cs typeface="Arial"/>
              </a:rPr>
              <a:t> </a:t>
            </a:r>
            <a:r>
              <a:rPr sz="2800" spc="20" dirty="0">
                <a:latin typeface="Arial"/>
                <a:cs typeface="Arial"/>
              </a:rPr>
              <a:t>to</a:t>
            </a:r>
            <a:r>
              <a:rPr sz="2800" spc="-140" dirty="0">
                <a:latin typeface="Arial"/>
                <a:cs typeface="Arial"/>
              </a:rPr>
              <a:t> </a:t>
            </a:r>
            <a:r>
              <a:rPr sz="2800" spc="-165" dirty="0">
                <a:latin typeface="Arial"/>
                <a:cs typeface="Arial"/>
              </a:rPr>
              <a:t>have</a:t>
            </a:r>
            <a:r>
              <a:rPr sz="2800" spc="-160" dirty="0">
                <a:latin typeface="Arial"/>
                <a:cs typeface="Arial"/>
              </a:rPr>
              <a:t> </a:t>
            </a:r>
            <a:r>
              <a:rPr sz="2800" spc="-30" dirty="0">
                <a:latin typeface="Arial"/>
                <a:cs typeface="Arial"/>
              </a:rPr>
              <a:t>the</a:t>
            </a:r>
            <a:r>
              <a:rPr sz="2800" spc="-145" dirty="0">
                <a:latin typeface="Arial"/>
                <a:cs typeface="Arial"/>
              </a:rPr>
              <a:t> house</a:t>
            </a:r>
            <a:r>
              <a:rPr sz="2800" spc="-160" dirty="0">
                <a:latin typeface="Arial"/>
                <a:cs typeface="Arial"/>
              </a:rPr>
              <a:t> </a:t>
            </a:r>
            <a:r>
              <a:rPr sz="2800" spc="-20" dirty="0">
                <a:latin typeface="Arial"/>
                <a:cs typeface="Arial"/>
              </a:rPr>
              <a:t>rebuilt</a:t>
            </a:r>
            <a:r>
              <a:rPr sz="2800" spc="-160" dirty="0">
                <a:latin typeface="Arial"/>
                <a:cs typeface="Arial"/>
              </a:rPr>
              <a:t> </a:t>
            </a:r>
            <a:r>
              <a:rPr sz="2800" spc="-25" dirty="0">
                <a:latin typeface="Arial"/>
                <a:cs typeface="Arial"/>
              </a:rPr>
              <a:t>or</a:t>
            </a:r>
            <a:r>
              <a:rPr sz="2800" spc="-145" dirty="0">
                <a:latin typeface="Arial"/>
                <a:cs typeface="Arial"/>
              </a:rPr>
              <a:t> </a:t>
            </a:r>
            <a:r>
              <a:rPr sz="2800" spc="-110" dirty="0">
                <a:latin typeface="Arial"/>
                <a:cs typeface="Arial"/>
              </a:rPr>
              <a:t>you</a:t>
            </a:r>
            <a:r>
              <a:rPr sz="2800" spc="-140" dirty="0">
                <a:latin typeface="Arial"/>
                <a:cs typeface="Arial"/>
              </a:rPr>
              <a:t> </a:t>
            </a:r>
            <a:r>
              <a:rPr sz="2800" spc="-125" dirty="0">
                <a:latin typeface="Arial"/>
                <a:cs typeface="Arial"/>
              </a:rPr>
              <a:t>and  </a:t>
            </a:r>
            <a:r>
              <a:rPr sz="2800" spc="-90" dirty="0">
                <a:latin typeface="Arial"/>
                <a:cs typeface="Arial"/>
              </a:rPr>
              <a:t>up </a:t>
            </a:r>
            <a:r>
              <a:rPr sz="2800" spc="-105" dirty="0">
                <a:latin typeface="Arial"/>
                <a:cs typeface="Arial"/>
              </a:rPr>
              <a:t>selling </a:t>
            </a:r>
            <a:r>
              <a:rPr sz="2800" spc="85" dirty="0">
                <a:latin typeface="Arial"/>
                <a:cs typeface="Arial"/>
              </a:rPr>
              <a:t>it </a:t>
            </a:r>
            <a:r>
              <a:rPr sz="2800" spc="-40" dirty="0">
                <a:latin typeface="Arial"/>
                <a:cs typeface="Arial"/>
              </a:rPr>
              <a:t>at </a:t>
            </a:r>
            <a:r>
              <a:rPr sz="2800" spc="-210" dirty="0">
                <a:latin typeface="Arial"/>
                <a:cs typeface="Arial"/>
              </a:rPr>
              <a:t>a </a:t>
            </a:r>
            <a:r>
              <a:rPr sz="2800" spc="-114" dirty="0">
                <a:latin typeface="Arial"/>
                <a:cs typeface="Arial"/>
              </a:rPr>
              <a:t>reduced </a:t>
            </a:r>
            <a:r>
              <a:rPr sz="2800" spc="-85" dirty="0">
                <a:latin typeface="Arial"/>
                <a:cs typeface="Arial"/>
              </a:rPr>
              <a:t>price. </a:t>
            </a:r>
            <a:r>
              <a:rPr sz="2800" spc="-285" dirty="0">
                <a:latin typeface="Arial"/>
                <a:cs typeface="Arial"/>
              </a:rPr>
              <a:t>You </a:t>
            </a:r>
            <a:r>
              <a:rPr sz="2800" spc="-165" dirty="0">
                <a:latin typeface="Arial"/>
                <a:cs typeface="Arial"/>
              </a:rPr>
              <a:t>have </a:t>
            </a:r>
            <a:r>
              <a:rPr sz="2800" spc="20" dirty="0">
                <a:latin typeface="Arial"/>
                <a:cs typeface="Arial"/>
              </a:rPr>
              <a:t>to </a:t>
            </a:r>
            <a:r>
              <a:rPr sz="2800" spc="-95" dirty="0">
                <a:latin typeface="Arial"/>
                <a:cs typeface="Arial"/>
              </a:rPr>
              <a:t>suffered </a:t>
            </a:r>
            <a:r>
              <a:rPr sz="2800" spc="-210" dirty="0">
                <a:latin typeface="Arial"/>
                <a:cs typeface="Arial"/>
              </a:rPr>
              <a:t>a  </a:t>
            </a:r>
            <a:r>
              <a:rPr sz="2800" spc="-80" dirty="0">
                <a:latin typeface="Arial"/>
                <a:cs typeface="Arial"/>
              </a:rPr>
              <a:t>financial </a:t>
            </a:r>
            <a:r>
              <a:rPr sz="2800" spc="-165" dirty="0">
                <a:latin typeface="Arial"/>
                <a:cs typeface="Arial"/>
              </a:rPr>
              <a:t>loss </a:t>
            </a:r>
            <a:r>
              <a:rPr sz="2800" spc="-75" dirty="0">
                <a:latin typeface="Arial"/>
                <a:cs typeface="Arial"/>
              </a:rPr>
              <a:t>resulting </a:t>
            </a:r>
            <a:r>
              <a:rPr sz="2800" spc="-30" dirty="0">
                <a:latin typeface="Arial"/>
                <a:cs typeface="Arial"/>
              </a:rPr>
              <a:t>from the</a:t>
            </a:r>
            <a:r>
              <a:rPr sz="2800" spc="-385" dirty="0">
                <a:latin typeface="Arial"/>
                <a:cs typeface="Arial"/>
              </a:rPr>
              <a:t> </a:t>
            </a:r>
            <a:r>
              <a:rPr sz="2800" spc="-30" dirty="0">
                <a:latin typeface="Arial"/>
                <a:cs typeface="Arial"/>
              </a:rPr>
              <a:t>fire.</a:t>
            </a:r>
            <a:endParaRPr sz="2800">
              <a:latin typeface="Arial"/>
              <a:cs typeface="Arial"/>
            </a:endParaRPr>
          </a:p>
          <a:p>
            <a:pPr marL="355600" marR="5080" indent="-342900" algn="just">
              <a:lnSpc>
                <a:spcPts val="2590"/>
              </a:lnSpc>
              <a:spcBef>
                <a:spcPts val="655"/>
              </a:spcBef>
              <a:buChar char="•"/>
              <a:tabLst>
                <a:tab pos="354965" algn="l"/>
                <a:tab pos="355600" algn="l"/>
                <a:tab pos="4328795" algn="l"/>
              </a:tabLst>
            </a:pPr>
            <a:r>
              <a:rPr sz="2800" spc="-250" dirty="0">
                <a:latin typeface="Arial"/>
                <a:cs typeface="Arial"/>
              </a:rPr>
              <a:t>By </a:t>
            </a:r>
            <a:r>
              <a:rPr sz="2800" spc="-85" dirty="0">
                <a:latin typeface="Arial"/>
                <a:cs typeface="Arial"/>
              </a:rPr>
              <a:t>contrast, </a:t>
            </a:r>
            <a:r>
              <a:rPr sz="2800" spc="45" dirty="0">
                <a:latin typeface="Arial"/>
                <a:cs typeface="Arial"/>
              </a:rPr>
              <a:t>if </a:t>
            </a:r>
            <a:r>
              <a:rPr sz="2800" spc="-75" dirty="0">
                <a:latin typeface="Arial"/>
                <a:cs typeface="Arial"/>
              </a:rPr>
              <a:t>your </a:t>
            </a:r>
            <a:r>
              <a:rPr sz="2800" spc="-100" dirty="0">
                <a:latin typeface="Arial"/>
                <a:cs typeface="Arial"/>
              </a:rPr>
              <a:t>neighbor’s </a:t>
            </a:r>
            <a:r>
              <a:rPr sz="2800" spc="-135" dirty="0">
                <a:latin typeface="Arial"/>
                <a:cs typeface="Arial"/>
              </a:rPr>
              <a:t>house, </a:t>
            </a:r>
            <a:r>
              <a:rPr sz="2800" spc="-75" dirty="0">
                <a:latin typeface="Arial"/>
                <a:cs typeface="Arial"/>
              </a:rPr>
              <a:t>which </a:t>
            </a:r>
            <a:r>
              <a:rPr sz="2800" spc="-110" dirty="0">
                <a:latin typeface="Arial"/>
                <a:cs typeface="Arial"/>
              </a:rPr>
              <a:t>you </a:t>
            </a:r>
            <a:r>
              <a:rPr sz="2800" spc="-85" dirty="0">
                <a:latin typeface="Arial"/>
                <a:cs typeface="Arial"/>
              </a:rPr>
              <a:t>do</a:t>
            </a:r>
            <a:r>
              <a:rPr sz="2800" spc="-5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not  </a:t>
            </a:r>
            <a:r>
              <a:rPr sz="2800" spc="-70" dirty="0">
                <a:latin typeface="Arial"/>
                <a:cs typeface="Arial"/>
              </a:rPr>
              <a:t>own, </a:t>
            </a:r>
            <a:r>
              <a:rPr sz="2800" spc="-140" dirty="0">
                <a:latin typeface="Arial"/>
                <a:cs typeface="Arial"/>
              </a:rPr>
              <a:t>is </a:t>
            </a:r>
            <a:r>
              <a:rPr sz="2800" spc="-155" dirty="0">
                <a:latin typeface="Arial"/>
                <a:cs typeface="Arial"/>
              </a:rPr>
              <a:t>damaged </a:t>
            </a:r>
            <a:r>
              <a:rPr sz="2800" spc="-114" dirty="0">
                <a:latin typeface="Arial"/>
                <a:cs typeface="Arial"/>
              </a:rPr>
              <a:t>by </a:t>
            </a:r>
            <a:r>
              <a:rPr sz="2800" spc="-30" dirty="0">
                <a:latin typeface="Arial"/>
                <a:cs typeface="Arial"/>
              </a:rPr>
              <a:t>fire, </a:t>
            </a:r>
            <a:r>
              <a:rPr sz="2800" spc="-110" dirty="0">
                <a:latin typeface="Arial"/>
                <a:cs typeface="Arial"/>
              </a:rPr>
              <a:t>you </a:t>
            </a:r>
            <a:r>
              <a:rPr sz="2800" spc="-160" dirty="0">
                <a:latin typeface="Arial"/>
                <a:cs typeface="Arial"/>
              </a:rPr>
              <a:t>may </a:t>
            </a:r>
            <a:r>
              <a:rPr sz="2800" spc="-75" dirty="0">
                <a:latin typeface="Arial"/>
                <a:cs typeface="Arial"/>
              </a:rPr>
              <a:t>feel </a:t>
            </a:r>
            <a:r>
              <a:rPr sz="2800" spc="-125" dirty="0">
                <a:latin typeface="Arial"/>
                <a:cs typeface="Arial"/>
              </a:rPr>
              <a:t>sympathy </a:t>
            </a:r>
            <a:r>
              <a:rPr sz="2800" spc="-15" dirty="0">
                <a:latin typeface="Arial"/>
                <a:cs typeface="Arial"/>
              </a:rPr>
              <a:t>for  </a:t>
            </a:r>
            <a:r>
              <a:rPr sz="2800" spc="-75" dirty="0">
                <a:latin typeface="Arial"/>
                <a:cs typeface="Arial"/>
              </a:rPr>
              <a:t>your </a:t>
            </a:r>
            <a:r>
              <a:rPr sz="2800" spc="-85" dirty="0">
                <a:latin typeface="Arial"/>
                <a:cs typeface="Arial"/>
              </a:rPr>
              <a:t>neighbor </a:t>
            </a:r>
            <a:r>
              <a:rPr sz="2800" spc="-125" dirty="0">
                <a:latin typeface="Arial"/>
                <a:cs typeface="Arial"/>
              </a:rPr>
              <a:t>and</a:t>
            </a:r>
            <a:r>
              <a:rPr sz="2800" spc="-270" dirty="0">
                <a:latin typeface="Arial"/>
                <a:cs typeface="Arial"/>
              </a:rPr>
              <a:t> </a:t>
            </a:r>
            <a:r>
              <a:rPr sz="2800" spc="-110" dirty="0">
                <a:latin typeface="Arial"/>
                <a:cs typeface="Arial"/>
              </a:rPr>
              <a:t>you</a:t>
            </a:r>
            <a:r>
              <a:rPr sz="2800" spc="-135" dirty="0">
                <a:latin typeface="Arial"/>
                <a:cs typeface="Arial"/>
              </a:rPr>
              <a:t> </a:t>
            </a:r>
            <a:r>
              <a:rPr sz="2800" spc="-155" dirty="0">
                <a:latin typeface="Arial"/>
                <a:cs typeface="Arial"/>
              </a:rPr>
              <a:t>may	</a:t>
            </a:r>
            <a:r>
              <a:rPr sz="2800" spc="-145" dirty="0">
                <a:latin typeface="Arial"/>
                <a:cs typeface="Arial"/>
              </a:rPr>
              <a:t>even </a:t>
            </a:r>
            <a:r>
              <a:rPr sz="2800" spc="-125" dirty="0">
                <a:latin typeface="Arial"/>
                <a:cs typeface="Arial"/>
              </a:rPr>
              <a:t>be </a:t>
            </a:r>
            <a:r>
              <a:rPr sz="2800" spc="-55" dirty="0">
                <a:latin typeface="Arial"/>
                <a:cs typeface="Arial"/>
              </a:rPr>
              <a:t>emotionally  </a:t>
            </a:r>
            <a:r>
              <a:rPr sz="2800" spc="-100" dirty="0">
                <a:latin typeface="Arial"/>
                <a:cs typeface="Arial"/>
              </a:rPr>
              <a:t>upset, </a:t>
            </a:r>
            <a:r>
              <a:rPr sz="2800" spc="-10" dirty="0">
                <a:latin typeface="Arial"/>
                <a:cs typeface="Arial"/>
              </a:rPr>
              <a:t>but </a:t>
            </a:r>
            <a:r>
              <a:rPr sz="2800" spc="-110" dirty="0">
                <a:latin typeface="Arial"/>
                <a:cs typeface="Arial"/>
              </a:rPr>
              <a:t>you </a:t>
            </a:r>
            <a:r>
              <a:rPr sz="2800" spc="-165" dirty="0">
                <a:latin typeface="Arial"/>
                <a:cs typeface="Arial"/>
              </a:rPr>
              <a:t>have </a:t>
            </a:r>
            <a:r>
              <a:rPr sz="2800" spc="-5" dirty="0">
                <a:latin typeface="Arial"/>
                <a:cs typeface="Arial"/>
              </a:rPr>
              <a:t>not </a:t>
            </a:r>
            <a:r>
              <a:rPr sz="2800" spc="-95" dirty="0">
                <a:latin typeface="Arial"/>
                <a:cs typeface="Arial"/>
              </a:rPr>
              <a:t>suffered </a:t>
            </a:r>
            <a:r>
              <a:rPr sz="2800" spc="-210" dirty="0">
                <a:latin typeface="Arial"/>
                <a:cs typeface="Arial"/>
              </a:rPr>
              <a:t>a </a:t>
            </a:r>
            <a:r>
              <a:rPr sz="2800" spc="-80" dirty="0">
                <a:latin typeface="Arial"/>
                <a:cs typeface="Arial"/>
              </a:rPr>
              <a:t>financial </a:t>
            </a:r>
            <a:r>
              <a:rPr sz="2800" spc="-165" dirty="0">
                <a:latin typeface="Arial"/>
                <a:cs typeface="Arial"/>
              </a:rPr>
              <a:t>loss </a:t>
            </a:r>
            <a:r>
              <a:rPr sz="2800" spc="-35" dirty="0">
                <a:latin typeface="Arial"/>
                <a:cs typeface="Arial"/>
              </a:rPr>
              <a:t>from  </a:t>
            </a:r>
            <a:r>
              <a:rPr sz="2800" spc="-30" dirty="0">
                <a:latin typeface="Arial"/>
                <a:cs typeface="Arial"/>
              </a:rPr>
              <a:t>the</a:t>
            </a:r>
            <a:r>
              <a:rPr sz="2800" spc="-165" dirty="0">
                <a:latin typeface="Arial"/>
                <a:cs typeface="Arial"/>
              </a:rPr>
              <a:t> </a:t>
            </a:r>
            <a:r>
              <a:rPr sz="2800" spc="-30" dirty="0">
                <a:latin typeface="Arial"/>
                <a:cs typeface="Arial"/>
              </a:rPr>
              <a:t>fire,</a:t>
            </a:r>
            <a:r>
              <a:rPr sz="2800" spc="-140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but</a:t>
            </a:r>
            <a:r>
              <a:rPr sz="2800" spc="-165" dirty="0">
                <a:latin typeface="Arial"/>
                <a:cs typeface="Arial"/>
              </a:rPr>
              <a:t> </a:t>
            </a:r>
            <a:r>
              <a:rPr sz="2800" spc="-35" dirty="0">
                <a:latin typeface="Arial"/>
                <a:cs typeface="Arial"/>
              </a:rPr>
              <a:t>in</a:t>
            </a:r>
            <a:r>
              <a:rPr sz="2800" spc="-145" dirty="0">
                <a:latin typeface="Arial"/>
                <a:cs typeface="Arial"/>
              </a:rPr>
              <a:t> </a:t>
            </a:r>
            <a:r>
              <a:rPr sz="2800" spc="-50" dirty="0">
                <a:latin typeface="Arial"/>
                <a:cs typeface="Arial"/>
              </a:rPr>
              <a:t>this</a:t>
            </a:r>
            <a:r>
              <a:rPr sz="2800" spc="-140" dirty="0">
                <a:latin typeface="Arial"/>
                <a:cs typeface="Arial"/>
              </a:rPr>
              <a:t> </a:t>
            </a:r>
            <a:r>
              <a:rPr sz="2800" spc="-135" dirty="0">
                <a:latin typeface="Arial"/>
                <a:cs typeface="Arial"/>
              </a:rPr>
              <a:t>example</a:t>
            </a:r>
            <a:r>
              <a:rPr sz="2800" spc="-160" dirty="0">
                <a:latin typeface="Arial"/>
                <a:cs typeface="Arial"/>
              </a:rPr>
              <a:t> </a:t>
            </a:r>
            <a:r>
              <a:rPr sz="2800" spc="-110" dirty="0">
                <a:latin typeface="Arial"/>
                <a:cs typeface="Arial"/>
              </a:rPr>
              <a:t>you</a:t>
            </a:r>
            <a:r>
              <a:rPr sz="2800" spc="-145" dirty="0">
                <a:latin typeface="Arial"/>
                <a:cs typeface="Arial"/>
              </a:rPr>
              <a:t> </a:t>
            </a:r>
            <a:r>
              <a:rPr sz="2800" spc="-85" dirty="0">
                <a:latin typeface="Arial"/>
                <a:cs typeface="Arial"/>
              </a:rPr>
              <a:t>do</a:t>
            </a:r>
            <a:r>
              <a:rPr sz="2800" spc="-13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not</a:t>
            </a:r>
            <a:r>
              <a:rPr sz="2800" spc="-150" dirty="0">
                <a:latin typeface="Arial"/>
                <a:cs typeface="Arial"/>
              </a:rPr>
              <a:t> </a:t>
            </a:r>
            <a:r>
              <a:rPr sz="2800" spc="-165" dirty="0">
                <a:latin typeface="Arial"/>
                <a:cs typeface="Arial"/>
              </a:rPr>
              <a:t>have</a:t>
            </a:r>
            <a:r>
              <a:rPr sz="2800" spc="-150" dirty="0">
                <a:latin typeface="Arial"/>
                <a:cs typeface="Arial"/>
              </a:rPr>
              <a:t> </a:t>
            </a:r>
            <a:r>
              <a:rPr sz="2800" spc="-145" dirty="0">
                <a:latin typeface="Arial"/>
                <a:cs typeface="Arial"/>
              </a:rPr>
              <a:t>an</a:t>
            </a:r>
            <a:endParaRPr sz="2800">
              <a:latin typeface="Arial"/>
              <a:cs typeface="Arial"/>
            </a:endParaRPr>
          </a:p>
          <a:p>
            <a:pPr marL="355600" algn="just">
              <a:lnSpc>
                <a:spcPts val="2625"/>
              </a:lnSpc>
            </a:pPr>
            <a:r>
              <a:rPr sz="2800" spc="-100" dirty="0">
                <a:latin typeface="Arial"/>
                <a:cs typeface="Arial"/>
              </a:rPr>
              <a:t>insurable </a:t>
            </a:r>
            <a:r>
              <a:rPr sz="2800" spc="-60" dirty="0">
                <a:latin typeface="Arial"/>
                <a:cs typeface="Arial"/>
              </a:rPr>
              <a:t>interest </a:t>
            </a:r>
            <a:r>
              <a:rPr sz="2800" spc="-35" dirty="0">
                <a:latin typeface="Arial"/>
                <a:cs typeface="Arial"/>
              </a:rPr>
              <a:t>in </a:t>
            </a:r>
            <a:r>
              <a:rPr sz="2800" spc="-75" dirty="0">
                <a:latin typeface="Arial"/>
                <a:cs typeface="Arial"/>
              </a:rPr>
              <a:t>your </a:t>
            </a:r>
            <a:r>
              <a:rPr sz="2800" spc="-100" dirty="0">
                <a:latin typeface="Arial"/>
                <a:cs typeface="Arial"/>
              </a:rPr>
              <a:t>neighbor’s</a:t>
            </a:r>
            <a:r>
              <a:rPr sz="2800" spc="-480" dirty="0">
                <a:latin typeface="Arial"/>
                <a:cs typeface="Arial"/>
              </a:rPr>
              <a:t> </a:t>
            </a:r>
            <a:r>
              <a:rPr sz="2800" spc="-135" dirty="0">
                <a:latin typeface="Arial"/>
                <a:cs typeface="Arial"/>
              </a:rPr>
              <a:t>house.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78989" y="461899"/>
            <a:ext cx="3985260" cy="567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spc="-175" dirty="0"/>
              <a:t>2</a:t>
            </a:r>
            <a:r>
              <a:rPr sz="3600" spc="-175"/>
              <a:t>) </a:t>
            </a:r>
            <a:r>
              <a:rPr lang="en-US" sz="3600" spc="-135" dirty="0" smtClean="0"/>
              <a:t>At most good faith</a:t>
            </a:r>
            <a:endParaRPr sz="3600" spc="-15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526794"/>
            <a:ext cx="7909559" cy="3882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95" dirty="0">
                <a:latin typeface="Arial"/>
                <a:cs typeface="Arial"/>
              </a:rPr>
              <a:t>Uberrima </a:t>
            </a:r>
            <a:r>
              <a:rPr sz="2800" spc="-110" dirty="0">
                <a:latin typeface="Arial"/>
                <a:cs typeface="Arial"/>
              </a:rPr>
              <a:t>fides </a:t>
            </a:r>
            <a:r>
              <a:rPr sz="2800" spc="-175" dirty="0">
                <a:latin typeface="Arial"/>
                <a:cs typeface="Arial"/>
              </a:rPr>
              <a:t>– </a:t>
            </a:r>
            <a:r>
              <a:rPr sz="2800" spc="-105" dirty="0">
                <a:latin typeface="Arial"/>
                <a:cs typeface="Arial"/>
              </a:rPr>
              <a:t>Almost </a:t>
            </a:r>
            <a:r>
              <a:rPr sz="2800" spc="-140" dirty="0">
                <a:latin typeface="Arial"/>
                <a:cs typeface="Arial"/>
              </a:rPr>
              <a:t>good</a:t>
            </a:r>
            <a:r>
              <a:rPr sz="2800" spc="-290" dirty="0">
                <a:latin typeface="Arial"/>
                <a:cs typeface="Arial"/>
              </a:rPr>
              <a:t> </a:t>
            </a:r>
            <a:r>
              <a:rPr sz="2800" spc="-25" dirty="0">
                <a:latin typeface="Arial"/>
                <a:cs typeface="Arial"/>
              </a:rPr>
              <a:t>faith</a:t>
            </a:r>
            <a:endParaRPr sz="2800">
              <a:latin typeface="Arial"/>
              <a:cs typeface="Arial"/>
            </a:endParaRPr>
          </a:p>
          <a:p>
            <a:pPr marL="355600" marR="325120" indent="-342900" algn="just">
              <a:lnSpc>
                <a:spcPct val="80000"/>
              </a:lnSpc>
              <a:spcBef>
                <a:spcPts val="72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220" dirty="0">
                <a:latin typeface="Arial"/>
                <a:cs typeface="Arial"/>
              </a:rPr>
              <a:t>The </a:t>
            </a:r>
            <a:r>
              <a:rPr sz="2800" spc="-145" dirty="0">
                <a:latin typeface="Arial"/>
                <a:cs typeface="Arial"/>
              </a:rPr>
              <a:t>insurance </a:t>
            </a:r>
            <a:r>
              <a:rPr sz="2800" spc="-75" dirty="0">
                <a:latin typeface="Arial"/>
                <a:cs typeface="Arial"/>
              </a:rPr>
              <a:t>contract </a:t>
            </a:r>
            <a:r>
              <a:rPr sz="2800" spc="-95" dirty="0">
                <a:latin typeface="Arial"/>
                <a:cs typeface="Arial"/>
              </a:rPr>
              <a:t>must </a:t>
            </a:r>
            <a:r>
              <a:rPr sz="2800" spc="-140" dirty="0">
                <a:latin typeface="Arial"/>
                <a:cs typeface="Arial"/>
              </a:rPr>
              <a:t>be </a:t>
            </a:r>
            <a:r>
              <a:rPr sz="2800" spc="-185" dirty="0">
                <a:latin typeface="Arial"/>
                <a:cs typeface="Arial"/>
              </a:rPr>
              <a:t>based </a:t>
            </a:r>
            <a:r>
              <a:rPr sz="2800" spc="-95" dirty="0">
                <a:latin typeface="Arial"/>
                <a:cs typeface="Arial"/>
              </a:rPr>
              <a:t>on</a:t>
            </a:r>
            <a:r>
              <a:rPr sz="2800" spc="-285" dirty="0">
                <a:latin typeface="Arial"/>
                <a:cs typeface="Arial"/>
              </a:rPr>
              <a:t> </a:t>
            </a:r>
            <a:r>
              <a:rPr sz="2800" spc="-140" dirty="0">
                <a:latin typeface="Arial"/>
                <a:cs typeface="Arial"/>
              </a:rPr>
              <a:t>good  </a:t>
            </a:r>
            <a:r>
              <a:rPr sz="2800" spc="-35" dirty="0">
                <a:latin typeface="Arial"/>
                <a:cs typeface="Arial"/>
              </a:rPr>
              <a:t>faith.</a:t>
            </a:r>
            <a:endParaRPr sz="2800">
              <a:latin typeface="Arial"/>
              <a:cs typeface="Arial"/>
            </a:endParaRPr>
          </a:p>
          <a:p>
            <a:pPr marL="355600" marR="428625" indent="-342900" algn="just">
              <a:lnSpc>
                <a:spcPts val="2880"/>
              </a:lnSpc>
              <a:spcBef>
                <a:spcPts val="6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If </a:t>
            </a:r>
            <a:r>
              <a:rPr sz="2800" spc="-35" dirty="0">
                <a:latin typeface="Arial"/>
                <a:cs typeface="Arial"/>
              </a:rPr>
              <a:t>the </a:t>
            </a:r>
            <a:r>
              <a:rPr sz="2800" spc="-145" dirty="0">
                <a:latin typeface="Arial"/>
                <a:cs typeface="Arial"/>
              </a:rPr>
              <a:t>insurance </a:t>
            </a:r>
            <a:r>
              <a:rPr sz="2800" spc="-75" dirty="0">
                <a:latin typeface="Arial"/>
                <a:cs typeface="Arial"/>
              </a:rPr>
              <a:t>contract </a:t>
            </a:r>
            <a:r>
              <a:rPr sz="2800" spc="-155" dirty="0">
                <a:latin typeface="Arial"/>
                <a:cs typeface="Arial"/>
              </a:rPr>
              <a:t>is </a:t>
            </a:r>
            <a:r>
              <a:rPr sz="2800" spc="-80" dirty="0">
                <a:latin typeface="Arial"/>
                <a:cs typeface="Arial"/>
              </a:rPr>
              <a:t>obtained</a:t>
            </a:r>
            <a:r>
              <a:rPr sz="2800" spc="-620" dirty="0">
                <a:latin typeface="Arial"/>
                <a:cs typeface="Arial"/>
              </a:rPr>
              <a:t> </a:t>
            </a:r>
            <a:r>
              <a:rPr sz="2800" spc="-125" dirty="0">
                <a:latin typeface="Arial"/>
                <a:cs typeface="Arial"/>
              </a:rPr>
              <a:t>by </a:t>
            </a:r>
            <a:r>
              <a:rPr sz="2800" spc="-160" dirty="0">
                <a:latin typeface="Arial"/>
                <a:cs typeface="Arial"/>
              </a:rPr>
              <a:t>way </a:t>
            </a:r>
            <a:r>
              <a:rPr sz="2800" dirty="0">
                <a:latin typeface="Arial"/>
                <a:cs typeface="Arial"/>
              </a:rPr>
              <a:t>of  </a:t>
            </a:r>
            <a:r>
              <a:rPr sz="2800" spc="-75" dirty="0">
                <a:latin typeface="Arial"/>
                <a:cs typeface="Arial"/>
              </a:rPr>
              <a:t>fraud </a:t>
            </a:r>
            <a:r>
              <a:rPr sz="2800" spc="-20" dirty="0">
                <a:latin typeface="Arial"/>
                <a:cs typeface="Arial"/>
              </a:rPr>
              <a:t>or </a:t>
            </a:r>
            <a:r>
              <a:rPr sz="2800" spc="-95" dirty="0">
                <a:latin typeface="Arial"/>
                <a:cs typeface="Arial"/>
              </a:rPr>
              <a:t>misrepresentation </a:t>
            </a:r>
            <a:r>
              <a:rPr sz="2800" spc="85" dirty="0">
                <a:latin typeface="Arial"/>
                <a:cs typeface="Arial"/>
              </a:rPr>
              <a:t>it</a:t>
            </a:r>
            <a:r>
              <a:rPr sz="2800" spc="-430" dirty="0">
                <a:latin typeface="Arial"/>
                <a:cs typeface="Arial"/>
              </a:rPr>
              <a:t> </a:t>
            </a:r>
            <a:r>
              <a:rPr sz="2800" spc="-160" dirty="0">
                <a:latin typeface="Arial"/>
                <a:cs typeface="Arial"/>
              </a:rPr>
              <a:t>is </a:t>
            </a:r>
            <a:r>
              <a:rPr sz="2800" spc="-85" dirty="0">
                <a:latin typeface="Arial"/>
                <a:cs typeface="Arial"/>
              </a:rPr>
              <a:t>void.</a:t>
            </a:r>
            <a:endParaRPr sz="2800">
              <a:latin typeface="Arial"/>
              <a:cs typeface="Arial"/>
            </a:endParaRPr>
          </a:p>
          <a:p>
            <a:pPr marL="355600" marR="5080" indent="-342900" algn="just">
              <a:lnSpc>
                <a:spcPct val="80000"/>
              </a:lnSpc>
              <a:spcBef>
                <a:spcPts val="75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135" dirty="0">
                <a:latin typeface="Arial"/>
                <a:cs typeface="Arial"/>
              </a:rPr>
              <a:t>When </a:t>
            </a:r>
            <a:r>
              <a:rPr sz="2800" spc="-165" dirty="0">
                <a:latin typeface="Arial"/>
                <a:cs typeface="Arial"/>
              </a:rPr>
              <a:t>an </a:t>
            </a:r>
            <a:r>
              <a:rPr sz="2800" spc="-70" dirty="0">
                <a:latin typeface="Arial"/>
                <a:cs typeface="Arial"/>
              </a:rPr>
              <a:t>individual </a:t>
            </a:r>
            <a:r>
              <a:rPr sz="2800" spc="-110" dirty="0">
                <a:latin typeface="Arial"/>
                <a:cs typeface="Arial"/>
              </a:rPr>
              <a:t>apply </a:t>
            </a:r>
            <a:r>
              <a:rPr sz="2800" spc="-10" dirty="0">
                <a:latin typeface="Arial"/>
                <a:cs typeface="Arial"/>
              </a:rPr>
              <a:t>for </a:t>
            </a:r>
            <a:r>
              <a:rPr sz="2800" spc="-40" dirty="0">
                <a:latin typeface="Arial"/>
                <a:cs typeface="Arial"/>
              </a:rPr>
              <a:t>life </a:t>
            </a:r>
            <a:r>
              <a:rPr sz="2800" spc="-135" dirty="0">
                <a:latin typeface="Arial"/>
                <a:cs typeface="Arial"/>
              </a:rPr>
              <a:t>insurance, </a:t>
            </a:r>
            <a:r>
              <a:rPr sz="2800" spc="95" dirty="0">
                <a:latin typeface="Arial"/>
                <a:cs typeface="Arial"/>
              </a:rPr>
              <a:t>it </a:t>
            </a:r>
            <a:r>
              <a:rPr sz="2800" spc="-155" dirty="0">
                <a:latin typeface="Arial"/>
                <a:cs typeface="Arial"/>
              </a:rPr>
              <a:t>is  </a:t>
            </a:r>
            <a:r>
              <a:rPr sz="2800" spc="-30" dirty="0">
                <a:latin typeface="Arial"/>
                <a:cs typeface="Arial"/>
              </a:rPr>
              <a:t>important </a:t>
            </a:r>
            <a:r>
              <a:rPr sz="2800" spc="30" dirty="0">
                <a:latin typeface="Arial"/>
                <a:cs typeface="Arial"/>
              </a:rPr>
              <a:t>to </a:t>
            </a:r>
            <a:r>
              <a:rPr sz="2800" spc="-140" dirty="0">
                <a:latin typeface="Arial"/>
                <a:cs typeface="Arial"/>
              </a:rPr>
              <a:t>answer </a:t>
            </a:r>
            <a:r>
              <a:rPr sz="2800" spc="-65" dirty="0">
                <a:latin typeface="Arial"/>
                <a:cs typeface="Arial"/>
              </a:rPr>
              <a:t>all </a:t>
            </a:r>
            <a:r>
              <a:rPr sz="2800" spc="-120" dirty="0">
                <a:latin typeface="Arial"/>
                <a:cs typeface="Arial"/>
              </a:rPr>
              <a:t>questions </a:t>
            </a:r>
            <a:r>
              <a:rPr sz="2800" spc="5" dirty="0">
                <a:latin typeface="Arial"/>
                <a:cs typeface="Arial"/>
              </a:rPr>
              <a:t>truthfully </a:t>
            </a:r>
            <a:r>
              <a:rPr sz="2800" spc="-145" dirty="0">
                <a:latin typeface="Arial"/>
                <a:cs typeface="Arial"/>
              </a:rPr>
              <a:t>and  </a:t>
            </a:r>
            <a:r>
              <a:rPr sz="2800" spc="30" dirty="0">
                <a:latin typeface="Arial"/>
                <a:cs typeface="Arial"/>
              </a:rPr>
              <a:t>to</a:t>
            </a:r>
            <a:r>
              <a:rPr sz="2800" spc="-175" dirty="0">
                <a:latin typeface="Arial"/>
                <a:cs typeface="Arial"/>
              </a:rPr>
              <a:t> </a:t>
            </a:r>
            <a:r>
              <a:rPr sz="2800" spc="-70" dirty="0">
                <a:latin typeface="Arial"/>
                <a:cs typeface="Arial"/>
              </a:rPr>
              <a:t>volunteer</a:t>
            </a:r>
            <a:r>
              <a:rPr sz="2800" spc="-155" dirty="0">
                <a:latin typeface="Arial"/>
                <a:cs typeface="Arial"/>
              </a:rPr>
              <a:t> </a:t>
            </a:r>
            <a:r>
              <a:rPr sz="2800" spc="-180" dirty="0">
                <a:latin typeface="Arial"/>
                <a:cs typeface="Arial"/>
              </a:rPr>
              <a:t>any</a:t>
            </a:r>
            <a:r>
              <a:rPr sz="2800" spc="-155" dirty="0">
                <a:latin typeface="Arial"/>
                <a:cs typeface="Arial"/>
              </a:rPr>
              <a:t> </a:t>
            </a:r>
            <a:r>
              <a:rPr sz="2800" spc="-45" dirty="0">
                <a:latin typeface="Arial"/>
                <a:cs typeface="Arial"/>
              </a:rPr>
              <a:t>information</a:t>
            </a:r>
            <a:r>
              <a:rPr sz="2800" spc="-160" dirty="0">
                <a:latin typeface="Arial"/>
                <a:cs typeface="Arial"/>
              </a:rPr>
              <a:t> even</a:t>
            </a:r>
            <a:r>
              <a:rPr sz="2800" spc="-165" dirty="0">
                <a:latin typeface="Arial"/>
                <a:cs typeface="Arial"/>
              </a:rPr>
              <a:t> </a:t>
            </a:r>
            <a:r>
              <a:rPr sz="2800" spc="50" dirty="0">
                <a:latin typeface="Arial"/>
                <a:cs typeface="Arial"/>
              </a:rPr>
              <a:t>if</a:t>
            </a:r>
            <a:r>
              <a:rPr sz="2800" spc="-16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not</a:t>
            </a:r>
            <a:r>
              <a:rPr sz="2800" spc="-160" dirty="0">
                <a:latin typeface="Arial"/>
                <a:cs typeface="Arial"/>
              </a:rPr>
              <a:t> </a:t>
            </a:r>
            <a:r>
              <a:rPr sz="2800" spc="-190" dirty="0">
                <a:latin typeface="Arial"/>
                <a:cs typeface="Arial"/>
              </a:rPr>
              <a:t>asked,</a:t>
            </a:r>
            <a:r>
              <a:rPr sz="2800" spc="-165" dirty="0">
                <a:latin typeface="Arial"/>
                <a:cs typeface="Arial"/>
              </a:rPr>
              <a:t> </a:t>
            </a:r>
            <a:r>
              <a:rPr sz="2800" spc="50" dirty="0">
                <a:latin typeface="Arial"/>
                <a:cs typeface="Arial"/>
              </a:rPr>
              <a:t>if  </a:t>
            </a:r>
            <a:r>
              <a:rPr sz="2800" spc="-35" dirty="0">
                <a:latin typeface="Arial"/>
                <a:cs typeface="Arial"/>
              </a:rPr>
              <a:t>in </a:t>
            </a:r>
            <a:r>
              <a:rPr sz="2800" spc="-55" dirty="0">
                <a:latin typeface="Arial"/>
                <a:cs typeface="Arial"/>
              </a:rPr>
              <a:t>doubt, </a:t>
            </a:r>
            <a:r>
              <a:rPr sz="2800" spc="-60" dirty="0">
                <a:latin typeface="Arial"/>
                <a:cs typeface="Arial"/>
              </a:rPr>
              <a:t>just </a:t>
            </a:r>
            <a:r>
              <a:rPr sz="2800" spc="-155" dirty="0">
                <a:latin typeface="Arial"/>
                <a:cs typeface="Arial"/>
              </a:rPr>
              <a:t>disclose </a:t>
            </a:r>
            <a:r>
              <a:rPr sz="2800" spc="35" dirty="0">
                <a:latin typeface="Arial"/>
                <a:cs typeface="Arial"/>
              </a:rPr>
              <a:t>it. </a:t>
            </a:r>
            <a:r>
              <a:rPr sz="2800" spc="-145" dirty="0">
                <a:latin typeface="Arial"/>
                <a:cs typeface="Arial"/>
              </a:rPr>
              <a:t>Failure </a:t>
            </a:r>
            <a:r>
              <a:rPr sz="2800" spc="30" dirty="0">
                <a:latin typeface="Arial"/>
                <a:cs typeface="Arial"/>
              </a:rPr>
              <a:t>to </a:t>
            </a:r>
            <a:r>
              <a:rPr sz="2800" spc="-155" dirty="0">
                <a:latin typeface="Arial"/>
                <a:cs typeface="Arial"/>
              </a:rPr>
              <a:t>disclose  </a:t>
            </a:r>
            <a:r>
              <a:rPr sz="2800" spc="-70" dirty="0">
                <a:latin typeface="Arial"/>
                <a:cs typeface="Arial"/>
              </a:rPr>
              <a:t>material </a:t>
            </a:r>
            <a:r>
              <a:rPr sz="2800" spc="-125" dirty="0">
                <a:latin typeface="Arial"/>
                <a:cs typeface="Arial"/>
              </a:rPr>
              <a:t>facts </a:t>
            </a:r>
            <a:r>
              <a:rPr sz="2800" spc="-105" dirty="0">
                <a:latin typeface="Arial"/>
                <a:cs typeface="Arial"/>
              </a:rPr>
              <a:t>could </a:t>
            </a:r>
            <a:r>
              <a:rPr sz="2800" spc="-85" dirty="0">
                <a:latin typeface="Arial"/>
                <a:cs typeface="Arial"/>
              </a:rPr>
              <a:t>render </a:t>
            </a:r>
            <a:r>
              <a:rPr sz="2800" spc="-35" dirty="0">
                <a:latin typeface="Arial"/>
                <a:cs typeface="Arial"/>
              </a:rPr>
              <a:t>the </a:t>
            </a:r>
            <a:r>
              <a:rPr sz="2800" spc="-50" dirty="0">
                <a:latin typeface="Arial"/>
                <a:cs typeface="Arial"/>
              </a:rPr>
              <a:t>entire </a:t>
            </a:r>
            <a:r>
              <a:rPr sz="2800" spc="-75" dirty="0">
                <a:latin typeface="Arial"/>
                <a:cs typeface="Arial"/>
              </a:rPr>
              <a:t>contract  </a:t>
            </a:r>
            <a:r>
              <a:rPr sz="2800" spc="-85" dirty="0">
                <a:latin typeface="Arial"/>
                <a:cs typeface="Arial"/>
              </a:rPr>
              <a:t>void.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98926" y="461899"/>
            <a:ext cx="19450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625" dirty="0"/>
              <a:t>E</a:t>
            </a:r>
            <a:r>
              <a:rPr spc="-550" dirty="0"/>
              <a:t>x</a:t>
            </a:r>
            <a:r>
              <a:rPr spc="-170" dirty="0"/>
              <a:t>ample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37461"/>
            <a:ext cx="8023859" cy="4635500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355600" marR="24130" indent="-342900" algn="just">
              <a:lnSpc>
                <a:spcPct val="80000"/>
              </a:lnSpc>
              <a:spcBef>
                <a:spcPts val="745"/>
              </a:spcBef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Arial"/>
                <a:cs typeface="Arial"/>
              </a:rPr>
              <a:t>If </a:t>
            </a:r>
            <a:r>
              <a:rPr sz="2700" spc="-210" dirty="0">
                <a:latin typeface="Arial"/>
                <a:cs typeface="Arial"/>
              </a:rPr>
              <a:t>a </a:t>
            </a:r>
            <a:r>
              <a:rPr sz="2700" spc="-125" dirty="0">
                <a:latin typeface="Arial"/>
                <a:cs typeface="Arial"/>
              </a:rPr>
              <a:t>person </a:t>
            </a:r>
            <a:r>
              <a:rPr sz="2700" spc="-190" dirty="0">
                <a:latin typeface="Arial"/>
                <a:cs typeface="Arial"/>
              </a:rPr>
              <a:t>was </a:t>
            </a:r>
            <a:r>
              <a:rPr sz="2700" spc="-85" dirty="0">
                <a:latin typeface="Arial"/>
                <a:cs typeface="Arial"/>
              </a:rPr>
              <a:t>suffering </a:t>
            </a:r>
            <a:r>
              <a:rPr sz="2700" spc="-30" dirty="0">
                <a:latin typeface="Arial"/>
                <a:cs typeface="Arial"/>
              </a:rPr>
              <a:t>from </a:t>
            </a:r>
            <a:r>
              <a:rPr sz="2700" spc="-100" dirty="0">
                <a:latin typeface="Arial"/>
                <a:cs typeface="Arial"/>
              </a:rPr>
              <a:t>sinusitis </a:t>
            </a:r>
            <a:r>
              <a:rPr sz="2700" spc="-10" dirty="0">
                <a:latin typeface="Arial"/>
                <a:cs typeface="Arial"/>
              </a:rPr>
              <a:t>but </a:t>
            </a:r>
            <a:r>
              <a:rPr sz="2700" spc="-55" dirty="0">
                <a:latin typeface="Arial"/>
                <a:cs typeface="Arial"/>
              </a:rPr>
              <a:t>did </a:t>
            </a:r>
            <a:r>
              <a:rPr sz="2700" spc="-5" dirty="0">
                <a:latin typeface="Arial"/>
                <a:cs typeface="Arial"/>
              </a:rPr>
              <a:t>not  </a:t>
            </a:r>
            <a:r>
              <a:rPr sz="2700" spc="-140" dirty="0">
                <a:latin typeface="Arial"/>
                <a:cs typeface="Arial"/>
              </a:rPr>
              <a:t>disclose</a:t>
            </a:r>
            <a:r>
              <a:rPr sz="2700" spc="-170" dirty="0">
                <a:latin typeface="Arial"/>
                <a:cs typeface="Arial"/>
              </a:rPr>
              <a:t> </a:t>
            </a:r>
            <a:r>
              <a:rPr sz="2700" spc="30" dirty="0">
                <a:latin typeface="Arial"/>
                <a:cs typeface="Arial"/>
              </a:rPr>
              <a:t>it,</a:t>
            </a:r>
            <a:r>
              <a:rPr sz="2700" spc="-140" dirty="0">
                <a:latin typeface="Arial"/>
                <a:cs typeface="Arial"/>
              </a:rPr>
              <a:t> </a:t>
            </a:r>
            <a:r>
              <a:rPr sz="2700" spc="-35" dirty="0">
                <a:latin typeface="Arial"/>
                <a:cs typeface="Arial"/>
              </a:rPr>
              <a:t>the</a:t>
            </a:r>
            <a:r>
              <a:rPr sz="2700" spc="-150" dirty="0">
                <a:latin typeface="Arial"/>
                <a:cs typeface="Arial"/>
              </a:rPr>
              <a:t> </a:t>
            </a:r>
            <a:r>
              <a:rPr sz="2700" spc="-45" dirty="0">
                <a:latin typeface="Arial"/>
                <a:cs typeface="Arial"/>
              </a:rPr>
              <a:t>entire</a:t>
            </a:r>
            <a:r>
              <a:rPr sz="2700" spc="-160" dirty="0">
                <a:latin typeface="Arial"/>
                <a:cs typeface="Arial"/>
              </a:rPr>
              <a:t> </a:t>
            </a:r>
            <a:r>
              <a:rPr sz="2700" spc="-70" dirty="0">
                <a:latin typeface="Arial"/>
                <a:cs typeface="Arial"/>
              </a:rPr>
              <a:t>contract</a:t>
            </a:r>
            <a:r>
              <a:rPr sz="2700" spc="-155" dirty="0">
                <a:latin typeface="Arial"/>
                <a:cs typeface="Arial"/>
              </a:rPr>
              <a:t> </a:t>
            </a:r>
            <a:r>
              <a:rPr sz="2700" spc="-95" dirty="0">
                <a:latin typeface="Arial"/>
                <a:cs typeface="Arial"/>
              </a:rPr>
              <a:t>could</a:t>
            </a:r>
            <a:r>
              <a:rPr sz="2700" spc="-160" dirty="0">
                <a:latin typeface="Arial"/>
                <a:cs typeface="Arial"/>
              </a:rPr>
              <a:t> </a:t>
            </a:r>
            <a:r>
              <a:rPr sz="2700" spc="-125" dirty="0">
                <a:latin typeface="Arial"/>
                <a:cs typeface="Arial"/>
              </a:rPr>
              <a:t>be</a:t>
            </a:r>
            <a:r>
              <a:rPr sz="2700" spc="-145" dirty="0">
                <a:latin typeface="Arial"/>
                <a:cs typeface="Arial"/>
              </a:rPr>
              <a:t> </a:t>
            </a:r>
            <a:r>
              <a:rPr sz="2700" spc="-120" dirty="0">
                <a:latin typeface="Arial"/>
                <a:cs typeface="Arial"/>
              </a:rPr>
              <a:t>cancelled</a:t>
            </a:r>
            <a:r>
              <a:rPr sz="2700" spc="-175" dirty="0">
                <a:latin typeface="Arial"/>
                <a:cs typeface="Arial"/>
              </a:rPr>
              <a:t> </a:t>
            </a:r>
            <a:r>
              <a:rPr sz="2700" spc="-85" dirty="0">
                <a:latin typeface="Arial"/>
                <a:cs typeface="Arial"/>
              </a:rPr>
              <a:t>when  </a:t>
            </a:r>
            <a:r>
              <a:rPr sz="2700" spc="-30" dirty="0">
                <a:latin typeface="Arial"/>
                <a:cs typeface="Arial"/>
              </a:rPr>
              <a:t>the </a:t>
            </a:r>
            <a:r>
              <a:rPr sz="2700" spc="-80" dirty="0">
                <a:latin typeface="Arial"/>
                <a:cs typeface="Arial"/>
              </a:rPr>
              <a:t>insurer </a:t>
            </a:r>
            <a:r>
              <a:rPr sz="2700" spc="-120" dirty="0">
                <a:latin typeface="Arial"/>
                <a:cs typeface="Arial"/>
              </a:rPr>
              <a:t>discover</a:t>
            </a:r>
            <a:r>
              <a:rPr sz="2700" spc="-370" dirty="0">
                <a:latin typeface="Arial"/>
                <a:cs typeface="Arial"/>
              </a:rPr>
              <a:t> </a:t>
            </a:r>
            <a:r>
              <a:rPr sz="2700" spc="-110" dirty="0">
                <a:latin typeface="Arial"/>
                <a:cs typeface="Arial"/>
              </a:rPr>
              <a:t>non-disclosure.</a:t>
            </a:r>
            <a:endParaRPr sz="2700">
              <a:latin typeface="Arial"/>
              <a:cs typeface="Arial"/>
            </a:endParaRPr>
          </a:p>
          <a:p>
            <a:pPr marL="355600" marR="349885" indent="-342900" algn="just">
              <a:lnSpc>
                <a:spcPts val="2590"/>
              </a:lnSpc>
              <a:spcBef>
                <a:spcPts val="630"/>
              </a:spcBef>
              <a:buChar char="•"/>
              <a:tabLst>
                <a:tab pos="354965" algn="l"/>
                <a:tab pos="355600" algn="l"/>
              </a:tabLst>
            </a:pPr>
            <a:r>
              <a:rPr sz="2700" spc="-114" dirty="0">
                <a:latin typeface="Arial"/>
                <a:cs typeface="Arial"/>
              </a:rPr>
              <a:t>Cancellation</a:t>
            </a:r>
            <a:r>
              <a:rPr sz="2700" spc="-175" dirty="0">
                <a:latin typeface="Arial"/>
                <a:cs typeface="Arial"/>
              </a:rPr>
              <a:t> </a:t>
            </a:r>
            <a:r>
              <a:rPr sz="2700" spc="-5" dirty="0">
                <a:latin typeface="Arial"/>
                <a:cs typeface="Arial"/>
              </a:rPr>
              <a:t>of</a:t>
            </a:r>
            <a:r>
              <a:rPr sz="2700" spc="-140" dirty="0">
                <a:latin typeface="Arial"/>
                <a:cs typeface="Arial"/>
              </a:rPr>
              <a:t> </a:t>
            </a:r>
            <a:r>
              <a:rPr sz="2700" spc="-30" dirty="0">
                <a:latin typeface="Arial"/>
                <a:cs typeface="Arial"/>
              </a:rPr>
              <a:t>the</a:t>
            </a:r>
            <a:r>
              <a:rPr sz="2700" spc="-160" dirty="0">
                <a:latin typeface="Arial"/>
                <a:cs typeface="Arial"/>
              </a:rPr>
              <a:t> </a:t>
            </a:r>
            <a:r>
              <a:rPr sz="2700" spc="-45" dirty="0">
                <a:latin typeface="Arial"/>
                <a:cs typeface="Arial"/>
              </a:rPr>
              <a:t>entire</a:t>
            </a:r>
            <a:r>
              <a:rPr sz="2700" spc="-155" dirty="0">
                <a:latin typeface="Arial"/>
                <a:cs typeface="Arial"/>
              </a:rPr>
              <a:t> </a:t>
            </a:r>
            <a:r>
              <a:rPr sz="2700" spc="-70" dirty="0">
                <a:latin typeface="Arial"/>
                <a:cs typeface="Arial"/>
              </a:rPr>
              <a:t>contract</a:t>
            </a:r>
            <a:r>
              <a:rPr sz="2700" spc="-155" dirty="0">
                <a:latin typeface="Arial"/>
                <a:cs typeface="Arial"/>
              </a:rPr>
              <a:t> </a:t>
            </a:r>
            <a:r>
              <a:rPr sz="2700" spc="-170" dirty="0">
                <a:latin typeface="Arial"/>
                <a:cs typeface="Arial"/>
              </a:rPr>
              <a:t>means </a:t>
            </a:r>
            <a:r>
              <a:rPr sz="2700" spc="-30" dirty="0">
                <a:latin typeface="Arial"/>
                <a:cs typeface="Arial"/>
              </a:rPr>
              <a:t>other</a:t>
            </a:r>
            <a:r>
              <a:rPr sz="2700" spc="-160" dirty="0">
                <a:latin typeface="Arial"/>
                <a:cs typeface="Arial"/>
              </a:rPr>
              <a:t> </a:t>
            </a:r>
            <a:r>
              <a:rPr sz="2700" spc="-90" dirty="0">
                <a:latin typeface="Arial"/>
                <a:cs typeface="Arial"/>
              </a:rPr>
              <a:t>non-  </a:t>
            </a:r>
            <a:r>
              <a:rPr sz="2700" spc="-70" dirty="0">
                <a:latin typeface="Arial"/>
                <a:cs typeface="Arial"/>
              </a:rPr>
              <a:t>related </a:t>
            </a:r>
            <a:r>
              <a:rPr sz="2700" spc="-140" dirty="0">
                <a:latin typeface="Arial"/>
                <a:cs typeface="Arial"/>
              </a:rPr>
              <a:t>illnesses </a:t>
            </a:r>
            <a:r>
              <a:rPr sz="2700" spc="-85" dirty="0">
                <a:latin typeface="Arial"/>
                <a:cs typeface="Arial"/>
              </a:rPr>
              <a:t>like </a:t>
            </a:r>
            <a:r>
              <a:rPr sz="2700" spc="-140" dirty="0">
                <a:latin typeface="Arial"/>
                <a:cs typeface="Arial"/>
              </a:rPr>
              <a:t>cancer </a:t>
            </a:r>
            <a:r>
              <a:rPr sz="2700" spc="-95" dirty="0">
                <a:latin typeface="Arial"/>
                <a:cs typeface="Arial"/>
              </a:rPr>
              <a:t>could </a:t>
            </a:r>
            <a:r>
              <a:rPr sz="2700" spc="-85" dirty="0">
                <a:latin typeface="Arial"/>
                <a:cs typeface="Arial"/>
              </a:rPr>
              <a:t>no longer </a:t>
            </a:r>
            <a:r>
              <a:rPr sz="2700" spc="-130" dirty="0">
                <a:latin typeface="Arial"/>
                <a:cs typeface="Arial"/>
              </a:rPr>
              <a:t>be  </a:t>
            </a:r>
            <a:r>
              <a:rPr sz="2700" spc="-120" dirty="0">
                <a:latin typeface="Arial"/>
                <a:cs typeface="Arial"/>
              </a:rPr>
              <a:t>covered.</a:t>
            </a:r>
            <a:endParaRPr sz="2700">
              <a:latin typeface="Arial"/>
              <a:cs typeface="Arial"/>
            </a:endParaRPr>
          </a:p>
          <a:p>
            <a:pPr marL="355600" marR="5080" indent="-342900" algn="just">
              <a:lnSpc>
                <a:spcPts val="2590"/>
              </a:lnSpc>
              <a:spcBef>
                <a:spcPts val="655"/>
              </a:spcBef>
              <a:buChar char="•"/>
              <a:tabLst>
                <a:tab pos="354965" algn="l"/>
                <a:tab pos="355600" algn="l"/>
              </a:tabLst>
            </a:pPr>
            <a:r>
              <a:rPr sz="2700" spc="-225" dirty="0">
                <a:latin typeface="Arial"/>
                <a:cs typeface="Arial"/>
              </a:rPr>
              <a:t>Some </a:t>
            </a:r>
            <a:r>
              <a:rPr sz="2700" spc="-75" dirty="0">
                <a:latin typeface="Arial"/>
                <a:cs typeface="Arial"/>
              </a:rPr>
              <a:t>financial </a:t>
            </a:r>
            <a:r>
              <a:rPr sz="2700" spc="-135" dirty="0">
                <a:latin typeface="Arial"/>
                <a:cs typeface="Arial"/>
              </a:rPr>
              <a:t>advisors </a:t>
            </a:r>
            <a:r>
              <a:rPr sz="2700" spc="-65" dirty="0">
                <a:latin typeface="Arial"/>
                <a:cs typeface="Arial"/>
              </a:rPr>
              <a:t>who </a:t>
            </a:r>
            <a:r>
              <a:rPr sz="2700" spc="-35" dirty="0">
                <a:latin typeface="Arial"/>
                <a:cs typeface="Arial"/>
              </a:rPr>
              <a:t>in </a:t>
            </a:r>
            <a:r>
              <a:rPr sz="2700" spc="-5" dirty="0">
                <a:latin typeface="Arial"/>
                <a:cs typeface="Arial"/>
              </a:rPr>
              <a:t>their </a:t>
            </a:r>
            <a:r>
              <a:rPr sz="2700" spc="-114" dirty="0">
                <a:latin typeface="Arial"/>
                <a:cs typeface="Arial"/>
              </a:rPr>
              <a:t>enthusiasm </a:t>
            </a:r>
            <a:r>
              <a:rPr sz="2700" spc="-35" dirty="0">
                <a:latin typeface="Arial"/>
                <a:cs typeface="Arial"/>
              </a:rPr>
              <a:t>in  </a:t>
            </a:r>
            <a:r>
              <a:rPr sz="2700" spc="-125" dirty="0">
                <a:latin typeface="Arial"/>
                <a:cs typeface="Arial"/>
              </a:rPr>
              <a:t>closing</a:t>
            </a:r>
            <a:r>
              <a:rPr sz="2700" spc="-155" dirty="0">
                <a:latin typeface="Arial"/>
                <a:cs typeface="Arial"/>
              </a:rPr>
              <a:t> </a:t>
            </a:r>
            <a:r>
              <a:rPr sz="2700" spc="-30" dirty="0">
                <a:latin typeface="Arial"/>
                <a:cs typeface="Arial"/>
              </a:rPr>
              <a:t>the</a:t>
            </a:r>
            <a:r>
              <a:rPr sz="2700" spc="-155" dirty="0">
                <a:latin typeface="Arial"/>
                <a:cs typeface="Arial"/>
              </a:rPr>
              <a:t> </a:t>
            </a:r>
            <a:r>
              <a:rPr sz="2700" spc="-165" dirty="0">
                <a:latin typeface="Arial"/>
                <a:cs typeface="Arial"/>
              </a:rPr>
              <a:t>sale</a:t>
            </a:r>
            <a:r>
              <a:rPr sz="2700" spc="-150" dirty="0">
                <a:latin typeface="Arial"/>
                <a:cs typeface="Arial"/>
              </a:rPr>
              <a:t> </a:t>
            </a:r>
            <a:r>
              <a:rPr sz="2700" spc="-130" dirty="0">
                <a:latin typeface="Arial"/>
                <a:cs typeface="Arial"/>
              </a:rPr>
              <a:t>advice</a:t>
            </a:r>
            <a:r>
              <a:rPr sz="2700" spc="-155" dirty="0">
                <a:latin typeface="Arial"/>
                <a:cs typeface="Arial"/>
              </a:rPr>
              <a:t> </a:t>
            </a:r>
            <a:r>
              <a:rPr sz="2700" spc="-5" dirty="0">
                <a:latin typeface="Arial"/>
                <a:cs typeface="Arial"/>
              </a:rPr>
              <a:t>their</a:t>
            </a:r>
            <a:r>
              <a:rPr sz="2700" spc="-140" dirty="0">
                <a:latin typeface="Arial"/>
                <a:cs typeface="Arial"/>
              </a:rPr>
              <a:t> </a:t>
            </a:r>
            <a:r>
              <a:rPr sz="2700" spc="-85" dirty="0">
                <a:latin typeface="Arial"/>
                <a:cs typeface="Arial"/>
              </a:rPr>
              <a:t>clients</a:t>
            </a:r>
            <a:r>
              <a:rPr sz="2700" spc="-165" dirty="0">
                <a:latin typeface="Arial"/>
                <a:cs typeface="Arial"/>
              </a:rPr>
              <a:t> </a:t>
            </a:r>
            <a:r>
              <a:rPr sz="2700" spc="-5" dirty="0">
                <a:latin typeface="Arial"/>
                <a:cs typeface="Arial"/>
              </a:rPr>
              <a:t>not</a:t>
            </a:r>
            <a:r>
              <a:rPr sz="2700" spc="-140" dirty="0">
                <a:latin typeface="Arial"/>
                <a:cs typeface="Arial"/>
              </a:rPr>
              <a:t> </a:t>
            </a:r>
            <a:r>
              <a:rPr sz="2700" spc="20" dirty="0">
                <a:latin typeface="Arial"/>
                <a:cs typeface="Arial"/>
              </a:rPr>
              <a:t>to</a:t>
            </a:r>
            <a:r>
              <a:rPr sz="2700" spc="-150" dirty="0">
                <a:latin typeface="Arial"/>
                <a:cs typeface="Arial"/>
              </a:rPr>
              <a:t> </a:t>
            </a:r>
            <a:r>
              <a:rPr sz="2700" spc="-140" dirty="0">
                <a:latin typeface="Arial"/>
                <a:cs typeface="Arial"/>
              </a:rPr>
              <a:t>disclose</a:t>
            </a:r>
            <a:r>
              <a:rPr sz="2700" spc="-160" dirty="0">
                <a:latin typeface="Arial"/>
                <a:cs typeface="Arial"/>
              </a:rPr>
              <a:t> </a:t>
            </a:r>
            <a:r>
              <a:rPr sz="2700" spc="-5" dirty="0">
                <a:latin typeface="Arial"/>
                <a:cs typeface="Arial"/>
              </a:rPr>
              <a:t>their  </a:t>
            </a:r>
            <a:r>
              <a:rPr sz="2700" spc="-100" dirty="0">
                <a:latin typeface="Arial"/>
                <a:cs typeface="Arial"/>
              </a:rPr>
              <a:t>pre-existing </a:t>
            </a:r>
            <a:r>
              <a:rPr sz="2700" spc="-80" dirty="0">
                <a:latin typeface="Arial"/>
                <a:cs typeface="Arial"/>
              </a:rPr>
              <a:t>conditions </a:t>
            </a:r>
            <a:r>
              <a:rPr sz="2700" spc="-10" dirty="0">
                <a:latin typeface="Arial"/>
                <a:cs typeface="Arial"/>
              </a:rPr>
              <a:t>for </a:t>
            </a:r>
            <a:r>
              <a:rPr sz="2700" spc="-85" dirty="0">
                <a:latin typeface="Arial"/>
                <a:cs typeface="Arial"/>
              </a:rPr>
              <a:t>fear </a:t>
            </a:r>
            <a:r>
              <a:rPr sz="2700" spc="-5" dirty="0">
                <a:latin typeface="Arial"/>
                <a:cs typeface="Arial"/>
              </a:rPr>
              <a:t>that </a:t>
            </a:r>
            <a:r>
              <a:rPr sz="2700" spc="-30" dirty="0">
                <a:latin typeface="Arial"/>
                <a:cs typeface="Arial"/>
              </a:rPr>
              <a:t>the underwriter  </a:t>
            </a:r>
            <a:r>
              <a:rPr sz="2700" spc="-55" dirty="0">
                <a:latin typeface="Arial"/>
                <a:cs typeface="Arial"/>
              </a:rPr>
              <a:t>would </a:t>
            </a:r>
            <a:r>
              <a:rPr sz="2700" spc="-60" dirty="0">
                <a:latin typeface="Arial"/>
                <a:cs typeface="Arial"/>
              </a:rPr>
              <a:t>reject </a:t>
            </a:r>
            <a:r>
              <a:rPr sz="2700" spc="-30" dirty="0">
                <a:latin typeface="Arial"/>
                <a:cs typeface="Arial"/>
              </a:rPr>
              <a:t>the</a:t>
            </a:r>
            <a:r>
              <a:rPr sz="2700" spc="-335" dirty="0">
                <a:latin typeface="Arial"/>
                <a:cs typeface="Arial"/>
              </a:rPr>
              <a:t> </a:t>
            </a:r>
            <a:r>
              <a:rPr sz="2700" spc="-195" dirty="0">
                <a:latin typeface="Arial"/>
                <a:cs typeface="Arial"/>
              </a:rPr>
              <a:t>case.</a:t>
            </a:r>
            <a:endParaRPr sz="2700">
              <a:latin typeface="Arial"/>
              <a:cs typeface="Arial"/>
            </a:endParaRPr>
          </a:p>
          <a:p>
            <a:pPr marL="355600" marR="131445" indent="-342900" algn="just">
              <a:lnSpc>
                <a:spcPct val="80000"/>
              </a:lnSpc>
              <a:spcBef>
                <a:spcPts val="680"/>
              </a:spcBef>
              <a:buChar char="•"/>
              <a:tabLst>
                <a:tab pos="354965" algn="l"/>
                <a:tab pos="355600" algn="l"/>
                <a:tab pos="3371215" algn="l"/>
              </a:tabLst>
            </a:pPr>
            <a:r>
              <a:rPr sz="2700" spc="-110" dirty="0">
                <a:latin typeface="Arial"/>
                <a:cs typeface="Arial"/>
              </a:rPr>
              <a:t>Therefore </a:t>
            </a:r>
            <a:r>
              <a:rPr sz="2700" spc="85" dirty="0">
                <a:latin typeface="Arial"/>
                <a:cs typeface="Arial"/>
              </a:rPr>
              <a:t>it </a:t>
            </a:r>
            <a:r>
              <a:rPr sz="2700" spc="-140" dirty="0">
                <a:latin typeface="Arial"/>
                <a:cs typeface="Arial"/>
              </a:rPr>
              <a:t>is </a:t>
            </a:r>
            <a:r>
              <a:rPr sz="2700" spc="-30" dirty="0">
                <a:latin typeface="Arial"/>
                <a:cs typeface="Arial"/>
              </a:rPr>
              <a:t>important </a:t>
            </a:r>
            <a:r>
              <a:rPr sz="2700" spc="20" dirty="0">
                <a:latin typeface="Arial"/>
                <a:cs typeface="Arial"/>
              </a:rPr>
              <a:t>to</a:t>
            </a:r>
            <a:r>
              <a:rPr sz="2700" spc="-565" dirty="0">
                <a:latin typeface="Arial"/>
                <a:cs typeface="Arial"/>
              </a:rPr>
              <a:t> </a:t>
            </a:r>
            <a:r>
              <a:rPr sz="2700" spc="-190" dirty="0">
                <a:latin typeface="Arial"/>
                <a:cs typeface="Arial"/>
              </a:rPr>
              <a:t>engage </a:t>
            </a:r>
            <a:r>
              <a:rPr sz="2700" spc="-150" dirty="0">
                <a:latin typeface="Arial"/>
                <a:cs typeface="Arial"/>
              </a:rPr>
              <a:t>an </a:t>
            </a:r>
            <a:r>
              <a:rPr sz="2700" spc="-75" dirty="0">
                <a:latin typeface="Arial"/>
                <a:cs typeface="Arial"/>
              </a:rPr>
              <a:t>ethical financial  </a:t>
            </a:r>
            <a:r>
              <a:rPr sz="2700" spc="-135" dirty="0">
                <a:latin typeface="Arial"/>
                <a:cs typeface="Arial"/>
              </a:rPr>
              <a:t>advisor. </a:t>
            </a:r>
            <a:r>
              <a:rPr sz="2700" spc="-330" dirty="0">
                <a:latin typeface="Arial"/>
                <a:cs typeface="Arial"/>
              </a:rPr>
              <a:t>To</a:t>
            </a:r>
            <a:r>
              <a:rPr sz="2700" spc="-150" dirty="0">
                <a:latin typeface="Arial"/>
                <a:cs typeface="Arial"/>
              </a:rPr>
              <a:t> </a:t>
            </a:r>
            <a:r>
              <a:rPr sz="2700" spc="-110" dirty="0">
                <a:latin typeface="Arial"/>
                <a:cs typeface="Arial"/>
              </a:rPr>
              <a:t>avoid</a:t>
            </a:r>
            <a:r>
              <a:rPr sz="2700" spc="-145" dirty="0">
                <a:latin typeface="Arial"/>
                <a:cs typeface="Arial"/>
              </a:rPr>
              <a:t> </a:t>
            </a:r>
            <a:r>
              <a:rPr sz="2700" spc="-155" dirty="0">
                <a:latin typeface="Arial"/>
                <a:cs typeface="Arial"/>
              </a:rPr>
              <a:t>any	</a:t>
            </a:r>
            <a:r>
              <a:rPr sz="2700" spc="-50" dirty="0">
                <a:latin typeface="Arial"/>
                <a:cs typeface="Arial"/>
              </a:rPr>
              <a:t>conflict </a:t>
            </a:r>
            <a:r>
              <a:rPr sz="2700" spc="-5" dirty="0">
                <a:latin typeface="Arial"/>
                <a:cs typeface="Arial"/>
              </a:rPr>
              <a:t>of </a:t>
            </a:r>
            <a:r>
              <a:rPr sz="2700" spc="-60" dirty="0">
                <a:latin typeface="Arial"/>
                <a:cs typeface="Arial"/>
              </a:rPr>
              <a:t>interest, </a:t>
            </a:r>
            <a:r>
              <a:rPr sz="2700" spc="-130" dirty="0">
                <a:latin typeface="Arial"/>
                <a:cs typeface="Arial"/>
              </a:rPr>
              <a:t>ensure </a:t>
            </a:r>
            <a:r>
              <a:rPr sz="2700" spc="-114" dirty="0">
                <a:latin typeface="Arial"/>
                <a:cs typeface="Arial"/>
              </a:rPr>
              <a:t>you  </a:t>
            </a:r>
            <a:r>
              <a:rPr sz="2700" spc="-160" dirty="0">
                <a:latin typeface="Arial"/>
                <a:cs typeface="Arial"/>
              </a:rPr>
              <a:t>pay </a:t>
            </a:r>
            <a:r>
              <a:rPr sz="2700" spc="-210" dirty="0">
                <a:latin typeface="Arial"/>
                <a:cs typeface="Arial"/>
              </a:rPr>
              <a:t>a </a:t>
            </a:r>
            <a:r>
              <a:rPr sz="2700" spc="-105" dirty="0">
                <a:latin typeface="Arial"/>
                <a:cs typeface="Arial"/>
              </a:rPr>
              <a:t>fee </a:t>
            </a:r>
            <a:r>
              <a:rPr sz="2700" spc="-15" dirty="0">
                <a:latin typeface="Arial"/>
                <a:cs typeface="Arial"/>
              </a:rPr>
              <a:t>for</a:t>
            </a:r>
            <a:r>
              <a:rPr sz="2700" spc="-110" dirty="0">
                <a:latin typeface="Arial"/>
                <a:cs typeface="Arial"/>
              </a:rPr>
              <a:t> </a:t>
            </a:r>
            <a:r>
              <a:rPr sz="2700" spc="-75" dirty="0">
                <a:latin typeface="Arial"/>
                <a:cs typeface="Arial"/>
              </a:rPr>
              <a:t>consultation.</a:t>
            </a:r>
            <a:endParaRPr sz="2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06092" y="461899"/>
            <a:ext cx="61296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75" dirty="0"/>
              <a:t>3) </a:t>
            </a:r>
            <a:r>
              <a:rPr spc="-70" dirty="0"/>
              <a:t>Material </a:t>
            </a:r>
            <a:r>
              <a:rPr spc="-175" dirty="0"/>
              <a:t>facts</a:t>
            </a:r>
            <a:r>
              <a:rPr spc="-500" dirty="0"/>
              <a:t> </a:t>
            </a:r>
            <a:r>
              <a:rPr spc="-190" dirty="0"/>
              <a:t>disclosure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7733665" cy="40265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307975" indent="-342900" algn="just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90" dirty="0">
                <a:latin typeface="Arial"/>
                <a:cs typeface="Arial"/>
              </a:rPr>
              <a:t>In </a:t>
            </a:r>
            <a:r>
              <a:rPr sz="3200" spc="-35" dirty="0">
                <a:latin typeface="Arial"/>
                <a:cs typeface="Arial"/>
              </a:rPr>
              <a:t>the </a:t>
            </a:r>
            <a:r>
              <a:rPr sz="3200" spc="-145" dirty="0">
                <a:latin typeface="Arial"/>
                <a:cs typeface="Arial"/>
              </a:rPr>
              <a:t>insurance </a:t>
            </a:r>
            <a:r>
              <a:rPr sz="3200" spc="-80" dirty="0">
                <a:latin typeface="Arial"/>
                <a:cs typeface="Arial"/>
              </a:rPr>
              <a:t>contract, </a:t>
            </a:r>
            <a:r>
              <a:rPr sz="3200" spc="-35" dirty="0">
                <a:latin typeface="Arial"/>
                <a:cs typeface="Arial"/>
              </a:rPr>
              <a:t>the </a:t>
            </a:r>
            <a:r>
              <a:rPr sz="3200" spc="-110" dirty="0">
                <a:latin typeface="Arial"/>
                <a:cs typeface="Arial"/>
              </a:rPr>
              <a:t>proposer </a:t>
            </a:r>
            <a:r>
              <a:rPr sz="3200" spc="-165" dirty="0">
                <a:latin typeface="Arial"/>
                <a:cs typeface="Arial"/>
              </a:rPr>
              <a:t>is  </a:t>
            </a:r>
            <a:r>
              <a:rPr sz="3200" spc="-80" dirty="0">
                <a:latin typeface="Arial"/>
                <a:cs typeface="Arial"/>
              </a:rPr>
              <a:t>required</a:t>
            </a:r>
            <a:r>
              <a:rPr sz="3200" spc="-165" dirty="0">
                <a:latin typeface="Arial"/>
                <a:cs typeface="Arial"/>
              </a:rPr>
              <a:t> </a:t>
            </a:r>
            <a:r>
              <a:rPr sz="3200" spc="25" dirty="0">
                <a:latin typeface="Arial"/>
                <a:cs typeface="Arial"/>
              </a:rPr>
              <a:t>to</a:t>
            </a:r>
            <a:r>
              <a:rPr sz="3200" spc="-160" dirty="0">
                <a:latin typeface="Arial"/>
                <a:cs typeface="Arial"/>
              </a:rPr>
              <a:t> </a:t>
            </a:r>
            <a:r>
              <a:rPr sz="3200" spc="-140" dirty="0">
                <a:latin typeface="Arial"/>
                <a:cs typeface="Arial"/>
              </a:rPr>
              <a:t>disclosure</a:t>
            </a:r>
            <a:r>
              <a:rPr sz="3200" spc="-160" dirty="0">
                <a:latin typeface="Arial"/>
                <a:cs typeface="Arial"/>
              </a:rPr>
              <a:t> </a:t>
            </a:r>
            <a:r>
              <a:rPr sz="3200" spc="20" dirty="0">
                <a:latin typeface="Arial"/>
                <a:cs typeface="Arial"/>
              </a:rPr>
              <a:t>to</a:t>
            </a:r>
            <a:r>
              <a:rPr sz="3200" spc="-160" dirty="0">
                <a:latin typeface="Arial"/>
                <a:cs typeface="Arial"/>
              </a:rPr>
              <a:t> </a:t>
            </a:r>
            <a:r>
              <a:rPr sz="3200" spc="-35" dirty="0">
                <a:latin typeface="Arial"/>
                <a:cs typeface="Arial"/>
              </a:rPr>
              <a:t>the</a:t>
            </a:r>
            <a:r>
              <a:rPr sz="3200" spc="-165" dirty="0">
                <a:latin typeface="Arial"/>
                <a:cs typeface="Arial"/>
              </a:rPr>
              <a:t> </a:t>
            </a:r>
            <a:r>
              <a:rPr sz="3200" spc="-95" dirty="0">
                <a:latin typeface="Arial"/>
                <a:cs typeface="Arial"/>
              </a:rPr>
              <a:t>insurer</a:t>
            </a:r>
            <a:r>
              <a:rPr sz="3200" spc="-155" dirty="0">
                <a:latin typeface="Arial"/>
                <a:cs typeface="Arial"/>
              </a:rPr>
              <a:t> </a:t>
            </a:r>
            <a:r>
              <a:rPr sz="3200" spc="-70" dirty="0">
                <a:latin typeface="Arial"/>
                <a:cs typeface="Arial"/>
              </a:rPr>
              <a:t>all</a:t>
            </a:r>
            <a:r>
              <a:rPr sz="3200" spc="-165" dirty="0">
                <a:latin typeface="Arial"/>
                <a:cs typeface="Arial"/>
              </a:rPr>
              <a:t> </a:t>
            </a:r>
            <a:r>
              <a:rPr sz="3200" spc="-35" dirty="0">
                <a:latin typeface="Arial"/>
                <a:cs typeface="Arial"/>
              </a:rPr>
              <a:t>the  </a:t>
            </a:r>
            <a:r>
              <a:rPr sz="3200" spc="-75" dirty="0">
                <a:latin typeface="Arial"/>
                <a:cs typeface="Arial"/>
              </a:rPr>
              <a:t>material </a:t>
            </a:r>
            <a:r>
              <a:rPr sz="3200" spc="-130" dirty="0">
                <a:latin typeface="Arial"/>
                <a:cs typeface="Arial"/>
              </a:rPr>
              <a:t>facts </a:t>
            </a:r>
            <a:r>
              <a:rPr sz="3200" spc="-40" dirty="0">
                <a:latin typeface="Arial"/>
                <a:cs typeface="Arial"/>
              </a:rPr>
              <a:t>in </a:t>
            </a:r>
            <a:r>
              <a:rPr sz="3200" spc="-125" dirty="0">
                <a:latin typeface="Arial"/>
                <a:cs typeface="Arial"/>
              </a:rPr>
              <a:t>respect </a:t>
            </a:r>
            <a:r>
              <a:rPr sz="3200" spc="-5" dirty="0">
                <a:latin typeface="Arial"/>
                <a:cs typeface="Arial"/>
              </a:rPr>
              <a:t>of </a:t>
            </a:r>
            <a:r>
              <a:rPr sz="3200" spc="-35" dirty="0">
                <a:latin typeface="Arial"/>
                <a:cs typeface="Arial"/>
              </a:rPr>
              <a:t>the </a:t>
            </a:r>
            <a:r>
              <a:rPr sz="3200" spc="-130" dirty="0">
                <a:latin typeface="Arial"/>
                <a:cs typeface="Arial"/>
              </a:rPr>
              <a:t>proposed  </a:t>
            </a:r>
            <a:r>
              <a:rPr sz="3200" spc="-140" dirty="0">
                <a:latin typeface="Arial"/>
                <a:cs typeface="Arial"/>
              </a:rPr>
              <a:t>insurance.</a:t>
            </a:r>
            <a:endParaRPr sz="3200">
              <a:latin typeface="Arial"/>
              <a:cs typeface="Arial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775"/>
              </a:spcBef>
              <a:buChar char="•"/>
              <a:tabLst>
                <a:tab pos="354965" algn="l"/>
                <a:tab pos="355600" algn="l"/>
                <a:tab pos="1204595" algn="l"/>
              </a:tabLst>
            </a:pPr>
            <a:r>
              <a:rPr sz="3200" spc="-210" dirty="0">
                <a:latin typeface="Arial"/>
                <a:cs typeface="Arial"/>
              </a:rPr>
              <a:t>This	</a:t>
            </a:r>
            <a:r>
              <a:rPr sz="3200" spc="-45" dirty="0">
                <a:latin typeface="Arial"/>
                <a:cs typeface="Arial"/>
              </a:rPr>
              <a:t>duty </a:t>
            </a:r>
            <a:r>
              <a:rPr sz="3200" spc="-5" dirty="0">
                <a:latin typeface="Arial"/>
                <a:cs typeface="Arial"/>
              </a:rPr>
              <a:t>of </a:t>
            </a:r>
            <a:r>
              <a:rPr sz="3200" spc="-150" dirty="0">
                <a:latin typeface="Arial"/>
                <a:cs typeface="Arial"/>
              </a:rPr>
              <a:t>disclosing </a:t>
            </a:r>
            <a:r>
              <a:rPr sz="3200" spc="-35" dirty="0">
                <a:latin typeface="Arial"/>
                <a:cs typeface="Arial"/>
              </a:rPr>
              <a:t>the </a:t>
            </a:r>
            <a:r>
              <a:rPr sz="3200" spc="-70" dirty="0">
                <a:latin typeface="Arial"/>
                <a:cs typeface="Arial"/>
              </a:rPr>
              <a:t>material </a:t>
            </a:r>
            <a:r>
              <a:rPr sz="3200" spc="-130" dirty="0">
                <a:latin typeface="Arial"/>
                <a:cs typeface="Arial"/>
              </a:rPr>
              <a:t>facts</a:t>
            </a:r>
            <a:r>
              <a:rPr sz="3200" spc="-66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not  </a:t>
            </a:r>
            <a:r>
              <a:rPr sz="3200" spc="-85" dirty="0">
                <a:latin typeface="Arial"/>
                <a:cs typeface="Arial"/>
              </a:rPr>
              <a:t>only </a:t>
            </a:r>
            <a:r>
              <a:rPr sz="3200" spc="-135" dirty="0">
                <a:latin typeface="Arial"/>
                <a:cs typeface="Arial"/>
              </a:rPr>
              <a:t>applies </a:t>
            </a:r>
            <a:r>
              <a:rPr sz="3200" spc="25" dirty="0">
                <a:latin typeface="Arial"/>
                <a:cs typeface="Arial"/>
              </a:rPr>
              <a:t>to </a:t>
            </a:r>
            <a:r>
              <a:rPr sz="3200" spc="-35" dirty="0">
                <a:latin typeface="Arial"/>
                <a:cs typeface="Arial"/>
              </a:rPr>
              <a:t>the </a:t>
            </a:r>
            <a:r>
              <a:rPr sz="3200" spc="-70" dirty="0">
                <a:latin typeface="Arial"/>
                <a:cs typeface="Arial"/>
              </a:rPr>
              <a:t>material </a:t>
            </a:r>
            <a:r>
              <a:rPr sz="3200" spc="-130" dirty="0">
                <a:latin typeface="Arial"/>
                <a:cs typeface="Arial"/>
              </a:rPr>
              <a:t>facts </a:t>
            </a:r>
            <a:r>
              <a:rPr sz="3200" spc="-90" dirty="0">
                <a:latin typeface="Arial"/>
                <a:cs typeface="Arial"/>
              </a:rPr>
              <a:t>which </a:t>
            </a:r>
            <a:r>
              <a:rPr sz="3200" spc="-140" dirty="0">
                <a:latin typeface="Arial"/>
                <a:cs typeface="Arial"/>
              </a:rPr>
              <a:t>are  </a:t>
            </a:r>
            <a:r>
              <a:rPr sz="3200" spc="-95" dirty="0">
                <a:latin typeface="Arial"/>
                <a:cs typeface="Arial"/>
              </a:rPr>
              <a:t>known </a:t>
            </a:r>
            <a:r>
              <a:rPr sz="3200" spc="30" dirty="0">
                <a:latin typeface="Arial"/>
                <a:cs typeface="Arial"/>
              </a:rPr>
              <a:t>to </a:t>
            </a:r>
            <a:r>
              <a:rPr sz="3200" spc="-65" dirty="0">
                <a:latin typeface="Arial"/>
                <a:cs typeface="Arial"/>
              </a:rPr>
              <a:t>him </a:t>
            </a:r>
            <a:r>
              <a:rPr sz="3200" spc="-10" dirty="0">
                <a:latin typeface="Arial"/>
                <a:cs typeface="Arial"/>
              </a:rPr>
              <a:t>but </a:t>
            </a:r>
            <a:r>
              <a:rPr sz="3200" spc="-165" dirty="0">
                <a:latin typeface="Arial"/>
                <a:cs typeface="Arial"/>
              </a:rPr>
              <a:t>also </a:t>
            </a:r>
            <a:r>
              <a:rPr sz="3200" spc="-145" dirty="0">
                <a:latin typeface="Arial"/>
                <a:cs typeface="Arial"/>
              </a:rPr>
              <a:t>extends </a:t>
            </a:r>
            <a:r>
              <a:rPr sz="3200" spc="20" dirty="0">
                <a:latin typeface="Arial"/>
                <a:cs typeface="Arial"/>
              </a:rPr>
              <a:t>to </a:t>
            </a:r>
            <a:r>
              <a:rPr sz="3200" spc="-70" dirty="0">
                <a:latin typeface="Arial"/>
                <a:cs typeface="Arial"/>
              </a:rPr>
              <a:t>material  </a:t>
            </a:r>
            <a:r>
              <a:rPr sz="3200" spc="-130" dirty="0">
                <a:latin typeface="Arial"/>
                <a:cs typeface="Arial"/>
              </a:rPr>
              <a:t>facts </a:t>
            </a:r>
            <a:r>
              <a:rPr sz="3200" spc="-90" dirty="0">
                <a:latin typeface="Arial"/>
                <a:cs typeface="Arial"/>
              </a:rPr>
              <a:t>which </a:t>
            </a:r>
            <a:r>
              <a:rPr sz="3200" spc="-145" dirty="0">
                <a:latin typeface="Arial"/>
                <a:cs typeface="Arial"/>
              </a:rPr>
              <a:t>he </a:t>
            </a:r>
            <a:r>
              <a:rPr sz="3200" spc="-165" dirty="0">
                <a:latin typeface="Arial"/>
                <a:cs typeface="Arial"/>
              </a:rPr>
              <a:t>is </a:t>
            </a:r>
            <a:r>
              <a:rPr sz="3200" spc="-175" dirty="0">
                <a:latin typeface="Arial"/>
                <a:cs typeface="Arial"/>
              </a:rPr>
              <a:t>supposed </a:t>
            </a:r>
            <a:r>
              <a:rPr sz="3200" spc="25" dirty="0">
                <a:latin typeface="Arial"/>
                <a:cs typeface="Arial"/>
              </a:rPr>
              <a:t>to</a:t>
            </a:r>
            <a:r>
              <a:rPr sz="3200" spc="-280" dirty="0">
                <a:latin typeface="Arial"/>
                <a:cs typeface="Arial"/>
              </a:rPr>
              <a:t> </a:t>
            </a:r>
            <a:r>
              <a:rPr sz="3200" spc="-130" dirty="0">
                <a:latin typeface="Arial"/>
                <a:cs typeface="Arial"/>
              </a:rPr>
              <a:t>know.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89197" y="461899"/>
            <a:ext cx="21640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315" dirty="0"/>
              <a:t>Examples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17269"/>
            <a:ext cx="7839075" cy="418782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459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90" dirty="0">
                <a:latin typeface="Arial"/>
                <a:cs typeface="Arial"/>
              </a:rPr>
              <a:t>Acquisition </a:t>
            </a:r>
            <a:r>
              <a:rPr sz="3000" spc="-5" dirty="0">
                <a:latin typeface="Arial"/>
                <a:cs typeface="Arial"/>
              </a:rPr>
              <a:t>of </a:t>
            </a:r>
            <a:r>
              <a:rPr sz="3000" spc="-105" dirty="0">
                <a:latin typeface="Arial"/>
                <a:cs typeface="Arial"/>
              </a:rPr>
              <a:t>new </a:t>
            </a:r>
            <a:r>
              <a:rPr sz="3000" spc="-155" dirty="0">
                <a:latin typeface="Arial"/>
                <a:cs typeface="Arial"/>
              </a:rPr>
              <a:t>companies </a:t>
            </a:r>
            <a:r>
              <a:rPr sz="3000" spc="-35" dirty="0">
                <a:latin typeface="Arial"/>
                <a:cs typeface="Arial"/>
              </a:rPr>
              <a:t>and/or</a:t>
            </a:r>
            <a:r>
              <a:rPr sz="3000" spc="-445" dirty="0">
                <a:latin typeface="Arial"/>
                <a:cs typeface="Arial"/>
              </a:rPr>
              <a:t> </a:t>
            </a:r>
            <a:r>
              <a:rPr sz="3000" spc="-155" dirty="0">
                <a:latin typeface="Arial"/>
                <a:cs typeface="Arial"/>
              </a:rPr>
              <a:t>mergers</a:t>
            </a:r>
            <a:endParaRPr sz="3000">
              <a:latin typeface="Arial"/>
              <a:cs typeface="Arial"/>
            </a:endParaRPr>
          </a:p>
          <a:p>
            <a:pPr marL="355600" indent="-342900" algn="just">
              <a:lnSpc>
                <a:spcPct val="100000"/>
              </a:lnSpc>
              <a:spcBef>
                <a:spcPts val="365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254" dirty="0">
                <a:latin typeface="Arial"/>
                <a:cs typeface="Arial"/>
              </a:rPr>
              <a:t>Changes </a:t>
            </a:r>
            <a:r>
              <a:rPr sz="3000" spc="30" dirty="0">
                <a:latin typeface="Arial"/>
                <a:cs typeface="Arial"/>
              </a:rPr>
              <a:t>to </a:t>
            </a:r>
            <a:r>
              <a:rPr sz="3000" spc="-80" dirty="0">
                <a:latin typeface="Arial"/>
                <a:cs typeface="Arial"/>
              </a:rPr>
              <a:t>your </a:t>
            </a:r>
            <a:r>
              <a:rPr sz="3000" spc="-185" dirty="0">
                <a:latin typeface="Arial"/>
                <a:cs typeface="Arial"/>
              </a:rPr>
              <a:t>business</a:t>
            </a:r>
            <a:r>
              <a:rPr sz="3000" spc="-310" dirty="0">
                <a:latin typeface="Arial"/>
                <a:cs typeface="Arial"/>
              </a:rPr>
              <a:t> </a:t>
            </a:r>
            <a:r>
              <a:rPr sz="3000" spc="-80" dirty="0">
                <a:latin typeface="Arial"/>
                <a:cs typeface="Arial"/>
              </a:rPr>
              <a:t>description.</a:t>
            </a:r>
            <a:endParaRPr sz="3000">
              <a:latin typeface="Arial"/>
              <a:cs typeface="Arial"/>
            </a:endParaRPr>
          </a:p>
          <a:p>
            <a:pPr marL="355600" indent="-342900" algn="just">
              <a:lnSpc>
                <a:spcPct val="100000"/>
              </a:lnSpc>
              <a:spcBef>
                <a:spcPts val="36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65" dirty="0">
                <a:latin typeface="Arial"/>
                <a:cs typeface="Arial"/>
              </a:rPr>
              <a:t>Additional product </a:t>
            </a:r>
            <a:r>
              <a:rPr sz="3000" spc="-114" dirty="0">
                <a:latin typeface="Arial"/>
                <a:cs typeface="Arial"/>
              </a:rPr>
              <a:t>lines </a:t>
            </a:r>
            <a:r>
              <a:rPr sz="3000" spc="-30" dirty="0">
                <a:latin typeface="Arial"/>
                <a:cs typeface="Arial"/>
              </a:rPr>
              <a:t>and/or </a:t>
            </a:r>
            <a:r>
              <a:rPr sz="3000" spc="-105" dirty="0">
                <a:latin typeface="Arial"/>
                <a:cs typeface="Arial"/>
              </a:rPr>
              <a:t>new</a:t>
            </a:r>
            <a:r>
              <a:rPr sz="3000" spc="-505" dirty="0">
                <a:latin typeface="Arial"/>
                <a:cs typeface="Arial"/>
              </a:rPr>
              <a:t> </a:t>
            </a:r>
            <a:r>
              <a:rPr sz="3000" spc="-165" dirty="0">
                <a:latin typeface="Arial"/>
                <a:cs typeface="Arial"/>
              </a:rPr>
              <a:t>services</a:t>
            </a:r>
            <a:endParaRPr sz="3000">
              <a:latin typeface="Arial"/>
              <a:cs typeface="Arial"/>
            </a:endParaRPr>
          </a:p>
          <a:p>
            <a:pPr marL="355600" marR="5080" indent="-342900" algn="just">
              <a:lnSpc>
                <a:spcPct val="90000"/>
              </a:lnSpc>
              <a:spcBef>
                <a:spcPts val="72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195" dirty="0">
                <a:latin typeface="Arial"/>
                <a:cs typeface="Arial"/>
              </a:rPr>
              <a:t>Hazardous </a:t>
            </a:r>
            <a:r>
              <a:rPr sz="3000" spc="-70" dirty="0">
                <a:latin typeface="Arial"/>
                <a:cs typeface="Arial"/>
              </a:rPr>
              <a:t>trade </a:t>
            </a:r>
            <a:r>
              <a:rPr sz="3000" spc="-185" dirty="0">
                <a:latin typeface="Arial"/>
                <a:cs typeface="Arial"/>
              </a:rPr>
              <a:t>processes, </a:t>
            </a:r>
            <a:r>
              <a:rPr sz="3000" spc="-25" dirty="0">
                <a:latin typeface="Arial"/>
                <a:cs typeface="Arial"/>
              </a:rPr>
              <a:t>or </a:t>
            </a:r>
            <a:r>
              <a:rPr sz="3000" spc="-145" dirty="0">
                <a:latin typeface="Arial"/>
                <a:cs typeface="Arial"/>
              </a:rPr>
              <a:t>storage </a:t>
            </a:r>
            <a:r>
              <a:rPr sz="3000" spc="-10" dirty="0">
                <a:latin typeface="Arial"/>
                <a:cs typeface="Arial"/>
              </a:rPr>
              <a:t>of  </a:t>
            </a:r>
            <a:r>
              <a:rPr sz="3000" spc="-170" dirty="0">
                <a:latin typeface="Arial"/>
                <a:cs typeface="Arial"/>
              </a:rPr>
              <a:t>hazardous </a:t>
            </a:r>
            <a:r>
              <a:rPr sz="3000" spc="-80" dirty="0">
                <a:latin typeface="Arial"/>
                <a:cs typeface="Arial"/>
              </a:rPr>
              <a:t>matter, </a:t>
            </a:r>
            <a:r>
              <a:rPr sz="3000" spc="-95" dirty="0">
                <a:latin typeface="Arial"/>
                <a:cs typeface="Arial"/>
              </a:rPr>
              <a:t>including </a:t>
            </a:r>
            <a:r>
              <a:rPr sz="3000" spc="-204" dirty="0">
                <a:latin typeface="Arial"/>
                <a:cs typeface="Arial"/>
              </a:rPr>
              <a:t>changes </a:t>
            </a:r>
            <a:r>
              <a:rPr sz="3000" spc="-25" dirty="0">
                <a:latin typeface="Arial"/>
                <a:cs typeface="Arial"/>
              </a:rPr>
              <a:t>or</a:t>
            </a:r>
            <a:r>
              <a:rPr sz="3000" spc="-300" dirty="0">
                <a:latin typeface="Arial"/>
                <a:cs typeface="Arial"/>
              </a:rPr>
              <a:t> </a:t>
            </a:r>
            <a:r>
              <a:rPr sz="3000" spc="-100" dirty="0">
                <a:latin typeface="Arial"/>
                <a:cs typeface="Arial"/>
              </a:rPr>
              <a:t>additons  </a:t>
            </a:r>
            <a:r>
              <a:rPr sz="3000" spc="30" dirty="0">
                <a:latin typeface="Arial"/>
                <a:cs typeface="Arial"/>
              </a:rPr>
              <a:t>to </a:t>
            </a:r>
            <a:r>
              <a:rPr sz="3000" spc="-195" dirty="0">
                <a:latin typeface="Arial"/>
                <a:cs typeface="Arial"/>
              </a:rPr>
              <a:t>processes </a:t>
            </a:r>
            <a:r>
              <a:rPr sz="3000" spc="-20" dirty="0">
                <a:latin typeface="Arial"/>
                <a:cs typeface="Arial"/>
              </a:rPr>
              <a:t>or </a:t>
            </a:r>
            <a:r>
              <a:rPr sz="3000" spc="-145" dirty="0">
                <a:latin typeface="Arial"/>
                <a:cs typeface="Arial"/>
              </a:rPr>
              <a:t>storage </a:t>
            </a:r>
            <a:r>
              <a:rPr sz="3000" spc="-125" dirty="0">
                <a:latin typeface="Arial"/>
                <a:cs typeface="Arial"/>
              </a:rPr>
              <a:t>already</a:t>
            </a:r>
            <a:r>
              <a:rPr sz="3000" spc="-484" dirty="0">
                <a:latin typeface="Arial"/>
                <a:cs typeface="Arial"/>
              </a:rPr>
              <a:t> </a:t>
            </a:r>
            <a:r>
              <a:rPr sz="3000" spc="-125" dirty="0">
                <a:latin typeface="Arial"/>
                <a:cs typeface="Arial"/>
              </a:rPr>
              <a:t>declared</a:t>
            </a:r>
            <a:endParaRPr sz="3000">
              <a:latin typeface="Arial"/>
              <a:cs typeface="Arial"/>
            </a:endParaRPr>
          </a:p>
          <a:p>
            <a:pPr marL="355600" marR="242570" indent="-342900" algn="just">
              <a:lnSpc>
                <a:spcPct val="90000"/>
              </a:lnSpc>
              <a:spcBef>
                <a:spcPts val="720"/>
              </a:spcBef>
              <a:buChar char="•"/>
              <a:tabLst>
                <a:tab pos="354965" algn="l"/>
                <a:tab pos="355600" algn="l"/>
              </a:tabLst>
            </a:pPr>
            <a:r>
              <a:rPr sz="3000" spc="-105" dirty="0">
                <a:latin typeface="Arial"/>
                <a:cs typeface="Arial"/>
              </a:rPr>
              <a:t>Incidents </a:t>
            </a:r>
            <a:r>
              <a:rPr sz="3000" spc="-10" dirty="0">
                <a:latin typeface="Arial"/>
                <a:cs typeface="Arial"/>
              </a:rPr>
              <a:t>not </a:t>
            </a:r>
            <a:r>
              <a:rPr sz="3000" spc="-55" dirty="0">
                <a:latin typeface="Arial"/>
                <a:cs typeface="Arial"/>
              </a:rPr>
              <a:t>reported </a:t>
            </a:r>
            <a:r>
              <a:rPr sz="3000" spc="30" dirty="0">
                <a:latin typeface="Arial"/>
                <a:cs typeface="Arial"/>
              </a:rPr>
              <a:t>to </a:t>
            </a:r>
            <a:r>
              <a:rPr sz="3000" spc="-125" dirty="0">
                <a:latin typeface="Arial"/>
                <a:cs typeface="Arial"/>
              </a:rPr>
              <a:t>insurers </a:t>
            </a:r>
            <a:r>
              <a:rPr sz="3000" dirty="0">
                <a:latin typeface="Arial"/>
                <a:cs typeface="Arial"/>
              </a:rPr>
              <a:t>that </a:t>
            </a:r>
            <a:r>
              <a:rPr sz="3000" spc="-60" dirty="0">
                <a:latin typeface="Arial"/>
                <a:cs typeface="Arial"/>
              </a:rPr>
              <a:t>might  </a:t>
            </a:r>
            <a:r>
              <a:rPr sz="3000" spc="-75" dirty="0">
                <a:latin typeface="Arial"/>
                <a:cs typeface="Arial"/>
              </a:rPr>
              <a:t>otherwise </a:t>
            </a:r>
            <a:r>
              <a:rPr sz="3000" spc="-180" dirty="0">
                <a:latin typeface="Arial"/>
                <a:cs typeface="Arial"/>
              </a:rPr>
              <a:t>have </a:t>
            </a:r>
            <a:r>
              <a:rPr sz="3000" spc="-90" dirty="0">
                <a:latin typeface="Arial"/>
                <a:cs typeface="Arial"/>
              </a:rPr>
              <a:t>led </a:t>
            </a:r>
            <a:r>
              <a:rPr sz="3000" spc="30" dirty="0">
                <a:latin typeface="Arial"/>
                <a:cs typeface="Arial"/>
              </a:rPr>
              <a:t>to </a:t>
            </a:r>
            <a:r>
              <a:rPr sz="3000" spc="-235" dirty="0">
                <a:latin typeface="Arial"/>
                <a:cs typeface="Arial"/>
              </a:rPr>
              <a:t>a </a:t>
            </a:r>
            <a:r>
              <a:rPr sz="3000" spc="-110" dirty="0">
                <a:latin typeface="Arial"/>
                <a:cs typeface="Arial"/>
              </a:rPr>
              <a:t>claim </a:t>
            </a:r>
            <a:r>
              <a:rPr sz="3000" spc="-165" dirty="0">
                <a:latin typeface="Arial"/>
                <a:cs typeface="Arial"/>
              </a:rPr>
              <a:t>e.g </a:t>
            </a:r>
            <a:r>
              <a:rPr sz="3000" spc="20" dirty="0">
                <a:latin typeface="Arial"/>
                <a:cs typeface="Arial"/>
              </a:rPr>
              <a:t>theft</a:t>
            </a:r>
            <a:r>
              <a:rPr sz="3000" spc="-605" dirty="0">
                <a:latin typeface="Arial"/>
                <a:cs typeface="Arial"/>
              </a:rPr>
              <a:t> </a:t>
            </a:r>
            <a:r>
              <a:rPr sz="3000" spc="-25" dirty="0">
                <a:latin typeface="Arial"/>
                <a:cs typeface="Arial"/>
              </a:rPr>
              <a:t>or </a:t>
            </a:r>
            <a:r>
              <a:rPr sz="3000" spc="-130" dirty="0">
                <a:latin typeface="Arial"/>
                <a:cs typeface="Arial"/>
              </a:rPr>
              <a:t>small  </a:t>
            </a:r>
            <a:r>
              <a:rPr sz="3000" spc="-85" dirty="0">
                <a:latin typeface="Arial"/>
                <a:cs typeface="Arial"/>
              </a:rPr>
              <a:t>fires.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11245" y="461899"/>
            <a:ext cx="292227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75" dirty="0"/>
              <a:t>4)</a:t>
            </a:r>
            <a:r>
              <a:rPr spc="-300" dirty="0"/>
              <a:t> </a:t>
            </a:r>
            <a:r>
              <a:rPr spc="-95" dirty="0"/>
              <a:t>Indemnity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37461"/>
            <a:ext cx="7976234" cy="4388485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355600" marR="174625" indent="-342900" algn="just">
              <a:lnSpc>
                <a:spcPts val="2590"/>
              </a:lnSpc>
              <a:spcBef>
                <a:spcPts val="725"/>
              </a:spcBef>
              <a:buChar char="•"/>
              <a:tabLst>
                <a:tab pos="354965" algn="l"/>
                <a:tab pos="355600" algn="l"/>
                <a:tab pos="2599055" algn="l"/>
              </a:tabLst>
            </a:pPr>
            <a:r>
              <a:rPr sz="2700" spc="-195" dirty="0">
                <a:latin typeface="Arial"/>
                <a:cs typeface="Arial"/>
              </a:rPr>
              <a:t>The </a:t>
            </a:r>
            <a:r>
              <a:rPr sz="2700" spc="-125" dirty="0">
                <a:latin typeface="Arial"/>
                <a:cs typeface="Arial"/>
              </a:rPr>
              <a:t>insurance </a:t>
            </a:r>
            <a:r>
              <a:rPr sz="2700" spc="-70" dirty="0">
                <a:latin typeface="Arial"/>
                <a:cs typeface="Arial"/>
              </a:rPr>
              <a:t>contract </a:t>
            </a:r>
            <a:r>
              <a:rPr sz="2700" spc="-105" dirty="0">
                <a:latin typeface="Arial"/>
                <a:cs typeface="Arial"/>
              </a:rPr>
              <a:t>should </a:t>
            </a:r>
            <a:r>
              <a:rPr sz="2700" spc="-160" dirty="0">
                <a:latin typeface="Arial"/>
                <a:cs typeface="Arial"/>
              </a:rPr>
              <a:t>always </a:t>
            </a:r>
            <a:r>
              <a:rPr sz="2700" spc="-125" dirty="0">
                <a:latin typeface="Arial"/>
                <a:cs typeface="Arial"/>
              </a:rPr>
              <a:t>be </a:t>
            </a:r>
            <a:r>
              <a:rPr sz="2700" spc="-210" dirty="0">
                <a:latin typeface="Arial"/>
                <a:cs typeface="Arial"/>
              </a:rPr>
              <a:t>a </a:t>
            </a:r>
            <a:r>
              <a:rPr sz="2700" spc="-70" dirty="0">
                <a:latin typeface="Arial"/>
                <a:cs typeface="Arial"/>
              </a:rPr>
              <a:t>contract</a:t>
            </a:r>
            <a:r>
              <a:rPr sz="2700" spc="-275" dirty="0">
                <a:latin typeface="Arial"/>
                <a:cs typeface="Arial"/>
              </a:rPr>
              <a:t> </a:t>
            </a:r>
            <a:r>
              <a:rPr sz="2700" spc="-10" dirty="0">
                <a:latin typeface="Arial"/>
                <a:cs typeface="Arial"/>
              </a:rPr>
              <a:t>of  </a:t>
            </a:r>
            <a:r>
              <a:rPr sz="2700" spc="-50" dirty="0">
                <a:latin typeface="Arial"/>
                <a:cs typeface="Arial"/>
              </a:rPr>
              <a:t>indemnity</a:t>
            </a:r>
            <a:r>
              <a:rPr sz="2700" spc="-135" dirty="0">
                <a:latin typeface="Arial"/>
                <a:cs typeface="Arial"/>
              </a:rPr>
              <a:t> </a:t>
            </a:r>
            <a:r>
              <a:rPr sz="2700" spc="-70" dirty="0">
                <a:latin typeface="Arial"/>
                <a:cs typeface="Arial"/>
              </a:rPr>
              <a:t>only	</a:t>
            </a:r>
            <a:r>
              <a:rPr sz="2700" spc="-125" dirty="0">
                <a:latin typeface="Arial"/>
                <a:cs typeface="Arial"/>
              </a:rPr>
              <a:t>and </a:t>
            </a:r>
            <a:r>
              <a:rPr sz="2700" spc="-60" dirty="0">
                <a:latin typeface="Arial"/>
                <a:cs typeface="Arial"/>
              </a:rPr>
              <a:t>nothing</a:t>
            </a:r>
            <a:r>
              <a:rPr sz="2700" spc="-180" dirty="0">
                <a:latin typeface="Arial"/>
                <a:cs typeface="Arial"/>
              </a:rPr>
              <a:t> </a:t>
            </a:r>
            <a:r>
              <a:rPr sz="2700" spc="-80" dirty="0">
                <a:latin typeface="Arial"/>
                <a:cs typeface="Arial"/>
              </a:rPr>
              <a:t>more.</a:t>
            </a:r>
            <a:endParaRPr sz="2700">
              <a:latin typeface="Arial"/>
              <a:cs typeface="Arial"/>
            </a:endParaRPr>
          </a:p>
          <a:p>
            <a:pPr marL="355600" marR="558165" indent="-342900" algn="just">
              <a:lnSpc>
                <a:spcPct val="80000"/>
              </a:lnSpc>
              <a:spcBef>
                <a:spcPts val="675"/>
              </a:spcBef>
              <a:buChar char="•"/>
              <a:tabLst>
                <a:tab pos="354965" algn="l"/>
                <a:tab pos="355600" algn="l"/>
              </a:tabLst>
            </a:pPr>
            <a:r>
              <a:rPr sz="2700" spc="-110" dirty="0">
                <a:latin typeface="Arial"/>
                <a:cs typeface="Arial"/>
              </a:rPr>
              <a:t>Insured </a:t>
            </a:r>
            <a:r>
              <a:rPr sz="2700" spc="-60" dirty="0">
                <a:latin typeface="Arial"/>
                <a:cs typeface="Arial"/>
              </a:rPr>
              <a:t>can’t </a:t>
            </a:r>
            <a:r>
              <a:rPr sz="2700" spc="-170" dirty="0">
                <a:latin typeface="Arial"/>
                <a:cs typeface="Arial"/>
              </a:rPr>
              <a:t>make </a:t>
            </a:r>
            <a:r>
              <a:rPr sz="2700" spc="-155" dirty="0">
                <a:latin typeface="Arial"/>
                <a:cs typeface="Arial"/>
              </a:rPr>
              <a:t>any </a:t>
            </a:r>
            <a:r>
              <a:rPr sz="2700" spc="5" dirty="0">
                <a:latin typeface="Arial"/>
                <a:cs typeface="Arial"/>
              </a:rPr>
              <a:t>profit </a:t>
            </a:r>
            <a:r>
              <a:rPr sz="2700" spc="-30" dirty="0">
                <a:latin typeface="Arial"/>
                <a:cs typeface="Arial"/>
              </a:rPr>
              <a:t>from the </a:t>
            </a:r>
            <a:r>
              <a:rPr sz="2700" spc="-125" dirty="0">
                <a:latin typeface="Arial"/>
                <a:cs typeface="Arial"/>
              </a:rPr>
              <a:t>insurance  </a:t>
            </a:r>
            <a:r>
              <a:rPr sz="2700" spc="-70" dirty="0">
                <a:latin typeface="Arial"/>
                <a:cs typeface="Arial"/>
              </a:rPr>
              <a:t>contract. </a:t>
            </a:r>
            <a:r>
              <a:rPr sz="2700" spc="-135" dirty="0">
                <a:latin typeface="Arial"/>
                <a:cs typeface="Arial"/>
              </a:rPr>
              <a:t>Insurance </a:t>
            </a:r>
            <a:r>
              <a:rPr sz="2700" spc="-70" dirty="0">
                <a:latin typeface="Arial"/>
                <a:cs typeface="Arial"/>
              </a:rPr>
              <a:t>contract </a:t>
            </a:r>
            <a:r>
              <a:rPr sz="2700" spc="-170" dirty="0">
                <a:latin typeface="Arial"/>
                <a:cs typeface="Arial"/>
              </a:rPr>
              <a:t>means </a:t>
            </a:r>
            <a:r>
              <a:rPr sz="2700" spc="-10" dirty="0">
                <a:latin typeface="Arial"/>
                <a:cs typeface="Arial"/>
              </a:rPr>
              <a:t>for </a:t>
            </a:r>
            <a:r>
              <a:rPr sz="2700" spc="-160" dirty="0">
                <a:latin typeface="Arial"/>
                <a:cs typeface="Arial"/>
              </a:rPr>
              <a:t>coverage</a:t>
            </a:r>
            <a:r>
              <a:rPr sz="2700" spc="-525" dirty="0">
                <a:latin typeface="Arial"/>
                <a:cs typeface="Arial"/>
              </a:rPr>
              <a:t> </a:t>
            </a:r>
            <a:r>
              <a:rPr sz="2700" spc="-10" dirty="0">
                <a:latin typeface="Arial"/>
                <a:cs typeface="Arial"/>
              </a:rPr>
              <a:t>of  </a:t>
            </a:r>
            <a:r>
              <a:rPr sz="2700" spc="-185" dirty="0">
                <a:latin typeface="Arial"/>
                <a:cs typeface="Arial"/>
              </a:rPr>
              <a:t>losses</a:t>
            </a:r>
            <a:r>
              <a:rPr sz="2700" spc="-160" dirty="0">
                <a:latin typeface="Arial"/>
                <a:cs typeface="Arial"/>
              </a:rPr>
              <a:t> </a:t>
            </a:r>
            <a:r>
              <a:rPr sz="2700" spc="-105" dirty="0">
                <a:latin typeface="Arial"/>
                <a:cs typeface="Arial"/>
              </a:rPr>
              <a:t>only.</a:t>
            </a:r>
            <a:endParaRPr sz="2700">
              <a:latin typeface="Arial"/>
              <a:cs typeface="Arial"/>
            </a:endParaRPr>
          </a:p>
          <a:p>
            <a:pPr marL="355600" marR="5080" indent="-342900" algn="just">
              <a:lnSpc>
                <a:spcPts val="2590"/>
              </a:lnSpc>
              <a:spcBef>
                <a:spcPts val="630"/>
              </a:spcBef>
              <a:buChar char="•"/>
              <a:tabLst>
                <a:tab pos="354965" algn="l"/>
                <a:tab pos="355600" algn="l"/>
              </a:tabLst>
            </a:pPr>
            <a:r>
              <a:rPr sz="2700" spc="-60" dirty="0">
                <a:latin typeface="Arial"/>
                <a:cs typeface="Arial"/>
              </a:rPr>
              <a:t>Indemnity</a:t>
            </a:r>
            <a:r>
              <a:rPr sz="2700" spc="-165" dirty="0">
                <a:latin typeface="Arial"/>
                <a:cs typeface="Arial"/>
              </a:rPr>
              <a:t> </a:t>
            </a:r>
            <a:r>
              <a:rPr sz="2700" spc="-170" dirty="0">
                <a:latin typeface="Arial"/>
                <a:cs typeface="Arial"/>
              </a:rPr>
              <a:t>means</a:t>
            </a:r>
            <a:r>
              <a:rPr sz="2700" spc="-155" dirty="0">
                <a:latin typeface="Arial"/>
                <a:cs typeface="Arial"/>
              </a:rPr>
              <a:t> </a:t>
            </a:r>
            <a:r>
              <a:rPr sz="2700" spc="-210" dirty="0">
                <a:latin typeface="Arial"/>
                <a:cs typeface="Arial"/>
              </a:rPr>
              <a:t>a</a:t>
            </a:r>
            <a:r>
              <a:rPr sz="2700" spc="-135" dirty="0">
                <a:latin typeface="Arial"/>
                <a:cs typeface="Arial"/>
              </a:rPr>
              <a:t> </a:t>
            </a:r>
            <a:r>
              <a:rPr sz="2700" spc="-120" dirty="0">
                <a:latin typeface="Arial"/>
                <a:cs typeface="Arial"/>
              </a:rPr>
              <a:t>guarantee</a:t>
            </a:r>
            <a:r>
              <a:rPr sz="2700" spc="-160" dirty="0">
                <a:latin typeface="Arial"/>
                <a:cs typeface="Arial"/>
              </a:rPr>
              <a:t> </a:t>
            </a:r>
            <a:r>
              <a:rPr sz="2700" spc="20" dirty="0">
                <a:latin typeface="Arial"/>
                <a:cs typeface="Arial"/>
              </a:rPr>
              <a:t>to</a:t>
            </a:r>
            <a:r>
              <a:rPr sz="2700" spc="-140" dirty="0">
                <a:latin typeface="Arial"/>
                <a:cs typeface="Arial"/>
              </a:rPr>
              <a:t> </a:t>
            </a:r>
            <a:r>
              <a:rPr sz="2700" spc="-10" dirty="0">
                <a:latin typeface="Arial"/>
                <a:cs typeface="Arial"/>
              </a:rPr>
              <a:t>put</a:t>
            </a:r>
            <a:r>
              <a:rPr sz="2700" spc="-145" dirty="0">
                <a:latin typeface="Arial"/>
                <a:cs typeface="Arial"/>
              </a:rPr>
              <a:t> </a:t>
            </a:r>
            <a:r>
              <a:rPr sz="2700" spc="-30" dirty="0">
                <a:latin typeface="Arial"/>
                <a:cs typeface="Arial"/>
              </a:rPr>
              <a:t>the</a:t>
            </a:r>
            <a:r>
              <a:rPr sz="2700" spc="-150" dirty="0">
                <a:latin typeface="Arial"/>
                <a:cs typeface="Arial"/>
              </a:rPr>
              <a:t> </a:t>
            </a:r>
            <a:r>
              <a:rPr sz="2700" spc="-100" dirty="0">
                <a:latin typeface="Arial"/>
                <a:cs typeface="Arial"/>
              </a:rPr>
              <a:t>insured</a:t>
            </a:r>
            <a:r>
              <a:rPr sz="2700" spc="-145" dirty="0">
                <a:latin typeface="Arial"/>
                <a:cs typeface="Arial"/>
              </a:rPr>
              <a:t> </a:t>
            </a:r>
            <a:r>
              <a:rPr sz="2700" spc="-35" dirty="0">
                <a:latin typeface="Arial"/>
                <a:cs typeface="Arial"/>
              </a:rPr>
              <a:t>in</a:t>
            </a:r>
            <a:r>
              <a:rPr sz="2700" spc="-140" dirty="0">
                <a:latin typeface="Arial"/>
                <a:cs typeface="Arial"/>
              </a:rPr>
              <a:t> </a:t>
            </a:r>
            <a:r>
              <a:rPr sz="2700" spc="-30" dirty="0">
                <a:latin typeface="Arial"/>
                <a:cs typeface="Arial"/>
              </a:rPr>
              <a:t>the  </a:t>
            </a:r>
            <a:r>
              <a:rPr sz="2700" spc="-60" dirty="0">
                <a:latin typeface="Arial"/>
                <a:cs typeface="Arial"/>
              </a:rPr>
              <a:t>position </a:t>
            </a:r>
            <a:r>
              <a:rPr sz="2700" spc="-254" dirty="0">
                <a:latin typeface="Arial"/>
                <a:cs typeface="Arial"/>
              </a:rPr>
              <a:t>as </a:t>
            </a:r>
            <a:r>
              <a:rPr sz="2700" spc="-125" dirty="0">
                <a:latin typeface="Arial"/>
                <a:cs typeface="Arial"/>
              </a:rPr>
              <a:t>he </a:t>
            </a:r>
            <a:r>
              <a:rPr sz="2700" spc="-185" dirty="0">
                <a:latin typeface="Arial"/>
                <a:cs typeface="Arial"/>
              </a:rPr>
              <a:t>was </a:t>
            </a:r>
            <a:r>
              <a:rPr sz="2700" spc="-85" dirty="0">
                <a:latin typeface="Arial"/>
                <a:cs typeface="Arial"/>
              </a:rPr>
              <a:t>before</a:t>
            </a:r>
            <a:r>
              <a:rPr sz="2700" spc="-140" dirty="0">
                <a:latin typeface="Arial"/>
                <a:cs typeface="Arial"/>
              </a:rPr>
              <a:t> </a:t>
            </a:r>
            <a:r>
              <a:rPr sz="2700" spc="-100" dirty="0">
                <a:latin typeface="Arial"/>
                <a:cs typeface="Arial"/>
              </a:rPr>
              <a:t>accident.</a:t>
            </a:r>
            <a:endParaRPr sz="2700">
              <a:latin typeface="Arial"/>
              <a:cs typeface="Arial"/>
            </a:endParaRPr>
          </a:p>
          <a:p>
            <a:pPr marL="355600" marR="1336040" indent="-342900" algn="just">
              <a:lnSpc>
                <a:spcPct val="80000"/>
              </a:lnSpc>
              <a:spcBef>
                <a:spcPts val="675"/>
              </a:spcBef>
              <a:buChar char="•"/>
              <a:tabLst>
                <a:tab pos="354965" algn="l"/>
                <a:tab pos="355600" algn="l"/>
              </a:tabLst>
            </a:pPr>
            <a:r>
              <a:rPr sz="2700" spc="-175" dirty="0">
                <a:latin typeface="Arial"/>
                <a:cs typeface="Arial"/>
              </a:rPr>
              <a:t>This </a:t>
            </a:r>
            <a:r>
              <a:rPr sz="2700" spc="-60" dirty="0">
                <a:latin typeface="Arial"/>
                <a:cs typeface="Arial"/>
              </a:rPr>
              <a:t>principle </a:t>
            </a:r>
            <a:r>
              <a:rPr sz="2700" spc="-160" dirty="0">
                <a:latin typeface="Arial"/>
                <a:cs typeface="Arial"/>
              </a:rPr>
              <a:t>does </a:t>
            </a:r>
            <a:r>
              <a:rPr sz="2700" spc="-5" dirty="0">
                <a:latin typeface="Arial"/>
                <a:cs typeface="Arial"/>
              </a:rPr>
              <a:t>not </a:t>
            </a:r>
            <a:r>
              <a:rPr sz="2700" spc="-100" dirty="0">
                <a:latin typeface="Arial"/>
                <a:cs typeface="Arial"/>
              </a:rPr>
              <a:t>apply </a:t>
            </a:r>
            <a:r>
              <a:rPr sz="2700" spc="20" dirty="0">
                <a:latin typeface="Arial"/>
                <a:cs typeface="Arial"/>
              </a:rPr>
              <a:t>to </a:t>
            </a:r>
            <a:r>
              <a:rPr sz="2700" spc="-30" dirty="0">
                <a:latin typeface="Arial"/>
                <a:cs typeface="Arial"/>
              </a:rPr>
              <a:t>life</a:t>
            </a:r>
            <a:r>
              <a:rPr sz="2700" spc="-530" dirty="0">
                <a:latin typeface="Arial"/>
                <a:cs typeface="Arial"/>
              </a:rPr>
              <a:t> </a:t>
            </a:r>
            <a:r>
              <a:rPr sz="2700" spc="-130" dirty="0">
                <a:latin typeface="Arial"/>
                <a:cs typeface="Arial"/>
              </a:rPr>
              <a:t>insurance  </a:t>
            </a:r>
            <a:r>
              <a:rPr sz="2700" spc="-95" dirty="0">
                <a:latin typeface="Arial"/>
                <a:cs typeface="Arial"/>
              </a:rPr>
              <a:t>contracts.</a:t>
            </a:r>
            <a:endParaRPr sz="2700">
              <a:latin typeface="Arial"/>
              <a:cs typeface="Arial"/>
            </a:endParaRPr>
          </a:p>
          <a:p>
            <a:pPr marL="355600" marR="159385" indent="-342900" algn="just">
              <a:lnSpc>
                <a:spcPct val="80000"/>
              </a:lnSpc>
              <a:spcBef>
                <a:spcPts val="645"/>
              </a:spcBef>
              <a:buChar char="•"/>
              <a:tabLst>
                <a:tab pos="355600" algn="l"/>
              </a:tabLst>
            </a:pPr>
            <a:r>
              <a:rPr sz="2700" spc="-195" dirty="0">
                <a:latin typeface="Arial"/>
                <a:cs typeface="Arial"/>
              </a:rPr>
              <a:t>The </a:t>
            </a:r>
            <a:r>
              <a:rPr sz="2700" spc="-90" dirty="0">
                <a:latin typeface="Arial"/>
                <a:cs typeface="Arial"/>
              </a:rPr>
              <a:t>main </a:t>
            </a:r>
            <a:r>
              <a:rPr sz="2700" spc="-60" dirty="0">
                <a:latin typeface="Arial"/>
                <a:cs typeface="Arial"/>
              </a:rPr>
              <a:t>object </a:t>
            </a:r>
            <a:r>
              <a:rPr sz="2700" spc="-5" dirty="0">
                <a:latin typeface="Arial"/>
                <a:cs typeface="Arial"/>
              </a:rPr>
              <a:t>of </a:t>
            </a:r>
            <a:r>
              <a:rPr sz="2700" spc="-50" dirty="0">
                <a:latin typeface="Arial"/>
                <a:cs typeface="Arial"/>
              </a:rPr>
              <a:t>this </a:t>
            </a:r>
            <a:r>
              <a:rPr sz="2700" spc="-65" dirty="0">
                <a:latin typeface="Arial"/>
                <a:cs typeface="Arial"/>
              </a:rPr>
              <a:t>principle </a:t>
            </a:r>
            <a:r>
              <a:rPr sz="2700" spc="-140" dirty="0">
                <a:latin typeface="Arial"/>
                <a:cs typeface="Arial"/>
              </a:rPr>
              <a:t>is </a:t>
            </a:r>
            <a:r>
              <a:rPr sz="2700" spc="20" dirty="0">
                <a:latin typeface="Arial"/>
                <a:cs typeface="Arial"/>
              </a:rPr>
              <a:t>to </a:t>
            </a:r>
            <a:r>
              <a:rPr sz="2700" spc="-130" dirty="0">
                <a:latin typeface="Arial"/>
                <a:cs typeface="Arial"/>
              </a:rPr>
              <a:t>ensure </a:t>
            </a:r>
            <a:r>
              <a:rPr sz="2700" spc="-5" dirty="0">
                <a:latin typeface="Arial"/>
                <a:cs typeface="Arial"/>
              </a:rPr>
              <a:t>that </a:t>
            </a:r>
            <a:r>
              <a:rPr sz="2700" spc="-30" dirty="0">
                <a:latin typeface="Arial"/>
                <a:cs typeface="Arial"/>
              </a:rPr>
              <a:t>the  </a:t>
            </a:r>
            <a:r>
              <a:rPr sz="2700" spc="-100" dirty="0">
                <a:latin typeface="Arial"/>
                <a:cs typeface="Arial"/>
              </a:rPr>
              <a:t>insured</a:t>
            </a:r>
            <a:r>
              <a:rPr sz="2700" spc="-160" dirty="0">
                <a:latin typeface="Arial"/>
                <a:cs typeface="Arial"/>
              </a:rPr>
              <a:t> </a:t>
            </a:r>
            <a:r>
              <a:rPr sz="2700" spc="-140" dirty="0">
                <a:latin typeface="Arial"/>
                <a:cs typeface="Arial"/>
              </a:rPr>
              <a:t>is </a:t>
            </a:r>
            <a:r>
              <a:rPr sz="2700" spc="-5" dirty="0">
                <a:latin typeface="Arial"/>
                <a:cs typeface="Arial"/>
              </a:rPr>
              <a:t>not</a:t>
            </a:r>
            <a:r>
              <a:rPr sz="2700" spc="-145" dirty="0">
                <a:latin typeface="Arial"/>
                <a:cs typeface="Arial"/>
              </a:rPr>
              <a:t> </a:t>
            </a:r>
            <a:r>
              <a:rPr sz="2700" spc="-110" dirty="0">
                <a:latin typeface="Arial"/>
                <a:cs typeface="Arial"/>
              </a:rPr>
              <a:t>able</a:t>
            </a:r>
            <a:r>
              <a:rPr sz="2700" spc="-160" dirty="0">
                <a:latin typeface="Arial"/>
                <a:cs typeface="Arial"/>
              </a:rPr>
              <a:t> </a:t>
            </a:r>
            <a:r>
              <a:rPr sz="2700" spc="20" dirty="0">
                <a:latin typeface="Arial"/>
                <a:cs typeface="Arial"/>
              </a:rPr>
              <a:t>to</a:t>
            </a:r>
            <a:r>
              <a:rPr sz="2700" spc="-140" dirty="0">
                <a:latin typeface="Arial"/>
                <a:cs typeface="Arial"/>
              </a:rPr>
              <a:t> </a:t>
            </a:r>
            <a:r>
              <a:rPr sz="2700" spc="-185" dirty="0">
                <a:latin typeface="Arial"/>
                <a:cs typeface="Arial"/>
              </a:rPr>
              <a:t>use</a:t>
            </a:r>
            <a:r>
              <a:rPr sz="2700" spc="-160" dirty="0">
                <a:latin typeface="Arial"/>
                <a:cs typeface="Arial"/>
              </a:rPr>
              <a:t> </a:t>
            </a:r>
            <a:r>
              <a:rPr sz="2700" spc="-55" dirty="0">
                <a:latin typeface="Arial"/>
                <a:cs typeface="Arial"/>
              </a:rPr>
              <a:t>this</a:t>
            </a:r>
            <a:r>
              <a:rPr sz="2700" spc="-140" dirty="0">
                <a:latin typeface="Arial"/>
                <a:cs typeface="Arial"/>
              </a:rPr>
              <a:t> </a:t>
            </a:r>
            <a:r>
              <a:rPr sz="2700" spc="-70" dirty="0">
                <a:latin typeface="Arial"/>
                <a:cs typeface="Arial"/>
              </a:rPr>
              <a:t>contract</a:t>
            </a:r>
            <a:r>
              <a:rPr sz="2700" spc="-150" dirty="0">
                <a:latin typeface="Arial"/>
                <a:cs typeface="Arial"/>
              </a:rPr>
              <a:t> </a:t>
            </a:r>
            <a:r>
              <a:rPr sz="2700" spc="-10" dirty="0">
                <a:latin typeface="Arial"/>
                <a:cs typeface="Arial"/>
              </a:rPr>
              <a:t>for</a:t>
            </a:r>
            <a:r>
              <a:rPr sz="2700" spc="-145" dirty="0">
                <a:latin typeface="Arial"/>
                <a:cs typeface="Arial"/>
              </a:rPr>
              <a:t> </a:t>
            </a:r>
            <a:r>
              <a:rPr sz="2700" spc="-95" dirty="0">
                <a:latin typeface="Arial"/>
                <a:cs typeface="Arial"/>
              </a:rPr>
              <a:t>speculation  </a:t>
            </a:r>
            <a:r>
              <a:rPr sz="2700" spc="-25" dirty="0">
                <a:latin typeface="Arial"/>
                <a:cs typeface="Arial"/>
              </a:rPr>
              <a:t>or</a:t>
            </a:r>
            <a:r>
              <a:rPr sz="2700" spc="-150" dirty="0">
                <a:latin typeface="Arial"/>
                <a:cs typeface="Arial"/>
              </a:rPr>
              <a:t> </a:t>
            </a:r>
            <a:r>
              <a:rPr sz="2700" spc="-114" dirty="0">
                <a:latin typeface="Arial"/>
                <a:cs typeface="Arial"/>
              </a:rPr>
              <a:t>gambling.</a:t>
            </a:r>
            <a:endParaRPr sz="2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59785" y="461899"/>
            <a:ext cx="34251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75" dirty="0"/>
              <a:t>5)</a:t>
            </a:r>
            <a:r>
              <a:rPr spc="-275" dirty="0"/>
              <a:t> </a:t>
            </a:r>
            <a:r>
              <a:rPr spc="-50" dirty="0"/>
              <a:t>contribution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37461"/>
            <a:ext cx="7965440" cy="430593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355600" marR="228600" indent="-342900" algn="just">
              <a:lnSpc>
                <a:spcPct val="80000"/>
              </a:lnSpc>
              <a:spcBef>
                <a:spcPts val="745"/>
              </a:spcBef>
              <a:buChar char="•"/>
              <a:tabLst>
                <a:tab pos="354965" algn="l"/>
                <a:tab pos="355600" algn="l"/>
              </a:tabLst>
            </a:pPr>
            <a:r>
              <a:rPr sz="2700" spc="-80" dirty="0">
                <a:latin typeface="Arial"/>
                <a:cs typeface="Arial"/>
              </a:rPr>
              <a:t>In </a:t>
            </a:r>
            <a:r>
              <a:rPr sz="2700" spc="-225" dirty="0">
                <a:latin typeface="Arial"/>
                <a:cs typeface="Arial"/>
              </a:rPr>
              <a:t>case </a:t>
            </a:r>
            <a:r>
              <a:rPr sz="2700" spc="-30" dirty="0">
                <a:latin typeface="Arial"/>
                <a:cs typeface="Arial"/>
              </a:rPr>
              <a:t>the </a:t>
            </a:r>
            <a:r>
              <a:rPr sz="2700" spc="-100" dirty="0">
                <a:latin typeface="Arial"/>
                <a:cs typeface="Arial"/>
              </a:rPr>
              <a:t>insured </a:t>
            </a:r>
            <a:r>
              <a:rPr sz="2700" spc="-40" dirty="0">
                <a:latin typeface="Arial"/>
                <a:cs typeface="Arial"/>
              </a:rPr>
              <a:t>took </a:t>
            </a:r>
            <a:r>
              <a:rPr sz="2700" spc="-85" dirty="0">
                <a:latin typeface="Arial"/>
                <a:cs typeface="Arial"/>
              </a:rPr>
              <a:t>more </a:t>
            </a:r>
            <a:r>
              <a:rPr sz="2700" spc="-55" dirty="0">
                <a:latin typeface="Arial"/>
                <a:cs typeface="Arial"/>
              </a:rPr>
              <a:t>than </a:t>
            </a:r>
            <a:r>
              <a:rPr sz="2700" spc="-110" dirty="0">
                <a:latin typeface="Arial"/>
                <a:cs typeface="Arial"/>
              </a:rPr>
              <a:t>one </a:t>
            </a:r>
            <a:r>
              <a:rPr sz="2700" spc="-125" dirty="0">
                <a:latin typeface="Arial"/>
                <a:cs typeface="Arial"/>
              </a:rPr>
              <a:t>insurance  </a:t>
            </a:r>
            <a:r>
              <a:rPr sz="2700" spc="-80" dirty="0">
                <a:latin typeface="Arial"/>
                <a:cs typeface="Arial"/>
              </a:rPr>
              <a:t>policy </a:t>
            </a:r>
            <a:r>
              <a:rPr sz="2700" spc="-10" dirty="0">
                <a:latin typeface="Arial"/>
                <a:cs typeface="Arial"/>
              </a:rPr>
              <a:t>for </a:t>
            </a:r>
            <a:r>
              <a:rPr sz="2700" spc="-190" dirty="0">
                <a:latin typeface="Arial"/>
                <a:cs typeface="Arial"/>
              </a:rPr>
              <a:t>same </a:t>
            </a:r>
            <a:r>
              <a:rPr sz="2700" spc="-95" dirty="0">
                <a:latin typeface="Arial"/>
                <a:cs typeface="Arial"/>
              </a:rPr>
              <a:t>subject </a:t>
            </a:r>
            <a:r>
              <a:rPr sz="2700" spc="-75" dirty="0">
                <a:latin typeface="Arial"/>
                <a:cs typeface="Arial"/>
              </a:rPr>
              <a:t>matter, </a:t>
            </a:r>
            <a:r>
              <a:rPr sz="2700" spc="-95" dirty="0">
                <a:latin typeface="Arial"/>
                <a:cs typeface="Arial"/>
              </a:rPr>
              <a:t>he/she </a:t>
            </a:r>
            <a:r>
              <a:rPr sz="2700" spc="-60" dirty="0">
                <a:latin typeface="Arial"/>
                <a:cs typeface="Arial"/>
              </a:rPr>
              <a:t>can’t </a:t>
            </a:r>
            <a:r>
              <a:rPr sz="2700" spc="-170" dirty="0">
                <a:latin typeface="Arial"/>
                <a:cs typeface="Arial"/>
              </a:rPr>
              <a:t>make  </a:t>
            </a:r>
            <a:r>
              <a:rPr sz="2700" spc="10" dirty="0">
                <a:latin typeface="Arial"/>
                <a:cs typeface="Arial"/>
              </a:rPr>
              <a:t>profit </a:t>
            </a:r>
            <a:r>
              <a:rPr sz="2700" spc="-114" dirty="0">
                <a:latin typeface="Arial"/>
                <a:cs typeface="Arial"/>
              </a:rPr>
              <a:t>by </a:t>
            </a:r>
            <a:r>
              <a:rPr sz="2700" spc="-120" dirty="0">
                <a:latin typeface="Arial"/>
                <a:cs typeface="Arial"/>
              </a:rPr>
              <a:t>making </a:t>
            </a:r>
            <a:r>
              <a:rPr sz="2700" spc="-95" dirty="0">
                <a:latin typeface="Arial"/>
                <a:cs typeface="Arial"/>
              </a:rPr>
              <a:t>claim </a:t>
            </a:r>
            <a:r>
              <a:rPr sz="2700" spc="-10" dirty="0">
                <a:latin typeface="Arial"/>
                <a:cs typeface="Arial"/>
              </a:rPr>
              <a:t>for </a:t>
            </a:r>
            <a:r>
              <a:rPr sz="2700" spc="-190" dirty="0">
                <a:latin typeface="Arial"/>
                <a:cs typeface="Arial"/>
              </a:rPr>
              <a:t>same </a:t>
            </a:r>
            <a:r>
              <a:rPr sz="2700" spc="-165" dirty="0">
                <a:latin typeface="Arial"/>
                <a:cs typeface="Arial"/>
              </a:rPr>
              <a:t>loss </a:t>
            </a:r>
            <a:r>
              <a:rPr sz="2700" spc="-85" dirty="0">
                <a:latin typeface="Arial"/>
                <a:cs typeface="Arial"/>
              </a:rPr>
              <a:t>more </a:t>
            </a:r>
            <a:r>
              <a:rPr sz="2700" spc="-55" dirty="0">
                <a:latin typeface="Arial"/>
                <a:cs typeface="Arial"/>
              </a:rPr>
              <a:t>than</a:t>
            </a:r>
            <a:r>
              <a:rPr sz="2700" spc="-545" dirty="0">
                <a:latin typeface="Arial"/>
                <a:cs typeface="Arial"/>
              </a:rPr>
              <a:t> </a:t>
            </a:r>
            <a:r>
              <a:rPr sz="2700" spc="-125" dirty="0">
                <a:latin typeface="Arial"/>
                <a:cs typeface="Arial"/>
              </a:rPr>
              <a:t>once.</a:t>
            </a:r>
            <a:endParaRPr sz="2700">
              <a:latin typeface="Arial"/>
              <a:cs typeface="Arial"/>
            </a:endParaRPr>
          </a:p>
          <a:p>
            <a:pPr marL="355600" marR="140335" indent="-342900" algn="just">
              <a:lnSpc>
                <a:spcPts val="2590"/>
              </a:lnSpc>
              <a:spcBef>
                <a:spcPts val="630"/>
              </a:spcBef>
              <a:buChar char="•"/>
              <a:tabLst>
                <a:tab pos="355600" algn="l"/>
              </a:tabLst>
            </a:pPr>
            <a:r>
              <a:rPr sz="2700" spc="-165" dirty="0">
                <a:latin typeface="Arial"/>
                <a:cs typeface="Arial"/>
              </a:rPr>
              <a:t>For </a:t>
            </a:r>
            <a:r>
              <a:rPr sz="2700" spc="-125" dirty="0">
                <a:latin typeface="Arial"/>
                <a:cs typeface="Arial"/>
              </a:rPr>
              <a:t>example: </a:t>
            </a:r>
            <a:r>
              <a:rPr sz="2700" spc="-220" dirty="0">
                <a:latin typeface="Arial"/>
                <a:cs typeface="Arial"/>
              </a:rPr>
              <a:t>Raj </a:t>
            </a:r>
            <a:r>
              <a:rPr sz="2700" spc="-200" dirty="0">
                <a:latin typeface="Arial"/>
                <a:cs typeface="Arial"/>
              </a:rPr>
              <a:t>has </a:t>
            </a:r>
            <a:r>
              <a:rPr sz="2700" spc="-210" dirty="0">
                <a:latin typeface="Arial"/>
                <a:cs typeface="Arial"/>
              </a:rPr>
              <a:t>a </a:t>
            </a:r>
            <a:r>
              <a:rPr sz="2700" spc="-50" dirty="0">
                <a:latin typeface="Arial"/>
                <a:cs typeface="Arial"/>
              </a:rPr>
              <a:t>property </a:t>
            </a:r>
            <a:r>
              <a:rPr sz="2700" spc="-5" dirty="0">
                <a:latin typeface="Arial"/>
                <a:cs typeface="Arial"/>
              </a:rPr>
              <a:t>worth </a:t>
            </a:r>
            <a:r>
              <a:rPr sz="2700" spc="-390" dirty="0">
                <a:latin typeface="Arial"/>
                <a:cs typeface="Arial"/>
              </a:rPr>
              <a:t>Rs </a:t>
            </a:r>
            <a:r>
              <a:rPr sz="2700" spc="-135" dirty="0">
                <a:latin typeface="Arial"/>
                <a:cs typeface="Arial"/>
              </a:rPr>
              <a:t>5 </a:t>
            </a:r>
            <a:r>
              <a:rPr sz="2700" spc="-130" dirty="0">
                <a:latin typeface="Arial"/>
                <a:cs typeface="Arial"/>
              </a:rPr>
              <a:t>lakhs. </a:t>
            </a:r>
            <a:r>
              <a:rPr sz="2700" spc="-220" dirty="0">
                <a:latin typeface="Arial"/>
                <a:cs typeface="Arial"/>
              </a:rPr>
              <a:t>He  </a:t>
            </a:r>
            <a:r>
              <a:rPr sz="2700" spc="-40" dirty="0">
                <a:latin typeface="Arial"/>
                <a:cs typeface="Arial"/>
              </a:rPr>
              <a:t>took </a:t>
            </a:r>
            <a:r>
              <a:rPr sz="2700" spc="-125" dirty="0">
                <a:latin typeface="Arial"/>
                <a:cs typeface="Arial"/>
              </a:rPr>
              <a:t>insurance </a:t>
            </a:r>
            <a:r>
              <a:rPr sz="2700" spc="-30" dirty="0">
                <a:latin typeface="Arial"/>
                <a:cs typeface="Arial"/>
              </a:rPr>
              <a:t>from </a:t>
            </a:r>
            <a:r>
              <a:rPr sz="2700" spc="-140" dirty="0">
                <a:latin typeface="Arial"/>
                <a:cs typeface="Arial"/>
              </a:rPr>
              <a:t>company </a:t>
            </a:r>
            <a:r>
              <a:rPr sz="2700" spc="-240" dirty="0">
                <a:latin typeface="Arial"/>
                <a:cs typeface="Arial"/>
              </a:rPr>
              <a:t>A </a:t>
            </a:r>
            <a:r>
              <a:rPr sz="2700" spc="-10" dirty="0">
                <a:latin typeface="Arial"/>
                <a:cs typeface="Arial"/>
              </a:rPr>
              <a:t>worth </a:t>
            </a:r>
            <a:r>
              <a:rPr sz="2700" spc="-285" dirty="0">
                <a:latin typeface="Arial"/>
                <a:cs typeface="Arial"/>
              </a:rPr>
              <a:t>Rs. </a:t>
            </a:r>
            <a:r>
              <a:rPr sz="2700" spc="-135" dirty="0">
                <a:latin typeface="Arial"/>
                <a:cs typeface="Arial"/>
              </a:rPr>
              <a:t>3 </a:t>
            </a:r>
            <a:r>
              <a:rPr sz="2700" spc="-140" dirty="0">
                <a:latin typeface="Arial"/>
                <a:cs typeface="Arial"/>
              </a:rPr>
              <a:t>lakhs</a:t>
            </a:r>
            <a:r>
              <a:rPr sz="2700" spc="-375" dirty="0">
                <a:latin typeface="Arial"/>
                <a:cs typeface="Arial"/>
              </a:rPr>
              <a:t> </a:t>
            </a:r>
            <a:r>
              <a:rPr sz="2700" spc="-125" dirty="0">
                <a:latin typeface="Arial"/>
                <a:cs typeface="Arial"/>
              </a:rPr>
              <a:t>and  </a:t>
            </a:r>
            <a:r>
              <a:rPr sz="2700" spc="-30" dirty="0">
                <a:latin typeface="Arial"/>
                <a:cs typeface="Arial"/>
              </a:rPr>
              <a:t>from </a:t>
            </a:r>
            <a:r>
              <a:rPr sz="2700" spc="-140" dirty="0">
                <a:latin typeface="Arial"/>
                <a:cs typeface="Arial"/>
              </a:rPr>
              <a:t>company </a:t>
            </a:r>
            <a:r>
              <a:rPr sz="2700" spc="-335" dirty="0">
                <a:latin typeface="Arial"/>
                <a:cs typeface="Arial"/>
              </a:rPr>
              <a:t>B </a:t>
            </a:r>
            <a:r>
              <a:rPr sz="2700" spc="-315" dirty="0">
                <a:latin typeface="Arial"/>
                <a:cs typeface="Arial"/>
              </a:rPr>
              <a:t>–Rs </a:t>
            </a:r>
            <a:r>
              <a:rPr sz="2700" spc="-135" dirty="0">
                <a:latin typeface="Arial"/>
                <a:cs typeface="Arial"/>
              </a:rPr>
              <a:t>1</a:t>
            </a:r>
            <a:r>
              <a:rPr sz="2700" spc="-335" dirty="0">
                <a:latin typeface="Arial"/>
                <a:cs typeface="Arial"/>
              </a:rPr>
              <a:t> </a:t>
            </a:r>
            <a:r>
              <a:rPr sz="2700" spc="-130" dirty="0">
                <a:latin typeface="Arial"/>
                <a:cs typeface="Arial"/>
              </a:rPr>
              <a:t>lakhs.</a:t>
            </a:r>
            <a:endParaRPr sz="2700">
              <a:latin typeface="Arial"/>
              <a:cs typeface="Arial"/>
            </a:endParaRPr>
          </a:p>
          <a:p>
            <a:pPr marL="355600" marR="5080" indent="-342900" algn="just">
              <a:lnSpc>
                <a:spcPts val="2590"/>
              </a:lnSpc>
              <a:spcBef>
                <a:spcPts val="655"/>
              </a:spcBef>
              <a:buChar char="•"/>
              <a:tabLst>
                <a:tab pos="354965" algn="l"/>
                <a:tab pos="355600" algn="l"/>
                <a:tab pos="2329815" algn="l"/>
              </a:tabLst>
            </a:pPr>
            <a:r>
              <a:rPr sz="2700" spc="-80" dirty="0">
                <a:latin typeface="Arial"/>
                <a:cs typeface="Arial"/>
              </a:rPr>
              <a:t>In </a:t>
            </a:r>
            <a:r>
              <a:rPr sz="2700" spc="-225" dirty="0">
                <a:latin typeface="Arial"/>
                <a:cs typeface="Arial"/>
              </a:rPr>
              <a:t>case </a:t>
            </a:r>
            <a:r>
              <a:rPr sz="2700" spc="-5" dirty="0">
                <a:latin typeface="Arial"/>
                <a:cs typeface="Arial"/>
              </a:rPr>
              <a:t>of </a:t>
            </a:r>
            <a:r>
              <a:rPr sz="2700" spc="-100" dirty="0">
                <a:latin typeface="Arial"/>
                <a:cs typeface="Arial"/>
              </a:rPr>
              <a:t>accident, </a:t>
            </a:r>
            <a:r>
              <a:rPr sz="2700" spc="-125" dirty="0">
                <a:latin typeface="Arial"/>
                <a:cs typeface="Arial"/>
              </a:rPr>
              <a:t>he </a:t>
            </a:r>
            <a:r>
              <a:rPr sz="2700" spc="-90" dirty="0">
                <a:latin typeface="Arial"/>
                <a:cs typeface="Arial"/>
              </a:rPr>
              <a:t>incured </a:t>
            </a:r>
            <a:r>
              <a:rPr sz="2700" spc="-210" dirty="0">
                <a:latin typeface="Arial"/>
                <a:cs typeface="Arial"/>
              </a:rPr>
              <a:t>a </a:t>
            </a:r>
            <a:r>
              <a:rPr sz="2700" spc="-165" dirty="0">
                <a:latin typeface="Arial"/>
                <a:cs typeface="Arial"/>
              </a:rPr>
              <a:t>loss </a:t>
            </a:r>
            <a:r>
              <a:rPr sz="2700" spc="-5" dirty="0">
                <a:latin typeface="Arial"/>
                <a:cs typeface="Arial"/>
              </a:rPr>
              <a:t>of </a:t>
            </a:r>
            <a:r>
              <a:rPr sz="2700" spc="-285" dirty="0">
                <a:latin typeface="Arial"/>
                <a:cs typeface="Arial"/>
              </a:rPr>
              <a:t>Rs. </a:t>
            </a:r>
            <a:r>
              <a:rPr sz="2700" spc="-135" dirty="0">
                <a:latin typeface="Arial"/>
                <a:cs typeface="Arial"/>
              </a:rPr>
              <a:t>3 </a:t>
            </a:r>
            <a:r>
              <a:rPr sz="2700" spc="-140" dirty="0">
                <a:latin typeface="Arial"/>
                <a:cs typeface="Arial"/>
              </a:rPr>
              <a:t>lakhs </a:t>
            </a:r>
            <a:r>
              <a:rPr sz="2700" spc="20" dirty="0">
                <a:latin typeface="Arial"/>
                <a:cs typeface="Arial"/>
              </a:rPr>
              <a:t>to  </a:t>
            </a:r>
            <a:r>
              <a:rPr sz="2700" spc="-30" dirty="0">
                <a:latin typeface="Arial"/>
                <a:cs typeface="Arial"/>
              </a:rPr>
              <a:t>the</a:t>
            </a:r>
            <a:r>
              <a:rPr sz="2700" spc="-150" dirty="0">
                <a:latin typeface="Arial"/>
                <a:cs typeface="Arial"/>
              </a:rPr>
              <a:t> </a:t>
            </a:r>
            <a:r>
              <a:rPr sz="2700" spc="-70" dirty="0">
                <a:latin typeface="Arial"/>
                <a:cs typeface="Arial"/>
              </a:rPr>
              <a:t>property.	</a:t>
            </a:r>
            <a:r>
              <a:rPr sz="2700" spc="-215" dirty="0">
                <a:latin typeface="Arial"/>
                <a:cs typeface="Arial"/>
              </a:rPr>
              <a:t>Raj </a:t>
            </a:r>
            <a:r>
              <a:rPr sz="2700" spc="-180" dirty="0">
                <a:latin typeface="Arial"/>
                <a:cs typeface="Arial"/>
              </a:rPr>
              <a:t>can </a:t>
            </a:r>
            <a:r>
              <a:rPr sz="2700" spc="-95" dirty="0">
                <a:latin typeface="Arial"/>
                <a:cs typeface="Arial"/>
              </a:rPr>
              <a:t>claim </a:t>
            </a:r>
            <a:r>
              <a:rPr sz="2700" spc="-390" dirty="0">
                <a:latin typeface="Arial"/>
                <a:cs typeface="Arial"/>
              </a:rPr>
              <a:t>Rs </a:t>
            </a:r>
            <a:r>
              <a:rPr sz="2700" spc="-135" dirty="0">
                <a:latin typeface="Arial"/>
                <a:cs typeface="Arial"/>
              </a:rPr>
              <a:t>3 </a:t>
            </a:r>
            <a:r>
              <a:rPr sz="2700" spc="-140" dirty="0">
                <a:latin typeface="Arial"/>
                <a:cs typeface="Arial"/>
              </a:rPr>
              <a:t>lakhs </a:t>
            </a:r>
            <a:r>
              <a:rPr sz="2700" spc="-30" dirty="0">
                <a:latin typeface="Arial"/>
                <a:cs typeface="Arial"/>
              </a:rPr>
              <a:t>from </a:t>
            </a:r>
            <a:r>
              <a:rPr sz="2700" spc="-140" dirty="0">
                <a:latin typeface="Arial"/>
                <a:cs typeface="Arial"/>
              </a:rPr>
              <a:t>company </a:t>
            </a:r>
            <a:r>
              <a:rPr sz="2700" spc="-240" dirty="0">
                <a:latin typeface="Arial"/>
                <a:cs typeface="Arial"/>
              </a:rPr>
              <a:t>A  </a:t>
            </a:r>
            <a:r>
              <a:rPr sz="2700" spc="-10" dirty="0">
                <a:latin typeface="Arial"/>
                <a:cs typeface="Arial"/>
              </a:rPr>
              <a:t>but </a:t>
            </a:r>
            <a:r>
              <a:rPr sz="2700" spc="-30" dirty="0">
                <a:latin typeface="Arial"/>
                <a:cs typeface="Arial"/>
              </a:rPr>
              <a:t>after </a:t>
            </a:r>
            <a:r>
              <a:rPr sz="2700" spc="-45" dirty="0">
                <a:latin typeface="Arial"/>
                <a:cs typeface="Arial"/>
              </a:rPr>
              <a:t>then </a:t>
            </a:r>
            <a:r>
              <a:rPr sz="2700" spc="-125" dirty="0">
                <a:latin typeface="Arial"/>
                <a:cs typeface="Arial"/>
              </a:rPr>
              <a:t>he </a:t>
            </a:r>
            <a:r>
              <a:rPr sz="2700" spc="-60" dirty="0">
                <a:latin typeface="Arial"/>
                <a:cs typeface="Arial"/>
              </a:rPr>
              <a:t>can’t </a:t>
            </a:r>
            <a:r>
              <a:rPr sz="2700" spc="-170" dirty="0">
                <a:latin typeface="Arial"/>
                <a:cs typeface="Arial"/>
              </a:rPr>
              <a:t>make </a:t>
            </a:r>
            <a:r>
              <a:rPr sz="2700" spc="10" dirty="0">
                <a:latin typeface="Arial"/>
                <a:cs typeface="Arial"/>
              </a:rPr>
              <a:t>profit </a:t>
            </a:r>
            <a:r>
              <a:rPr sz="2700" spc="-114" dirty="0">
                <a:latin typeface="Arial"/>
                <a:cs typeface="Arial"/>
              </a:rPr>
              <a:t>by </a:t>
            </a:r>
            <a:r>
              <a:rPr sz="2700" spc="-120" dirty="0">
                <a:latin typeface="Arial"/>
                <a:cs typeface="Arial"/>
              </a:rPr>
              <a:t>making </a:t>
            </a:r>
            <a:r>
              <a:rPr sz="2700" spc="-210" dirty="0">
                <a:latin typeface="Arial"/>
                <a:cs typeface="Arial"/>
              </a:rPr>
              <a:t>a </a:t>
            </a:r>
            <a:r>
              <a:rPr sz="2700" spc="-95" dirty="0">
                <a:latin typeface="Arial"/>
                <a:cs typeface="Arial"/>
              </a:rPr>
              <a:t>claim  </a:t>
            </a:r>
            <a:r>
              <a:rPr sz="2700" spc="-30" dirty="0">
                <a:latin typeface="Arial"/>
                <a:cs typeface="Arial"/>
              </a:rPr>
              <a:t>from </a:t>
            </a:r>
            <a:r>
              <a:rPr sz="2700" spc="-140" dirty="0">
                <a:latin typeface="Arial"/>
                <a:cs typeface="Arial"/>
              </a:rPr>
              <a:t>company</a:t>
            </a:r>
            <a:r>
              <a:rPr sz="2700" spc="-250" dirty="0">
                <a:latin typeface="Arial"/>
                <a:cs typeface="Arial"/>
              </a:rPr>
              <a:t> </a:t>
            </a:r>
            <a:r>
              <a:rPr sz="2700" spc="-210" dirty="0">
                <a:latin typeface="Arial"/>
                <a:cs typeface="Arial"/>
              </a:rPr>
              <a:t>B.</a:t>
            </a:r>
            <a:endParaRPr sz="2700">
              <a:latin typeface="Arial"/>
              <a:cs typeface="Arial"/>
            </a:endParaRPr>
          </a:p>
          <a:p>
            <a:pPr marL="355600" marR="140970" indent="-342900" algn="just">
              <a:lnSpc>
                <a:spcPct val="80000"/>
              </a:lnSpc>
              <a:spcBef>
                <a:spcPts val="680"/>
              </a:spcBef>
              <a:buChar char="•"/>
              <a:tabLst>
                <a:tab pos="354965" algn="l"/>
                <a:tab pos="355600" algn="l"/>
              </a:tabLst>
            </a:pPr>
            <a:r>
              <a:rPr sz="2700" spc="-105" dirty="0">
                <a:latin typeface="Arial"/>
                <a:cs typeface="Arial"/>
              </a:rPr>
              <a:t>Now </a:t>
            </a:r>
            <a:r>
              <a:rPr sz="2700" spc="-140" dirty="0">
                <a:latin typeface="Arial"/>
                <a:cs typeface="Arial"/>
              </a:rPr>
              <a:t>company </a:t>
            </a:r>
            <a:r>
              <a:rPr sz="2700" spc="-240" dirty="0">
                <a:latin typeface="Arial"/>
                <a:cs typeface="Arial"/>
              </a:rPr>
              <a:t>A </a:t>
            </a:r>
            <a:r>
              <a:rPr sz="2700" spc="-180" dirty="0">
                <a:latin typeface="Arial"/>
                <a:cs typeface="Arial"/>
              </a:rPr>
              <a:t>can </a:t>
            </a:r>
            <a:r>
              <a:rPr sz="2700" spc="-170" dirty="0">
                <a:latin typeface="Arial"/>
                <a:cs typeface="Arial"/>
              </a:rPr>
              <a:t>make </a:t>
            </a:r>
            <a:r>
              <a:rPr sz="2700" spc="-210" dirty="0">
                <a:latin typeface="Arial"/>
                <a:cs typeface="Arial"/>
              </a:rPr>
              <a:t>a </a:t>
            </a:r>
            <a:r>
              <a:rPr sz="2700" spc="-95" dirty="0">
                <a:latin typeface="Arial"/>
                <a:cs typeface="Arial"/>
              </a:rPr>
              <a:t>claim </a:t>
            </a:r>
            <a:r>
              <a:rPr sz="2700" spc="-30" dirty="0">
                <a:latin typeface="Arial"/>
                <a:cs typeface="Arial"/>
              </a:rPr>
              <a:t>from </a:t>
            </a:r>
            <a:r>
              <a:rPr sz="2700" spc="-140" dirty="0">
                <a:latin typeface="Arial"/>
                <a:cs typeface="Arial"/>
              </a:rPr>
              <a:t>company </a:t>
            </a:r>
            <a:r>
              <a:rPr sz="2700" spc="-335" dirty="0">
                <a:latin typeface="Arial"/>
                <a:cs typeface="Arial"/>
              </a:rPr>
              <a:t>B </a:t>
            </a:r>
            <a:r>
              <a:rPr sz="2700" spc="20" dirty="0">
                <a:latin typeface="Arial"/>
                <a:cs typeface="Arial"/>
              </a:rPr>
              <a:t>to  </a:t>
            </a:r>
            <a:r>
              <a:rPr sz="2700" spc="-10" dirty="0">
                <a:latin typeface="Arial"/>
                <a:cs typeface="Arial"/>
              </a:rPr>
              <a:t>for </a:t>
            </a:r>
            <a:r>
              <a:rPr sz="2700" spc="-45" dirty="0">
                <a:latin typeface="Arial"/>
                <a:cs typeface="Arial"/>
              </a:rPr>
              <a:t>proportional </a:t>
            </a:r>
            <a:r>
              <a:rPr sz="2700" spc="-165" dirty="0">
                <a:latin typeface="Arial"/>
                <a:cs typeface="Arial"/>
              </a:rPr>
              <a:t>loss </a:t>
            </a:r>
            <a:r>
              <a:rPr sz="2700" spc="-95" dirty="0">
                <a:latin typeface="Arial"/>
                <a:cs typeface="Arial"/>
              </a:rPr>
              <a:t>claim</a:t>
            </a:r>
            <a:r>
              <a:rPr sz="2700" spc="-370" dirty="0">
                <a:latin typeface="Arial"/>
                <a:cs typeface="Arial"/>
              </a:rPr>
              <a:t> </a:t>
            </a:r>
            <a:r>
              <a:rPr sz="2700" spc="-114" dirty="0">
                <a:latin typeface="Arial"/>
                <a:cs typeface="Arial"/>
              </a:rPr>
              <a:t>value.</a:t>
            </a:r>
            <a:endParaRPr sz="2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931</Words>
  <Application>Microsoft Office PowerPoint</Application>
  <PresentationFormat>On-screen Show (4:3)</PresentationFormat>
  <Paragraphs>68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Principles of insurance</vt:lpstr>
      <vt:lpstr>1) Insurable interest</vt:lpstr>
      <vt:lpstr>Example</vt:lpstr>
      <vt:lpstr>2) At most good faith</vt:lpstr>
      <vt:lpstr>Example</vt:lpstr>
      <vt:lpstr>3) Material facts disclosure</vt:lpstr>
      <vt:lpstr>Examples</vt:lpstr>
      <vt:lpstr>4) Indemnity</vt:lpstr>
      <vt:lpstr>5) contribution</vt:lpstr>
      <vt:lpstr>6) Subrogation</vt:lpstr>
      <vt:lpstr>How subrogation works?</vt:lpstr>
      <vt:lpstr>Partial fault and subrogation</vt:lpstr>
      <vt:lpstr>Waiving subrogation</vt:lpstr>
      <vt:lpstr>7) Loss minimisation</vt:lpstr>
      <vt:lpstr>8) Causa proxima</vt:lpstr>
      <vt:lpstr>A Unit Linked Insurance Plan (ULIP)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of insurance</dc:title>
  <dc:creator>Manish</dc:creator>
  <cp:lastModifiedBy>Manish</cp:lastModifiedBy>
  <cp:revision>3</cp:revision>
  <dcterms:created xsi:type="dcterms:W3CDTF">2018-10-03T10:27:37Z</dcterms:created>
  <dcterms:modified xsi:type="dcterms:W3CDTF">2018-10-11T04:52:44Z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2016-11-30T00:00:00Z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2018-10-03T00:00:00Z</vt:filetime>
  </property>
</Properties>
</file>