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56" r:id="rId2"/>
    <p:sldId id="259" r:id="rId3"/>
    <p:sldId id="257" r:id="rId4"/>
    <p:sldId id="260" r:id="rId5"/>
    <p:sldId id="261" r:id="rId6"/>
    <p:sldId id="287" r:id="rId7"/>
    <p:sldId id="262" r:id="rId8"/>
    <p:sldId id="263" r:id="rId9"/>
    <p:sldId id="289" r:id="rId10"/>
    <p:sldId id="264" r:id="rId11"/>
    <p:sldId id="265" r:id="rId12"/>
    <p:sldId id="290" r:id="rId13"/>
    <p:sldId id="266" r:id="rId14"/>
    <p:sldId id="284" r:id="rId15"/>
    <p:sldId id="281" r:id="rId16"/>
    <p:sldId id="286" r:id="rId17"/>
    <p:sldId id="267" r:id="rId18"/>
    <p:sldId id="288" r:id="rId19"/>
    <p:sldId id="278" r:id="rId20"/>
    <p:sldId id="268" r:id="rId21"/>
    <p:sldId id="269" r:id="rId22"/>
    <p:sldId id="283" r:id="rId23"/>
    <p:sldId id="29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24723A-C1C9-45AF-AB99-34937BF98956}" type="datetimeFigureOut">
              <a:rPr lang="en-US" smtClean="0"/>
              <a:pPr/>
              <a:t>7/31/2019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29C879-6F60-4C0E-8D6B-E2571D7700E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829C879-6F60-4C0E-8D6B-E2571D7700E6}"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DCD5A21-34F6-452B-8D4F-C7FE5A9AC326}" type="datetime1">
              <a:rPr lang="en-US" smtClean="0"/>
              <a:pPr/>
              <a:t>7/31/2019</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
        <p:nvSpPr>
          <p:cNvPr id="6" name="Slide Number Placeholder 5"/>
          <p:cNvSpPr>
            <a:spLocks noGrp="1"/>
          </p:cNvSpPr>
          <p:nvPr>
            <p:ph type="sldNum" sz="quarter" idx="12"/>
          </p:nvPr>
        </p:nvSpPr>
        <p:spPr/>
        <p:txBody>
          <a:bodyPr/>
          <a:lstStyle/>
          <a:p>
            <a:fld id="{0D1D12F8-7D37-442F-8DCD-D69AA4BCEC15}"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84D8F0-19D5-4BB3-8F88-FA5AEE9BA991}" type="datetime1">
              <a:rPr lang="en-US" smtClean="0"/>
              <a:pPr/>
              <a:t>7/31/2019</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
        <p:nvSpPr>
          <p:cNvPr id="6" name="Slide Number Placeholder 5"/>
          <p:cNvSpPr>
            <a:spLocks noGrp="1"/>
          </p:cNvSpPr>
          <p:nvPr>
            <p:ph type="sldNum" sz="quarter" idx="12"/>
          </p:nvPr>
        </p:nvSpPr>
        <p:spPr/>
        <p:txBody>
          <a:bodyPr/>
          <a:lstStyle/>
          <a:p>
            <a:fld id="{0D1D12F8-7D37-442F-8DCD-D69AA4BCEC1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BAE162-E8DA-4C5C-A96A-564C2ADBDB8F}" type="datetime1">
              <a:rPr lang="en-US" smtClean="0"/>
              <a:pPr/>
              <a:t>7/31/2019</a:t>
            </a:fld>
            <a:endParaRPr lang="en-US"/>
          </a:p>
        </p:txBody>
      </p:sp>
      <p:sp>
        <p:nvSpPr>
          <p:cNvPr id="5" name="Footer Placeholder 4"/>
          <p:cNvSpPr>
            <a:spLocks noGrp="1"/>
          </p:cNvSpPr>
          <p:nvPr>
            <p:ph type="ftr" sz="quarter" idx="11"/>
          </p:nvPr>
        </p:nvSpPr>
        <p:spPr>
          <a:xfrm>
            <a:off x="2640597" y="6377459"/>
            <a:ext cx="3836404" cy="365125"/>
          </a:xfrm>
        </p:spPr>
        <p:txBody>
          <a:bodyPr/>
          <a:lstStyle/>
          <a:p>
            <a:r>
              <a:rPr lang="fi-FI" smtClean="0"/>
              <a:t>Dr.Manish dadhich</a:t>
            </a:r>
            <a:endParaRPr lang="en-US"/>
          </a:p>
        </p:txBody>
      </p:sp>
      <p:sp>
        <p:nvSpPr>
          <p:cNvPr id="6" name="Slide Number Placeholder 5"/>
          <p:cNvSpPr>
            <a:spLocks noGrp="1"/>
          </p:cNvSpPr>
          <p:nvPr>
            <p:ph type="sldNum" sz="quarter" idx="12"/>
          </p:nvPr>
        </p:nvSpPr>
        <p:spPr/>
        <p:txBody>
          <a:bodyPr/>
          <a:lstStyle/>
          <a:p>
            <a:fld id="{0D1D12F8-7D37-442F-8DCD-D69AA4BCEC1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210061-D7CE-49CB-BD0F-790976827962}" type="datetime1">
              <a:rPr lang="en-US" smtClean="0"/>
              <a:pPr/>
              <a:t>7/31/2019</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
        <p:nvSpPr>
          <p:cNvPr id="6" name="Slide Number Placeholder 5"/>
          <p:cNvSpPr>
            <a:spLocks noGrp="1"/>
          </p:cNvSpPr>
          <p:nvPr>
            <p:ph type="sldNum" sz="quarter" idx="12"/>
          </p:nvPr>
        </p:nvSpPr>
        <p:spPr/>
        <p:txBody>
          <a:bodyPr/>
          <a:lstStyle/>
          <a:p>
            <a:fld id="{0D1D12F8-7D37-442F-8DCD-D69AA4BCEC1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F531CF3-1B23-4C4B-BB9E-F9A5AA410608}" type="datetime1">
              <a:rPr lang="en-US" smtClean="0"/>
              <a:pPr/>
              <a:t>7/31/2019</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
        <p:nvSpPr>
          <p:cNvPr id="6" name="Slide Number Placeholder 5"/>
          <p:cNvSpPr>
            <a:spLocks noGrp="1"/>
          </p:cNvSpPr>
          <p:nvPr>
            <p:ph type="sldNum" sz="quarter" idx="12"/>
          </p:nvPr>
        </p:nvSpPr>
        <p:spPr/>
        <p:txBody>
          <a:bodyPr/>
          <a:lstStyle/>
          <a:p>
            <a:fld id="{0D1D12F8-7D37-442F-8DCD-D69AA4BCEC1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926996-6C9A-4238-B62E-B22B980D4B9C}" type="datetime1">
              <a:rPr lang="en-US" smtClean="0"/>
              <a:pPr/>
              <a:t>7/31/2019</a:t>
            </a:fld>
            <a:endParaRPr lang="en-US"/>
          </a:p>
        </p:txBody>
      </p:sp>
      <p:sp>
        <p:nvSpPr>
          <p:cNvPr id="6" name="Footer Placeholder 5"/>
          <p:cNvSpPr>
            <a:spLocks noGrp="1"/>
          </p:cNvSpPr>
          <p:nvPr>
            <p:ph type="ftr" sz="quarter" idx="11"/>
          </p:nvPr>
        </p:nvSpPr>
        <p:spPr/>
        <p:txBody>
          <a:bodyPr/>
          <a:lstStyle/>
          <a:p>
            <a:r>
              <a:rPr lang="fi-FI" smtClean="0"/>
              <a:t>Dr.Manish dadhich</a:t>
            </a:r>
            <a:endParaRPr lang="en-US"/>
          </a:p>
        </p:txBody>
      </p:sp>
      <p:sp>
        <p:nvSpPr>
          <p:cNvPr id="7" name="Slide Number Placeholder 6"/>
          <p:cNvSpPr>
            <a:spLocks noGrp="1"/>
          </p:cNvSpPr>
          <p:nvPr>
            <p:ph type="sldNum" sz="quarter" idx="12"/>
          </p:nvPr>
        </p:nvSpPr>
        <p:spPr/>
        <p:txBody>
          <a:bodyPr/>
          <a:lstStyle/>
          <a:p>
            <a:fld id="{0D1D12F8-7D37-442F-8DCD-D69AA4BCEC1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DBA2742-C915-433B-8D29-B5926FD19001}" type="datetime1">
              <a:rPr lang="en-US" smtClean="0"/>
              <a:pPr/>
              <a:t>7/31/2019</a:t>
            </a:fld>
            <a:endParaRPr lang="en-US"/>
          </a:p>
        </p:txBody>
      </p:sp>
      <p:sp>
        <p:nvSpPr>
          <p:cNvPr id="8" name="Footer Placeholder 7"/>
          <p:cNvSpPr>
            <a:spLocks noGrp="1"/>
          </p:cNvSpPr>
          <p:nvPr>
            <p:ph type="ftr" sz="quarter" idx="11"/>
          </p:nvPr>
        </p:nvSpPr>
        <p:spPr/>
        <p:txBody>
          <a:bodyPr/>
          <a:lstStyle/>
          <a:p>
            <a:r>
              <a:rPr lang="fi-FI" smtClean="0"/>
              <a:t>Dr.Manish dadhich</a:t>
            </a:r>
            <a:endParaRPr lang="en-US"/>
          </a:p>
        </p:txBody>
      </p:sp>
      <p:sp>
        <p:nvSpPr>
          <p:cNvPr id="9" name="Slide Number Placeholder 8"/>
          <p:cNvSpPr>
            <a:spLocks noGrp="1"/>
          </p:cNvSpPr>
          <p:nvPr>
            <p:ph type="sldNum" sz="quarter" idx="12"/>
          </p:nvPr>
        </p:nvSpPr>
        <p:spPr/>
        <p:txBody>
          <a:bodyPr/>
          <a:lstStyle/>
          <a:p>
            <a:fld id="{0D1D12F8-7D37-442F-8DCD-D69AA4BCEC1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10543EB-B2F4-4A1E-9976-EF32BF9E68B7}" type="datetime1">
              <a:rPr lang="en-US" smtClean="0"/>
              <a:pPr/>
              <a:t>7/31/2019</a:t>
            </a:fld>
            <a:endParaRPr lang="en-US"/>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69366A-5C9B-4031-876E-64C7F25E107A}" type="datetime1">
              <a:rPr lang="en-US" smtClean="0"/>
              <a:pPr/>
              <a:t>7/31/2019</a:t>
            </a:fld>
            <a:endParaRPr lang="en-US"/>
          </a:p>
        </p:txBody>
      </p:sp>
      <p:sp>
        <p:nvSpPr>
          <p:cNvPr id="3" name="Footer Placeholder 2"/>
          <p:cNvSpPr>
            <a:spLocks noGrp="1"/>
          </p:cNvSpPr>
          <p:nvPr>
            <p:ph type="ftr" sz="quarter" idx="11"/>
          </p:nvPr>
        </p:nvSpPr>
        <p:spPr/>
        <p:txBody>
          <a:bodyPr/>
          <a:lstStyle/>
          <a:p>
            <a:r>
              <a:rPr lang="fi-FI" smtClean="0"/>
              <a:t>Dr.Manish dadhich</a:t>
            </a:r>
            <a:endParaRPr lang="en-US"/>
          </a:p>
        </p:txBody>
      </p:sp>
      <p:sp>
        <p:nvSpPr>
          <p:cNvPr id="4" name="Slide Number Placeholder 3"/>
          <p:cNvSpPr>
            <a:spLocks noGrp="1"/>
          </p:cNvSpPr>
          <p:nvPr>
            <p:ph type="sldNum" sz="quarter" idx="12"/>
          </p:nvPr>
        </p:nvSpPr>
        <p:spPr/>
        <p:txBody>
          <a:bodyPr/>
          <a:lstStyle/>
          <a:p>
            <a:fld id="{0D1D12F8-7D37-442F-8DCD-D69AA4BCEC1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498352-62B4-4D9B-810C-D96FB7F8CE06}" type="datetime1">
              <a:rPr lang="en-US" smtClean="0"/>
              <a:pPr/>
              <a:t>7/31/2019</a:t>
            </a:fld>
            <a:endParaRPr lang="en-US"/>
          </a:p>
        </p:txBody>
      </p:sp>
      <p:sp>
        <p:nvSpPr>
          <p:cNvPr id="6" name="Footer Placeholder 5"/>
          <p:cNvSpPr>
            <a:spLocks noGrp="1"/>
          </p:cNvSpPr>
          <p:nvPr>
            <p:ph type="ftr" sz="quarter" idx="11"/>
          </p:nvPr>
        </p:nvSpPr>
        <p:spPr/>
        <p:txBody>
          <a:bodyPr/>
          <a:lstStyle/>
          <a:p>
            <a:r>
              <a:rPr lang="fi-FI" smtClean="0"/>
              <a:t>Dr.Manish dadhich</a:t>
            </a:r>
            <a:endParaRPr lang="en-US"/>
          </a:p>
        </p:txBody>
      </p:sp>
      <p:sp>
        <p:nvSpPr>
          <p:cNvPr id="7" name="Slide Number Placeholder 6"/>
          <p:cNvSpPr>
            <a:spLocks noGrp="1"/>
          </p:cNvSpPr>
          <p:nvPr>
            <p:ph type="sldNum" sz="quarter" idx="12"/>
          </p:nvPr>
        </p:nvSpPr>
        <p:spPr/>
        <p:txBody>
          <a:bodyPr/>
          <a:lstStyle/>
          <a:p>
            <a:fld id="{0D1D12F8-7D37-442F-8DCD-D69AA4BCEC15}"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E5101515-6643-4BA8-BE29-703F7AFBF454}" type="datetime1">
              <a:rPr lang="en-US" smtClean="0"/>
              <a:pPr/>
              <a:t>7/31/2019</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fi-FI" smtClean="0"/>
              <a:t>Dr.Manish dadhich</a:t>
            </a:r>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0D1D12F8-7D37-442F-8DCD-D69AA4BCEC1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3A40A82-CC73-423F-BC9C-0224F8D9961A}" type="datetime1">
              <a:rPr lang="en-US" smtClean="0"/>
              <a:pPr/>
              <a:t>7/31/2019</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fi-FI" smtClean="0"/>
              <a:t>Dr.Manish dadhich</a:t>
            </a:r>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D1D12F8-7D37-442F-8DCD-D69AA4BCEC1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CONSIDERATION</a:t>
            </a:r>
            <a:endParaRPr lang="en-US" dirty="0"/>
          </a:p>
        </p:txBody>
      </p:sp>
      <p:sp>
        <p:nvSpPr>
          <p:cNvPr id="3" name="Subtitle 2"/>
          <p:cNvSpPr>
            <a:spLocks noGrp="1"/>
          </p:cNvSpPr>
          <p:nvPr>
            <p:ph type="subTitle" idx="1"/>
          </p:nvPr>
        </p:nvSpPr>
        <p:spPr/>
        <p:txBody>
          <a:bodyPr/>
          <a:lstStyle/>
          <a:p>
            <a:r>
              <a:rPr lang="en-US" dirty="0" smtClean="0"/>
              <a:t>Chapter 3</a:t>
            </a:r>
            <a:endParaRPr lang="en-US"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1</a:t>
            </a:fld>
            <a:endParaRPr lang="en-US"/>
          </a:p>
        </p:txBody>
      </p:sp>
      <p:pic>
        <p:nvPicPr>
          <p:cNvPr id="6" name="Picture 5" descr="buy-sell-exchange-photo.jpg"/>
          <p:cNvPicPr>
            <a:picLocks noChangeAspect="1"/>
          </p:cNvPicPr>
          <p:nvPr/>
        </p:nvPicPr>
        <p:blipFill>
          <a:blip r:embed="rId2" cstate="print"/>
          <a:stretch>
            <a:fillRect/>
          </a:stretch>
        </p:blipFill>
        <p:spPr>
          <a:xfrm>
            <a:off x="3200400" y="457200"/>
            <a:ext cx="5181600" cy="2667000"/>
          </a:xfrm>
          <a:prstGeom prst="rect">
            <a:avLst/>
          </a:prstGeom>
        </p:spPr>
      </p:pic>
      <p:sp>
        <p:nvSpPr>
          <p:cNvPr id="7" name="Footer Placeholder 6"/>
          <p:cNvSpPr>
            <a:spLocks noGrp="1"/>
          </p:cNvSpPr>
          <p:nvPr>
            <p:ph type="ftr" sz="quarter" idx="11"/>
          </p:nvPr>
        </p:nvSpPr>
        <p:spPr/>
        <p:txBody>
          <a:bodyPr/>
          <a:lstStyle/>
          <a:p>
            <a:r>
              <a:rPr lang="fi-FI" smtClean="0"/>
              <a:t>Dr.Manish dadhich</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Essentials of a Valid Consideration</a:t>
            </a:r>
            <a:endParaRPr lang="en-US" dirty="0"/>
          </a:p>
        </p:txBody>
      </p:sp>
      <p:sp>
        <p:nvSpPr>
          <p:cNvPr id="3" name="Content Placeholder 2"/>
          <p:cNvSpPr>
            <a:spLocks noGrp="1"/>
          </p:cNvSpPr>
          <p:nvPr>
            <p:ph idx="1"/>
          </p:nvPr>
        </p:nvSpPr>
        <p:spPr>
          <a:xfrm>
            <a:off x="457200" y="1775191"/>
            <a:ext cx="8229600" cy="5082809"/>
          </a:xfrm>
        </p:spPr>
        <p:txBody>
          <a:bodyPr>
            <a:normAutofit fontScale="92500" lnSpcReduction="10000"/>
          </a:bodyPr>
          <a:lstStyle/>
          <a:p>
            <a:pPr algn="just">
              <a:buNone/>
            </a:pPr>
            <a:r>
              <a:rPr lang="en-US" dirty="0" smtClean="0"/>
              <a:t>4.</a:t>
            </a:r>
            <a:r>
              <a:rPr lang="en-US" b="1" dirty="0" smtClean="0"/>
              <a:t> </a:t>
            </a:r>
            <a:r>
              <a:rPr lang="en-US" b="1" dirty="0" smtClean="0">
                <a:solidFill>
                  <a:srgbClr val="FF0000"/>
                </a:solidFill>
              </a:rPr>
              <a:t>It need not be adequate</a:t>
            </a:r>
            <a:r>
              <a:rPr lang="en-US" b="1" dirty="0" smtClean="0"/>
              <a:t>: </a:t>
            </a:r>
            <a:r>
              <a:rPr lang="en-US" dirty="0" smtClean="0"/>
              <a:t>consideration as said “</a:t>
            </a:r>
            <a:r>
              <a:rPr lang="en-US" dirty="0" smtClean="0">
                <a:solidFill>
                  <a:srgbClr val="0000CC"/>
                </a:solidFill>
              </a:rPr>
              <a:t>some thing in return</a:t>
            </a:r>
            <a:r>
              <a:rPr lang="en-US" dirty="0" smtClean="0"/>
              <a:t>” and something this some thing in return </a:t>
            </a:r>
            <a:r>
              <a:rPr lang="en-US" dirty="0" smtClean="0">
                <a:solidFill>
                  <a:srgbClr val="0000CC"/>
                </a:solidFill>
              </a:rPr>
              <a:t>need not be equal in value </a:t>
            </a:r>
            <a:r>
              <a:rPr lang="en-US" dirty="0" smtClean="0"/>
              <a:t>to “Something given”. </a:t>
            </a:r>
          </a:p>
          <a:p>
            <a:pPr algn="just">
              <a:buNone/>
            </a:pPr>
            <a:r>
              <a:rPr lang="en-US" dirty="0" smtClean="0"/>
              <a:t>The law requires that the contract must be supported by consideration and not the adequate consideration. The </a:t>
            </a:r>
            <a:r>
              <a:rPr lang="en-US" dirty="0" smtClean="0">
                <a:solidFill>
                  <a:srgbClr val="0000CC"/>
                </a:solidFill>
              </a:rPr>
              <a:t>adequacy of the consideration is to be determined by the parties to the contract </a:t>
            </a:r>
            <a:r>
              <a:rPr lang="en-US" dirty="0" smtClean="0"/>
              <a:t>at the time of entering into it, but the court has no right to determine the adequacy of the consideration.</a:t>
            </a:r>
          </a:p>
          <a:p>
            <a:pPr algn="just">
              <a:buNone/>
            </a:pPr>
            <a:endParaRPr lang="en-US"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10</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Essentials of a Valid Consideration</a:t>
            </a:r>
            <a:endParaRPr lang="en-US" dirty="0"/>
          </a:p>
        </p:txBody>
      </p:sp>
      <p:sp>
        <p:nvSpPr>
          <p:cNvPr id="3" name="Content Placeholder 2"/>
          <p:cNvSpPr>
            <a:spLocks noGrp="1"/>
          </p:cNvSpPr>
          <p:nvPr>
            <p:ph idx="1"/>
          </p:nvPr>
        </p:nvSpPr>
        <p:spPr/>
        <p:txBody>
          <a:bodyPr>
            <a:normAutofit/>
          </a:bodyPr>
          <a:lstStyle/>
          <a:p>
            <a:pPr>
              <a:buNone/>
            </a:pPr>
            <a:r>
              <a:rPr lang="en-US" b="1" dirty="0" smtClean="0"/>
              <a:t>5. </a:t>
            </a:r>
            <a:r>
              <a:rPr lang="en-US" b="1" dirty="0" smtClean="0">
                <a:solidFill>
                  <a:srgbClr val="0000CC"/>
                </a:solidFill>
              </a:rPr>
              <a:t>It must be real</a:t>
            </a:r>
            <a:r>
              <a:rPr lang="en-US" b="1" dirty="0" smtClean="0"/>
              <a:t>: </a:t>
            </a:r>
            <a:r>
              <a:rPr lang="en-US" dirty="0" smtClean="0"/>
              <a:t>although consideration need not be adequate, it must be real and of some value in the eye of law. There is no real consideration in the following cases:</a:t>
            </a:r>
          </a:p>
          <a:p>
            <a:pPr lvl="0"/>
            <a:r>
              <a:rPr lang="en-US" b="1" dirty="0" smtClean="0">
                <a:solidFill>
                  <a:srgbClr val="0000CC"/>
                </a:solidFill>
              </a:rPr>
              <a:t>Physical impossibility</a:t>
            </a:r>
            <a:r>
              <a:rPr lang="en-US" b="1" dirty="0" smtClean="0"/>
              <a:t>: </a:t>
            </a:r>
            <a:r>
              <a:rPr lang="en-US" dirty="0" smtClean="0"/>
              <a:t>A promises to put life into B’s dead wife on the consideration of Rs.999. A’s promise is physically impossible to perform. </a:t>
            </a:r>
          </a:p>
          <a:p>
            <a:pPr>
              <a:buNone/>
            </a:pPr>
            <a:endParaRPr lang="en-US"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11</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lvl="0" algn="just"/>
            <a:r>
              <a:rPr lang="en-US" b="1" dirty="0" smtClean="0">
                <a:solidFill>
                  <a:srgbClr val="0000CC"/>
                </a:solidFill>
              </a:rPr>
              <a:t>Legal impossibility</a:t>
            </a:r>
            <a:r>
              <a:rPr lang="en-US" b="1" dirty="0" smtClean="0"/>
              <a:t>: </a:t>
            </a:r>
            <a:r>
              <a:rPr lang="en-US" dirty="0" smtClean="0"/>
              <a:t>A owes Rs.500 to B. he promises to pay Rs.500 to C, the servant of B, who in return promise to discharge A from the liability. This is legally impossible, because C cannot discharge A from the debt due to B. </a:t>
            </a:r>
          </a:p>
          <a:p>
            <a:pPr lvl="0" algn="just"/>
            <a:endParaRPr lang="en-US" dirty="0" smtClean="0"/>
          </a:p>
          <a:p>
            <a:pPr lvl="0" algn="just"/>
            <a:r>
              <a:rPr lang="en-US" b="1" dirty="0" smtClean="0">
                <a:solidFill>
                  <a:srgbClr val="0000CC"/>
                </a:solidFill>
              </a:rPr>
              <a:t>Uncertain consideration</a:t>
            </a:r>
            <a:r>
              <a:rPr lang="en-US" b="1" dirty="0" smtClean="0"/>
              <a:t>: </a:t>
            </a:r>
            <a:r>
              <a:rPr lang="en-US" dirty="0" smtClean="0"/>
              <a:t>A engages B for doing a certain work and promises to pay a “Reasonable some”. There is no recognized method of ascertaining the “Reasonable Some”. The promise is unenforceable due to uncertainty. </a:t>
            </a:r>
          </a:p>
          <a:p>
            <a:pPr algn="just"/>
            <a:endParaRPr lang="en-US"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Essentials of a Valid Consideration</a:t>
            </a:r>
            <a:endParaRPr lang="en-US" dirty="0"/>
          </a:p>
        </p:txBody>
      </p:sp>
      <p:sp>
        <p:nvSpPr>
          <p:cNvPr id="3" name="Content Placeholder 2"/>
          <p:cNvSpPr>
            <a:spLocks noGrp="1"/>
          </p:cNvSpPr>
          <p:nvPr>
            <p:ph idx="1"/>
          </p:nvPr>
        </p:nvSpPr>
        <p:spPr>
          <a:xfrm>
            <a:off x="457200" y="1600199"/>
            <a:ext cx="8229600" cy="5029201"/>
          </a:xfrm>
        </p:spPr>
        <p:txBody>
          <a:bodyPr>
            <a:normAutofit/>
          </a:bodyPr>
          <a:lstStyle/>
          <a:p>
            <a:pPr>
              <a:buNone/>
            </a:pPr>
            <a:r>
              <a:rPr lang="en-US" dirty="0" smtClean="0"/>
              <a:t>6.	</a:t>
            </a:r>
            <a:r>
              <a:rPr lang="en-US" b="1" dirty="0" smtClean="0"/>
              <a:t> </a:t>
            </a:r>
            <a:r>
              <a:rPr lang="en-US" b="1" dirty="0" smtClean="0">
                <a:solidFill>
                  <a:srgbClr val="0000CC"/>
                </a:solidFill>
              </a:rPr>
              <a:t>It must be lawful</a:t>
            </a:r>
            <a:r>
              <a:rPr lang="en-US" b="1" dirty="0" smtClean="0"/>
              <a:t>: </a:t>
            </a:r>
            <a:r>
              <a:rPr lang="en-US" dirty="0" smtClean="0"/>
              <a:t>the consideration given for an agreement must not be unlawful. A consideration to the contract must not be against Public Policy, Immoral and illegal, law</a:t>
            </a:r>
          </a:p>
          <a:p>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13</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1"/>
            <a:ext cx="8229600" cy="4876800"/>
          </a:xfrm>
        </p:spPr>
        <p:txBody>
          <a:bodyPr>
            <a:normAutofit/>
          </a:bodyPr>
          <a:lstStyle/>
          <a:p>
            <a:pPr>
              <a:buNone/>
            </a:pPr>
            <a:r>
              <a:rPr lang="en-US" b="1" dirty="0" smtClean="0"/>
              <a:t>	7.  </a:t>
            </a:r>
            <a:r>
              <a:rPr lang="en-US" b="1" dirty="0" smtClean="0">
                <a:solidFill>
                  <a:srgbClr val="0000CC"/>
                </a:solidFill>
              </a:rPr>
              <a:t>It must be something which the </a:t>
            </a:r>
            <a:r>
              <a:rPr lang="en-US" b="1" dirty="0" err="1" smtClean="0">
                <a:solidFill>
                  <a:srgbClr val="0000CC"/>
                </a:solidFill>
              </a:rPr>
              <a:t>promisor</a:t>
            </a:r>
            <a:r>
              <a:rPr lang="en-US" b="1" dirty="0" smtClean="0">
                <a:solidFill>
                  <a:srgbClr val="0000CC"/>
                </a:solidFill>
              </a:rPr>
              <a:t> is not already bound to do</a:t>
            </a:r>
            <a:r>
              <a:rPr lang="en-US" dirty="0" smtClean="0"/>
              <a:t>: </a:t>
            </a:r>
          </a:p>
          <a:p>
            <a:pPr>
              <a:buNone/>
            </a:pPr>
            <a:endParaRPr lang="en-US" dirty="0" smtClean="0"/>
          </a:p>
          <a:p>
            <a:pPr>
              <a:buNone/>
            </a:pPr>
            <a:r>
              <a:rPr lang="en-US" dirty="0" smtClean="0"/>
              <a:t>A promise to do what one is already bound to do, either by general law or under an existing contract, is not a good consideration for the new promise, since it adds nothing to the pre-existing legal or contractual obligation.</a:t>
            </a:r>
          </a:p>
          <a:p>
            <a:pPr>
              <a:buNone/>
            </a:pPr>
            <a:endParaRPr lang="en-US" dirty="0" smtClean="0"/>
          </a:p>
          <a:p>
            <a:endParaRPr lang="en-US"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a:t>
            </a:r>
            <a:endParaRPr lang="en-US" dirty="0"/>
          </a:p>
        </p:txBody>
      </p:sp>
      <p:sp>
        <p:nvSpPr>
          <p:cNvPr id="3" name="Content Placeholder 2"/>
          <p:cNvSpPr>
            <a:spLocks noGrp="1"/>
          </p:cNvSpPr>
          <p:nvPr>
            <p:ph idx="1"/>
          </p:nvPr>
        </p:nvSpPr>
        <p:spPr/>
        <p:txBody>
          <a:bodyPr>
            <a:normAutofit lnSpcReduction="10000"/>
          </a:bodyPr>
          <a:lstStyle/>
          <a:p>
            <a:r>
              <a:rPr lang="en-US" dirty="0" smtClean="0"/>
              <a:t> </a:t>
            </a:r>
            <a:r>
              <a:rPr lang="en-US" dirty="0" err="1" smtClean="0">
                <a:solidFill>
                  <a:srgbClr val="0000CC"/>
                </a:solidFill>
              </a:rPr>
              <a:t>Ramchandra</a:t>
            </a:r>
            <a:r>
              <a:rPr lang="en-US" dirty="0" smtClean="0">
                <a:solidFill>
                  <a:srgbClr val="0000CC"/>
                </a:solidFill>
              </a:rPr>
              <a:t> </a:t>
            </a:r>
            <a:r>
              <a:rPr lang="en-US" dirty="0" err="1" smtClean="0">
                <a:solidFill>
                  <a:srgbClr val="0000CC"/>
                </a:solidFill>
              </a:rPr>
              <a:t>Chintaman</a:t>
            </a:r>
            <a:r>
              <a:rPr lang="en-US" dirty="0" smtClean="0">
                <a:solidFill>
                  <a:srgbClr val="0000CC"/>
                </a:solidFill>
              </a:rPr>
              <a:t> vs. </a:t>
            </a:r>
            <a:r>
              <a:rPr lang="en-US" dirty="0" err="1" smtClean="0">
                <a:solidFill>
                  <a:srgbClr val="0000CC"/>
                </a:solidFill>
              </a:rPr>
              <a:t>Kalu</a:t>
            </a:r>
            <a:r>
              <a:rPr lang="en-US" dirty="0" smtClean="0">
                <a:solidFill>
                  <a:srgbClr val="0000CC"/>
                </a:solidFill>
              </a:rPr>
              <a:t> </a:t>
            </a:r>
            <a:r>
              <a:rPr lang="en-US" dirty="0" err="1" smtClean="0">
                <a:solidFill>
                  <a:srgbClr val="0000CC"/>
                </a:solidFill>
              </a:rPr>
              <a:t>Raju</a:t>
            </a:r>
            <a:r>
              <a:rPr lang="en-US" dirty="0" smtClean="0">
                <a:solidFill>
                  <a:srgbClr val="0000CC"/>
                </a:solidFill>
              </a:rPr>
              <a:t>, (1877)</a:t>
            </a:r>
            <a:br>
              <a:rPr lang="en-US" dirty="0" smtClean="0">
                <a:solidFill>
                  <a:srgbClr val="0000CC"/>
                </a:solidFill>
              </a:rPr>
            </a:br>
            <a:r>
              <a:rPr lang="en-US" dirty="0" smtClean="0"/>
              <a:t>There was a promise to pay to the </a:t>
            </a:r>
            <a:r>
              <a:rPr lang="en-US" dirty="0" err="1" smtClean="0"/>
              <a:t>Vakil</a:t>
            </a:r>
            <a:r>
              <a:rPr lang="en-US" dirty="0" smtClean="0"/>
              <a:t> an additional sum if the suit was successful.</a:t>
            </a:r>
            <a:br>
              <a:rPr lang="en-US" dirty="0" smtClean="0"/>
            </a:br>
            <a:endParaRPr lang="en-US" dirty="0" smtClean="0"/>
          </a:p>
          <a:p>
            <a:r>
              <a:rPr lang="en-US" dirty="0" smtClean="0"/>
              <a:t>Held: The promise was void for want of consideration. The </a:t>
            </a:r>
            <a:r>
              <a:rPr lang="en-US" dirty="0" err="1" smtClean="0"/>
              <a:t>Vakil</a:t>
            </a:r>
            <a:r>
              <a:rPr lang="en-US" dirty="0" smtClean="0"/>
              <a:t> was under a pre-existing contractual obligation to render the best of his services under the original contract.</a:t>
            </a:r>
            <a:br>
              <a:rPr lang="en-US" dirty="0" smtClean="0"/>
            </a:br>
            <a:endParaRPr lang="en-US"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3600" b="1" dirty="0" smtClean="0"/>
              <a:t>8. Consideration may be either positive or negative</a:t>
            </a:r>
          </a:p>
          <a:p>
            <a:r>
              <a:rPr lang="en-US" dirty="0" smtClean="0"/>
              <a:t>Consideration may be promise to do something or abstain from doing something.</a:t>
            </a:r>
          </a:p>
          <a:p>
            <a:endParaRPr lang="en-US" dirty="0" smtClean="0"/>
          </a:p>
          <a:p>
            <a:r>
              <a:rPr lang="en-US" dirty="0" err="1" smtClean="0"/>
              <a:t>Eg</a:t>
            </a:r>
            <a:r>
              <a:rPr lang="en-US" dirty="0" smtClean="0"/>
              <a:t>. Claim from wife to husband at the time divorce.</a:t>
            </a:r>
          </a:p>
          <a:p>
            <a:endParaRPr lang="en-US" sz="3600"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 CONTRACT WITHOUT CONSIDERATION IS VOID -EXCEPTIONs</a:t>
            </a:r>
            <a:endParaRPr lang="en-US" sz="3600" dirty="0"/>
          </a:p>
        </p:txBody>
      </p:sp>
      <p:sp>
        <p:nvSpPr>
          <p:cNvPr id="3" name="Content Placeholder 2"/>
          <p:cNvSpPr>
            <a:spLocks noGrp="1"/>
          </p:cNvSpPr>
          <p:nvPr>
            <p:ph idx="1"/>
          </p:nvPr>
        </p:nvSpPr>
        <p:spPr>
          <a:xfrm>
            <a:off x="0" y="1600201"/>
            <a:ext cx="8839200" cy="5029200"/>
          </a:xfrm>
        </p:spPr>
        <p:txBody>
          <a:bodyPr>
            <a:noAutofit/>
          </a:bodyPr>
          <a:lstStyle/>
          <a:p>
            <a:pPr algn="just">
              <a:buNone/>
            </a:pPr>
            <a:r>
              <a:rPr lang="en-US" sz="4000" dirty="0" smtClean="0"/>
              <a:t>Agreement without consideration, </a:t>
            </a:r>
            <a:r>
              <a:rPr lang="en-US" sz="4000" dirty="0" smtClean="0">
                <a:solidFill>
                  <a:srgbClr val="0000CC"/>
                </a:solidFill>
              </a:rPr>
              <a:t>void</a:t>
            </a:r>
            <a:r>
              <a:rPr lang="en-US" sz="4000" dirty="0" smtClean="0"/>
              <a:t>, </a:t>
            </a:r>
            <a:r>
              <a:rPr lang="en-US" sz="4000" dirty="0" smtClean="0">
                <a:solidFill>
                  <a:srgbClr val="C00000"/>
                </a:solidFill>
              </a:rPr>
              <a:t>unless it is in writing and registered </a:t>
            </a:r>
            <a:r>
              <a:rPr lang="en-US" sz="4000" dirty="0" smtClean="0"/>
              <a:t>or is a promise to compensate for something done or is a promise to pay a debt barred by limitation law </a:t>
            </a:r>
          </a:p>
          <a:p>
            <a:pPr algn="just">
              <a:buNone/>
            </a:pPr>
            <a:endParaRPr lang="en-US" sz="3600" dirty="0"/>
          </a:p>
        </p:txBody>
      </p:sp>
      <p:sp>
        <p:nvSpPr>
          <p:cNvPr id="5" name="Footer Placeholder 4"/>
          <p:cNvSpPr>
            <a:spLocks noGrp="1"/>
          </p:cNvSpPr>
          <p:nvPr>
            <p:ph type="ftr" sz="quarter" idx="11"/>
          </p:nvPr>
        </p:nvSpPr>
        <p:spPr/>
        <p:txBody>
          <a:bodyPr/>
          <a:lstStyle/>
          <a:p>
            <a:r>
              <a:rPr lang="fi-FI" smtClean="0"/>
              <a:t>Dr.Manish dadhich</a:t>
            </a:r>
            <a:endParaRPr lang="en-US"/>
          </a:p>
        </p:txBody>
      </p:sp>
      <p:sp>
        <p:nvSpPr>
          <p:cNvPr id="4" name="Slide Number Placeholder 3"/>
          <p:cNvSpPr>
            <a:spLocks noGrp="1"/>
          </p:cNvSpPr>
          <p:nvPr>
            <p:ph type="sldNum" sz="quarter" idx="12"/>
          </p:nvPr>
        </p:nvSpPr>
        <p:spPr/>
        <p:txBody>
          <a:bodyPr/>
          <a:lstStyle/>
          <a:p>
            <a:fld id="{0D1D12F8-7D37-442F-8DCD-D69AA4BCEC15}"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An agreement made without consideration is void, unless –</a:t>
            </a:r>
            <a:br>
              <a:rPr lang="en-US" sz="3200" dirty="0" smtClean="0"/>
            </a:br>
            <a:endParaRPr lang="en-US" sz="3200" dirty="0"/>
          </a:p>
        </p:txBody>
      </p:sp>
      <p:sp>
        <p:nvSpPr>
          <p:cNvPr id="3" name="Content Placeholder 2"/>
          <p:cNvSpPr>
            <a:spLocks noGrp="1"/>
          </p:cNvSpPr>
          <p:nvPr>
            <p:ph idx="1"/>
          </p:nvPr>
        </p:nvSpPr>
        <p:spPr/>
        <p:txBody>
          <a:bodyPr>
            <a:normAutofit/>
          </a:bodyPr>
          <a:lstStyle/>
          <a:p>
            <a:pPr algn="just">
              <a:buNone/>
            </a:pPr>
            <a:r>
              <a:rPr lang="en-US" b="1" dirty="0" smtClean="0">
                <a:solidFill>
                  <a:srgbClr val="FF0000"/>
                </a:solidFill>
              </a:rPr>
              <a:t>1</a:t>
            </a:r>
            <a:r>
              <a:rPr lang="en-US" b="1" dirty="0" smtClean="0">
                <a:solidFill>
                  <a:srgbClr val="FF0000"/>
                </a:solidFill>
              </a:rPr>
              <a:t>. Love and Affection:</a:t>
            </a:r>
            <a:r>
              <a:rPr lang="en-US" b="1" dirty="0" smtClean="0"/>
              <a:t> </a:t>
            </a:r>
            <a:r>
              <a:rPr lang="en-US" dirty="0" smtClean="0"/>
              <a:t>where an agreement is </a:t>
            </a:r>
            <a:r>
              <a:rPr lang="en-US" dirty="0" smtClean="0">
                <a:solidFill>
                  <a:srgbClr val="0000CC"/>
                </a:solidFill>
              </a:rPr>
              <a:t>expressed in writing and registered</a:t>
            </a:r>
            <a:r>
              <a:rPr lang="en-US" dirty="0" smtClean="0"/>
              <a:t> under the law for the time being in force for the registration of the documents and is made on account of </a:t>
            </a:r>
            <a:r>
              <a:rPr lang="en-US" dirty="0" smtClean="0">
                <a:solidFill>
                  <a:srgbClr val="0000CC"/>
                </a:solidFill>
              </a:rPr>
              <a:t>natural law and affectio</a:t>
            </a:r>
            <a:r>
              <a:rPr lang="en-US" dirty="0" smtClean="0"/>
              <a:t>n between parties standing to the </a:t>
            </a:r>
            <a:r>
              <a:rPr lang="en-US" dirty="0" smtClean="0">
                <a:solidFill>
                  <a:srgbClr val="0000CC"/>
                </a:solidFill>
              </a:rPr>
              <a:t>near relation </a:t>
            </a:r>
            <a:r>
              <a:rPr lang="en-US" dirty="0" smtClean="0"/>
              <a:t>to each other, it is enforceable even is there is no consideration (</a:t>
            </a:r>
            <a:r>
              <a:rPr lang="en-US" dirty="0" smtClean="0">
                <a:solidFill>
                  <a:srgbClr val="FF0000"/>
                </a:solidFill>
              </a:rPr>
              <a:t>Ram </a:t>
            </a:r>
            <a:r>
              <a:rPr lang="en-US" dirty="0" err="1" smtClean="0">
                <a:solidFill>
                  <a:srgbClr val="FF0000"/>
                </a:solidFill>
              </a:rPr>
              <a:t>Dass</a:t>
            </a:r>
            <a:r>
              <a:rPr lang="en-US" dirty="0" smtClean="0">
                <a:solidFill>
                  <a:srgbClr val="FF0000"/>
                </a:solidFill>
              </a:rPr>
              <a:t> vs. </a:t>
            </a:r>
            <a:r>
              <a:rPr lang="en-US" dirty="0" err="1" smtClean="0">
                <a:solidFill>
                  <a:srgbClr val="FF0000"/>
                </a:solidFill>
              </a:rPr>
              <a:t>Krishan</a:t>
            </a:r>
            <a:r>
              <a:rPr lang="en-US" dirty="0" smtClean="0">
                <a:solidFill>
                  <a:srgbClr val="FF0000"/>
                </a:solidFill>
              </a:rPr>
              <a:t> Dev</a:t>
            </a:r>
            <a:r>
              <a:rPr lang="en-US" dirty="0" smtClean="0"/>
              <a:t>)</a:t>
            </a:r>
          </a:p>
          <a:p>
            <a:endParaRPr lang="en-US"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a:t>
            </a:r>
            <a:endParaRPr lang="en-US" dirty="0"/>
          </a:p>
        </p:txBody>
      </p:sp>
      <p:sp>
        <p:nvSpPr>
          <p:cNvPr id="3" name="Content Placeholder 2"/>
          <p:cNvSpPr>
            <a:spLocks noGrp="1"/>
          </p:cNvSpPr>
          <p:nvPr>
            <p:ph idx="1"/>
          </p:nvPr>
        </p:nvSpPr>
        <p:spPr/>
        <p:txBody>
          <a:bodyPr/>
          <a:lstStyle/>
          <a:p>
            <a:pPr>
              <a:buNone/>
            </a:pPr>
            <a:r>
              <a:rPr lang="en-US" dirty="0" smtClean="0"/>
              <a:t>	A Hindu husband, after referring to quarrels and disagreement between him and his wife executed a registered document in </a:t>
            </a:r>
            <a:r>
              <a:rPr lang="en-US" dirty="0" err="1" smtClean="0"/>
              <a:t>favour</a:t>
            </a:r>
            <a:r>
              <a:rPr lang="en-US" dirty="0" smtClean="0"/>
              <a:t> of his wife agreeing to pay her maintenance. But no consideration moved from the wife. Held, the agreement was void for want of consideration (</a:t>
            </a:r>
            <a:r>
              <a:rPr lang="en-US" dirty="0" err="1" smtClean="0">
                <a:solidFill>
                  <a:srgbClr val="FF0000"/>
                </a:solidFill>
              </a:rPr>
              <a:t>Rajlukhy</a:t>
            </a:r>
            <a:r>
              <a:rPr lang="en-US" dirty="0" smtClean="0">
                <a:solidFill>
                  <a:srgbClr val="FF0000"/>
                </a:solidFill>
              </a:rPr>
              <a:t> vs. </a:t>
            </a:r>
            <a:r>
              <a:rPr lang="en-US" dirty="0" err="1" smtClean="0">
                <a:solidFill>
                  <a:srgbClr val="FF0000"/>
                </a:solidFill>
              </a:rPr>
              <a:t>Bhoothnath</a:t>
            </a:r>
            <a:r>
              <a:rPr lang="en-US" dirty="0" smtClean="0">
                <a:solidFill>
                  <a:srgbClr val="FF0000"/>
                </a:solidFill>
              </a:rPr>
              <a:t>)</a:t>
            </a:r>
          </a:p>
          <a:p>
            <a:pPr>
              <a:buNone/>
            </a:pPr>
            <a:endParaRPr lang="en-US"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a:t>
            </a:r>
            <a:endParaRPr lang="en-US" dirty="0"/>
          </a:p>
        </p:txBody>
      </p:sp>
      <p:sp>
        <p:nvSpPr>
          <p:cNvPr id="3" name="Content Placeholder 2"/>
          <p:cNvSpPr>
            <a:spLocks noGrp="1"/>
          </p:cNvSpPr>
          <p:nvPr>
            <p:ph idx="1"/>
          </p:nvPr>
        </p:nvSpPr>
        <p:spPr/>
        <p:txBody>
          <a:bodyPr/>
          <a:lstStyle/>
          <a:p>
            <a:r>
              <a:rPr lang="en-US" dirty="0" smtClean="0">
                <a:solidFill>
                  <a:srgbClr val="FF0000"/>
                </a:solidFill>
              </a:rPr>
              <a:t>Foundation </a:t>
            </a:r>
            <a:r>
              <a:rPr lang="en-US" dirty="0" smtClean="0"/>
              <a:t>of every contract </a:t>
            </a:r>
          </a:p>
          <a:p>
            <a:r>
              <a:rPr lang="en-US" dirty="0" smtClean="0"/>
              <a:t>In the absence of consideration a promise or undertaking is purely gratuitous- creates no legal binding</a:t>
            </a:r>
            <a:endParaRPr lang="en-US"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2</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dirty="0"/>
          </a:p>
        </p:txBody>
      </p:sp>
      <p:pic>
        <p:nvPicPr>
          <p:cNvPr id="6" name="Picture 5" descr="Money.png"/>
          <p:cNvPicPr>
            <a:picLocks noChangeAspect="1"/>
          </p:cNvPicPr>
          <p:nvPr/>
        </p:nvPicPr>
        <p:blipFill>
          <a:blip r:embed="rId3" cstate="print"/>
          <a:stretch>
            <a:fillRect/>
          </a:stretch>
        </p:blipFill>
        <p:spPr>
          <a:xfrm>
            <a:off x="5063530" y="3379952"/>
            <a:ext cx="3242270" cy="3097048"/>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8686800" cy="1252728"/>
          </a:xfrm>
        </p:spPr>
        <p:txBody>
          <a:bodyPr>
            <a:noAutofit/>
          </a:bodyPr>
          <a:lstStyle/>
          <a:p>
            <a:r>
              <a:rPr lang="en-US" sz="3600" dirty="0" smtClean="0"/>
              <a:t> CONTRACT WITHOUT CONSIDERATION IS VOID -EXCEPTIONs</a:t>
            </a:r>
            <a:endParaRPr lang="en-US" sz="3600" dirty="0"/>
          </a:p>
        </p:txBody>
      </p:sp>
      <p:sp>
        <p:nvSpPr>
          <p:cNvPr id="3" name="Content Placeholder 2"/>
          <p:cNvSpPr>
            <a:spLocks noGrp="1"/>
          </p:cNvSpPr>
          <p:nvPr>
            <p:ph idx="1"/>
          </p:nvPr>
        </p:nvSpPr>
        <p:spPr>
          <a:xfrm>
            <a:off x="0" y="1447800"/>
            <a:ext cx="8915400" cy="4953000"/>
          </a:xfrm>
        </p:spPr>
        <p:txBody>
          <a:bodyPr>
            <a:normAutofit/>
          </a:bodyPr>
          <a:lstStyle/>
          <a:p>
            <a:pPr>
              <a:buNone/>
            </a:pPr>
            <a:r>
              <a:rPr lang="en-US" b="1" dirty="0" smtClean="0"/>
              <a:t>	</a:t>
            </a:r>
            <a:r>
              <a:rPr lang="en-US" sz="3600" b="1" dirty="0" smtClean="0"/>
              <a:t>2.</a:t>
            </a:r>
            <a:r>
              <a:rPr lang="en-US" sz="3600" b="1" dirty="0" smtClean="0">
                <a:solidFill>
                  <a:srgbClr val="0000CC"/>
                </a:solidFill>
              </a:rPr>
              <a:t>Promise to pay a time-bared debt</a:t>
            </a:r>
            <a:r>
              <a:rPr lang="en-US" sz="3600" b="1" dirty="0" smtClean="0"/>
              <a:t>:</a:t>
            </a:r>
          </a:p>
          <a:p>
            <a:pPr>
              <a:buNone/>
            </a:pPr>
            <a:r>
              <a:rPr lang="en-US" sz="3600" b="1" dirty="0" smtClean="0"/>
              <a:t>No </a:t>
            </a:r>
            <a:r>
              <a:rPr lang="en-US" b="1" dirty="0" smtClean="0"/>
              <a:t>right to recover the time bound debts if more than 3 years.</a:t>
            </a:r>
          </a:p>
          <a:p>
            <a:pPr>
              <a:buNone/>
            </a:pPr>
            <a:r>
              <a:rPr lang="en-US" b="1" dirty="0" err="1" smtClean="0"/>
              <a:t>Eg</a:t>
            </a:r>
            <a:endParaRPr lang="en-US" b="1" dirty="0" smtClean="0"/>
          </a:p>
          <a:p>
            <a:pPr>
              <a:buNone/>
            </a:pPr>
            <a:r>
              <a:rPr lang="en-US" b="1" dirty="0" smtClean="0"/>
              <a:t>D owes C Rs. 1000 but the debt is barred by the limitation act. D signs a written promise to pay C Rs. 500 on account of debt. This is not a consideration.</a:t>
            </a:r>
          </a:p>
        </p:txBody>
      </p:sp>
      <p:sp>
        <p:nvSpPr>
          <p:cNvPr id="4" name="Slide Number Placeholder 3"/>
          <p:cNvSpPr>
            <a:spLocks noGrp="1"/>
          </p:cNvSpPr>
          <p:nvPr>
            <p:ph type="sldNum" sz="quarter" idx="12"/>
          </p:nvPr>
        </p:nvSpPr>
        <p:spPr/>
        <p:txBody>
          <a:bodyPr/>
          <a:lstStyle/>
          <a:p>
            <a:fld id="{0D1D12F8-7D37-442F-8DCD-D69AA4BCEC15}" type="slidenum">
              <a:rPr lang="en-US" smtClean="0"/>
              <a:pPr/>
              <a:t>20</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pic>
        <p:nvPicPr>
          <p:cNvPr id="6" name="Picture 5" descr="debt.jpg"/>
          <p:cNvPicPr>
            <a:picLocks noChangeAspect="1"/>
          </p:cNvPicPr>
          <p:nvPr/>
        </p:nvPicPr>
        <p:blipFill>
          <a:blip r:embed="rId2" cstate="print"/>
          <a:stretch>
            <a:fillRect/>
          </a:stretch>
        </p:blipFill>
        <p:spPr>
          <a:xfrm>
            <a:off x="6172200" y="5181600"/>
            <a:ext cx="2590800" cy="12954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8686800" cy="1252728"/>
          </a:xfrm>
        </p:spPr>
        <p:txBody>
          <a:bodyPr>
            <a:noAutofit/>
          </a:bodyPr>
          <a:lstStyle/>
          <a:p>
            <a:r>
              <a:rPr lang="en-US" sz="2800" dirty="0" smtClean="0"/>
              <a:t> CONTRACT WITHOUT CONSIDERATION IS VOID -EXCEPTIONs</a:t>
            </a:r>
            <a:endParaRPr lang="en-US" sz="2800" dirty="0"/>
          </a:p>
        </p:txBody>
      </p:sp>
      <p:sp>
        <p:nvSpPr>
          <p:cNvPr id="3" name="Content Placeholder 2"/>
          <p:cNvSpPr>
            <a:spLocks noGrp="1"/>
          </p:cNvSpPr>
          <p:nvPr>
            <p:ph idx="1"/>
          </p:nvPr>
        </p:nvSpPr>
        <p:spPr>
          <a:xfrm>
            <a:off x="2514600" y="1752600"/>
            <a:ext cx="6400800" cy="4648200"/>
          </a:xfrm>
        </p:spPr>
        <p:txBody>
          <a:bodyPr>
            <a:noAutofit/>
          </a:bodyPr>
          <a:lstStyle/>
          <a:p>
            <a:pPr algn="just">
              <a:buNone/>
            </a:pPr>
            <a:r>
              <a:rPr lang="en-US" sz="2800" b="1" dirty="0" smtClean="0">
                <a:solidFill>
                  <a:srgbClr val="FF0000"/>
                </a:solidFill>
              </a:rPr>
              <a:t>3.Donation &amp; gift</a:t>
            </a:r>
            <a:r>
              <a:rPr lang="en-US" sz="2800" b="1" dirty="0" smtClean="0"/>
              <a:t>:</a:t>
            </a:r>
          </a:p>
          <a:p>
            <a:pPr algn="just">
              <a:buNone/>
            </a:pPr>
            <a:r>
              <a:rPr lang="en-US" sz="2800" b="1" dirty="0" err="1" smtClean="0"/>
              <a:t>Inspite</a:t>
            </a:r>
            <a:r>
              <a:rPr lang="en-US" sz="2800" b="1" dirty="0" smtClean="0"/>
              <a:t> of making promise to give the donation, the person seeking donation can not file a suit against the donor, if he refuses to give the donation. However, if the person taking the donation, incurs certain expenditure on the belief of receiving the donation, he may file a case.</a:t>
            </a:r>
          </a:p>
          <a:p>
            <a:pPr algn="just">
              <a:buNone/>
            </a:pPr>
            <a:r>
              <a:rPr lang="en-US" sz="2800" b="1" dirty="0" err="1" smtClean="0"/>
              <a:t>Eg</a:t>
            </a:r>
            <a:r>
              <a:rPr lang="en-US" sz="2800" b="1" dirty="0" smtClean="0"/>
              <a:t>. </a:t>
            </a:r>
            <a:r>
              <a:rPr lang="en-US" sz="2800" b="1" dirty="0" err="1" smtClean="0"/>
              <a:t>Kedar</a:t>
            </a:r>
            <a:r>
              <a:rPr lang="en-US" sz="2800" b="1" dirty="0" smtClean="0"/>
              <a:t> </a:t>
            </a:r>
            <a:r>
              <a:rPr lang="en-US" sz="2800" b="1" dirty="0" err="1" smtClean="0"/>
              <a:t>Nath</a:t>
            </a:r>
            <a:r>
              <a:rPr lang="en-US" sz="2800" b="1" dirty="0" smtClean="0"/>
              <a:t> V/s </a:t>
            </a:r>
            <a:r>
              <a:rPr lang="en-US" sz="2800" b="1" dirty="0" err="1" smtClean="0"/>
              <a:t>Gauri</a:t>
            </a:r>
            <a:r>
              <a:rPr lang="en-US" sz="2800" b="1" dirty="0" smtClean="0"/>
              <a:t> </a:t>
            </a:r>
            <a:r>
              <a:rPr lang="en-US" sz="2800" b="1" dirty="0" err="1" smtClean="0"/>
              <a:t>dutt</a:t>
            </a:r>
            <a:r>
              <a:rPr lang="en-US" sz="2800" b="1" dirty="0" smtClean="0"/>
              <a:t> (1886)</a:t>
            </a:r>
          </a:p>
          <a:p>
            <a:pPr algn="just">
              <a:buNone/>
            </a:pPr>
            <a:r>
              <a:rPr lang="en-US" sz="2800" b="1" dirty="0" smtClean="0"/>
              <a:t>Pay</a:t>
            </a:r>
          </a:p>
          <a:p>
            <a:pPr algn="just">
              <a:buNone/>
            </a:pPr>
            <a:r>
              <a:rPr lang="en-US" sz="2800" b="1" dirty="0" smtClean="0"/>
              <a:t>Not need to pay</a:t>
            </a:r>
            <a:endParaRPr lang="en-US" sz="2400" dirty="0" smtClean="0"/>
          </a:p>
          <a:p>
            <a:pPr>
              <a:buNone/>
            </a:pPr>
            <a:endParaRPr lang="en-US" sz="2400" dirty="0" smtClean="0"/>
          </a:p>
          <a:p>
            <a:pPr>
              <a:buNone/>
            </a:pPr>
            <a:endParaRPr lang="en-US" sz="2400"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21</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pic>
        <p:nvPicPr>
          <p:cNvPr id="6" name="Picture 5" descr="gifts.jpg"/>
          <p:cNvPicPr>
            <a:picLocks noChangeAspect="1"/>
          </p:cNvPicPr>
          <p:nvPr/>
        </p:nvPicPr>
        <p:blipFill>
          <a:blip r:embed="rId2" cstate="print"/>
          <a:stretch>
            <a:fillRect/>
          </a:stretch>
        </p:blipFill>
        <p:spPr>
          <a:xfrm>
            <a:off x="114300" y="1676400"/>
            <a:ext cx="2171700" cy="3810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 CONTRACT WITHOUT CONSIDERATION IS VOID -EXCEPTIONs</a:t>
            </a:r>
            <a:endParaRPr lang="en-US" sz="2800" dirty="0"/>
          </a:p>
        </p:txBody>
      </p:sp>
      <p:sp>
        <p:nvSpPr>
          <p:cNvPr id="3" name="Content Placeholder 2"/>
          <p:cNvSpPr>
            <a:spLocks noGrp="1"/>
          </p:cNvSpPr>
          <p:nvPr>
            <p:ph idx="1"/>
          </p:nvPr>
        </p:nvSpPr>
        <p:spPr>
          <a:xfrm>
            <a:off x="457200" y="1775191"/>
            <a:ext cx="8305800" cy="5082809"/>
          </a:xfrm>
        </p:spPr>
        <p:txBody>
          <a:bodyPr>
            <a:normAutofit/>
          </a:bodyPr>
          <a:lstStyle/>
          <a:p>
            <a:pPr algn="just">
              <a:buNone/>
            </a:pPr>
            <a:r>
              <a:rPr lang="en-US" b="1" dirty="0" smtClean="0"/>
              <a:t>4.Payment of lesser amount in satisfaction of larger amount</a:t>
            </a:r>
            <a:r>
              <a:rPr lang="en-US" dirty="0" smtClean="0"/>
              <a:t>: Many a times such situation arises that such agreement are made between the creditor and debtor where lesser amount is paid due to some consequences. </a:t>
            </a:r>
          </a:p>
          <a:p>
            <a:pPr algn="just">
              <a:buNone/>
            </a:pPr>
            <a:r>
              <a:rPr lang="en-US" b="1" dirty="0" smtClean="0"/>
              <a:t>5. Voluntary services</a:t>
            </a:r>
          </a:p>
          <a:p>
            <a:pPr algn="just">
              <a:buNone/>
            </a:pPr>
            <a:r>
              <a:rPr lang="en-US" dirty="0" smtClean="0"/>
              <a:t>	One </a:t>
            </a:r>
            <a:r>
              <a:rPr lang="en-US" dirty="0" smtClean="0"/>
              <a:t>can not claim &amp; blame for the services provided on voluntary bases so party can not ask for consideration.</a:t>
            </a:r>
            <a:endParaRPr lang="en-US"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6000" dirty="0" smtClean="0"/>
              <a:t>Thank You</a:t>
            </a:r>
            <a:endParaRPr lang="en-US" sz="6000"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23</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a:t>
            </a:r>
            <a:endParaRPr lang="en-US" dirty="0"/>
          </a:p>
        </p:txBody>
      </p:sp>
      <p:sp>
        <p:nvSpPr>
          <p:cNvPr id="3" name="Content Placeholder 2"/>
          <p:cNvSpPr>
            <a:spLocks noGrp="1"/>
          </p:cNvSpPr>
          <p:nvPr>
            <p:ph idx="1"/>
          </p:nvPr>
        </p:nvSpPr>
        <p:spPr/>
        <p:txBody>
          <a:bodyPr/>
          <a:lstStyle/>
          <a:p>
            <a:r>
              <a:rPr lang="en-US" dirty="0" smtClean="0">
                <a:solidFill>
                  <a:srgbClr val="FF0000"/>
                </a:solidFill>
              </a:rPr>
              <a:t>Section 2(d)    </a:t>
            </a:r>
            <a:r>
              <a:rPr lang="en-US" dirty="0" smtClean="0"/>
              <a:t>When, at the </a:t>
            </a:r>
            <a:r>
              <a:rPr lang="en-US" dirty="0" smtClean="0">
                <a:solidFill>
                  <a:srgbClr val="0000CC"/>
                </a:solidFill>
              </a:rPr>
              <a:t>desire of</a:t>
            </a:r>
            <a:r>
              <a:rPr lang="en-US" dirty="0" smtClean="0"/>
              <a:t> the </a:t>
            </a:r>
            <a:r>
              <a:rPr lang="en-US" dirty="0" err="1" smtClean="0">
                <a:solidFill>
                  <a:srgbClr val="0000CC"/>
                </a:solidFill>
              </a:rPr>
              <a:t>promisor</a:t>
            </a:r>
            <a:r>
              <a:rPr lang="en-US" dirty="0" smtClean="0"/>
              <a:t>, the </a:t>
            </a:r>
            <a:r>
              <a:rPr lang="en-US" dirty="0" err="1" smtClean="0">
                <a:solidFill>
                  <a:srgbClr val="0000CC"/>
                </a:solidFill>
              </a:rPr>
              <a:t>promisee</a:t>
            </a:r>
            <a:r>
              <a:rPr lang="en-US" dirty="0" smtClean="0"/>
              <a:t> or </a:t>
            </a:r>
            <a:r>
              <a:rPr lang="en-US" dirty="0" smtClean="0">
                <a:solidFill>
                  <a:srgbClr val="0000CC"/>
                </a:solidFill>
              </a:rPr>
              <a:t>any other person </a:t>
            </a:r>
            <a:r>
              <a:rPr lang="en-US" dirty="0" smtClean="0"/>
              <a:t>has </a:t>
            </a:r>
            <a:r>
              <a:rPr lang="en-US" dirty="0" smtClean="0">
                <a:solidFill>
                  <a:srgbClr val="0000CC"/>
                </a:solidFill>
              </a:rPr>
              <a:t>done or abstained </a:t>
            </a:r>
            <a:r>
              <a:rPr lang="en-US" dirty="0" smtClean="0"/>
              <a:t>from doing, or </a:t>
            </a:r>
            <a:r>
              <a:rPr lang="en-US" dirty="0" smtClean="0">
                <a:solidFill>
                  <a:srgbClr val="0000CC"/>
                </a:solidFill>
              </a:rPr>
              <a:t>does or abstains</a:t>
            </a:r>
            <a:r>
              <a:rPr lang="en-US" dirty="0" smtClean="0"/>
              <a:t> from doing, or </a:t>
            </a:r>
            <a:r>
              <a:rPr lang="en-US" dirty="0" smtClean="0">
                <a:solidFill>
                  <a:srgbClr val="0000CC"/>
                </a:solidFill>
              </a:rPr>
              <a:t>promises</a:t>
            </a:r>
            <a:r>
              <a:rPr lang="en-US" dirty="0" smtClean="0"/>
              <a:t> to do or to abstain from doing, something, such </a:t>
            </a:r>
            <a:r>
              <a:rPr lang="en-US" dirty="0" smtClean="0">
                <a:solidFill>
                  <a:srgbClr val="0000CC"/>
                </a:solidFill>
              </a:rPr>
              <a:t>act or abstinence</a:t>
            </a:r>
            <a:r>
              <a:rPr lang="en-US" dirty="0" smtClean="0"/>
              <a:t> or promise is called a </a:t>
            </a:r>
            <a:r>
              <a:rPr lang="en-US" b="1" dirty="0" smtClean="0"/>
              <a:t>consideration</a:t>
            </a:r>
            <a:r>
              <a:rPr lang="en-US" dirty="0" smtClean="0"/>
              <a:t> for the promise.</a:t>
            </a:r>
            <a:endParaRPr lang="en-US"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3</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solidFill>
                  <a:srgbClr val="FF0000"/>
                </a:solidFill>
              </a:rPr>
              <a:t>Section 2(d) </a:t>
            </a:r>
            <a:r>
              <a:rPr lang="en-US" dirty="0" smtClean="0"/>
              <a:t>of the Indian Contract Act defines consideration as –</a:t>
            </a:r>
          </a:p>
          <a:p>
            <a:pPr>
              <a:buNone/>
            </a:pPr>
            <a:r>
              <a:rPr lang="en-US" dirty="0" smtClean="0"/>
              <a:t>A) when at the </a:t>
            </a:r>
            <a:r>
              <a:rPr lang="en-US" dirty="0" smtClean="0">
                <a:solidFill>
                  <a:srgbClr val="FF0000"/>
                </a:solidFill>
              </a:rPr>
              <a:t>desire of the </a:t>
            </a:r>
            <a:r>
              <a:rPr lang="en-US" dirty="0" err="1" smtClean="0">
                <a:solidFill>
                  <a:srgbClr val="FF0000"/>
                </a:solidFill>
              </a:rPr>
              <a:t>promisor</a:t>
            </a:r>
            <a:endParaRPr lang="en-US" dirty="0" smtClean="0">
              <a:solidFill>
                <a:srgbClr val="FF0000"/>
              </a:solidFill>
            </a:endParaRPr>
          </a:p>
          <a:p>
            <a:pPr>
              <a:buNone/>
            </a:pPr>
            <a:r>
              <a:rPr lang="en-US" dirty="0" smtClean="0"/>
              <a:t>B) the </a:t>
            </a:r>
            <a:r>
              <a:rPr lang="en-US" dirty="0" err="1" smtClean="0">
                <a:solidFill>
                  <a:srgbClr val="FF0000"/>
                </a:solidFill>
              </a:rPr>
              <a:t>promisee</a:t>
            </a:r>
            <a:r>
              <a:rPr lang="en-US" dirty="0" smtClean="0"/>
              <a:t> or any other person</a:t>
            </a:r>
          </a:p>
          <a:p>
            <a:pPr>
              <a:buNone/>
            </a:pPr>
            <a:r>
              <a:rPr lang="en-US" dirty="0" smtClean="0"/>
              <a:t>C) has </a:t>
            </a:r>
            <a:r>
              <a:rPr lang="en-US" dirty="0" smtClean="0">
                <a:solidFill>
                  <a:srgbClr val="FF0000"/>
                </a:solidFill>
              </a:rPr>
              <a:t>done </a:t>
            </a:r>
            <a:r>
              <a:rPr lang="en-US" dirty="0" smtClean="0"/>
              <a:t>or abstained from doing , </a:t>
            </a:r>
            <a:r>
              <a:rPr lang="en-US" dirty="0" smtClean="0">
                <a:solidFill>
                  <a:srgbClr val="FF0000"/>
                </a:solidFill>
              </a:rPr>
              <a:t>does</a:t>
            </a:r>
            <a:r>
              <a:rPr lang="en-US" dirty="0" smtClean="0"/>
              <a:t> or abstains from doing, or </a:t>
            </a:r>
            <a:r>
              <a:rPr lang="en-US" dirty="0" smtClean="0">
                <a:solidFill>
                  <a:srgbClr val="FF0000"/>
                </a:solidFill>
              </a:rPr>
              <a:t>promises to do </a:t>
            </a:r>
            <a:r>
              <a:rPr lang="en-US" dirty="0" smtClean="0"/>
              <a:t>or abstain from doing,</a:t>
            </a:r>
          </a:p>
          <a:p>
            <a:pPr>
              <a:buNone/>
            </a:pPr>
            <a:r>
              <a:rPr lang="en-US" dirty="0" smtClean="0"/>
              <a:t>D) something, </a:t>
            </a:r>
            <a:r>
              <a:rPr lang="en-US" dirty="0" smtClean="0">
                <a:solidFill>
                  <a:srgbClr val="FF0000"/>
                </a:solidFill>
              </a:rPr>
              <a:t>such act or abstinence </a:t>
            </a:r>
            <a:r>
              <a:rPr lang="en-US" dirty="0" smtClean="0"/>
              <a:t>or promise is called a </a:t>
            </a:r>
            <a:r>
              <a:rPr lang="en-US" dirty="0" smtClean="0">
                <a:solidFill>
                  <a:srgbClr val="FF0000"/>
                </a:solidFill>
              </a:rPr>
              <a:t>consideration</a:t>
            </a:r>
            <a:r>
              <a:rPr lang="en-US" dirty="0" smtClean="0"/>
              <a:t> for the promise.</a:t>
            </a:r>
            <a:endParaRPr lang="en-US"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4</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Essentials of a Valid Consideration</a:t>
            </a:r>
            <a:endParaRPr lang="en-US" dirty="0"/>
          </a:p>
        </p:txBody>
      </p:sp>
      <p:sp>
        <p:nvSpPr>
          <p:cNvPr id="3" name="Content Placeholder 2"/>
          <p:cNvSpPr>
            <a:spLocks noGrp="1"/>
          </p:cNvSpPr>
          <p:nvPr>
            <p:ph idx="1"/>
          </p:nvPr>
        </p:nvSpPr>
        <p:spPr>
          <a:xfrm>
            <a:off x="457200" y="1600201"/>
            <a:ext cx="8534400" cy="5257800"/>
          </a:xfrm>
        </p:spPr>
        <p:txBody>
          <a:bodyPr>
            <a:noAutofit/>
          </a:bodyPr>
          <a:lstStyle/>
          <a:p>
            <a:pPr marL="633222" indent="-514350">
              <a:buNone/>
            </a:pPr>
            <a:r>
              <a:rPr lang="en-US" b="1" dirty="0" smtClean="0"/>
              <a:t>1. It must move at the desire of the </a:t>
            </a:r>
            <a:r>
              <a:rPr lang="en-US" b="1" dirty="0" err="1" smtClean="0"/>
              <a:t>promisor</a:t>
            </a:r>
            <a:r>
              <a:rPr lang="en-US" b="1" dirty="0" smtClean="0"/>
              <a:t> </a:t>
            </a:r>
          </a:p>
          <a:p>
            <a:pPr marL="633222" indent="-514350">
              <a:buNone/>
            </a:pPr>
            <a:r>
              <a:rPr lang="en-US" b="1" dirty="0" smtClean="0"/>
              <a:t>2.It  may move from the </a:t>
            </a:r>
            <a:r>
              <a:rPr lang="en-US" b="1" dirty="0" err="1" smtClean="0"/>
              <a:t>Promisee</a:t>
            </a:r>
            <a:r>
              <a:rPr lang="en-US" b="1" dirty="0" smtClean="0"/>
              <a:t> or any other Person</a:t>
            </a:r>
          </a:p>
          <a:p>
            <a:pPr marL="633222" indent="-514350">
              <a:buNone/>
            </a:pPr>
            <a:r>
              <a:rPr lang="en-US" b="1" dirty="0" smtClean="0"/>
              <a:t>3. </a:t>
            </a:r>
            <a:r>
              <a:rPr lang="en-US" b="1" dirty="0" smtClean="0">
                <a:solidFill>
                  <a:srgbClr val="FF0000"/>
                </a:solidFill>
              </a:rPr>
              <a:t>It may be Past, Present or Future</a:t>
            </a:r>
          </a:p>
          <a:p>
            <a:pPr marL="633222" indent="-514350">
              <a:buNone/>
            </a:pPr>
            <a:r>
              <a:rPr lang="en-US" dirty="0" smtClean="0"/>
              <a:t>4.</a:t>
            </a:r>
            <a:r>
              <a:rPr lang="en-US" b="1" dirty="0" smtClean="0"/>
              <a:t> </a:t>
            </a:r>
            <a:r>
              <a:rPr lang="en-US" b="1" dirty="0" smtClean="0">
                <a:solidFill>
                  <a:srgbClr val="FF0000"/>
                </a:solidFill>
              </a:rPr>
              <a:t>It need not be adequate</a:t>
            </a:r>
          </a:p>
          <a:p>
            <a:pPr marL="633222" indent="-514350">
              <a:buNone/>
            </a:pPr>
            <a:r>
              <a:rPr lang="en-US" b="1" dirty="0" smtClean="0"/>
              <a:t>5. </a:t>
            </a:r>
            <a:r>
              <a:rPr lang="en-US" b="1" dirty="0" smtClean="0">
                <a:solidFill>
                  <a:srgbClr val="0000CC"/>
                </a:solidFill>
              </a:rPr>
              <a:t>It must be real</a:t>
            </a:r>
          </a:p>
          <a:p>
            <a:pPr marL="633222" indent="-514350">
              <a:buNone/>
            </a:pPr>
            <a:r>
              <a:rPr lang="en-US" b="1" dirty="0" smtClean="0">
                <a:solidFill>
                  <a:srgbClr val="0000CC"/>
                </a:solidFill>
              </a:rPr>
              <a:t>6. It must be lawful</a:t>
            </a:r>
          </a:p>
          <a:p>
            <a:pPr marL="633222" indent="-514350">
              <a:buNone/>
            </a:pPr>
            <a:r>
              <a:rPr lang="en-US" b="1" dirty="0" smtClean="0">
                <a:solidFill>
                  <a:srgbClr val="0000CC"/>
                </a:solidFill>
              </a:rPr>
              <a:t>7. It must be something which the </a:t>
            </a:r>
            <a:r>
              <a:rPr lang="en-US" b="1" dirty="0" err="1" smtClean="0">
                <a:solidFill>
                  <a:srgbClr val="0000CC"/>
                </a:solidFill>
              </a:rPr>
              <a:t>promisor</a:t>
            </a:r>
            <a:r>
              <a:rPr lang="en-US" b="1" dirty="0" smtClean="0">
                <a:solidFill>
                  <a:srgbClr val="0000CC"/>
                </a:solidFill>
              </a:rPr>
              <a:t> is not already bound to do</a:t>
            </a:r>
          </a:p>
          <a:p>
            <a:pPr marL="633222" indent="-514350">
              <a:buNone/>
            </a:pPr>
            <a:r>
              <a:rPr lang="en-US" b="1" dirty="0" smtClean="0"/>
              <a:t>8. Consideration may be either positive or negative</a:t>
            </a:r>
          </a:p>
          <a:p>
            <a:pPr marL="633222" indent="-514350">
              <a:buAutoNum type="arabicPeriod" startAt="7"/>
            </a:pPr>
            <a:endParaRPr lang="en-US" dirty="0" smtClean="0"/>
          </a:p>
          <a:p>
            <a:pPr marL="633222" indent="-514350">
              <a:buAutoNum type="arabicPeriod" startAt="7"/>
            </a:pPr>
            <a:endParaRPr lang="en-US" b="1" dirty="0" smtClean="0">
              <a:solidFill>
                <a:srgbClr val="0000CC"/>
              </a:solidFill>
            </a:endParaRPr>
          </a:p>
          <a:p>
            <a:pPr marL="633222" indent="-514350">
              <a:buAutoNum type="arabicPeriod" startAt="6"/>
            </a:pPr>
            <a:endParaRPr lang="en-US"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5</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633222" indent="-514350">
              <a:buFont typeface="+mj-lt"/>
              <a:buAutoNum type="arabicPeriod"/>
            </a:pPr>
            <a:r>
              <a:rPr lang="en-US" b="1" dirty="0" smtClean="0"/>
              <a:t>It must move at the desire of the </a:t>
            </a:r>
            <a:r>
              <a:rPr lang="en-US" b="1" dirty="0" err="1" smtClean="0"/>
              <a:t>promisor</a:t>
            </a:r>
            <a:r>
              <a:rPr lang="en-US" b="1" dirty="0" smtClean="0"/>
              <a:t> </a:t>
            </a:r>
          </a:p>
          <a:p>
            <a:pPr marL="633222" indent="-514350">
              <a:buNone/>
            </a:pPr>
            <a:r>
              <a:rPr lang="en-US" dirty="0" smtClean="0"/>
              <a:t>Case </a:t>
            </a:r>
            <a:r>
              <a:rPr lang="en-US" dirty="0" err="1" smtClean="0">
                <a:solidFill>
                  <a:srgbClr val="FF0000"/>
                </a:solidFill>
              </a:rPr>
              <a:t>Durga</a:t>
            </a:r>
            <a:r>
              <a:rPr lang="en-US" dirty="0" smtClean="0">
                <a:solidFill>
                  <a:srgbClr val="FF0000"/>
                </a:solidFill>
              </a:rPr>
              <a:t> Prasad vs. </a:t>
            </a:r>
            <a:r>
              <a:rPr lang="en-US" dirty="0" err="1" smtClean="0">
                <a:solidFill>
                  <a:srgbClr val="FF0000"/>
                </a:solidFill>
              </a:rPr>
              <a:t>Baldeo</a:t>
            </a:r>
            <a:r>
              <a:rPr lang="en-US" dirty="0" smtClean="0"/>
              <a:t> </a:t>
            </a:r>
            <a:br>
              <a:rPr lang="en-US" dirty="0" smtClean="0"/>
            </a:br>
            <a:endParaRPr lang="en-US" dirty="0" smtClean="0">
              <a:solidFill>
                <a:srgbClr val="FF0000"/>
              </a:solidFill>
            </a:endParaRPr>
          </a:p>
          <a:p>
            <a:r>
              <a:rPr lang="en-US" dirty="0" smtClean="0"/>
              <a:t>	An act constituting consideration must have been done at the desire or request of the </a:t>
            </a:r>
            <a:r>
              <a:rPr lang="en-US" dirty="0" err="1" smtClean="0"/>
              <a:t>promisor</a:t>
            </a:r>
            <a:r>
              <a:rPr lang="en-US" dirty="0" smtClean="0"/>
              <a:t> ,if it is done at the desire of the third party or without the desire of the </a:t>
            </a:r>
            <a:r>
              <a:rPr lang="en-US" dirty="0" err="1" smtClean="0"/>
              <a:t>promisor</a:t>
            </a:r>
            <a:r>
              <a:rPr lang="en-US" dirty="0" smtClean="0"/>
              <a:t> it will not be a good consideration. </a:t>
            </a:r>
          </a:p>
          <a:p>
            <a:pPr>
              <a:buNone/>
            </a:pPr>
            <a:endParaRPr lang="en-US" dirty="0" smtClean="0"/>
          </a:p>
          <a:p>
            <a:r>
              <a:rPr lang="en-US" dirty="0" smtClean="0"/>
              <a:t>E.g., A saves B goods from fire without being asked to do so. A cannot demand consideration for his services. </a:t>
            </a:r>
          </a:p>
          <a:p>
            <a:endParaRPr lang="en-US"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Essentials of a Valid Consideration</a:t>
            </a:r>
            <a:endParaRPr lang="en-US" dirty="0"/>
          </a:p>
        </p:txBody>
      </p:sp>
      <p:sp>
        <p:nvSpPr>
          <p:cNvPr id="3" name="Content Placeholder 2"/>
          <p:cNvSpPr>
            <a:spLocks noGrp="1"/>
          </p:cNvSpPr>
          <p:nvPr>
            <p:ph idx="1"/>
          </p:nvPr>
        </p:nvSpPr>
        <p:spPr>
          <a:xfrm>
            <a:off x="457200" y="1524001"/>
            <a:ext cx="8534400" cy="4876800"/>
          </a:xfrm>
        </p:spPr>
        <p:txBody>
          <a:bodyPr>
            <a:normAutofit fontScale="32500" lnSpcReduction="20000"/>
          </a:bodyPr>
          <a:lstStyle/>
          <a:p>
            <a:pPr>
              <a:buNone/>
            </a:pPr>
            <a:r>
              <a:rPr lang="en-US" sz="11200" b="1" dirty="0" smtClean="0"/>
              <a:t>2.It  may move from the </a:t>
            </a:r>
            <a:r>
              <a:rPr lang="en-US" sz="11200" b="1" dirty="0" err="1" smtClean="0"/>
              <a:t>Promisee</a:t>
            </a:r>
            <a:r>
              <a:rPr lang="en-US" sz="11200" b="1" dirty="0" smtClean="0"/>
              <a:t> or any other Person: </a:t>
            </a:r>
          </a:p>
          <a:p>
            <a:pPr>
              <a:buNone/>
            </a:pPr>
            <a:endParaRPr lang="en-US" sz="11200" b="1" dirty="0" smtClean="0"/>
          </a:p>
          <a:p>
            <a:pPr>
              <a:buNone/>
            </a:pPr>
            <a:r>
              <a:rPr lang="en-US" sz="9600" dirty="0" smtClean="0"/>
              <a:t>Consideration may move from the </a:t>
            </a:r>
            <a:r>
              <a:rPr lang="en-US" sz="9600" dirty="0" err="1" smtClean="0"/>
              <a:t>Promisee</a:t>
            </a:r>
            <a:r>
              <a:rPr lang="en-US" sz="9600" dirty="0" smtClean="0"/>
              <a:t> or any other Person, </a:t>
            </a:r>
            <a:r>
              <a:rPr lang="en-US" sz="9600" dirty="0" smtClean="0">
                <a:solidFill>
                  <a:srgbClr val="FF0000"/>
                </a:solidFill>
              </a:rPr>
              <a:t>i.e., even a stranger</a:t>
            </a:r>
            <a:r>
              <a:rPr lang="en-US" sz="9600" dirty="0" smtClean="0"/>
              <a:t>. This means that </a:t>
            </a:r>
            <a:r>
              <a:rPr lang="en-US" sz="9600" dirty="0" smtClean="0">
                <a:solidFill>
                  <a:srgbClr val="FF0000"/>
                </a:solidFill>
              </a:rPr>
              <a:t>as long as there is a consideration for a promise it is immaterial who has furnished it.</a:t>
            </a:r>
            <a:r>
              <a:rPr lang="en-US" sz="9600" dirty="0" smtClean="0"/>
              <a:t> But a stranger to the consideration will be able to sue only if he is a party to the contract. </a:t>
            </a:r>
          </a:p>
          <a:p>
            <a:pPr>
              <a:buNone/>
            </a:pPr>
            <a:endParaRPr lang="en-US" sz="9600" dirty="0" smtClean="0"/>
          </a:p>
          <a:p>
            <a:r>
              <a:rPr lang="en-US" sz="9600" b="1" dirty="0" smtClean="0"/>
              <a:t>(</a:t>
            </a:r>
            <a:r>
              <a:rPr lang="en-US" sz="9600" b="1" dirty="0" err="1" smtClean="0">
                <a:solidFill>
                  <a:srgbClr val="FF0000"/>
                </a:solidFill>
              </a:rPr>
              <a:t>Chinnaya</a:t>
            </a:r>
            <a:r>
              <a:rPr lang="en-US" sz="9600" b="1" dirty="0" smtClean="0">
                <a:solidFill>
                  <a:srgbClr val="FF0000"/>
                </a:solidFill>
              </a:rPr>
              <a:t> v/s </a:t>
            </a:r>
            <a:r>
              <a:rPr lang="en-US" sz="9600" b="1" dirty="0" err="1" smtClean="0">
                <a:solidFill>
                  <a:srgbClr val="FF0000"/>
                </a:solidFill>
              </a:rPr>
              <a:t>Ramayya</a:t>
            </a:r>
            <a:r>
              <a:rPr lang="en-US" sz="9600" b="1" dirty="0" smtClean="0">
                <a:solidFill>
                  <a:srgbClr val="FF0000"/>
                </a:solidFill>
              </a:rPr>
              <a:t>)</a:t>
            </a:r>
          </a:p>
        </p:txBody>
      </p:sp>
      <p:sp>
        <p:nvSpPr>
          <p:cNvPr id="4" name="Slide Number Placeholder 3"/>
          <p:cNvSpPr>
            <a:spLocks noGrp="1"/>
          </p:cNvSpPr>
          <p:nvPr>
            <p:ph type="sldNum" sz="quarter" idx="12"/>
          </p:nvPr>
        </p:nvSpPr>
        <p:spPr/>
        <p:txBody>
          <a:bodyPr/>
          <a:lstStyle/>
          <a:p>
            <a:fld id="{0D1D12F8-7D37-442F-8DCD-D69AA4BCEC15}" type="slidenum">
              <a:rPr lang="en-US" smtClean="0"/>
              <a:pPr/>
              <a:t>7</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Essentials of a Valid Consideration</a:t>
            </a:r>
            <a:endParaRPr lang="en-US" dirty="0"/>
          </a:p>
        </p:txBody>
      </p:sp>
      <p:sp>
        <p:nvSpPr>
          <p:cNvPr id="3" name="Content Placeholder 2"/>
          <p:cNvSpPr>
            <a:spLocks noGrp="1"/>
          </p:cNvSpPr>
          <p:nvPr>
            <p:ph idx="1"/>
          </p:nvPr>
        </p:nvSpPr>
        <p:spPr/>
        <p:txBody>
          <a:bodyPr>
            <a:noAutofit/>
          </a:bodyPr>
          <a:lstStyle/>
          <a:p>
            <a:pPr algn="just">
              <a:buNone/>
            </a:pPr>
            <a:r>
              <a:rPr lang="en-US" b="1" dirty="0" smtClean="0"/>
              <a:t>3. </a:t>
            </a:r>
            <a:r>
              <a:rPr lang="en-US" b="1" dirty="0" smtClean="0">
                <a:solidFill>
                  <a:srgbClr val="FF0000"/>
                </a:solidFill>
              </a:rPr>
              <a:t>It may be Past, Present or Future</a:t>
            </a:r>
            <a:r>
              <a:rPr lang="en-US" b="1" dirty="0" smtClean="0"/>
              <a:t>: </a:t>
            </a:r>
            <a:r>
              <a:rPr lang="en-US" dirty="0" smtClean="0"/>
              <a:t>the word used in </a:t>
            </a:r>
            <a:r>
              <a:rPr lang="en-US" dirty="0" smtClean="0">
                <a:solidFill>
                  <a:srgbClr val="0000CC"/>
                </a:solidFill>
              </a:rPr>
              <a:t>Section 2(d) </a:t>
            </a:r>
            <a:r>
              <a:rPr lang="en-US" dirty="0" smtClean="0"/>
              <a:t>are”… has done or abstained from doing (Past), or does or abstains from doing (Present), or promises to do or to abstain from doing (Future), something,”</a:t>
            </a:r>
          </a:p>
          <a:p>
            <a:pPr algn="just"/>
            <a:endParaRPr lang="en-US" dirty="0" smtClean="0"/>
          </a:p>
          <a:p>
            <a:pPr algn="just">
              <a:buNone/>
            </a:pPr>
            <a:endParaRPr lang="en-US" dirty="0"/>
          </a:p>
        </p:txBody>
      </p:sp>
      <p:sp>
        <p:nvSpPr>
          <p:cNvPr id="4" name="Slide Number Placeholder 3"/>
          <p:cNvSpPr>
            <a:spLocks noGrp="1"/>
          </p:cNvSpPr>
          <p:nvPr>
            <p:ph type="sldNum" sz="quarter" idx="12"/>
          </p:nvPr>
        </p:nvSpPr>
        <p:spPr/>
        <p:txBody>
          <a:bodyPr/>
          <a:lstStyle/>
          <a:p>
            <a:fld id="{0D1D12F8-7D37-442F-8DCD-D69AA4BCEC15}" type="slidenum">
              <a:rPr lang="en-US" smtClean="0"/>
              <a:pPr/>
              <a:t>8</a:t>
            </a:fld>
            <a:endParaRPr lang="en-US"/>
          </a:p>
        </p:txBody>
      </p:sp>
      <p:sp>
        <p:nvSpPr>
          <p:cNvPr id="5" name="Footer Placeholder 4"/>
          <p:cNvSpPr>
            <a:spLocks noGrp="1"/>
          </p:cNvSpPr>
          <p:nvPr>
            <p:ph type="ftr" sz="quarter" idx="11"/>
          </p:nvPr>
        </p:nvSpPr>
        <p:spPr/>
        <p:txBody>
          <a:bodyPr/>
          <a:lstStyle/>
          <a:p>
            <a:r>
              <a:rPr lang="fi-FI" smtClean="0"/>
              <a:t>Dr.Manish dadhich</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Essentials of a Valid Consideration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b="1" dirty="0" smtClean="0">
                <a:solidFill>
                  <a:srgbClr val="FF0000"/>
                </a:solidFill>
              </a:rPr>
              <a:t>Past consideration</a:t>
            </a:r>
            <a:r>
              <a:rPr lang="en-US" b="1" dirty="0" smtClean="0"/>
              <a:t>: </a:t>
            </a:r>
            <a:r>
              <a:rPr lang="en-US" dirty="0" smtClean="0"/>
              <a:t>when the consideration by the party for the present promise was given in the past, i.e., before the date of promise, it is said to be past consideration. </a:t>
            </a:r>
          </a:p>
          <a:p>
            <a:pPr algn="just"/>
            <a:r>
              <a:rPr lang="en-US" b="1" dirty="0" smtClean="0">
                <a:solidFill>
                  <a:srgbClr val="FF0000"/>
                </a:solidFill>
              </a:rPr>
              <a:t>Present consideration</a:t>
            </a:r>
            <a:r>
              <a:rPr lang="en-US" b="1" dirty="0" smtClean="0"/>
              <a:t>: </a:t>
            </a:r>
            <a:r>
              <a:rPr lang="en-US" dirty="0" smtClean="0"/>
              <a:t>when consideration is given simultaneously with promise, i.e., at the time of the promise, it is said to be present consideration. E.g., </a:t>
            </a:r>
            <a:r>
              <a:rPr lang="en-US" dirty="0" smtClean="0">
                <a:solidFill>
                  <a:srgbClr val="0000CC"/>
                </a:solidFill>
              </a:rPr>
              <a:t>cash sale.</a:t>
            </a:r>
            <a:endParaRPr lang="en-US" dirty="0" smtClean="0">
              <a:solidFill>
                <a:srgbClr val="FF0000"/>
              </a:solidFill>
            </a:endParaRPr>
          </a:p>
          <a:p>
            <a:pPr algn="just"/>
            <a:r>
              <a:rPr lang="en-US" b="1" dirty="0" smtClean="0">
                <a:solidFill>
                  <a:srgbClr val="FF0000"/>
                </a:solidFill>
              </a:rPr>
              <a:t>Future consideration</a:t>
            </a:r>
            <a:r>
              <a:rPr lang="en-US" b="1" dirty="0" smtClean="0"/>
              <a:t>: </a:t>
            </a:r>
            <a:r>
              <a:rPr lang="en-US" dirty="0" smtClean="0"/>
              <a:t>when consideration for one party to the other is to pass subsequently to the making of the contract, it is future consideration.</a:t>
            </a:r>
          </a:p>
          <a:p>
            <a:endParaRPr lang="en-US" dirty="0"/>
          </a:p>
        </p:txBody>
      </p:sp>
      <p:sp>
        <p:nvSpPr>
          <p:cNvPr id="4" name="Footer Placeholder 3"/>
          <p:cNvSpPr>
            <a:spLocks noGrp="1"/>
          </p:cNvSpPr>
          <p:nvPr>
            <p:ph type="ftr" sz="quarter" idx="11"/>
          </p:nvPr>
        </p:nvSpPr>
        <p:spPr/>
        <p:txBody>
          <a:bodyPr/>
          <a:lstStyle/>
          <a:p>
            <a:r>
              <a:rPr lang="fi-FI" smtClean="0"/>
              <a:t>Dr.Manish dadhich</a:t>
            </a:r>
            <a:endParaRPr lang="en-US"/>
          </a:p>
        </p:txBody>
      </p:sp>
      <p:sp>
        <p:nvSpPr>
          <p:cNvPr id="5" name="Slide Number Placeholder 4"/>
          <p:cNvSpPr>
            <a:spLocks noGrp="1"/>
          </p:cNvSpPr>
          <p:nvPr>
            <p:ph type="sldNum" sz="quarter" idx="12"/>
          </p:nvPr>
        </p:nvSpPr>
        <p:spPr/>
        <p:txBody>
          <a:bodyPr/>
          <a:lstStyle/>
          <a:p>
            <a:fld id="{0D1D12F8-7D37-442F-8DCD-D69AA4BCEC15}"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259</TotalTime>
  <Words>1124</Words>
  <Application>Microsoft Office PowerPoint</Application>
  <PresentationFormat>On-screen Show (4:3)</PresentationFormat>
  <Paragraphs>130</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Module</vt:lpstr>
      <vt:lpstr>CONSIDERATION</vt:lpstr>
      <vt:lpstr>Consideration</vt:lpstr>
      <vt:lpstr>Consideration</vt:lpstr>
      <vt:lpstr>Consideration</vt:lpstr>
      <vt:lpstr>Essentials of a Valid Consideration</vt:lpstr>
      <vt:lpstr>Slide 6</vt:lpstr>
      <vt:lpstr>Essentials of a Valid Consideration</vt:lpstr>
      <vt:lpstr>Essentials of a Valid Consideration</vt:lpstr>
      <vt:lpstr>Essentials of a Valid Consideration</vt:lpstr>
      <vt:lpstr>Essentials of a Valid Consideration</vt:lpstr>
      <vt:lpstr>Essentials of a Valid Consideration</vt:lpstr>
      <vt:lpstr>Slide 12</vt:lpstr>
      <vt:lpstr>Essentials of a Valid Consideration</vt:lpstr>
      <vt:lpstr>Slide 14</vt:lpstr>
      <vt:lpstr>Case</vt:lpstr>
      <vt:lpstr>Slide 16</vt:lpstr>
      <vt:lpstr> CONTRACT WITHOUT CONSIDERATION IS VOID -EXCEPTIONs</vt:lpstr>
      <vt:lpstr>An agreement made without consideration is void, unless – </vt:lpstr>
      <vt:lpstr>Case</vt:lpstr>
      <vt:lpstr> CONTRACT WITHOUT CONSIDERATION IS VOID -EXCEPTIONs</vt:lpstr>
      <vt:lpstr> CONTRACT WITHOUT CONSIDERATION IS VOID -EXCEPTIONs</vt:lpstr>
      <vt:lpstr> CONTRACT WITHOUT CONSIDERATION IS VOID -EXCEPTIONs</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CONSIDERATION</dc:title>
  <dc:creator>admin</dc:creator>
  <cp:lastModifiedBy>Manish</cp:lastModifiedBy>
  <cp:revision>24</cp:revision>
  <dcterms:created xsi:type="dcterms:W3CDTF">2010-08-23T10:48:24Z</dcterms:created>
  <dcterms:modified xsi:type="dcterms:W3CDTF">2019-07-31T04:16:23Z</dcterms:modified>
</cp:coreProperties>
</file>