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8" r:id="rId4"/>
    <p:sldId id="288" r:id="rId5"/>
    <p:sldId id="287" r:id="rId6"/>
    <p:sldId id="289" r:id="rId7"/>
    <p:sldId id="290" r:id="rId8"/>
    <p:sldId id="291" r:id="rId9"/>
    <p:sldId id="280" r:id="rId10"/>
    <p:sldId id="279" r:id="rId11"/>
    <p:sldId id="281" r:id="rId12"/>
    <p:sldId id="282" r:id="rId13"/>
    <p:sldId id="283" r:id="rId14"/>
    <p:sldId id="284" r:id="rId15"/>
    <p:sldId id="285" r:id="rId16"/>
    <p:sldId id="275" r:id="rId17"/>
    <p:sldId id="276" r:id="rId18"/>
    <p:sldId id="257" r:id="rId19"/>
    <p:sldId id="258" r:id="rId20"/>
    <p:sldId id="259" r:id="rId21"/>
    <p:sldId id="260" r:id="rId22"/>
    <p:sldId id="261" r:id="rId23"/>
    <p:sldId id="292" r:id="rId24"/>
    <p:sldId id="262" r:id="rId25"/>
    <p:sldId id="293" r:id="rId26"/>
    <p:sldId id="294" r:id="rId27"/>
    <p:sldId id="263" r:id="rId28"/>
    <p:sldId id="272" r:id="rId29"/>
    <p:sldId id="264" r:id="rId30"/>
    <p:sldId id="265" r:id="rId31"/>
    <p:sldId id="266" r:id="rId32"/>
    <p:sldId id="267" r:id="rId33"/>
    <p:sldId id="268" r:id="rId34"/>
    <p:sldId id="269" r:id="rId35"/>
    <p:sldId id="270" r:id="rId36"/>
    <p:sldId id="271" r:id="rId37"/>
    <p:sldId id="277" r:id="rId38"/>
    <p:sldId id="273"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commercemates.com/types-of-capital-market-instruments/"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ommercemates.com/characteristics-and-importance-of-financial-service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Financial  Services &amp; Intermediaries	</a:t>
            </a:r>
          </a:p>
        </p:txBody>
      </p:sp>
      <p:sp>
        <p:nvSpPr>
          <p:cNvPr id="3" name="Subtitle 2"/>
          <p:cNvSpPr>
            <a:spLocks noGrp="1"/>
          </p:cNvSpPr>
          <p:nvPr>
            <p:ph type="subTitle" idx="1"/>
          </p:nvPr>
        </p:nvSpPr>
        <p:spPr/>
        <p:txBody>
          <a:bodyPr/>
          <a:lstStyle/>
          <a:p>
            <a:r>
              <a:rPr lang="en-US" dirty="0"/>
              <a:t>Dr. Manish </a:t>
            </a:r>
            <a:r>
              <a:rPr lang="en-US" dirty="0" err="1"/>
              <a:t>dadhich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4249F-662B-4356-8365-3CB767FED793}"/>
              </a:ext>
            </a:extLst>
          </p:cNvPr>
          <p:cNvSpPr>
            <a:spLocks noGrp="1"/>
          </p:cNvSpPr>
          <p:nvPr>
            <p:ph type="title"/>
          </p:nvPr>
        </p:nvSpPr>
        <p:spPr/>
        <p:txBody>
          <a:bodyPr>
            <a:normAutofit fontScale="90000"/>
          </a:bodyPr>
          <a:lstStyle/>
          <a:p>
            <a:r>
              <a:rPr lang="en-US" b="1" i="0" dirty="0">
                <a:effectLst/>
                <a:latin typeface="roboto" panose="02000000000000000000" pitchFamily="2" charset="0"/>
              </a:rPr>
              <a:t>Objectives of Financial Services</a:t>
            </a:r>
            <a:br>
              <a:rPr lang="en-US" b="1" i="0" dirty="0">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76EC53B0-8ACE-45F1-BB62-6C2353A8884F}"/>
              </a:ext>
            </a:extLst>
          </p:cNvPr>
          <p:cNvSpPr>
            <a:spLocks noGrp="1"/>
          </p:cNvSpPr>
          <p:nvPr>
            <p:ph idx="1"/>
          </p:nvPr>
        </p:nvSpPr>
        <p:spPr>
          <a:xfrm>
            <a:off x="457200" y="1219200"/>
            <a:ext cx="8229600" cy="4906963"/>
          </a:xfrm>
        </p:spPr>
        <p:txBody>
          <a:bodyPr>
            <a:normAutofit fontScale="85000" lnSpcReduction="10000"/>
          </a:bodyPr>
          <a:lstStyle/>
          <a:p>
            <a:pPr algn="just">
              <a:buFont typeface="+mj-lt"/>
              <a:buAutoNum type="arabicPeriod"/>
            </a:pPr>
            <a:r>
              <a:rPr lang="en-US" b="1" i="0" dirty="0">
                <a:effectLst/>
                <a:latin typeface="roboto" panose="02000000000000000000" pitchFamily="2" charset="0"/>
              </a:rPr>
              <a:t>Raises Fund: </a:t>
            </a:r>
            <a:r>
              <a:rPr lang="en-US" b="0" i="0" dirty="0">
                <a:effectLst/>
                <a:latin typeface="roboto" panose="02000000000000000000" pitchFamily="2" charset="0"/>
              </a:rPr>
              <a:t>Financial services serve as an efficient tool for raising funds in an economy.  It provides </a:t>
            </a:r>
            <a:r>
              <a:rPr lang="en-US" b="0" i="0" strike="noStrike" dirty="0">
                <a:effectLst/>
                <a:latin typeface="roboto" panose="02000000000000000000" pitchFamily="2" charset="0"/>
                <a:hlinkClick r:id="rId2">
                  <a:extLst>
                    <a:ext uri="{A12FA001-AC4F-418D-AE19-62706E023703}">
                      <ahyp:hlinkClr xmlns:ahyp="http://schemas.microsoft.com/office/drawing/2018/hyperlinkcolor" val="tx"/>
                    </a:ext>
                  </a:extLst>
                </a:hlinkClick>
              </a:rPr>
              <a:t>various financial instruments</a:t>
            </a:r>
            <a:r>
              <a:rPr lang="en-US" b="0" i="0" dirty="0">
                <a:effectLst/>
                <a:latin typeface="roboto" panose="02000000000000000000" pitchFamily="2" charset="0"/>
              </a:rPr>
              <a:t> to individuals, investors, corporations, and institutions where they can invest their money thereby raising funds from them.</a:t>
            </a:r>
          </a:p>
          <a:p>
            <a:pPr algn="just">
              <a:buFont typeface="+mj-lt"/>
              <a:buAutoNum type="arabicPeriod"/>
            </a:pPr>
            <a:endParaRPr lang="en-US" b="0" i="0" dirty="0">
              <a:effectLst/>
              <a:latin typeface="roboto" panose="02000000000000000000" pitchFamily="2" charset="0"/>
            </a:endParaRPr>
          </a:p>
          <a:p>
            <a:pPr algn="just">
              <a:buFont typeface="+mj-lt"/>
              <a:buAutoNum type="arabicPeriod"/>
            </a:pPr>
            <a:r>
              <a:rPr lang="en-US" b="1" i="0" dirty="0">
                <a:effectLst/>
                <a:latin typeface="roboto" panose="02000000000000000000" pitchFamily="2" charset="0"/>
              </a:rPr>
              <a:t>Promotes Savings</a:t>
            </a:r>
            <a:r>
              <a:rPr lang="en-US" b="0" i="0" dirty="0">
                <a:effectLst/>
                <a:latin typeface="roboto" panose="02000000000000000000" pitchFamily="2" charset="0"/>
              </a:rPr>
              <a:t>: These services provide different types of convenient investment options that can grow people’s savings. A mutual fund is one such good option where people can invest and earn reasonable returns without much risk.</a:t>
            </a:r>
          </a:p>
          <a:p>
            <a:pPr algn="just"/>
            <a:endParaRPr lang="en-US" dirty="0"/>
          </a:p>
        </p:txBody>
      </p:sp>
    </p:spTree>
    <p:extLst>
      <p:ext uri="{BB962C8B-B14F-4D97-AF65-F5344CB8AC3E}">
        <p14:creationId xmlns:p14="http://schemas.microsoft.com/office/powerpoint/2010/main" val="3826117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8A7CE7-52AF-4BD0-9AFD-F2C2929BEA44}"/>
              </a:ext>
            </a:extLst>
          </p:cNvPr>
          <p:cNvSpPr>
            <a:spLocks noGrp="1"/>
          </p:cNvSpPr>
          <p:nvPr>
            <p:ph idx="1"/>
          </p:nvPr>
        </p:nvSpPr>
        <p:spPr>
          <a:xfrm>
            <a:off x="457200" y="381000"/>
            <a:ext cx="8229600" cy="5745163"/>
          </a:xfrm>
        </p:spPr>
        <p:txBody>
          <a:bodyPr>
            <a:normAutofit fontScale="92500"/>
          </a:bodyPr>
          <a:lstStyle/>
          <a:p>
            <a:pPr marL="0" indent="0" algn="just">
              <a:buNone/>
            </a:pPr>
            <a:r>
              <a:rPr lang="en-US" sz="2400" b="1" i="0" dirty="0">
                <a:effectLst/>
                <a:latin typeface="roboto" panose="02000000000000000000" pitchFamily="2" charset="0"/>
              </a:rPr>
              <a:t>3. Deployment of Funds</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Financial services enable the proper deployment of financial resources into productive means. There are numerous investment avenues and instruments available in the financial market where people can invest their funds for earning income.</a:t>
            </a:r>
          </a:p>
          <a:p>
            <a:pPr marL="0" indent="0" algn="just">
              <a:buNone/>
            </a:pPr>
            <a:r>
              <a:rPr lang="en-US" sz="2400" b="1" i="0" dirty="0">
                <a:effectLst/>
                <a:latin typeface="roboto" panose="02000000000000000000" pitchFamily="2" charset="0"/>
              </a:rPr>
              <a:t>4. Minimizes Risk:</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Risk minimization is an important role played by</a:t>
            </a:r>
            <a:r>
              <a:rPr lang="en-US" sz="2400" b="0" i="0" strike="noStrike" dirty="0">
                <a:effectLst/>
                <a:latin typeface="roboto" panose="02000000000000000000" pitchFamily="2" charset="0"/>
                <a:hlinkClick r:id="rId2">
                  <a:extLst>
                    <a:ext uri="{A12FA001-AC4F-418D-AE19-62706E023703}">
                      <ahyp:hlinkClr xmlns:ahyp="http://schemas.microsoft.com/office/drawing/2018/hyperlinkcolor" val="tx"/>
                    </a:ext>
                  </a:extLst>
                </a:hlinkClick>
              </a:rPr>
              <a:t> financial services</a:t>
            </a:r>
            <a:r>
              <a:rPr lang="en-US" sz="2400" b="0" i="0" dirty="0">
                <a:effectLst/>
                <a:latin typeface="roboto" panose="02000000000000000000" pitchFamily="2" charset="0"/>
              </a:rPr>
              <a:t>. These services help in diversifying the risk and protect people against damages by providing insurance policies.</a:t>
            </a:r>
          </a:p>
          <a:p>
            <a:pPr marL="0" indent="0" algn="just">
              <a:buNone/>
            </a:pPr>
            <a:r>
              <a:rPr lang="en-US" sz="2400" b="1" i="0" dirty="0">
                <a:effectLst/>
                <a:latin typeface="roboto" panose="02000000000000000000" pitchFamily="2" charset="0"/>
              </a:rPr>
              <a:t>5. Economic Growth:</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Financial services help the government in attaining the overall growth of the economy. The government can easily raise both short-term and long term funds for its various needs. It helps in improving overall infrastructural facilities and employment opportunities in a country.</a:t>
            </a:r>
          </a:p>
          <a:p>
            <a:pPr algn="just"/>
            <a:endParaRPr lang="en-US" sz="2400" dirty="0"/>
          </a:p>
        </p:txBody>
      </p:sp>
    </p:spTree>
    <p:extLst>
      <p:ext uri="{BB962C8B-B14F-4D97-AF65-F5344CB8AC3E}">
        <p14:creationId xmlns:p14="http://schemas.microsoft.com/office/powerpoint/2010/main" val="3362292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9B7BC-AA81-4DA2-AF7E-1F49ED2B2AC0}"/>
              </a:ext>
            </a:extLst>
          </p:cNvPr>
          <p:cNvSpPr>
            <a:spLocks noGrp="1"/>
          </p:cNvSpPr>
          <p:nvPr>
            <p:ph type="title"/>
          </p:nvPr>
        </p:nvSpPr>
        <p:spPr/>
        <p:txBody>
          <a:bodyPr>
            <a:normAutofit fontScale="90000"/>
          </a:bodyPr>
          <a:lstStyle/>
          <a:p>
            <a:r>
              <a:rPr lang="en-US" b="1" i="0" dirty="0">
                <a:effectLst/>
                <a:latin typeface="roboto" panose="02000000000000000000" pitchFamily="2" charset="0"/>
              </a:rPr>
              <a:t>Functions of Financial Services</a:t>
            </a:r>
            <a:br>
              <a:rPr lang="en-US" b="1" i="0" dirty="0">
                <a:effectLst/>
                <a:latin typeface="roboto" panose="02000000000000000000" pitchFamily="2" charset="0"/>
              </a:rPr>
            </a:br>
            <a:endParaRPr lang="en-US" dirty="0"/>
          </a:p>
        </p:txBody>
      </p:sp>
      <p:sp>
        <p:nvSpPr>
          <p:cNvPr id="3" name="Content Placeholder 2">
            <a:extLst>
              <a:ext uri="{FF2B5EF4-FFF2-40B4-BE49-F238E27FC236}">
                <a16:creationId xmlns:a16="http://schemas.microsoft.com/office/drawing/2014/main" id="{CD1090EA-1BEE-4858-B940-0953820E194A}"/>
              </a:ext>
            </a:extLst>
          </p:cNvPr>
          <p:cNvSpPr>
            <a:spLocks noGrp="1"/>
          </p:cNvSpPr>
          <p:nvPr>
            <p:ph idx="1"/>
          </p:nvPr>
        </p:nvSpPr>
        <p:spPr/>
        <p:txBody>
          <a:bodyPr/>
          <a:lstStyle/>
          <a:p>
            <a:pPr marL="514350" indent="-514350">
              <a:buFont typeface="+mj-lt"/>
              <a:buAutoNum type="arabicPeriod"/>
            </a:pPr>
            <a:r>
              <a:rPr lang="en-US" b="1" i="0" dirty="0">
                <a:solidFill>
                  <a:srgbClr val="515151"/>
                </a:solidFill>
                <a:effectLst/>
                <a:latin typeface="roboto" panose="02000000000000000000" pitchFamily="2" charset="0"/>
              </a:rPr>
              <a:t>Enables payment system</a:t>
            </a:r>
          </a:p>
          <a:p>
            <a:pPr marL="514350" indent="-514350">
              <a:buFont typeface="+mj-lt"/>
              <a:buAutoNum type="arabicPeriod"/>
            </a:pPr>
            <a:r>
              <a:rPr lang="en-US" b="1" i="0" dirty="0">
                <a:solidFill>
                  <a:srgbClr val="515151"/>
                </a:solidFill>
                <a:effectLst/>
                <a:latin typeface="roboto" panose="02000000000000000000" pitchFamily="2" charset="0"/>
              </a:rPr>
              <a:t>Proper Utilization of Funds</a:t>
            </a:r>
            <a:endParaRPr lang="en-US" dirty="0">
              <a:solidFill>
                <a:srgbClr val="515151"/>
              </a:solidFill>
              <a:latin typeface="roboto" panose="02000000000000000000" pitchFamily="2" charset="0"/>
            </a:endParaRPr>
          </a:p>
          <a:p>
            <a:pPr marL="514350" indent="-514350">
              <a:buFont typeface="+mj-lt"/>
              <a:buAutoNum type="arabicPeriod"/>
            </a:pPr>
            <a:r>
              <a:rPr lang="en-US" b="1" i="0" dirty="0">
                <a:solidFill>
                  <a:srgbClr val="515151"/>
                </a:solidFill>
                <a:effectLst/>
                <a:latin typeface="roboto" panose="02000000000000000000" pitchFamily="2" charset="0"/>
              </a:rPr>
              <a:t>Maintains Liquidity</a:t>
            </a:r>
          </a:p>
          <a:p>
            <a:pPr marL="514350" indent="-514350">
              <a:buFont typeface="+mj-lt"/>
              <a:buAutoNum type="arabicPeriod"/>
            </a:pPr>
            <a:r>
              <a:rPr lang="en-US" b="1" i="0" dirty="0">
                <a:solidFill>
                  <a:srgbClr val="515151"/>
                </a:solidFill>
                <a:effectLst/>
                <a:latin typeface="roboto" panose="02000000000000000000" pitchFamily="2" charset="0"/>
              </a:rPr>
              <a:t>Raises Standard of living</a:t>
            </a:r>
          </a:p>
          <a:p>
            <a:pPr marL="514350" indent="-514350">
              <a:buFont typeface="+mj-lt"/>
              <a:buAutoNum type="arabicPeriod"/>
            </a:pPr>
            <a:r>
              <a:rPr lang="en-US" b="1" i="0" dirty="0">
                <a:solidFill>
                  <a:srgbClr val="515151"/>
                </a:solidFill>
                <a:effectLst/>
                <a:latin typeface="roboto" panose="02000000000000000000" pitchFamily="2" charset="0"/>
              </a:rPr>
              <a:t>Promotes trade</a:t>
            </a:r>
            <a:endParaRPr lang="en-US" dirty="0">
              <a:solidFill>
                <a:srgbClr val="515151"/>
              </a:solidFill>
              <a:latin typeface="roboto" panose="02000000000000000000" pitchFamily="2" charset="0"/>
            </a:endParaRPr>
          </a:p>
          <a:p>
            <a:pPr marL="514350" indent="-514350">
              <a:buFont typeface="+mj-lt"/>
              <a:buAutoNum type="arabicPeriod"/>
            </a:pPr>
            <a:r>
              <a:rPr lang="en-US" b="1" i="0" dirty="0">
                <a:solidFill>
                  <a:srgbClr val="515151"/>
                </a:solidFill>
                <a:effectLst/>
                <a:latin typeface="roboto" panose="02000000000000000000" pitchFamily="2" charset="0"/>
              </a:rPr>
              <a:t>Improve Employment Opportunities</a:t>
            </a:r>
          </a:p>
          <a:p>
            <a:pPr marL="514350" indent="-514350">
              <a:buFont typeface="+mj-lt"/>
              <a:buAutoNum type="arabicPeriod"/>
            </a:pPr>
            <a:r>
              <a:rPr lang="en-US" b="1" i="0" dirty="0">
                <a:solidFill>
                  <a:srgbClr val="515151"/>
                </a:solidFill>
                <a:effectLst/>
                <a:latin typeface="roboto" panose="02000000000000000000" pitchFamily="2" charset="0"/>
              </a:rPr>
              <a:t>Balanced Regional Development</a:t>
            </a:r>
            <a:endParaRPr lang="en-US" dirty="0"/>
          </a:p>
        </p:txBody>
      </p:sp>
    </p:spTree>
    <p:extLst>
      <p:ext uri="{BB962C8B-B14F-4D97-AF65-F5344CB8AC3E}">
        <p14:creationId xmlns:p14="http://schemas.microsoft.com/office/powerpoint/2010/main" val="711147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F9DCCC-9763-40AC-9BA7-C6E6DFE4D2DD}"/>
              </a:ext>
            </a:extLst>
          </p:cNvPr>
          <p:cNvSpPr>
            <a:spLocks noGrp="1"/>
          </p:cNvSpPr>
          <p:nvPr>
            <p:ph idx="1"/>
          </p:nvPr>
        </p:nvSpPr>
        <p:spPr>
          <a:xfrm>
            <a:off x="457200" y="381000"/>
            <a:ext cx="8229600" cy="6248400"/>
          </a:xfrm>
        </p:spPr>
        <p:txBody>
          <a:bodyPr>
            <a:normAutofit lnSpcReduction="10000"/>
          </a:bodyPr>
          <a:lstStyle/>
          <a:p>
            <a:pPr algn="just">
              <a:buFont typeface="+mj-lt"/>
              <a:buAutoNum type="arabicPeriod"/>
            </a:pPr>
            <a:r>
              <a:rPr lang="en-US" sz="2400" b="1" i="0" dirty="0">
                <a:effectLst/>
                <a:latin typeface="roboto" panose="02000000000000000000" pitchFamily="2" charset="0"/>
              </a:rPr>
              <a:t>Enables payment system: </a:t>
            </a:r>
          </a:p>
          <a:p>
            <a:pPr marL="0" indent="0" algn="just">
              <a:buNone/>
            </a:pPr>
            <a:r>
              <a:rPr lang="en-US" sz="2400" b="0" i="0" dirty="0">
                <a:effectLst/>
                <a:latin typeface="roboto" panose="02000000000000000000" pitchFamily="2" charset="0"/>
              </a:rPr>
              <a:t>Financial services have a key role in the proper movement of funds among peoples. It enables peoples to successfully do their payments without any difficulty. Credit cards, debit cards, bill of exchange, and cheque are such financial instruments which facilitate financial transactions.</a:t>
            </a:r>
          </a:p>
          <a:p>
            <a:pPr marL="0" indent="0" algn="just">
              <a:buNone/>
            </a:pPr>
            <a:r>
              <a:rPr lang="en-US" sz="2400" b="1" i="0" dirty="0">
                <a:effectLst/>
                <a:latin typeface="roboto" panose="02000000000000000000" pitchFamily="2" charset="0"/>
              </a:rPr>
              <a:t>2. Proper Utilization of Funds</a:t>
            </a:r>
            <a:r>
              <a:rPr lang="en-US" sz="2400" b="0" i="0" dirty="0">
                <a:effectLst/>
                <a:latin typeface="roboto" panose="02000000000000000000" pitchFamily="2" charset="0"/>
              </a:rPr>
              <a:t>:</a:t>
            </a:r>
          </a:p>
          <a:p>
            <a:pPr marL="0" indent="0" algn="just">
              <a:buNone/>
            </a:pPr>
            <a:r>
              <a:rPr lang="en-US" sz="2400" b="0" i="0" dirty="0">
                <a:effectLst/>
                <a:latin typeface="roboto" panose="02000000000000000000" pitchFamily="2" charset="0"/>
              </a:rPr>
              <a:t>These intangible services help in efficient allocation of funds. Financial services serve as a means through which peoples invest their ideal lying resources into better investment plans for generating incomes. </a:t>
            </a:r>
          </a:p>
          <a:p>
            <a:pPr marL="0" indent="0" algn="just">
              <a:buNone/>
            </a:pPr>
            <a:r>
              <a:rPr lang="en-US" sz="2400" b="1" i="0" dirty="0">
                <a:effectLst/>
                <a:latin typeface="roboto" panose="02000000000000000000" pitchFamily="2" charset="0"/>
              </a:rPr>
              <a:t>3. Maintains Liquidity:</a:t>
            </a:r>
            <a:r>
              <a:rPr lang="en-US" sz="2400" b="0" i="0" dirty="0">
                <a:effectLst/>
                <a:latin typeface="roboto" panose="02000000000000000000" pitchFamily="2" charset="0"/>
              </a:rPr>
              <a:t> </a:t>
            </a:r>
          </a:p>
          <a:p>
            <a:pPr marL="0" indent="0" algn="just">
              <a:buNone/>
            </a:pPr>
            <a:r>
              <a:rPr lang="en-US" sz="2400" b="0" i="0" dirty="0">
                <a:effectLst/>
                <a:latin typeface="roboto" panose="02000000000000000000" pitchFamily="2" charset="0"/>
              </a:rPr>
              <a:t>Financial services help in maintaining sufficient funds in an economy. It links the one who is in need of funds and those who can supply funds as they have sufficient savings. Various services like loans and credit cards enable people to acquire needed funds easily.</a:t>
            </a:r>
          </a:p>
          <a:p>
            <a:pPr algn="just"/>
            <a:endParaRPr lang="en-US" sz="2400" dirty="0"/>
          </a:p>
        </p:txBody>
      </p:sp>
    </p:spTree>
    <p:extLst>
      <p:ext uri="{BB962C8B-B14F-4D97-AF65-F5344CB8AC3E}">
        <p14:creationId xmlns:p14="http://schemas.microsoft.com/office/powerpoint/2010/main" val="2698585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5FA1C7-761A-42A7-A289-25DB0B6D255E}"/>
              </a:ext>
            </a:extLst>
          </p:cNvPr>
          <p:cNvSpPr>
            <a:spLocks noGrp="1"/>
          </p:cNvSpPr>
          <p:nvPr>
            <p:ph idx="1"/>
          </p:nvPr>
        </p:nvSpPr>
        <p:spPr>
          <a:xfrm>
            <a:off x="457200" y="685800"/>
            <a:ext cx="8229600" cy="5440363"/>
          </a:xfrm>
        </p:spPr>
        <p:txBody>
          <a:bodyPr>
            <a:normAutofit fontScale="85000" lnSpcReduction="20000"/>
          </a:bodyPr>
          <a:lstStyle/>
          <a:p>
            <a:pPr marL="0" indent="0" algn="just">
              <a:buNone/>
            </a:pPr>
            <a:r>
              <a:rPr lang="en-US" b="1" i="0" dirty="0">
                <a:effectLst/>
                <a:latin typeface="roboto" panose="02000000000000000000" pitchFamily="2" charset="0"/>
              </a:rPr>
              <a:t>4. Raises Standard of living</a:t>
            </a:r>
          </a:p>
          <a:p>
            <a:pPr marL="0" indent="0" algn="just">
              <a:buNone/>
            </a:pPr>
            <a:r>
              <a:rPr lang="en-US" b="0" i="0" dirty="0">
                <a:effectLst/>
                <a:latin typeface="roboto" panose="02000000000000000000" pitchFamily="2" charset="0"/>
              </a:rPr>
              <a:t>These services play a crucial role in improving the living standards of people. Customers are easily able to purchase costly goods on hire purchase system availing these services. People are able to enjoy the benefits of quality and luxury items. </a:t>
            </a:r>
          </a:p>
          <a:p>
            <a:pPr marL="0" indent="0" algn="just">
              <a:buNone/>
            </a:pPr>
            <a:r>
              <a:rPr lang="en-US" b="1" i="0" dirty="0">
                <a:effectLst/>
                <a:latin typeface="roboto" panose="02000000000000000000" pitchFamily="2" charset="0"/>
              </a:rPr>
              <a:t>5. Promotes trade</a:t>
            </a:r>
            <a:r>
              <a:rPr lang="en-US" b="0" i="0" dirty="0">
                <a:effectLst/>
                <a:latin typeface="roboto" panose="02000000000000000000" pitchFamily="2" charset="0"/>
              </a:rPr>
              <a:t>: </a:t>
            </a:r>
          </a:p>
          <a:p>
            <a:pPr marL="0" indent="0" algn="just">
              <a:buNone/>
            </a:pPr>
            <a:r>
              <a:rPr lang="en-US" b="0" i="0" dirty="0">
                <a:effectLst/>
                <a:latin typeface="roboto" panose="02000000000000000000" pitchFamily="2" charset="0"/>
              </a:rPr>
              <a:t>Financial services promote both domestic and foreign trade in a country. Forfaiting and factoring companies in the financial market promote the export of goods to foreign markets and also the sales of products in the domestic market. In addition to this insurance and banking facilities also support trade activities in-country.</a:t>
            </a:r>
          </a:p>
          <a:p>
            <a:pPr algn="just"/>
            <a:endParaRPr lang="en-US" dirty="0"/>
          </a:p>
        </p:txBody>
      </p:sp>
    </p:spTree>
    <p:extLst>
      <p:ext uri="{BB962C8B-B14F-4D97-AF65-F5344CB8AC3E}">
        <p14:creationId xmlns:p14="http://schemas.microsoft.com/office/powerpoint/2010/main" val="2066049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803F72-5A89-4985-8BCA-FFCE92D2F6C4}"/>
              </a:ext>
            </a:extLst>
          </p:cNvPr>
          <p:cNvSpPr>
            <a:spLocks noGrp="1"/>
          </p:cNvSpPr>
          <p:nvPr>
            <p:ph idx="1"/>
          </p:nvPr>
        </p:nvSpPr>
        <p:spPr>
          <a:xfrm>
            <a:off x="457200" y="533400"/>
            <a:ext cx="8229600" cy="6096000"/>
          </a:xfrm>
        </p:spPr>
        <p:txBody>
          <a:bodyPr>
            <a:normAutofit fontScale="85000" lnSpcReduction="10000"/>
          </a:bodyPr>
          <a:lstStyle/>
          <a:p>
            <a:pPr marL="0" indent="0" algn="just">
              <a:buNone/>
            </a:pPr>
            <a:r>
              <a:rPr lang="en-US" b="1" i="0" dirty="0">
                <a:effectLst/>
                <a:latin typeface="roboto" panose="02000000000000000000" pitchFamily="2" charset="0"/>
              </a:rPr>
              <a:t>6. Improve Employment Opportunities:</a:t>
            </a:r>
            <a:r>
              <a:rPr lang="en-US" b="0" i="0" dirty="0">
                <a:effectLst/>
                <a:latin typeface="roboto" panose="02000000000000000000" pitchFamily="2" charset="0"/>
              </a:rPr>
              <a:t> </a:t>
            </a:r>
          </a:p>
          <a:p>
            <a:pPr marL="0" indent="0" algn="just">
              <a:buNone/>
            </a:pPr>
            <a:r>
              <a:rPr lang="en-US" b="0" i="0" dirty="0">
                <a:effectLst/>
                <a:latin typeface="roboto" panose="02000000000000000000" pitchFamily="2" charset="0"/>
              </a:rPr>
              <a:t>Generation of employment opportunities is another important function of financial services. Different financial institutions employ a large number of peoples for selling these services. They pay remunerations to their employees out of the profit earned by selling these financial services. </a:t>
            </a:r>
          </a:p>
          <a:p>
            <a:pPr marL="0" indent="0" algn="just">
              <a:buNone/>
            </a:pPr>
            <a:r>
              <a:rPr lang="en-US" b="1" i="0" dirty="0">
                <a:effectLst/>
                <a:latin typeface="roboto" panose="02000000000000000000" pitchFamily="2" charset="0"/>
              </a:rPr>
              <a:t>7. Balanced Regional Development:</a:t>
            </a:r>
            <a:r>
              <a:rPr lang="en-US" b="0" i="0" dirty="0">
                <a:effectLst/>
                <a:latin typeface="roboto" panose="02000000000000000000" pitchFamily="2" charset="0"/>
              </a:rPr>
              <a:t> </a:t>
            </a:r>
          </a:p>
          <a:p>
            <a:pPr marL="0" indent="0" algn="just">
              <a:buNone/>
            </a:pPr>
            <a:r>
              <a:rPr lang="en-US" b="0" i="0" dirty="0">
                <a:effectLst/>
                <a:latin typeface="roboto" panose="02000000000000000000" pitchFamily="2" charset="0"/>
              </a:rPr>
              <a:t>Financial services helps in the balanced regional development of the country. All the key sectors of the economy such as the primary sector, secondary sector, and tertiary sector are able to acquire the required funds through these services. This results in regional disparities and brings balanced development in a country.</a:t>
            </a:r>
          </a:p>
          <a:p>
            <a:pPr algn="just"/>
            <a:endParaRPr lang="en-US" dirty="0"/>
          </a:p>
        </p:txBody>
      </p:sp>
    </p:spTree>
    <p:extLst>
      <p:ext uri="{BB962C8B-B14F-4D97-AF65-F5344CB8AC3E}">
        <p14:creationId xmlns:p14="http://schemas.microsoft.com/office/powerpoint/2010/main" val="1154956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C8C3900-B8A1-4965-88E6-CBCBFE067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786187"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624568"/>
            <a:ext cx="2824842" cy="5412920"/>
          </a:xfrm>
        </p:spPr>
        <p:txBody>
          <a:bodyPr>
            <a:normAutofit/>
          </a:bodyPr>
          <a:lstStyle/>
          <a:p>
            <a:r>
              <a:rPr lang="en-US" sz="4100" b="1">
                <a:solidFill>
                  <a:srgbClr val="FFFFFF"/>
                </a:solidFill>
              </a:rPr>
              <a:t>Importance of Financial Services</a:t>
            </a:r>
            <a:br>
              <a:rPr lang="en-US" sz="4100">
                <a:solidFill>
                  <a:srgbClr val="FFFFFF"/>
                </a:solidFill>
              </a:rPr>
            </a:br>
            <a:endParaRPr lang="en-US" sz="4100">
              <a:solidFill>
                <a:srgbClr val="FFFFFF"/>
              </a:solidFill>
            </a:endParaRPr>
          </a:p>
        </p:txBody>
      </p:sp>
      <p:sp>
        <p:nvSpPr>
          <p:cNvPr id="3" name="Content Placeholder 2"/>
          <p:cNvSpPr>
            <a:spLocks noGrp="1"/>
          </p:cNvSpPr>
          <p:nvPr>
            <p:ph idx="1"/>
          </p:nvPr>
        </p:nvSpPr>
        <p:spPr>
          <a:xfrm>
            <a:off x="4200525" y="624568"/>
            <a:ext cx="4314823" cy="6538232"/>
          </a:xfrm>
        </p:spPr>
        <p:txBody>
          <a:bodyPr anchor="ctr">
            <a:normAutofit/>
          </a:bodyPr>
          <a:lstStyle/>
          <a:p>
            <a:pPr fontAlgn="base"/>
            <a:r>
              <a:rPr lang="en-US" sz="2400" dirty="0"/>
              <a:t>Vibrant Capital Market.</a:t>
            </a:r>
          </a:p>
          <a:p>
            <a:pPr fontAlgn="base"/>
            <a:r>
              <a:rPr lang="en-US" sz="2400" dirty="0"/>
              <a:t>Expands activities of financial markets.</a:t>
            </a:r>
          </a:p>
          <a:p>
            <a:pPr fontAlgn="base"/>
            <a:r>
              <a:rPr lang="en-US" sz="2400" dirty="0"/>
              <a:t>Benefits of Government.</a:t>
            </a:r>
          </a:p>
          <a:p>
            <a:pPr fontAlgn="base"/>
            <a:r>
              <a:rPr lang="en-US" sz="2400" dirty="0"/>
              <a:t>Economic Development.</a:t>
            </a:r>
          </a:p>
          <a:p>
            <a:pPr fontAlgn="base"/>
            <a:r>
              <a:rPr lang="en-US" sz="2400" dirty="0"/>
              <a:t>Economic Growth.</a:t>
            </a:r>
          </a:p>
          <a:p>
            <a:pPr fontAlgn="base"/>
            <a:r>
              <a:rPr lang="en-US" sz="2400" dirty="0"/>
              <a:t>Ensures Greater Yield.</a:t>
            </a:r>
          </a:p>
          <a:p>
            <a:pPr fontAlgn="base"/>
            <a:r>
              <a:rPr lang="en-US" sz="2400" dirty="0"/>
              <a:t>Maximizes Returns.</a:t>
            </a:r>
          </a:p>
          <a:p>
            <a:pPr fontAlgn="base"/>
            <a:r>
              <a:rPr lang="en-US" sz="2400" dirty="0"/>
              <a:t>Minimizes Risks.</a:t>
            </a:r>
          </a:p>
          <a:p>
            <a:pPr fontAlgn="base"/>
            <a:r>
              <a:rPr lang="en-US" sz="2400" dirty="0"/>
              <a:t>Promotes Savings.</a:t>
            </a:r>
          </a:p>
          <a:p>
            <a:pPr fontAlgn="base"/>
            <a:r>
              <a:rPr lang="en-US" sz="2400" dirty="0"/>
              <a:t>Promotes Investments.</a:t>
            </a:r>
          </a:p>
          <a:p>
            <a:pPr fontAlgn="base"/>
            <a:r>
              <a:rPr lang="en-US" sz="2400" dirty="0"/>
              <a:t>Balanced Regional Development.</a:t>
            </a:r>
          </a:p>
          <a:p>
            <a:pPr fontAlgn="base"/>
            <a:r>
              <a:rPr lang="en-US" sz="2400" dirty="0"/>
              <a:t>Promotion of Domestic &amp; Foreign Trade.</a:t>
            </a:r>
          </a:p>
          <a:p>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Financial Services offered by various financial institutions</a:t>
            </a:r>
            <a:endParaRPr lang="en-US" dirty="0"/>
          </a:p>
        </p:txBody>
      </p:sp>
      <p:sp>
        <p:nvSpPr>
          <p:cNvPr id="3" name="Content Placeholder 2"/>
          <p:cNvSpPr>
            <a:spLocks noGrp="1"/>
          </p:cNvSpPr>
          <p:nvPr>
            <p:ph idx="1"/>
          </p:nvPr>
        </p:nvSpPr>
        <p:spPr/>
        <p:txBody>
          <a:bodyPr>
            <a:normAutofit fontScale="92500" lnSpcReduction="20000"/>
          </a:bodyPr>
          <a:lstStyle/>
          <a:p>
            <a:pPr fontAlgn="base"/>
            <a:r>
              <a:rPr lang="en-US" sz="2400" dirty="0"/>
              <a:t>Factoring.</a:t>
            </a:r>
          </a:p>
          <a:p>
            <a:pPr fontAlgn="base"/>
            <a:r>
              <a:rPr lang="en-US" sz="2400" dirty="0"/>
              <a:t>Leasing.</a:t>
            </a:r>
          </a:p>
          <a:p>
            <a:pPr fontAlgn="base"/>
            <a:r>
              <a:rPr lang="en-US" sz="2400" dirty="0" err="1"/>
              <a:t>Forfaiting</a:t>
            </a:r>
            <a:r>
              <a:rPr lang="en-US" sz="2400" dirty="0"/>
              <a:t>.</a:t>
            </a:r>
          </a:p>
          <a:p>
            <a:pPr fontAlgn="base"/>
            <a:r>
              <a:rPr lang="en-US" sz="2400" dirty="0"/>
              <a:t>Hire Purchase Finance.</a:t>
            </a:r>
          </a:p>
          <a:p>
            <a:pPr fontAlgn="base"/>
            <a:r>
              <a:rPr lang="en-US" sz="2400" dirty="0"/>
              <a:t>Credit card.</a:t>
            </a:r>
          </a:p>
          <a:p>
            <a:pPr fontAlgn="base"/>
            <a:r>
              <a:rPr lang="en-US" sz="2400" dirty="0"/>
              <a:t>Merchant Banking</a:t>
            </a:r>
          </a:p>
          <a:p>
            <a:pPr fontAlgn="base"/>
            <a:r>
              <a:rPr lang="en-US" sz="2400" dirty="0"/>
              <a:t>Book Building.</a:t>
            </a:r>
          </a:p>
          <a:p>
            <a:pPr fontAlgn="base"/>
            <a:r>
              <a:rPr lang="en-US" sz="2400" dirty="0"/>
              <a:t>Asset Liability Management.</a:t>
            </a:r>
          </a:p>
          <a:p>
            <a:pPr fontAlgn="base"/>
            <a:r>
              <a:rPr lang="en-US" sz="2400" dirty="0"/>
              <a:t>Housing Finance.</a:t>
            </a:r>
          </a:p>
          <a:p>
            <a:pPr fontAlgn="base"/>
            <a:r>
              <a:rPr lang="en-US" sz="2400" dirty="0"/>
              <a:t>Portfolio Finance.</a:t>
            </a:r>
          </a:p>
          <a:p>
            <a:pPr fontAlgn="base"/>
            <a:r>
              <a:rPr lang="en-US" sz="2400" dirty="0"/>
              <a:t>Underwriting</a:t>
            </a:r>
          </a:p>
          <a:p>
            <a:pPr fontAlgn="base"/>
            <a:r>
              <a:rPr lang="en-US" sz="2400" dirty="0"/>
              <a:t>Credit Rating</a:t>
            </a:r>
          </a:p>
          <a:p>
            <a:pPr fontAlgn="base"/>
            <a:r>
              <a:rPr lang="en-US" sz="2400" dirty="0"/>
              <a:t>Mutual Fund.</a:t>
            </a:r>
          </a:p>
          <a:p>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Financial intermediary</a:t>
            </a:r>
            <a:endParaRPr lang="en-US" dirty="0"/>
          </a:p>
        </p:txBody>
      </p:sp>
      <p:sp>
        <p:nvSpPr>
          <p:cNvPr id="3" name="Content Placeholder 2"/>
          <p:cNvSpPr>
            <a:spLocks noGrp="1"/>
          </p:cNvSpPr>
          <p:nvPr>
            <p:ph idx="1"/>
          </p:nvPr>
        </p:nvSpPr>
        <p:spPr/>
        <p:txBody>
          <a:bodyPr/>
          <a:lstStyle/>
          <a:p>
            <a:pPr algn="just"/>
            <a:r>
              <a:rPr lang="en-US" dirty="0"/>
              <a:t>The term </a:t>
            </a:r>
            <a:r>
              <a:rPr lang="en-US" b="1" dirty="0"/>
              <a:t>financial intermediary</a:t>
            </a:r>
            <a:r>
              <a:rPr lang="en-US" dirty="0"/>
              <a:t> may refer to an institution, firm or individual who performs intermediation between two or more parties in a financial context. Typically, the first party is a provider of a product or service and the second party is a consumer or customer.</a:t>
            </a:r>
          </a:p>
          <a:p>
            <a:pPr algn="just"/>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830763"/>
          </a:xfrm>
        </p:spPr>
        <p:txBody>
          <a:bodyPr>
            <a:normAutofit fontScale="92500" lnSpcReduction="20000"/>
          </a:bodyPr>
          <a:lstStyle/>
          <a:p>
            <a:pPr algn="just"/>
            <a:r>
              <a:rPr lang="en-US" dirty="0"/>
              <a:t>Financial intermediaries are banking and non-banking institutions which transfer funds from economic agents with surplus funds (surplus units) to economic agents (deficit units) that would like to utilize those funds. </a:t>
            </a:r>
          </a:p>
          <a:p>
            <a:pPr algn="just"/>
            <a:r>
              <a:rPr lang="en-US" dirty="0"/>
              <a:t>FIs are basically two types: </a:t>
            </a:r>
          </a:p>
          <a:p>
            <a:pPr algn="just">
              <a:buNone/>
            </a:pPr>
            <a:r>
              <a:rPr lang="en-US" dirty="0"/>
              <a:t>1. Financial Intermediaries, BFIs (Central banks and Commercial banks) and </a:t>
            </a:r>
          </a:p>
          <a:p>
            <a:pPr algn="just">
              <a:buNone/>
            </a:pPr>
            <a:r>
              <a:rPr lang="en-US" dirty="0"/>
              <a:t>2. Non-Bank Financial Intermediaries, NBFIs (insurance companies, mutual trust funds, investment companies, pensions funds, discount houses).</a:t>
            </a:r>
          </a:p>
          <a:p>
            <a:pPr algn="just"/>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service</a:t>
            </a:r>
          </a:p>
        </p:txBody>
      </p:sp>
      <p:sp>
        <p:nvSpPr>
          <p:cNvPr id="3" name="Content Placeholder 2"/>
          <p:cNvSpPr>
            <a:spLocks noGrp="1"/>
          </p:cNvSpPr>
          <p:nvPr>
            <p:ph idx="1"/>
          </p:nvPr>
        </p:nvSpPr>
        <p:spPr/>
        <p:txBody>
          <a:bodyPr>
            <a:normAutofit fontScale="85000" lnSpcReduction="10000"/>
          </a:bodyPr>
          <a:lstStyle/>
          <a:p>
            <a:pPr algn="just" fontAlgn="base"/>
            <a:r>
              <a:rPr lang="en-US" dirty="0"/>
              <a:t>Financial service is part of financial system that provides different types of finance through various credit instruments, financial products and services.</a:t>
            </a:r>
          </a:p>
          <a:p>
            <a:pPr algn="just" fontAlgn="base"/>
            <a:r>
              <a:rPr lang="en-US" dirty="0"/>
              <a:t>In financial instruments, we come across </a:t>
            </a:r>
            <a:r>
              <a:rPr lang="en-US" dirty="0" err="1"/>
              <a:t>cheques</a:t>
            </a:r>
            <a:r>
              <a:rPr lang="en-US" dirty="0"/>
              <a:t>, bills, promissory notes, debt instruments, letter of credit, etc.</a:t>
            </a:r>
          </a:p>
          <a:p>
            <a:pPr algn="just" fontAlgn="base"/>
            <a:r>
              <a:rPr lang="en-US" dirty="0"/>
              <a:t>In financial products, we come across different types of mutual funds. extending various types of investment opportunities. In addition, there are also products such as credit cards, debit cards, etc.</a:t>
            </a:r>
          </a:p>
          <a:p>
            <a:pPr algn="just"/>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Financial intermediaries can be:</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Commercial banks</a:t>
            </a:r>
          </a:p>
          <a:p>
            <a:pPr lvl="0"/>
            <a:r>
              <a:rPr lang="en-US" dirty="0"/>
              <a:t>Regional rural banks (RRB)</a:t>
            </a:r>
          </a:p>
          <a:p>
            <a:pPr lvl="0"/>
            <a:r>
              <a:rPr lang="en-US" dirty="0"/>
              <a:t>Cooperative banks/ societies</a:t>
            </a:r>
          </a:p>
          <a:p>
            <a:pPr lvl="0"/>
            <a:r>
              <a:rPr lang="en-US" dirty="0"/>
              <a:t>Development banks and All India finance institutions (IDBI, NABARD, SIDBI, NHB etc.)</a:t>
            </a:r>
          </a:p>
          <a:p>
            <a:pPr lvl="0"/>
            <a:r>
              <a:rPr lang="en-US" dirty="0"/>
              <a:t>Pension/provident funds (NPS, EPFO etc.)</a:t>
            </a:r>
          </a:p>
          <a:p>
            <a:pPr lvl="0"/>
            <a:r>
              <a:rPr lang="en-US" dirty="0"/>
              <a:t>Mutual funds (UTI and private sector mutual funds)</a:t>
            </a:r>
          </a:p>
          <a:p>
            <a:pPr lvl="0"/>
            <a:r>
              <a:rPr lang="en-US" dirty="0"/>
              <a:t>Insurance companies (LIC, GIC etc.)</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Financial Intermediaries</a:t>
            </a:r>
            <a:r>
              <a:rPr lang="en-US" sz="3200" dirty="0"/>
              <a:t> has two major categories</a:t>
            </a:r>
            <a:br>
              <a:rPr lang="en-US" sz="3200" dirty="0"/>
            </a:br>
            <a:endParaRPr lang="en-US" sz="3200" dirty="0"/>
          </a:p>
        </p:txBody>
      </p:sp>
      <p:sp>
        <p:nvSpPr>
          <p:cNvPr id="3" name="Content Placeholder 2"/>
          <p:cNvSpPr>
            <a:spLocks noGrp="1"/>
          </p:cNvSpPr>
          <p:nvPr>
            <p:ph idx="1"/>
          </p:nvPr>
        </p:nvSpPr>
        <p:spPr/>
        <p:txBody>
          <a:bodyPr/>
          <a:lstStyle/>
          <a:p>
            <a:pPr lvl="0"/>
            <a:r>
              <a:rPr lang="en-US" dirty="0"/>
              <a:t>Fee-based or Advisory Financial Intermediaries</a:t>
            </a:r>
          </a:p>
          <a:p>
            <a:pPr lvl="0"/>
            <a:r>
              <a:rPr lang="en-US" dirty="0"/>
              <a:t>Asset Based Financial Intermediaries.</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Fee Based/Advisory Financial Intermediaries</a:t>
            </a:r>
          </a:p>
        </p:txBody>
      </p:sp>
      <p:sp>
        <p:nvSpPr>
          <p:cNvPr id="3" name="Content Placeholder 2"/>
          <p:cNvSpPr>
            <a:spLocks noGrp="1"/>
          </p:cNvSpPr>
          <p:nvPr>
            <p:ph idx="1"/>
          </p:nvPr>
        </p:nvSpPr>
        <p:spPr/>
        <p:txBody>
          <a:bodyPr>
            <a:normAutofit fontScale="92500" lnSpcReduction="20000"/>
          </a:bodyPr>
          <a:lstStyle/>
          <a:p>
            <a:r>
              <a:rPr lang="en-US" dirty="0"/>
              <a:t>These Financial Intermediaries/ Institutions offer advisory financial services and charge a fee accordingly for the services rendered. </a:t>
            </a:r>
            <a:r>
              <a:rPr lang="en-US" dirty="0" err="1"/>
              <a:t>Eg</a:t>
            </a:r>
            <a:r>
              <a:rPr lang="en-US" dirty="0"/>
              <a:t>.</a:t>
            </a:r>
          </a:p>
          <a:p>
            <a:r>
              <a:rPr lang="en-US" b="1" dirty="0"/>
              <a:t>I.</a:t>
            </a:r>
            <a:r>
              <a:rPr lang="en-US" dirty="0"/>
              <a:t> Issue Management</a:t>
            </a:r>
            <a:br>
              <a:rPr lang="en-US" dirty="0"/>
            </a:br>
            <a:r>
              <a:rPr lang="en-US" b="1" dirty="0"/>
              <a:t>ii.</a:t>
            </a:r>
            <a:r>
              <a:rPr lang="en-US" dirty="0"/>
              <a:t> Underwriting</a:t>
            </a:r>
            <a:br>
              <a:rPr lang="en-US" dirty="0"/>
            </a:br>
            <a:r>
              <a:rPr lang="en-US" b="1" dirty="0"/>
              <a:t>iii.</a:t>
            </a:r>
            <a:r>
              <a:rPr lang="en-US" dirty="0"/>
              <a:t> Portfolio Management</a:t>
            </a:r>
            <a:br>
              <a:rPr lang="en-US" dirty="0"/>
            </a:br>
            <a:r>
              <a:rPr lang="en-US" b="1" dirty="0"/>
              <a:t>iv.</a:t>
            </a:r>
            <a:r>
              <a:rPr lang="en-US" dirty="0"/>
              <a:t> Corporate Counseling</a:t>
            </a:r>
            <a:br>
              <a:rPr lang="en-US" dirty="0"/>
            </a:br>
            <a:r>
              <a:rPr lang="en-US" b="1" dirty="0"/>
              <a:t>v.</a:t>
            </a:r>
            <a:r>
              <a:rPr lang="en-US" dirty="0"/>
              <a:t> Stock Broking </a:t>
            </a:r>
            <a:br>
              <a:rPr lang="en-US" dirty="0"/>
            </a:br>
            <a:r>
              <a:rPr lang="en-US" b="1" dirty="0"/>
              <a:t>vi.</a:t>
            </a:r>
            <a:r>
              <a:rPr lang="en-US" dirty="0"/>
              <a:t> Arranging Foreign Collaboration Services</a:t>
            </a:r>
            <a:br>
              <a:rPr lang="en-US" dirty="0"/>
            </a:br>
            <a:r>
              <a:rPr lang="en-US" b="1" dirty="0"/>
              <a:t>vii.</a:t>
            </a:r>
            <a:r>
              <a:rPr lang="en-US" dirty="0"/>
              <a:t> Mergers and Acquisitions</a:t>
            </a:r>
            <a:br>
              <a:rPr lang="en-US" dirty="0"/>
            </a:br>
            <a:r>
              <a:rPr lang="en-US" dirty="0"/>
              <a:t>I</a:t>
            </a:r>
            <a:r>
              <a:rPr lang="en-US" b="1" dirty="0"/>
              <a:t>x.</a:t>
            </a:r>
            <a:r>
              <a:rPr lang="en-US" dirty="0"/>
              <a:t> Capital Restructuring</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20C26-51B8-EE1F-8559-FBB0AC694201}"/>
              </a:ext>
            </a:extLst>
          </p:cNvPr>
          <p:cNvSpPr>
            <a:spLocks noGrp="1"/>
          </p:cNvSpPr>
          <p:nvPr>
            <p:ph type="title"/>
          </p:nvPr>
        </p:nvSpPr>
        <p:spPr/>
        <p:txBody>
          <a:bodyPr>
            <a:noAutofit/>
          </a:bodyPr>
          <a:lstStyle/>
          <a:p>
            <a:r>
              <a:rPr lang="en-US" sz="3200" dirty="0"/>
              <a:t>Fee Based/Advisory Financial Intermediaries</a:t>
            </a:r>
          </a:p>
        </p:txBody>
      </p:sp>
      <p:sp>
        <p:nvSpPr>
          <p:cNvPr id="3" name="Content Placeholder 2">
            <a:extLst>
              <a:ext uri="{FF2B5EF4-FFF2-40B4-BE49-F238E27FC236}">
                <a16:creationId xmlns:a16="http://schemas.microsoft.com/office/drawing/2014/main" id="{43A31503-D4D8-A1DC-5C66-72A1E39E92B3}"/>
              </a:ext>
            </a:extLst>
          </p:cNvPr>
          <p:cNvSpPr>
            <a:spLocks noGrp="1"/>
          </p:cNvSpPr>
          <p:nvPr>
            <p:ph idx="1"/>
          </p:nvPr>
        </p:nvSpPr>
        <p:spPr/>
        <p:txBody>
          <a:bodyPr>
            <a:normAutofit fontScale="92500" lnSpcReduction="10000"/>
          </a:bodyPr>
          <a:lstStyle/>
          <a:p>
            <a:pPr algn="just"/>
            <a:r>
              <a:rPr lang="en-US" sz="2400" b="1" i="0" u="none" strike="noStrike" baseline="0" dirty="0">
                <a:solidFill>
                  <a:srgbClr val="000000"/>
                </a:solidFill>
                <a:latin typeface="Times New Roman" panose="02020603050405020304" pitchFamily="18" charset="0"/>
              </a:rPr>
              <a:t>Portfolio management: </a:t>
            </a:r>
            <a:r>
              <a:rPr lang="en-US" sz="2400" b="0" i="0" u="none" strike="noStrike" baseline="0" dirty="0">
                <a:solidFill>
                  <a:srgbClr val="000000"/>
                </a:solidFill>
                <a:latin typeface="Times New Roman" panose="02020603050405020304" pitchFamily="18" charset="0"/>
              </a:rPr>
              <a:t>portfolio management is a method of managing and allocating funds on various known as portfolio alternatives to reduce the uncertainty is known as portfolio management. </a:t>
            </a:r>
          </a:p>
          <a:p>
            <a:pPr algn="just"/>
            <a:r>
              <a:rPr lang="en-US" sz="2400" b="1" i="0" u="none" strike="noStrike" baseline="0" dirty="0">
                <a:solidFill>
                  <a:srgbClr val="000000"/>
                </a:solidFill>
                <a:latin typeface="Times New Roman" panose="02020603050405020304" pitchFamily="18" charset="0"/>
              </a:rPr>
              <a:t>Loan Syndication: </a:t>
            </a:r>
            <a:r>
              <a:rPr lang="en-US" sz="2400" b="0" i="0" u="none" strike="noStrike" baseline="0" dirty="0">
                <a:solidFill>
                  <a:srgbClr val="000000"/>
                </a:solidFill>
                <a:latin typeface="Times New Roman" panose="02020603050405020304" pitchFamily="18" charset="0"/>
              </a:rPr>
              <a:t>loan syndication is the process where large number of lenders contributes amount and grant loans to company or any project and share risk and returns of the same. </a:t>
            </a:r>
          </a:p>
          <a:p>
            <a:pPr algn="just"/>
            <a:r>
              <a:rPr lang="en-US" sz="2400" b="1" i="0" u="none" strike="noStrike" baseline="0" dirty="0">
                <a:solidFill>
                  <a:srgbClr val="000000"/>
                </a:solidFill>
                <a:latin typeface="Times New Roman" panose="02020603050405020304" pitchFamily="18" charset="0"/>
              </a:rPr>
              <a:t>Corporate Counseling: </a:t>
            </a:r>
            <a:r>
              <a:rPr lang="en-US" sz="2400" b="0" i="0" u="none" strike="noStrike" baseline="0" dirty="0">
                <a:solidFill>
                  <a:srgbClr val="000000"/>
                </a:solidFill>
                <a:latin typeface="Times New Roman" panose="02020603050405020304" pitchFamily="18" charset="0"/>
              </a:rPr>
              <a:t>corporate counseling refers to a set of activities performed to ensure the efficient running of a corporate enterprise and to improve the performance. </a:t>
            </a:r>
          </a:p>
          <a:p>
            <a:pPr algn="just"/>
            <a:r>
              <a:rPr lang="en-US" sz="2400" b="1" i="0" u="none" strike="noStrike" baseline="0" dirty="0">
                <a:solidFill>
                  <a:srgbClr val="000000"/>
                </a:solidFill>
                <a:latin typeface="Times New Roman" panose="02020603050405020304" pitchFamily="18" charset="0"/>
              </a:rPr>
              <a:t>Foreign Collaboration: </a:t>
            </a:r>
            <a:r>
              <a:rPr lang="en-US" sz="2400" b="0" i="0" u="none" strike="noStrike" baseline="0" dirty="0">
                <a:solidFill>
                  <a:srgbClr val="000000"/>
                </a:solidFill>
                <a:latin typeface="Times New Roman" panose="02020603050405020304" pitchFamily="18" charset="0"/>
              </a:rPr>
              <a:t>foreign collaboration is an alliance in corporate to carry on agreed task collectively with the participation of resident and non-resident entities. </a:t>
            </a:r>
          </a:p>
          <a:p>
            <a:pPr algn="just"/>
            <a:endParaRPr lang="en-US" sz="4000" dirty="0"/>
          </a:p>
        </p:txBody>
      </p:sp>
    </p:spTree>
    <p:extLst>
      <p:ext uri="{BB962C8B-B14F-4D97-AF65-F5344CB8AC3E}">
        <p14:creationId xmlns:p14="http://schemas.microsoft.com/office/powerpoint/2010/main" val="8834777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0" u="none" strike="noStrike" baseline="0" dirty="0">
                <a:solidFill>
                  <a:srgbClr val="000000"/>
                </a:solidFill>
                <a:latin typeface="Times New Roman" panose="02020603050405020304" pitchFamily="18" charset="0"/>
              </a:rPr>
              <a:t>Fund Based Services</a:t>
            </a:r>
            <a:endParaRPr lang="en-US" sz="6600" dirty="0"/>
          </a:p>
        </p:txBody>
      </p:sp>
      <p:sp>
        <p:nvSpPr>
          <p:cNvPr id="3" name="Content Placeholder 2"/>
          <p:cNvSpPr>
            <a:spLocks noGrp="1"/>
          </p:cNvSpPr>
          <p:nvPr>
            <p:ph idx="1"/>
          </p:nvPr>
        </p:nvSpPr>
        <p:spPr/>
        <p:txBody>
          <a:bodyPr>
            <a:normAutofit/>
          </a:bodyPr>
          <a:lstStyle/>
          <a:p>
            <a:pPr algn="just"/>
            <a:r>
              <a:rPr lang="en-US" sz="2800" dirty="0"/>
              <a:t>These Financial Intermediaries/Institutions finance the specific requirements of their clientele. The required infra-structure, in the form of required asset or finance is provided for rent or interest respectively.</a:t>
            </a:r>
          </a:p>
          <a:p>
            <a:pPr algn="just"/>
            <a:r>
              <a:rPr lang="en-US" sz="2800" dirty="0"/>
              <a:t>The financial institutions may be regulated by various regulatory authorities. In addition, regulatory authorities may impose specific standards of conduct requirements on financial intermediaries when providing services to investors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B3D0D-91F8-3AE3-D683-6CF4B916BE10}"/>
              </a:ext>
            </a:extLst>
          </p:cNvPr>
          <p:cNvSpPr>
            <a:spLocks noGrp="1"/>
          </p:cNvSpPr>
          <p:nvPr>
            <p:ph type="title"/>
          </p:nvPr>
        </p:nvSpPr>
        <p:spPr/>
        <p:txBody>
          <a:bodyPr>
            <a:normAutofit/>
          </a:bodyPr>
          <a:lstStyle/>
          <a:p>
            <a:r>
              <a:rPr lang="en-US" sz="3600" b="1" i="0" u="none" strike="noStrike" baseline="0" dirty="0">
                <a:solidFill>
                  <a:srgbClr val="000000"/>
                </a:solidFill>
                <a:latin typeface="Times New Roman" panose="02020603050405020304" pitchFamily="18" charset="0"/>
              </a:rPr>
              <a:t>Fund Based Services</a:t>
            </a:r>
            <a:endParaRPr lang="en-US" sz="3600" dirty="0"/>
          </a:p>
        </p:txBody>
      </p:sp>
      <p:sp>
        <p:nvSpPr>
          <p:cNvPr id="3" name="Content Placeholder 2">
            <a:extLst>
              <a:ext uri="{FF2B5EF4-FFF2-40B4-BE49-F238E27FC236}">
                <a16:creationId xmlns:a16="http://schemas.microsoft.com/office/drawing/2014/main" id="{50D8D1FA-2ABD-CDBD-B668-0D17C7D0ED59}"/>
              </a:ext>
            </a:extLst>
          </p:cNvPr>
          <p:cNvSpPr>
            <a:spLocks noGrp="1"/>
          </p:cNvSpPr>
          <p:nvPr>
            <p:ph idx="1"/>
          </p:nvPr>
        </p:nvSpPr>
        <p:spPr>
          <a:xfrm>
            <a:off x="457200" y="1219200"/>
            <a:ext cx="8229600" cy="4906963"/>
          </a:xfrm>
        </p:spPr>
        <p:txBody>
          <a:bodyPr>
            <a:normAutofit/>
          </a:bodyPr>
          <a:lstStyle/>
          <a:p>
            <a:pPr marL="0" indent="0" algn="just">
              <a:buNone/>
            </a:pPr>
            <a:r>
              <a:rPr lang="en-US" sz="2400" b="1" i="0" u="none" strike="noStrike" baseline="0" dirty="0">
                <a:solidFill>
                  <a:srgbClr val="000000"/>
                </a:solidFill>
                <a:latin typeface="Times New Roman" panose="02020603050405020304" pitchFamily="18" charset="0"/>
              </a:rPr>
              <a:t>1. Leasing: </a:t>
            </a:r>
            <a:r>
              <a:rPr lang="en-US" sz="2400" b="0" i="0" u="none" strike="noStrike" baseline="0" dirty="0">
                <a:solidFill>
                  <a:srgbClr val="000000"/>
                </a:solidFill>
                <a:latin typeface="Times New Roman" panose="02020603050405020304" pitchFamily="18" charset="0"/>
              </a:rPr>
              <a:t>it refers to a written agreement between lessor and lessee where lessor allows lessee to use his property for specified period of time or rent is called lease. </a:t>
            </a:r>
          </a:p>
          <a:p>
            <a:pPr marL="0" indent="0" algn="just">
              <a:buNone/>
            </a:pPr>
            <a:r>
              <a:rPr lang="en-US" sz="2400" b="1" i="0" u="none" strike="noStrike" baseline="0" dirty="0">
                <a:solidFill>
                  <a:srgbClr val="000000"/>
                </a:solidFill>
                <a:latin typeface="Times New Roman" panose="02020603050405020304" pitchFamily="18" charset="0"/>
              </a:rPr>
              <a:t>2. Factoring: </a:t>
            </a:r>
            <a:r>
              <a:rPr lang="en-US" sz="2400" b="0" i="0" u="none" strike="noStrike" baseline="0" dirty="0">
                <a:solidFill>
                  <a:srgbClr val="000000"/>
                </a:solidFill>
                <a:latin typeface="Times New Roman" panose="02020603050405020304" pitchFamily="18" charset="0"/>
              </a:rPr>
              <a:t>factoring is a facility provided by factor (financial institution) to its clients (company), whereas factor purchase debts and receivable accounts of the clients at discount rates and offers immediate cash. This facility is called as factoring. It is also called as account receivable finance. </a:t>
            </a:r>
          </a:p>
          <a:p>
            <a:pPr marL="0" indent="0" algn="just">
              <a:buNone/>
            </a:pPr>
            <a:r>
              <a:rPr lang="en-US" sz="2400" b="1" i="0" u="none" strike="noStrike" baseline="0" dirty="0">
                <a:solidFill>
                  <a:srgbClr val="000000"/>
                </a:solidFill>
                <a:latin typeface="Times New Roman" panose="02020603050405020304" pitchFamily="18" charset="0"/>
              </a:rPr>
              <a:t>3. Bills Discounting: </a:t>
            </a:r>
            <a:r>
              <a:rPr lang="en-US" sz="2400" b="0" i="0" u="none" strike="noStrike" baseline="0" dirty="0">
                <a:solidFill>
                  <a:srgbClr val="000000"/>
                </a:solidFill>
                <a:latin typeface="Times New Roman" panose="02020603050405020304" pitchFamily="18" charset="0"/>
              </a:rPr>
              <a:t>trading or selling bills to financial institution prior to its maturity period for discount rate is called discounting bill of exchange. The rate of discount depends on the time left before the bill mature and risk attached to it. </a:t>
            </a:r>
          </a:p>
          <a:p>
            <a:pPr algn="just"/>
            <a:endParaRPr lang="en-US" sz="4000" dirty="0"/>
          </a:p>
        </p:txBody>
      </p:sp>
    </p:spTree>
    <p:extLst>
      <p:ext uri="{BB962C8B-B14F-4D97-AF65-F5344CB8AC3E}">
        <p14:creationId xmlns:p14="http://schemas.microsoft.com/office/powerpoint/2010/main" val="34685156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59B0F-0983-5045-CA42-DD096E1C0928}"/>
              </a:ext>
            </a:extLst>
          </p:cNvPr>
          <p:cNvSpPr>
            <a:spLocks noGrp="1"/>
          </p:cNvSpPr>
          <p:nvPr>
            <p:ph type="title"/>
          </p:nvPr>
        </p:nvSpPr>
        <p:spPr>
          <a:xfrm>
            <a:off x="457200" y="274638"/>
            <a:ext cx="8229600" cy="639762"/>
          </a:xfrm>
        </p:spPr>
        <p:txBody>
          <a:bodyPr>
            <a:normAutofit fontScale="90000"/>
          </a:bodyPr>
          <a:lstStyle/>
          <a:p>
            <a:r>
              <a:rPr lang="en-US" sz="4000" b="1" i="0" u="none" strike="noStrike" baseline="0" dirty="0">
                <a:solidFill>
                  <a:srgbClr val="000000"/>
                </a:solidFill>
                <a:latin typeface="Times New Roman" panose="02020603050405020304" pitchFamily="18" charset="0"/>
              </a:rPr>
              <a:t>Fund Based Services</a:t>
            </a:r>
            <a:endParaRPr lang="en-US" sz="4000" dirty="0"/>
          </a:p>
        </p:txBody>
      </p:sp>
      <p:sp>
        <p:nvSpPr>
          <p:cNvPr id="3" name="Content Placeholder 2">
            <a:extLst>
              <a:ext uri="{FF2B5EF4-FFF2-40B4-BE49-F238E27FC236}">
                <a16:creationId xmlns:a16="http://schemas.microsoft.com/office/drawing/2014/main" id="{55253DC2-AFF9-D103-4938-85BE65644B3A}"/>
              </a:ext>
            </a:extLst>
          </p:cNvPr>
          <p:cNvSpPr>
            <a:spLocks noGrp="1"/>
          </p:cNvSpPr>
          <p:nvPr>
            <p:ph idx="1"/>
          </p:nvPr>
        </p:nvSpPr>
        <p:spPr>
          <a:xfrm>
            <a:off x="457200" y="1066800"/>
            <a:ext cx="8686800" cy="5516562"/>
          </a:xfrm>
        </p:spPr>
        <p:txBody>
          <a:bodyPr>
            <a:normAutofit lnSpcReduction="10000"/>
          </a:bodyPr>
          <a:lstStyle/>
          <a:p>
            <a:pPr marL="0" indent="0" algn="just">
              <a:buNone/>
            </a:pPr>
            <a:r>
              <a:rPr lang="en-US" sz="2400" dirty="0">
                <a:solidFill>
                  <a:srgbClr val="000000"/>
                </a:solidFill>
                <a:latin typeface="Times New Roman" panose="02020603050405020304" pitchFamily="18" charset="0"/>
              </a:rPr>
              <a:t>4. </a:t>
            </a:r>
            <a:r>
              <a:rPr lang="en-US" sz="2400" b="1" i="0" u="none" strike="noStrike" baseline="0" dirty="0">
                <a:solidFill>
                  <a:srgbClr val="000000"/>
                </a:solidFill>
                <a:latin typeface="Times New Roman" panose="02020603050405020304" pitchFamily="18" charset="0"/>
              </a:rPr>
              <a:t>Venture Capital: </a:t>
            </a:r>
            <a:r>
              <a:rPr lang="en-US" sz="2400" b="0" i="0" u="none" strike="noStrike" baseline="0" dirty="0">
                <a:solidFill>
                  <a:srgbClr val="000000"/>
                </a:solidFill>
                <a:latin typeface="Times New Roman" panose="02020603050405020304" pitchFamily="18" charset="0"/>
              </a:rPr>
              <a:t>venture capital is a way of financial by investor to companies for its start-up and to promote project. Investor joins entrepreneurs as co-promoter and share risk and returns </a:t>
            </a:r>
          </a:p>
          <a:p>
            <a:pPr marL="0" indent="0" algn="just">
              <a:buNone/>
            </a:pPr>
            <a:r>
              <a:rPr lang="en-US" sz="2400" b="1" i="0" u="none" strike="noStrike" baseline="0" dirty="0">
                <a:solidFill>
                  <a:srgbClr val="000000"/>
                </a:solidFill>
                <a:latin typeface="Times New Roman" panose="02020603050405020304" pitchFamily="18" charset="0"/>
              </a:rPr>
              <a:t>5. Loan: </a:t>
            </a:r>
            <a:r>
              <a:rPr lang="en-US" sz="2400" b="0" i="0" u="none" strike="noStrike" baseline="0" dirty="0">
                <a:solidFill>
                  <a:srgbClr val="000000"/>
                </a:solidFill>
                <a:latin typeface="Times New Roman" panose="02020603050405020304" pitchFamily="18" charset="0"/>
              </a:rPr>
              <a:t>loan is an oral or written agreement between lender and borrower for temporary transfer of property (cash) from lender to borrower where borrower promises to return the same property for cash along with pre-determined interest as per the agreement. </a:t>
            </a:r>
          </a:p>
          <a:p>
            <a:pPr marL="0" indent="0" algn="just">
              <a:buNone/>
            </a:pPr>
            <a:r>
              <a:rPr lang="en-US" sz="2400" b="1" i="0" u="none" strike="noStrike" baseline="0" dirty="0">
                <a:solidFill>
                  <a:srgbClr val="000000"/>
                </a:solidFill>
                <a:latin typeface="Times New Roman" panose="02020603050405020304" pitchFamily="18" charset="0"/>
              </a:rPr>
              <a:t>6. Housing Finance: </a:t>
            </a:r>
            <a:r>
              <a:rPr lang="en-US" sz="2400" b="0" i="0" u="none" strike="noStrike" baseline="0" dirty="0">
                <a:solidFill>
                  <a:srgbClr val="000000"/>
                </a:solidFill>
                <a:latin typeface="Times New Roman" panose="02020603050405020304" pitchFamily="18" charset="0"/>
              </a:rPr>
              <a:t>housing finance is a finance facility provided by housing finance company on acquisition or construction of houses, which includes acquisition or development of land in connection therewith. </a:t>
            </a:r>
          </a:p>
          <a:p>
            <a:pPr marL="0" indent="0" algn="just">
              <a:buNone/>
            </a:pPr>
            <a:r>
              <a:rPr lang="en-US" sz="2400" b="1" i="0" u="none" strike="noStrike" baseline="0" dirty="0">
                <a:solidFill>
                  <a:srgbClr val="000000"/>
                </a:solidFill>
                <a:latin typeface="Times New Roman" panose="02020603050405020304" pitchFamily="18" charset="0"/>
              </a:rPr>
              <a:t>7. Hire Purchase: </a:t>
            </a:r>
            <a:r>
              <a:rPr lang="en-US" sz="2400" b="0" i="0" u="none" strike="noStrike" baseline="0" dirty="0">
                <a:solidFill>
                  <a:srgbClr val="000000"/>
                </a:solidFill>
                <a:latin typeface="Times New Roman" panose="02020603050405020304" pitchFamily="18" charset="0"/>
              </a:rPr>
              <a:t>hire purchase system is a method of selling goods on credit where purchaser is allowed to purchase goods and allow him to pay the amount in installment basis and the title of the goods transferred from seller to buyer at the end of financial installment. </a:t>
            </a:r>
          </a:p>
          <a:p>
            <a:pPr algn="just"/>
            <a:endParaRPr lang="en-US" sz="2400" b="0" i="0" u="none" strike="noStrike" baseline="0" dirty="0">
              <a:solidFill>
                <a:srgbClr val="000000"/>
              </a:solidFill>
              <a:latin typeface="Times New Roman" panose="02020603050405020304" pitchFamily="18" charset="0"/>
            </a:endParaRPr>
          </a:p>
          <a:p>
            <a:pPr algn="just"/>
            <a:endParaRPr lang="en-US" sz="4000" dirty="0"/>
          </a:p>
        </p:txBody>
      </p:sp>
    </p:spTree>
    <p:extLst>
      <p:ext uri="{BB962C8B-B14F-4D97-AF65-F5344CB8AC3E}">
        <p14:creationId xmlns:p14="http://schemas.microsoft.com/office/powerpoint/2010/main" val="38213503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a:t>Some of these initiatives are: </a:t>
            </a:r>
            <a:br>
              <a:rPr lang="en-US" sz="3200" b="1" dirty="0"/>
            </a:br>
            <a:endParaRPr lang="en-US" sz="3200" b="1" dirty="0"/>
          </a:p>
        </p:txBody>
      </p:sp>
      <p:sp>
        <p:nvSpPr>
          <p:cNvPr id="3" name="Content Placeholder 2"/>
          <p:cNvSpPr>
            <a:spLocks noGrp="1"/>
          </p:cNvSpPr>
          <p:nvPr>
            <p:ph idx="1"/>
          </p:nvPr>
        </p:nvSpPr>
        <p:spPr/>
        <p:txBody>
          <a:bodyPr>
            <a:normAutofit fontScale="92500" lnSpcReduction="20000"/>
          </a:bodyPr>
          <a:lstStyle/>
          <a:p>
            <a:r>
              <a:rPr lang="en-US" dirty="0"/>
              <a:t>All India Development Financial Institutions [DFIs] </a:t>
            </a:r>
          </a:p>
          <a:p>
            <a:r>
              <a:rPr lang="en-US" dirty="0"/>
              <a:t>State level Financial Corporations [SFCs] </a:t>
            </a:r>
          </a:p>
          <a:p>
            <a:r>
              <a:rPr lang="en-US" dirty="0"/>
              <a:t>Insurance Companies </a:t>
            </a:r>
          </a:p>
          <a:p>
            <a:r>
              <a:rPr lang="en-US" dirty="0"/>
              <a:t>Mutual Funds [MFs] </a:t>
            </a:r>
          </a:p>
          <a:p>
            <a:r>
              <a:rPr lang="en-US" dirty="0"/>
              <a:t>Non Banking Finance Corporations [NBFCs]</a:t>
            </a:r>
          </a:p>
          <a:p>
            <a:r>
              <a:rPr lang="en-US" dirty="0"/>
              <a:t>Industrial Finance Corporation of India [IFCI] </a:t>
            </a:r>
          </a:p>
          <a:p>
            <a:r>
              <a:rPr lang="en-US" dirty="0"/>
              <a:t>Industrial Development Bank of India [IDBI], </a:t>
            </a:r>
          </a:p>
          <a:p>
            <a:r>
              <a:rPr lang="en-US" dirty="0"/>
              <a:t>Industrial Credit and Investment Corporation of India [ICICI]</a:t>
            </a:r>
          </a:p>
          <a:p>
            <a:r>
              <a:rPr lang="en-US" dirty="0"/>
              <a:t>Industrial Investment Bank of India [IIBI]. </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pPr algn="ctr">
              <a:buNone/>
            </a:pPr>
            <a:r>
              <a:rPr lang="en-US" sz="4000" dirty="0"/>
              <a:t>II</a:t>
            </a:r>
          </a:p>
          <a:p>
            <a:pPr algn="ctr">
              <a:buNone/>
            </a:pPr>
            <a:r>
              <a:rPr lang="en-US" sz="4000" b="1" dirty="0"/>
              <a:t>Non-Banking Finance Company</a:t>
            </a:r>
            <a:endParaRPr lang="en-US" sz="4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Non-Banking Finance Company</a:t>
            </a:r>
            <a:endParaRPr lang="en-US" sz="4000" dirty="0"/>
          </a:p>
        </p:txBody>
      </p:sp>
      <p:sp>
        <p:nvSpPr>
          <p:cNvPr id="3" name="Content Placeholder 2"/>
          <p:cNvSpPr>
            <a:spLocks noGrp="1"/>
          </p:cNvSpPr>
          <p:nvPr>
            <p:ph idx="1"/>
          </p:nvPr>
        </p:nvSpPr>
        <p:spPr/>
        <p:txBody>
          <a:bodyPr>
            <a:normAutofit fontScale="92500" lnSpcReduction="20000"/>
          </a:bodyPr>
          <a:lstStyle/>
          <a:p>
            <a:pPr algn="just"/>
            <a:r>
              <a:rPr lang="en-US" b="1" dirty="0"/>
              <a:t>Definition of NBFCs According to Reserve Bank Act "Non-Banking Finance Company" (NBFC) means: </a:t>
            </a:r>
            <a:endParaRPr lang="en-US" dirty="0"/>
          </a:p>
          <a:p>
            <a:pPr algn="just"/>
            <a:r>
              <a:rPr lang="en-US" dirty="0"/>
              <a:t>1) A financial institution which is a company,</a:t>
            </a:r>
          </a:p>
          <a:p>
            <a:pPr algn="just"/>
            <a:r>
              <a:rPr lang="en-US" dirty="0"/>
              <a:t> 2) A non-banking institution is a company which has as its principal business of receiving of deposits and advancing loans, </a:t>
            </a:r>
          </a:p>
          <a:p>
            <a:pPr algn="just"/>
            <a:r>
              <a:rPr lang="en-US" dirty="0"/>
              <a:t>3) Such other non-banking institution or class of such institutions as the bank may with the previous approval of the central government specify</a:t>
            </a:r>
          </a:p>
          <a:p>
            <a:pPr algn="just"/>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6FB80F-BBE6-47EC-8EBA-4795939FA89D}"/>
              </a:ext>
            </a:extLst>
          </p:cNvPr>
          <p:cNvSpPr>
            <a:spLocks noGrp="1"/>
          </p:cNvSpPr>
          <p:nvPr>
            <p:ph type="title"/>
          </p:nvPr>
        </p:nvSpPr>
        <p:spPr/>
        <p:txBody>
          <a:bodyPr/>
          <a:lstStyle/>
          <a:p>
            <a:r>
              <a:rPr lang="en-US" b="0" i="0" dirty="0">
                <a:solidFill>
                  <a:srgbClr val="515151"/>
                </a:solidFill>
                <a:effectLst/>
                <a:latin typeface="roboto" panose="02000000000000000000" pitchFamily="2" charset="0"/>
              </a:rPr>
              <a:t>Financial services</a:t>
            </a:r>
            <a:endParaRPr lang="en-US" dirty="0"/>
          </a:p>
        </p:txBody>
      </p:sp>
      <p:sp>
        <p:nvSpPr>
          <p:cNvPr id="3" name="Content Placeholder 2">
            <a:extLst>
              <a:ext uri="{FF2B5EF4-FFF2-40B4-BE49-F238E27FC236}">
                <a16:creationId xmlns:a16="http://schemas.microsoft.com/office/drawing/2014/main" id="{FAD18060-160D-477B-AF30-E561AD992422}"/>
              </a:ext>
            </a:extLst>
          </p:cNvPr>
          <p:cNvSpPr>
            <a:spLocks noGrp="1"/>
          </p:cNvSpPr>
          <p:nvPr>
            <p:ph idx="1"/>
          </p:nvPr>
        </p:nvSpPr>
        <p:spPr>
          <a:xfrm>
            <a:off x="457200" y="1219200"/>
            <a:ext cx="8229600" cy="5364162"/>
          </a:xfrm>
        </p:spPr>
        <p:txBody>
          <a:bodyPr>
            <a:normAutofit fontScale="85000" lnSpcReduction="20000"/>
          </a:bodyPr>
          <a:lstStyle/>
          <a:p>
            <a:pPr algn="just"/>
            <a:r>
              <a:rPr lang="en-US" b="0" i="0" dirty="0">
                <a:effectLst/>
                <a:latin typeface="roboto" panose="02000000000000000000" pitchFamily="2" charset="0"/>
              </a:rPr>
              <a:t>Financial services refer to economic services provided by various financial institutions that deal with the management of money. </a:t>
            </a:r>
          </a:p>
          <a:p>
            <a:pPr algn="just"/>
            <a:r>
              <a:rPr lang="en-US" b="0" i="0" dirty="0">
                <a:effectLst/>
                <a:latin typeface="roboto" panose="02000000000000000000" pitchFamily="2" charset="0"/>
              </a:rPr>
              <a:t>It is an intangible product of financial markets like loans, insurance, stocks, credit card, etc. </a:t>
            </a:r>
          </a:p>
          <a:p>
            <a:pPr algn="just"/>
            <a:r>
              <a:rPr lang="en-US" b="0" i="0" dirty="0">
                <a:effectLst/>
                <a:latin typeface="roboto" panose="02000000000000000000" pitchFamily="2" charset="0"/>
              </a:rPr>
              <a:t>Financial services are products of institutions such as banking firms, insurance companies, investment funds, credit unions, brokerage firms, and consumer finance companies. </a:t>
            </a:r>
          </a:p>
          <a:p>
            <a:pPr algn="just"/>
            <a:r>
              <a:rPr lang="en-US" dirty="0">
                <a:latin typeface="roboto" panose="02000000000000000000" pitchFamily="2" charset="0"/>
              </a:rPr>
              <a:t>It </a:t>
            </a:r>
            <a:r>
              <a:rPr lang="en-US" b="0" i="0" dirty="0">
                <a:effectLst/>
                <a:latin typeface="roboto" panose="02000000000000000000" pitchFamily="2" charset="0"/>
              </a:rPr>
              <a:t>act as a barrier against risk arising from various unforeseen activities by insuring people against losses. These services are consumer-oriented as these are designed and provided in accordance with the needs of customers.</a:t>
            </a:r>
          </a:p>
          <a:p>
            <a:pPr algn="just"/>
            <a:endParaRPr lang="en-US" dirty="0"/>
          </a:p>
        </p:txBody>
      </p:sp>
    </p:spTree>
    <p:extLst>
      <p:ext uri="{BB962C8B-B14F-4D97-AF65-F5344CB8AC3E}">
        <p14:creationId xmlns:p14="http://schemas.microsoft.com/office/powerpoint/2010/main" val="22837441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NBFIs</a:t>
            </a:r>
          </a:p>
        </p:txBody>
      </p:sp>
      <p:sp>
        <p:nvSpPr>
          <p:cNvPr id="3" name="Content Placeholder 2"/>
          <p:cNvSpPr>
            <a:spLocks noGrp="1"/>
          </p:cNvSpPr>
          <p:nvPr>
            <p:ph idx="1"/>
          </p:nvPr>
        </p:nvSpPr>
        <p:spPr/>
        <p:txBody>
          <a:bodyPr>
            <a:normAutofit fontScale="92500"/>
          </a:bodyPr>
          <a:lstStyle/>
          <a:p>
            <a:pPr algn="just"/>
            <a:r>
              <a:rPr lang="en-US" dirty="0"/>
              <a:t>Non-bank financial intermediaries (NBFIs) comprise a mixed bag of institutions, ranging from leasing, factoring, and venture capital companies to various types of contractual savings and institutional investors.</a:t>
            </a:r>
          </a:p>
          <a:p>
            <a:pPr algn="just"/>
            <a:r>
              <a:rPr lang="en-US" dirty="0"/>
              <a:t> The common characteristic of these institutions is that they mobilize savings and facilitate the financing of different activities, but they do not accept deposits from the public. </a:t>
            </a:r>
          </a:p>
          <a:p>
            <a:pPr algn="just"/>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t>Role of NBFIs</a:t>
            </a:r>
          </a:p>
        </p:txBody>
      </p:sp>
      <p:sp>
        <p:nvSpPr>
          <p:cNvPr id="3" name="Content Placeholder 2"/>
          <p:cNvSpPr>
            <a:spLocks noGrp="1"/>
          </p:cNvSpPr>
          <p:nvPr>
            <p:ph idx="1"/>
          </p:nvPr>
        </p:nvSpPr>
        <p:spPr/>
        <p:txBody>
          <a:bodyPr>
            <a:normAutofit fontScale="92500" lnSpcReduction="10000"/>
          </a:bodyPr>
          <a:lstStyle/>
          <a:p>
            <a:pPr algn="just"/>
            <a:r>
              <a:rPr lang="en-US" dirty="0"/>
              <a:t>NBFIs play an important dual role in the financial system. </a:t>
            </a:r>
          </a:p>
          <a:p>
            <a:pPr algn="just"/>
            <a:r>
              <a:rPr lang="en-US" dirty="0"/>
              <a:t>They complement the role of commercial banks by filling gaps in their range of services. </a:t>
            </a:r>
          </a:p>
          <a:p>
            <a:pPr algn="just"/>
            <a:r>
              <a:rPr lang="en-US" dirty="0"/>
              <a:t>But they also compete with commercial banks and force them to be more efficient and responsive to the needs of their customers. </a:t>
            </a:r>
          </a:p>
          <a:p>
            <a:pPr algn="just"/>
            <a:r>
              <a:rPr lang="en-US" dirty="0"/>
              <a:t> Most NBFIs are also actively involved in the securities markets and in the mobilization and allocation of long-term financial resources. </a:t>
            </a:r>
          </a:p>
          <a:p>
            <a:pPr algn="just"/>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The Categories of Non-Banking Financial Companies </a:t>
            </a:r>
            <a:br>
              <a:rPr lang="en-US" sz="2800" dirty="0"/>
            </a:br>
            <a:endParaRPr lang="en-US" sz="2800" dirty="0"/>
          </a:p>
        </p:txBody>
      </p:sp>
      <p:sp>
        <p:nvSpPr>
          <p:cNvPr id="3" name="Content Placeholder 2"/>
          <p:cNvSpPr>
            <a:spLocks noGrp="1"/>
          </p:cNvSpPr>
          <p:nvPr>
            <p:ph idx="1"/>
          </p:nvPr>
        </p:nvSpPr>
        <p:spPr/>
        <p:txBody>
          <a:bodyPr/>
          <a:lstStyle/>
          <a:p>
            <a:r>
              <a:rPr lang="en-US" dirty="0"/>
              <a:t>Non-Banking Financial Intermediaries can be classified into different ways, that is leasing companies, hire-purchase finance companies, benefit funds, housing finance, investment companies, residuary non-banking company, and miscellaneous non-banking company.</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lstStyle/>
          <a:p>
            <a:pPr algn="just">
              <a:buNone/>
            </a:pPr>
            <a:r>
              <a:rPr lang="en-US" dirty="0"/>
              <a:t>1. Equipment Leasing Company (ELC) means any company which is carrying on as its principal business, the activity of leasing of equipment or the financing of such activity.</a:t>
            </a:r>
          </a:p>
          <a:p>
            <a:pPr algn="just">
              <a:buNone/>
            </a:pPr>
            <a:r>
              <a:rPr lang="en-US" dirty="0"/>
              <a:t>2. Hire-Purchase Finance Company (HPFC) is a company which carries on as its principal business, hire purchase transactions or the financing of such transactions. </a:t>
            </a:r>
          </a:p>
          <a:p>
            <a:pPr algn="just"/>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a:t>3. Housing Finance Company (HFC) is a company which carries on as its principal business, the financing of the acquisition or construction of houses including the acquisition or development of plots of land for construction of houses. </a:t>
            </a:r>
          </a:p>
          <a:p>
            <a:pPr algn="just">
              <a:buNone/>
            </a:pPr>
            <a:r>
              <a:rPr lang="en-US" dirty="0"/>
              <a:t>4. Investment Company (IC) means any company which is carrying on as its principal business, the acquisition of securities. </a:t>
            </a:r>
          </a:p>
          <a:p>
            <a:pPr algn="just"/>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normAutofit lnSpcReduction="10000"/>
          </a:bodyPr>
          <a:lstStyle/>
          <a:p>
            <a:pPr algn="just">
              <a:buNone/>
            </a:pPr>
            <a:r>
              <a:rPr lang="en-US" dirty="0"/>
              <a:t>5. Loan Company (LC) means any company which is carrying on as its principal business, the providing of finance whether by making loans or advances or otherwise for any activity other than its own. </a:t>
            </a:r>
          </a:p>
          <a:p>
            <a:pPr algn="just">
              <a:buNone/>
            </a:pPr>
            <a:r>
              <a:rPr lang="en-US" dirty="0"/>
              <a:t>6. Benefit Fund Companies (BFC) means any company which is notified by the central government under Section 620-A of the Companies Act 2013.</a:t>
            </a:r>
          </a:p>
          <a:p>
            <a:pPr algn="just"/>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Non-Banking Financial Companies, </a:t>
            </a:r>
            <a:r>
              <a:rPr lang="en-US" sz="3200" b="1" dirty="0" err="1"/>
              <a:t>Eg</a:t>
            </a:r>
            <a:r>
              <a:rPr lang="en-US" sz="3200" b="1" dirty="0"/>
              <a:t>.</a:t>
            </a:r>
            <a:endParaRPr lang="en-US" sz="3200" dirty="0"/>
          </a:p>
        </p:txBody>
      </p:sp>
      <p:sp>
        <p:nvSpPr>
          <p:cNvPr id="3" name="Content Placeholder 2"/>
          <p:cNvSpPr>
            <a:spLocks noGrp="1"/>
          </p:cNvSpPr>
          <p:nvPr>
            <p:ph idx="1"/>
          </p:nvPr>
        </p:nvSpPr>
        <p:spPr/>
        <p:txBody>
          <a:bodyPr>
            <a:normAutofit fontScale="85000" lnSpcReduction="10000"/>
          </a:bodyPr>
          <a:lstStyle/>
          <a:p>
            <a:pPr algn="just">
              <a:buNone/>
            </a:pPr>
            <a:r>
              <a:rPr lang="en-US" dirty="0"/>
              <a:t>7. Miscellaneous Non-Banking Company (MNBC) is a company which collects subscriptions from specified number of subscribers periodically and in turn distributes the same as prizes amongst them. </a:t>
            </a:r>
          </a:p>
          <a:p>
            <a:pPr algn="just">
              <a:buNone/>
            </a:pPr>
            <a:r>
              <a:rPr lang="en-US" dirty="0"/>
              <a:t>8. Residuary Non-Banking Company (RNBC) is a company which receives deposits under any scheme by way of subscriptions/contributions and does not fall in any above categories.</a:t>
            </a:r>
          </a:p>
          <a:p>
            <a:pPr lvl="0" algn="just">
              <a:buNone/>
            </a:pPr>
            <a:r>
              <a:rPr lang="en-US" dirty="0"/>
              <a:t>Non banking financial companies </a:t>
            </a:r>
          </a:p>
          <a:p>
            <a:pPr lvl="0" algn="just">
              <a:buNone/>
            </a:pPr>
            <a:r>
              <a:rPr lang="en-US" dirty="0"/>
              <a:t>(NBFC, </a:t>
            </a:r>
            <a:r>
              <a:rPr lang="en-US" dirty="0" err="1"/>
              <a:t>eg</a:t>
            </a:r>
            <a:r>
              <a:rPr lang="en-US" dirty="0"/>
              <a:t>. </a:t>
            </a:r>
            <a:r>
              <a:rPr lang="en-US" dirty="0" err="1"/>
              <a:t>Mannapuram</a:t>
            </a:r>
            <a:r>
              <a:rPr lang="en-US" dirty="0"/>
              <a:t> gold loans, </a:t>
            </a:r>
            <a:r>
              <a:rPr lang="en-US" dirty="0" err="1"/>
              <a:t>Muthoot</a:t>
            </a:r>
            <a:r>
              <a:rPr lang="en-US" dirty="0"/>
              <a:t> finance etc. </a:t>
            </a:r>
            <a:r>
              <a:rPr lang="en-US" i="1" dirty="0"/>
              <a:t>Jab </a:t>
            </a:r>
            <a:r>
              <a:rPr lang="en-US" i="1" dirty="0" err="1"/>
              <a:t>ghar</a:t>
            </a:r>
            <a:r>
              <a:rPr lang="en-US" i="1" dirty="0"/>
              <a:t> </a:t>
            </a:r>
            <a:r>
              <a:rPr lang="en-US" i="1" dirty="0" err="1"/>
              <a:t>mein</a:t>
            </a:r>
            <a:r>
              <a:rPr lang="en-US" i="1" dirty="0"/>
              <a:t> </a:t>
            </a:r>
            <a:r>
              <a:rPr lang="en-US" i="1" dirty="0" err="1"/>
              <a:t>pada</a:t>
            </a:r>
            <a:r>
              <a:rPr lang="en-US" i="1" dirty="0"/>
              <a:t> </a:t>
            </a:r>
            <a:r>
              <a:rPr lang="en-US" i="1" dirty="0" err="1"/>
              <a:t>hai</a:t>
            </a:r>
            <a:r>
              <a:rPr lang="en-US" i="1" dirty="0"/>
              <a:t> </a:t>
            </a:r>
            <a:r>
              <a:rPr lang="en-US" i="1" dirty="0" err="1"/>
              <a:t>sona</a:t>
            </a:r>
            <a:r>
              <a:rPr lang="en-US" i="1" dirty="0"/>
              <a:t> to fir </a:t>
            </a:r>
            <a:r>
              <a:rPr lang="en-US" i="1" dirty="0" err="1"/>
              <a:t>kaahe</a:t>
            </a:r>
            <a:r>
              <a:rPr lang="en-US" i="1" dirty="0"/>
              <a:t> </a:t>
            </a:r>
            <a:r>
              <a:rPr lang="en-US" i="1" dirty="0" err="1"/>
              <a:t>ko</a:t>
            </a:r>
            <a:r>
              <a:rPr lang="en-US" i="1" dirty="0"/>
              <a:t> </a:t>
            </a:r>
            <a:r>
              <a:rPr lang="en-US" i="1" dirty="0" err="1"/>
              <a:t>rona</a:t>
            </a:r>
            <a:r>
              <a:rPr lang="en-US" i="1" dirty="0"/>
              <a:t>?</a:t>
            </a:r>
            <a:r>
              <a:rPr lang="en-US" dirty="0"/>
              <a:t>)</a:t>
            </a:r>
          </a:p>
          <a:p>
            <a:pPr algn="just"/>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Autofit/>
          </a:bodyPr>
          <a:lstStyle/>
          <a:p>
            <a:r>
              <a:rPr lang="en-US" sz="3600" b="1" dirty="0"/>
              <a:t> Is it necessary that every NBFC should be registered with RBI?</a:t>
            </a:r>
            <a:br>
              <a:rPr lang="en-US" sz="3600" b="1" dirty="0"/>
            </a:br>
            <a:endParaRPr lang="en-US" sz="3600" dirty="0"/>
          </a:p>
        </p:txBody>
      </p:sp>
      <p:sp>
        <p:nvSpPr>
          <p:cNvPr id="3" name="Content Placeholder 2"/>
          <p:cNvSpPr>
            <a:spLocks noGrp="1"/>
          </p:cNvSpPr>
          <p:nvPr>
            <p:ph idx="1"/>
          </p:nvPr>
        </p:nvSpPr>
        <p:spPr/>
        <p:txBody>
          <a:bodyPr>
            <a:normAutofit/>
          </a:bodyPr>
          <a:lstStyle/>
          <a:p>
            <a:pPr algn="just"/>
            <a:r>
              <a:rPr lang="en-US" dirty="0"/>
              <a:t>In terms of Section 45-IA of the RBI Act, 1934, no Non-banking Financial company can commence or carry on business of a non-banking financial institution without a) obtaining a certificate of registration from the Bank and without having a Net Owned Funds of ₹ 25 </a:t>
            </a:r>
            <a:r>
              <a:rPr lang="en-US" dirty="0" err="1"/>
              <a:t>lakhs</a:t>
            </a:r>
            <a:r>
              <a:rPr lang="en-US" dirty="0"/>
              <a:t> (₹ Two </a:t>
            </a:r>
            <a:r>
              <a:rPr lang="en-US" dirty="0" err="1"/>
              <a:t>crore</a:t>
            </a:r>
            <a:r>
              <a:rPr lang="en-US" dirty="0"/>
              <a:t> since April 1999).</a:t>
            </a:r>
          </a:p>
          <a:p>
            <a:pPr algn="just"/>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800" dirty="0"/>
              <a:t>Thank You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1E062-D69A-4B11-B063-375D94DB2BC7}"/>
              </a:ext>
            </a:extLst>
          </p:cNvPr>
          <p:cNvSpPr>
            <a:spLocks noGrp="1"/>
          </p:cNvSpPr>
          <p:nvPr>
            <p:ph type="title"/>
          </p:nvPr>
        </p:nvSpPr>
        <p:spPr/>
        <p:txBody>
          <a:bodyPr>
            <a:normAutofit fontScale="90000"/>
          </a:bodyPr>
          <a:lstStyle/>
          <a:p>
            <a:br>
              <a:rPr lang="en-US" b="1" i="0" dirty="0">
                <a:solidFill>
                  <a:srgbClr val="00AA3E"/>
                </a:solidFill>
                <a:effectLst/>
                <a:highlight>
                  <a:srgbClr val="FFFF00"/>
                </a:highlight>
                <a:latin typeface="inherit"/>
              </a:rPr>
            </a:br>
            <a:r>
              <a:rPr lang="en-US" b="1" i="0" dirty="0">
                <a:solidFill>
                  <a:srgbClr val="00AA3E"/>
                </a:solidFill>
                <a:effectLst/>
                <a:highlight>
                  <a:srgbClr val="FFFF00"/>
                </a:highlight>
                <a:latin typeface="inherit"/>
              </a:rPr>
              <a:t>Characteristics of Financial Services</a:t>
            </a:r>
            <a:br>
              <a:rPr lang="en-US" b="1" i="0" dirty="0">
                <a:solidFill>
                  <a:srgbClr val="00AA3E"/>
                </a:solidFill>
                <a:effectLst/>
                <a:latin typeface="Muli"/>
              </a:rPr>
            </a:br>
            <a:endParaRPr lang="en-US" dirty="0"/>
          </a:p>
        </p:txBody>
      </p:sp>
      <p:sp>
        <p:nvSpPr>
          <p:cNvPr id="3" name="Content Placeholder 2">
            <a:extLst>
              <a:ext uri="{FF2B5EF4-FFF2-40B4-BE49-F238E27FC236}">
                <a16:creationId xmlns:a16="http://schemas.microsoft.com/office/drawing/2014/main" id="{9794C629-55CC-4C9D-90CF-A9FC5CD47B6C}"/>
              </a:ext>
            </a:extLst>
          </p:cNvPr>
          <p:cNvSpPr>
            <a:spLocks noGrp="1"/>
          </p:cNvSpPr>
          <p:nvPr>
            <p:ph idx="1"/>
          </p:nvPr>
        </p:nvSpPr>
        <p:spPr/>
        <p:txBody>
          <a:bodyPr>
            <a:normAutofit/>
          </a:bodyPr>
          <a:lstStyle/>
          <a:p>
            <a:pPr marL="514350" indent="-514350">
              <a:buFont typeface="+mj-lt"/>
              <a:buAutoNum type="arabicPeriod"/>
            </a:pPr>
            <a:r>
              <a:rPr lang="en-US" b="1" i="0" dirty="0">
                <a:solidFill>
                  <a:srgbClr val="0A0A0A"/>
                </a:solidFill>
                <a:effectLst/>
                <a:latin typeface="Muli"/>
              </a:rPr>
              <a:t>Customer-centric</a:t>
            </a:r>
          </a:p>
          <a:p>
            <a:pPr marL="514350" indent="-514350">
              <a:buFont typeface="+mj-lt"/>
              <a:buAutoNum type="arabicPeriod"/>
            </a:pPr>
            <a:r>
              <a:rPr lang="en-US" b="1" i="0" dirty="0">
                <a:solidFill>
                  <a:srgbClr val="0A0A0A"/>
                </a:solidFill>
                <a:effectLst/>
                <a:latin typeface="Muli"/>
              </a:rPr>
              <a:t>Intangibility</a:t>
            </a:r>
            <a:endParaRPr lang="en-US" dirty="0">
              <a:solidFill>
                <a:srgbClr val="0A0A0A"/>
              </a:solidFill>
              <a:latin typeface="Muli"/>
            </a:endParaRPr>
          </a:p>
          <a:p>
            <a:pPr marL="514350" indent="-514350">
              <a:buFont typeface="+mj-lt"/>
              <a:buAutoNum type="arabicPeriod"/>
            </a:pPr>
            <a:r>
              <a:rPr lang="en-US" b="1" i="0" dirty="0">
                <a:solidFill>
                  <a:srgbClr val="0A0A0A"/>
                </a:solidFill>
                <a:effectLst/>
                <a:latin typeface="Muli"/>
              </a:rPr>
              <a:t>Perishable in nature</a:t>
            </a:r>
            <a:endParaRPr lang="en-US" b="1" dirty="0">
              <a:solidFill>
                <a:srgbClr val="0A0A0A"/>
              </a:solidFill>
              <a:latin typeface="Muli"/>
            </a:endParaRPr>
          </a:p>
          <a:p>
            <a:pPr marL="514350" indent="-514350">
              <a:buFont typeface="+mj-lt"/>
              <a:buAutoNum type="arabicPeriod"/>
            </a:pPr>
            <a:r>
              <a:rPr lang="en-US" b="1" i="0" dirty="0">
                <a:solidFill>
                  <a:srgbClr val="0A0A0A"/>
                </a:solidFill>
                <a:effectLst/>
                <a:latin typeface="inherit"/>
              </a:rPr>
              <a:t>Dominance of human element</a:t>
            </a:r>
          </a:p>
          <a:p>
            <a:pPr marL="514350" indent="-514350">
              <a:buFont typeface="+mj-lt"/>
              <a:buAutoNum type="arabicPeriod"/>
            </a:pPr>
            <a:r>
              <a:rPr lang="en-US" b="1" i="0" dirty="0">
                <a:solidFill>
                  <a:srgbClr val="0A0A0A"/>
                </a:solidFill>
                <a:effectLst/>
                <a:latin typeface="Muli"/>
              </a:rPr>
              <a:t>Advisory</a:t>
            </a:r>
          </a:p>
          <a:p>
            <a:pPr marL="514350" indent="-514350">
              <a:buFont typeface="+mj-lt"/>
              <a:buAutoNum type="arabicPeriod"/>
            </a:pPr>
            <a:r>
              <a:rPr lang="en-US" b="1" i="0" dirty="0">
                <a:solidFill>
                  <a:srgbClr val="0A0A0A"/>
                </a:solidFill>
                <a:effectLst/>
                <a:latin typeface="Muli"/>
              </a:rPr>
              <a:t>Heterogeneity</a:t>
            </a:r>
            <a:endParaRPr lang="en-US" dirty="0">
              <a:solidFill>
                <a:srgbClr val="0A0A0A"/>
              </a:solidFill>
              <a:latin typeface="Muli"/>
            </a:endParaRPr>
          </a:p>
          <a:p>
            <a:pPr marL="514350" indent="-514350">
              <a:buFont typeface="+mj-lt"/>
              <a:buAutoNum type="arabicPeriod"/>
            </a:pPr>
            <a:r>
              <a:rPr lang="en-US" b="1" i="0" dirty="0">
                <a:solidFill>
                  <a:srgbClr val="0A0A0A"/>
                </a:solidFill>
                <a:effectLst/>
                <a:latin typeface="Muli"/>
              </a:rPr>
              <a:t>Information based</a:t>
            </a:r>
            <a:endParaRPr lang="en-US" b="0" i="0" dirty="0">
              <a:solidFill>
                <a:srgbClr val="0A0A0A"/>
              </a:solidFill>
              <a:effectLst/>
              <a:latin typeface="inherit"/>
            </a:endParaRPr>
          </a:p>
          <a:p>
            <a:pPr marL="0" indent="0">
              <a:buNone/>
            </a:pPr>
            <a:endParaRPr lang="en-US" b="0" i="0" dirty="0">
              <a:solidFill>
                <a:srgbClr val="0A0A0A"/>
              </a:solidFill>
              <a:effectLst/>
              <a:latin typeface="Muli"/>
            </a:endParaRPr>
          </a:p>
          <a:p>
            <a:pPr marL="0" indent="0">
              <a:buNone/>
            </a:pPr>
            <a:endParaRPr lang="en-US" b="0" i="0" dirty="0">
              <a:solidFill>
                <a:srgbClr val="0A0A0A"/>
              </a:solidFill>
              <a:effectLst/>
              <a:latin typeface="Muli"/>
            </a:endParaRPr>
          </a:p>
          <a:p>
            <a:endParaRPr lang="en-US" dirty="0"/>
          </a:p>
        </p:txBody>
      </p:sp>
    </p:spTree>
    <p:extLst>
      <p:ext uri="{BB962C8B-B14F-4D97-AF65-F5344CB8AC3E}">
        <p14:creationId xmlns:p14="http://schemas.microsoft.com/office/powerpoint/2010/main" val="383982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EA48E-9495-484E-B94E-35E6E2B9FD0E}"/>
              </a:ext>
            </a:extLst>
          </p:cNvPr>
          <p:cNvSpPr>
            <a:spLocks noGrp="1"/>
          </p:cNvSpPr>
          <p:nvPr>
            <p:ph type="title"/>
          </p:nvPr>
        </p:nvSpPr>
        <p:spPr/>
        <p:txBody>
          <a:bodyPr>
            <a:normAutofit fontScale="90000"/>
          </a:bodyPr>
          <a:lstStyle/>
          <a:p>
            <a:r>
              <a:rPr lang="en-US" b="1" i="0" dirty="0">
                <a:solidFill>
                  <a:srgbClr val="00AA3E"/>
                </a:solidFill>
                <a:effectLst/>
                <a:latin typeface="inherit"/>
              </a:rPr>
              <a:t>Characteristics of Financial Services</a:t>
            </a:r>
            <a:br>
              <a:rPr lang="en-US" b="1" i="0" dirty="0">
                <a:solidFill>
                  <a:srgbClr val="00AA3E"/>
                </a:solidFill>
                <a:effectLst/>
                <a:latin typeface="Muli"/>
              </a:rPr>
            </a:br>
            <a:endParaRPr lang="en-US" dirty="0"/>
          </a:p>
        </p:txBody>
      </p:sp>
      <p:sp>
        <p:nvSpPr>
          <p:cNvPr id="3" name="Content Placeholder 2">
            <a:extLst>
              <a:ext uri="{FF2B5EF4-FFF2-40B4-BE49-F238E27FC236}">
                <a16:creationId xmlns:a16="http://schemas.microsoft.com/office/drawing/2014/main" id="{8E397253-721E-42D0-B1A6-FEBACCF462F6}"/>
              </a:ext>
            </a:extLst>
          </p:cNvPr>
          <p:cNvSpPr>
            <a:spLocks noGrp="1"/>
          </p:cNvSpPr>
          <p:nvPr>
            <p:ph idx="1"/>
          </p:nvPr>
        </p:nvSpPr>
        <p:spPr>
          <a:xfrm>
            <a:off x="457200" y="1219200"/>
            <a:ext cx="8229600" cy="5364162"/>
          </a:xfrm>
        </p:spPr>
        <p:txBody>
          <a:bodyPr>
            <a:normAutofit fontScale="92500" lnSpcReduction="10000"/>
          </a:bodyPr>
          <a:lstStyle/>
          <a:p>
            <a:pPr marL="514350" indent="-514350" algn="just">
              <a:buAutoNum type="arabicPeriod"/>
            </a:pPr>
            <a:r>
              <a:rPr lang="en-US" sz="2800" b="1" i="0" dirty="0">
                <a:solidFill>
                  <a:srgbClr val="0A0A0A"/>
                </a:solidFill>
                <a:effectLst/>
                <a:latin typeface="Muli"/>
              </a:rPr>
              <a:t>Customer-centric:</a:t>
            </a:r>
            <a:r>
              <a:rPr lang="en-US" sz="2800" b="0" i="0" dirty="0">
                <a:solidFill>
                  <a:srgbClr val="0A0A0A"/>
                </a:solidFill>
                <a:effectLst/>
                <a:latin typeface="Muli"/>
              </a:rPr>
              <a:t> </a:t>
            </a:r>
          </a:p>
          <a:p>
            <a:pPr marL="0" indent="0" algn="just">
              <a:buNone/>
            </a:pPr>
            <a:r>
              <a:rPr lang="en-US" sz="2800" b="0" i="0" dirty="0">
                <a:solidFill>
                  <a:srgbClr val="0A0A0A"/>
                </a:solidFill>
                <a:effectLst/>
                <a:latin typeface="Muli"/>
              </a:rPr>
              <a:t>Financial services are usually customer focused. Financial Services are provided, depending on the need of customer for example, leasing finance service may be needed by an industrial customer, while merchant banker’s services may be needed by a company issuing new equity share in the market.</a:t>
            </a:r>
          </a:p>
          <a:p>
            <a:pPr marL="0" indent="0" algn="just">
              <a:buNone/>
            </a:pPr>
            <a:r>
              <a:rPr lang="en-US" sz="2800" b="1" i="0" dirty="0">
                <a:solidFill>
                  <a:srgbClr val="0A0A0A"/>
                </a:solidFill>
                <a:effectLst/>
                <a:latin typeface="Muli"/>
              </a:rPr>
              <a:t>2. Intangibility</a:t>
            </a:r>
            <a:r>
              <a:rPr lang="en-US" sz="2800" b="0" i="0" dirty="0">
                <a:solidFill>
                  <a:srgbClr val="0A0A0A"/>
                </a:solidFill>
                <a:effectLst/>
                <a:latin typeface="Muli"/>
              </a:rPr>
              <a:t>:</a:t>
            </a:r>
          </a:p>
          <a:p>
            <a:pPr marL="0" indent="0" algn="just">
              <a:buNone/>
            </a:pPr>
            <a:r>
              <a:rPr lang="en-US" sz="2800" b="0" i="0" dirty="0">
                <a:solidFill>
                  <a:srgbClr val="0A0A0A"/>
                </a:solidFill>
                <a:effectLst/>
                <a:latin typeface="Muli"/>
              </a:rPr>
              <a:t>Financial services are intangible in nature. In a highly competitive global environment, brand image is very important. Unless the financial institutions providing financial products and services have good image, enjoying the confidence of their clients, they may not be successful.</a:t>
            </a:r>
          </a:p>
          <a:p>
            <a:pPr algn="just"/>
            <a:endParaRPr lang="en-US" sz="2800" dirty="0"/>
          </a:p>
        </p:txBody>
      </p:sp>
    </p:spTree>
    <p:extLst>
      <p:ext uri="{BB962C8B-B14F-4D97-AF65-F5344CB8AC3E}">
        <p14:creationId xmlns:p14="http://schemas.microsoft.com/office/powerpoint/2010/main" val="2909354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2D275B-ED12-4AF6-931C-D5FF59B1D4E9}"/>
              </a:ext>
            </a:extLst>
          </p:cNvPr>
          <p:cNvSpPr>
            <a:spLocks noGrp="1"/>
          </p:cNvSpPr>
          <p:nvPr>
            <p:ph idx="1"/>
          </p:nvPr>
        </p:nvSpPr>
        <p:spPr>
          <a:xfrm>
            <a:off x="457200" y="990600"/>
            <a:ext cx="8229600" cy="5135563"/>
          </a:xfrm>
        </p:spPr>
        <p:txBody>
          <a:bodyPr>
            <a:normAutofit/>
          </a:bodyPr>
          <a:lstStyle/>
          <a:p>
            <a:pPr marL="0" indent="0" algn="just" fontAlgn="base">
              <a:buNone/>
            </a:pPr>
            <a:r>
              <a:rPr lang="en-US" b="1" i="0" dirty="0">
                <a:solidFill>
                  <a:srgbClr val="0A0A0A"/>
                </a:solidFill>
                <a:effectLst/>
                <a:latin typeface="inherit"/>
              </a:rPr>
              <a:t>3. Perishable in nature:</a:t>
            </a:r>
            <a:r>
              <a:rPr lang="en-US" b="0" i="0" dirty="0">
                <a:solidFill>
                  <a:srgbClr val="0A0A0A"/>
                </a:solidFill>
                <a:effectLst/>
                <a:latin typeface="inherit"/>
              </a:rPr>
              <a:t> Like other services, financial services also require a match between demand and supply. Services cannot be stored. They have to be supplied when customers need them.</a:t>
            </a:r>
          </a:p>
          <a:p>
            <a:pPr marL="0" indent="0" algn="just" fontAlgn="base">
              <a:buNone/>
            </a:pPr>
            <a:r>
              <a:rPr lang="en-US" b="1" i="0" dirty="0">
                <a:solidFill>
                  <a:srgbClr val="0A0A0A"/>
                </a:solidFill>
                <a:effectLst/>
                <a:latin typeface="inherit"/>
              </a:rPr>
              <a:t>4. Dominance of human element:</a:t>
            </a:r>
            <a:r>
              <a:rPr lang="en-US" b="0" i="0" dirty="0">
                <a:solidFill>
                  <a:srgbClr val="0A0A0A"/>
                </a:solidFill>
                <a:effectLst/>
                <a:latin typeface="inherit"/>
              </a:rPr>
              <a:t> Financial services are dominated by human element. Thus, financial services are </a:t>
            </a:r>
            <a:r>
              <a:rPr lang="en-US" b="0" i="0" dirty="0" err="1">
                <a:solidFill>
                  <a:srgbClr val="0A0A0A"/>
                </a:solidFill>
                <a:effectLst/>
                <a:latin typeface="inherit"/>
              </a:rPr>
              <a:t>labour</a:t>
            </a:r>
            <a:r>
              <a:rPr lang="en-US" b="0" i="0" dirty="0">
                <a:solidFill>
                  <a:srgbClr val="0A0A0A"/>
                </a:solidFill>
                <a:effectLst/>
                <a:latin typeface="inherit"/>
              </a:rPr>
              <a:t> intensive. It requires competent and skilled personnel to market the quality financial products.</a:t>
            </a:r>
          </a:p>
          <a:p>
            <a:pPr algn="just"/>
            <a:endParaRPr lang="en-US" dirty="0"/>
          </a:p>
        </p:txBody>
      </p:sp>
    </p:spTree>
    <p:extLst>
      <p:ext uri="{BB962C8B-B14F-4D97-AF65-F5344CB8AC3E}">
        <p14:creationId xmlns:p14="http://schemas.microsoft.com/office/powerpoint/2010/main" val="4072883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5E7586-4CC4-4E8A-B28F-17544C825875}"/>
              </a:ext>
            </a:extLst>
          </p:cNvPr>
          <p:cNvSpPr>
            <a:spLocks noGrp="1"/>
          </p:cNvSpPr>
          <p:nvPr>
            <p:ph idx="1"/>
          </p:nvPr>
        </p:nvSpPr>
        <p:spPr>
          <a:xfrm>
            <a:off x="457200" y="609600"/>
            <a:ext cx="8229600" cy="5516563"/>
          </a:xfrm>
        </p:spPr>
        <p:txBody>
          <a:bodyPr>
            <a:normAutofit fontScale="85000" lnSpcReduction="10000"/>
          </a:bodyPr>
          <a:lstStyle/>
          <a:p>
            <a:pPr marL="0" indent="0" algn="just" fontAlgn="base">
              <a:buNone/>
            </a:pPr>
            <a:r>
              <a:rPr lang="en-US" b="1" i="0" dirty="0">
                <a:solidFill>
                  <a:srgbClr val="0A0A0A"/>
                </a:solidFill>
                <a:effectLst/>
                <a:latin typeface="inherit"/>
              </a:rPr>
              <a:t>5. Advisory: </a:t>
            </a:r>
          </a:p>
          <a:p>
            <a:pPr marL="0" indent="0" algn="just" fontAlgn="base">
              <a:buNone/>
            </a:pPr>
            <a:r>
              <a:rPr lang="en-US" b="0" i="0" dirty="0">
                <a:solidFill>
                  <a:srgbClr val="0A0A0A"/>
                </a:solidFill>
                <a:effectLst/>
                <a:latin typeface="inherit"/>
              </a:rPr>
              <a:t>Financial services can be of three types i.e. a fund based or a fee-based or both. In case of fee-based services, the advisory function is dominant. Issue management, registrar of issue, merchant banking, pricing of securities etc. are few examples of advisory financial services.</a:t>
            </a:r>
            <a:br>
              <a:rPr lang="en-US" b="0" i="0" dirty="0">
                <a:solidFill>
                  <a:srgbClr val="0A0A0A"/>
                </a:solidFill>
                <a:effectLst/>
                <a:latin typeface="inherit"/>
              </a:rPr>
            </a:br>
            <a:r>
              <a:rPr lang="en-US" b="1" i="0" dirty="0">
                <a:solidFill>
                  <a:srgbClr val="0A0A0A"/>
                </a:solidFill>
                <a:effectLst/>
                <a:latin typeface="inherit"/>
              </a:rPr>
              <a:t>6. Heterogeneity</a:t>
            </a:r>
            <a:r>
              <a:rPr lang="en-US" b="0" i="0" dirty="0">
                <a:solidFill>
                  <a:srgbClr val="0A0A0A"/>
                </a:solidFill>
                <a:effectLst/>
                <a:latin typeface="inherit"/>
              </a:rPr>
              <a:t>: </a:t>
            </a:r>
          </a:p>
          <a:p>
            <a:pPr marL="0" indent="0" algn="just" fontAlgn="base">
              <a:buNone/>
            </a:pPr>
            <a:r>
              <a:rPr lang="en-US" b="0" i="0" dirty="0">
                <a:solidFill>
                  <a:srgbClr val="0A0A0A"/>
                </a:solidFill>
                <a:effectLst/>
                <a:latin typeface="inherit"/>
              </a:rPr>
              <a:t>Financial services are customized services. It cannot be uniform for all clients. Financial services vary from one client to other. Institutional client requirements differ from individual client. After </a:t>
            </a:r>
            <a:r>
              <a:rPr lang="en-US" b="0" i="0" dirty="0" err="1">
                <a:solidFill>
                  <a:srgbClr val="0A0A0A"/>
                </a:solidFill>
                <a:effectLst/>
                <a:latin typeface="inherit"/>
              </a:rPr>
              <a:t>analysing</a:t>
            </a:r>
            <a:r>
              <a:rPr lang="en-US" b="0" i="0" dirty="0">
                <a:solidFill>
                  <a:srgbClr val="0A0A0A"/>
                </a:solidFill>
                <a:effectLst/>
                <a:latin typeface="inherit"/>
              </a:rPr>
              <a:t> the needs of the clients, financial institutions offer </a:t>
            </a:r>
            <a:r>
              <a:rPr lang="en-US" b="0" i="0" dirty="0" err="1">
                <a:solidFill>
                  <a:srgbClr val="0A0A0A"/>
                </a:solidFill>
                <a:effectLst/>
                <a:latin typeface="inherit"/>
              </a:rPr>
              <a:t>customised</a:t>
            </a:r>
            <a:r>
              <a:rPr lang="en-US" b="0" i="0" dirty="0">
                <a:solidFill>
                  <a:srgbClr val="0A0A0A"/>
                </a:solidFill>
                <a:effectLst/>
                <a:latin typeface="inherit"/>
              </a:rPr>
              <a:t> financial services to the clients.</a:t>
            </a:r>
          </a:p>
          <a:p>
            <a:pPr algn="just"/>
            <a:endParaRPr lang="en-US" dirty="0"/>
          </a:p>
        </p:txBody>
      </p:sp>
    </p:spTree>
    <p:extLst>
      <p:ext uri="{BB962C8B-B14F-4D97-AF65-F5344CB8AC3E}">
        <p14:creationId xmlns:p14="http://schemas.microsoft.com/office/powerpoint/2010/main" val="2041653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D76023-A509-4B31-9349-CDD9CE1CBA26}"/>
              </a:ext>
            </a:extLst>
          </p:cNvPr>
          <p:cNvSpPr>
            <a:spLocks noGrp="1"/>
          </p:cNvSpPr>
          <p:nvPr>
            <p:ph idx="1"/>
          </p:nvPr>
        </p:nvSpPr>
        <p:spPr>
          <a:xfrm>
            <a:off x="457200" y="838200"/>
            <a:ext cx="8229600" cy="5287963"/>
          </a:xfrm>
        </p:spPr>
        <p:txBody>
          <a:bodyPr/>
          <a:lstStyle/>
          <a:p>
            <a:pPr marL="0" indent="0" algn="just">
              <a:buNone/>
            </a:pPr>
            <a:r>
              <a:rPr lang="en-US" b="1" i="0" dirty="0">
                <a:solidFill>
                  <a:srgbClr val="0A0A0A"/>
                </a:solidFill>
                <a:effectLst/>
                <a:latin typeface="inherit"/>
              </a:rPr>
              <a:t>7. Information based</a:t>
            </a:r>
            <a:r>
              <a:rPr lang="en-US" b="0" i="0" dirty="0">
                <a:solidFill>
                  <a:srgbClr val="0A0A0A"/>
                </a:solidFill>
                <a:effectLst/>
                <a:latin typeface="inherit"/>
              </a:rPr>
              <a:t>: </a:t>
            </a:r>
          </a:p>
          <a:p>
            <a:pPr marL="0" indent="0" algn="just">
              <a:buNone/>
            </a:pPr>
            <a:r>
              <a:rPr lang="en-US" b="0" i="0" dirty="0">
                <a:solidFill>
                  <a:srgbClr val="0A0A0A"/>
                </a:solidFill>
                <a:effectLst/>
                <a:latin typeface="inherit"/>
              </a:rPr>
              <a:t>Financial service industry is an information based industry. </a:t>
            </a:r>
          </a:p>
          <a:p>
            <a:pPr marL="0" indent="0" algn="just">
              <a:buNone/>
            </a:pPr>
            <a:r>
              <a:rPr lang="en-US" b="0" i="0" dirty="0">
                <a:solidFill>
                  <a:srgbClr val="0A0A0A"/>
                </a:solidFill>
                <a:effectLst/>
                <a:latin typeface="inherit"/>
              </a:rPr>
              <a:t>It involves creation, dissemination and use of information. Information is an essential component in the production of financial services.</a:t>
            </a:r>
          </a:p>
          <a:p>
            <a:pPr algn="just"/>
            <a:endParaRPr lang="en-US" dirty="0"/>
          </a:p>
        </p:txBody>
      </p:sp>
    </p:spTree>
    <p:extLst>
      <p:ext uri="{BB962C8B-B14F-4D97-AF65-F5344CB8AC3E}">
        <p14:creationId xmlns:p14="http://schemas.microsoft.com/office/powerpoint/2010/main" val="30059176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0C60769-5425-4CDA-B979-1B360DB8F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26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37EF5B1-8848-41AE-94E9-81381CD716A1}"/>
              </a:ext>
            </a:extLst>
          </p:cNvPr>
          <p:cNvSpPr>
            <a:spLocks noGrp="1"/>
          </p:cNvSpPr>
          <p:nvPr>
            <p:ph type="title"/>
          </p:nvPr>
        </p:nvSpPr>
        <p:spPr>
          <a:xfrm>
            <a:off x="387350" y="3446374"/>
            <a:ext cx="3606801" cy="2743200"/>
          </a:xfrm>
        </p:spPr>
        <p:txBody>
          <a:bodyPr anchor="t">
            <a:normAutofit/>
          </a:bodyPr>
          <a:lstStyle/>
          <a:p>
            <a:r>
              <a:rPr lang="en-US" sz="4200" b="1" i="0">
                <a:solidFill>
                  <a:schemeClr val="bg1"/>
                </a:solidFill>
                <a:effectLst/>
                <a:latin typeface="roboto" panose="02000000000000000000" pitchFamily="2" charset="0"/>
              </a:rPr>
              <a:t>Objectives of Financial Services</a:t>
            </a:r>
            <a:br>
              <a:rPr lang="en-US" sz="4200" b="1" i="0">
                <a:solidFill>
                  <a:schemeClr val="bg1"/>
                </a:solidFill>
                <a:effectLst/>
                <a:latin typeface="roboto" panose="02000000000000000000" pitchFamily="2" charset="0"/>
              </a:rPr>
            </a:br>
            <a:endParaRPr lang="en-US" sz="4200">
              <a:solidFill>
                <a:schemeClr val="bg1"/>
              </a:solidFill>
            </a:endParaRPr>
          </a:p>
        </p:txBody>
      </p:sp>
      <p:pic>
        <p:nvPicPr>
          <p:cNvPr id="7" name="Graphic 6" descr="Piggy Bank">
            <a:extLst>
              <a:ext uri="{FF2B5EF4-FFF2-40B4-BE49-F238E27FC236}">
                <a16:creationId xmlns:a16="http://schemas.microsoft.com/office/drawing/2014/main" id="{5E513D8C-8982-FEFF-341D-2A66DF87419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30954" y="2087318"/>
            <a:ext cx="685800" cy="685800"/>
          </a:xfrm>
          <a:prstGeom prst="rect">
            <a:avLst/>
          </a:prstGeom>
        </p:spPr>
      </p:pic>
      <p:sp>
        <p:nvSpPr>
          <p:cNvPr id="3" name="Content Placeholder 2">
            <a:extLst>
              <a:ext uri="{FF2B5EF4-FFF2-40B4-BE49-F238E27FC236}">
                <a16:creationId xmlns:a16="http://schemas.microsoft.com/office/drawing/2014/main" id="{518D8DEE-CE7B-4F6C-9FAF-12E129E607E2}"/>
              </a:ext>
            </a:extLst>
          </p:cNvPr>
          <p:cNvSpPr>
            <a:spLocks noGrp="1"/>
          </p:cNvSpPr>
          <p:nvPr>
            <p:ph idx="1"/>
          </p:nvPr>
        </p:nvSpPr>
        <p:spPr>
          <a:xfrm>
            <a:off x="4701397" y="654226"/>
            <a:ext cx="4184649" cy="5533496"/>
          </a:xfrm>
        </p:spPr>
        <p:txBody>
          <a:bodyPr anchor="ctr">
            <a:normAutofit/>
          </a:bodyPr>
          <a:lstStyle/>
          <a:p>
            <a:pPr marL="514350" indent="-514350">
              <a:buFont typeface="+mj-lt"/>
              <a:buAutoNum type="arabicPeriod"/>
            </a:pPr>
            <a:r>
              <a:rPr lang="en-US" b="1" i="0" dirty="0">
                <a:effectLst/>
                <a:latin typeface="roboto" panose="02000000000000000000" pitchFamily="2" charset="0"/>
              </a:rPr>
              <a:t>Raises Fund</a:t>
            </a:r>
          </a:p>
          <a:p>
            <a:pPr marL="514350" indent="-514350">
              <a:buFont typeface="+mj-lt"/>
              <a:buAutoNum type="arabicPeriod"/>
            </a:pPr>
            <a:r>
              <a:rPr lang="en-US" b="1" i="0" dirty="0">
                <a:effectLst/>
                <a:latin typeface="roboto" panose="02000000000000000000" pitchFamily="2" charset="0"/>
              </a:rPr>
              <a:t>Promotes Savings</a:t>
            </a:r>
            <a:endParaRPr lang="en-US" b="1" dirty="0">
              <a:latin typeface="roboto" panose="02000000000000000000" pitchFamily="2" charset="0"/>
            </a:endParaRPr>
          </a:p>
          <a:p>
            <a:pPr marL="514350" indent="-514350">
              <a:buFont typeface="+mj-lt"/>
              <a:buAutoNum type="arabicPeriod"/>
            </a:pPr>
            <a:r>
              <a:rPr lang="en-US" b="1" i="0" dirty="0">
                <a:effectLst/>
                <a:latin typeface="roboto" panose="02000000000000000000" pitchFamily="2" charset="0"/>
              </a:rPr>
              <a:t>Deployment of Funds</a:t>
            </a:r>
            <a:endParaRPr lang="en-US" dirty="0">
              <a:latin typeface="roboto" panose="02000000000000000000" pitchFamily="2" charset="0"/>
            </a:endParaRPr>
          </a:p>
          <a:p>
            <a:pPr marL="514350" indent="-514350">
              <a:buFont typeface="+mj-lt"/>
              <a:buAutoNum type="arabicPeriod"/>
            </a:pPr>
            <a:r>
              <a:rPr lang="en-US" b="1" i="0" dirty="0">
                <a:effectLst/>
                <a:latin typeface="roboto" panose="02000000000000000000" pitchFamily="2" charset="0"/>
              </a:rPr>
              <a:t>Minimizes Risk</a:t>
            </a:r>
          </a:p>
          <a:p>
            <a:pPr marL="514350" indent="-514350">
              <a:buFont typeface="+mj-lt"/>
              <a:buAutoNum type="arabicPeriod"/>
            </a:pPr>
            <a:r>
              <a:rPr lang="en-US" b="1" i="0" dirty="0">
                <a:effectLst/>
                <a:latin typeface="roboto" panose="02000000000000000000" pitchFamily="2" charset="0"/>
              </a:rPr>
              <a:t>Economic Growth</a:t>
            </a:r>
            <a:endParaRPr lang="en-US" dirty="0"/>
          </a:p>
        </p:txBody>
      </p:sp>
    </p:spTree>
    <p:extLst>
      <p:ext uri="{BB962C8B-B14F-4D97-AF65-F5344CB8AC3E}">
        <p14:creationId xmlns:p14="http://schemas.microsoft.com/office/powerpoint/2010/main" val="21142960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203</TotalTime>
  <Words>2738</Words>
  <Application>Microsoft Office PowerPoint</Application>
  <PresentationFormat>On-screen Show (4:3)</PresentationFormat>
  <Paragraphs>179</Paragraphs>
  <Slides>38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Calibri</vt:lpstr>
      <vt:lpstr>inherit</vt:lpstr>
      <vt:lpstr>Muli</vt:lpstr>
      <vt:lpstr>roboto</vt:lpstr>
      <vt:lpstr>Times New Roman</vt:lpstr>
      <vt:lpstr>Office Theme</vt:lpstr>
      <vt:lpstr>Financial  Services &amp; Intermediaries </vt:lpstr>
      <vt:lpstr>Financial service</vt:lpstr>
      <vt:lpstr>Financial services</vt:lpstr>
      <vt:lpstr> Characteristics of Financial Services </vt:lpstr>
      <vt:lpstr>Characteristics of Financial Services </vt:lpstr>
      <vt:lpstr>PowerPoint Presentation</vt:lpstr>
      <vt:lpstr>PowerPoint Presentation</vt:lpstr>
      <vt:lpstr>PowerPoint Presentation</vt:lpstr>
      <vt:lpstr>Objectives of Financial Services </vt:lpstr>
      <vt:lpstr>Objectives of Financial Services </vt:lpstr>
      <vt:lpstr>PowerPoint Presentation</vt:lpstr>
      <vt:lpstr>Functions of Financial Services </vt:lpstr>
      <vt:lpstr>PowerPoint Presentation</vt:lpstr>
      <vt:lpstr>PowerPoint Presentation</vt:lpstr>
      <vt:lpstr>PowerPoint Presentation</vt:lpstr>
      <vt:lpstr>Importance of Financial Services </vt:lpstr>
      <vt:lpstr>Financial Services offered by various financial institutions</vt:lpstr>
      <vt:lpstr>Financial intermediary</vt:lpstr>
      <vt:lpstr>PowerPoint Presentation</vt:lpstr>
      <vt:lpstr>Financial intermediaries can be: </vt:lpstr>
      <vt:lpstr>Financial Intermediaries has two major categories </vt:lpstr>
      <vt:lpstr>Fee Based/Advisory Financial Intermediaries</vt:lpstr>
      <vt:lpstr>Fee Based/Advisory Financial Intermediaries</vt:lpstr>
      <vt:lpstr>Fund Based Services</vt:lpstr>
      <vt:lpstr>Fund Based Services</vt:lpstr>
      <vt:lpstr>Fund Based Services</vt:lpstr>
      <vt:lpstr>Some of these initiatives are:  </vt:lpstr>
      <vt:lpstr>PowerPoint Presentation</vt:lpstr>
      <vt:lpstr>Non-Banking Finance Company</vt:lpstr>
      <vt:lpstr>NBFIs</vt:lpstr>
      <vt:lpstr>Role of NBFIs</vt:lpstr>
      <vt:lpstr>The Categories of Non-Banking Financial Companies  </vt:lpstr>
      <vt:lpstr>Non-Banking Financial Companies, Eg.</vt:lpstr>
      <vt:lpstr>Non-Banking Financial Companies, Eg.</vt:lpstr>
      <vt:lpstr>Non-Banking Financial Companies, Eg.</vt:lpstr>
      <vt:lpstr>Non-Banking Financial Companies, Eg.</vt:lpstr>
      <vt:lpstr> Is it necessary that every NBFC should be registered with RBI?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Intermediaries </dc:title>
  <dc:creator>Manish</dc:creator>
  <cp:lastModifiedBy>Manish Dadhich</cp:lastModifiedBy>
  <cp:revision>32</cp:revision>
  <dcterms:created xsi:type="dcterms:W3CDTF">2006-08-16T00:00:00Z</dcterms:created>
  <dcterms:modified xsi:type="dcterms:W3CDTF">2023-02-02T07:10:00Z</dcterms:modified>
</cp:coreProperties>
</file>