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3" r:id="rId7"/>
    <p:sldId id="262"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1/31/2025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Short-term, Medium-term, and Long-term Loans</a:t>
            </a:r>
          </a:p>
        </p:txBody>
      </p:sp>
      <p:sp>
        <p:nvSpPr>
          <p:cNvPr id="3" name="Subtitle 2"/>
          <p:cNvSpPr>
            <a:spLocks noGrp="1"/>
          </p:cNvSpPr>
          <p:nvPr>
            <p:ph type="subTitle" idx="1"/>
          </p:nvPr>
        </p:nvSpPr>
        <p:spPr/>
        <p:txBody>
          <a:bodyPr/>
          <a:lstStyle/>
          <a:p>
            <a:r>
              <a:rPr lang="en-US" dirty="0"/>
              <a:t>Dr. Manish Dadhich</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A654CA-6360-3040-C7F2-0CD2E7758EB1}"/>
              </a:ext>
            </a:extLst>
          </p:cNvPr>
          <p:cNvSpPr>
            <a:spLocks noGrp="1"/>
          </p:cNvSpPr>
          <p:nvPr>
            <p:ph idx="1"/>
          </p:nvPr>
        </p:nvSpPr>
        <p:spPr/>
        <p:txBody>
          <a:bodyPr>
            <a:normAutofit/>
          </a:bodyPr>
          <a:lstStyle/>
          <a:p>
            <a:pPr algn="just"/>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Q.1 Assertion (A):</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 APIs in Fintech and E-banking allow integration with third-party services like payment gateways and billers.</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Reason (R):</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 APIs enable seamless data exchange between systems, improving functionality like instant payments and loan approvals.</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 Both A and R are true, and R is the correct explanation for A.</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B) Both A and R are true, but R is not the correct explanation for A.</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C) A is true, but R is false.</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D) A is false, but R is true.</a:t>
            </a:r>
          </a:p>
          <a:p>
            <a:pPr algn="just"/>
            <a:r>
              <a:rPr lang="en-US" sz="2800" kern="0" dirty="0">
                <a:latin typeface="Times New Roman" panose="02020603050405020304" pitchFamily="18" charset="0"/>
                <a:ea typeface="Aptos" panose="020B0004020202020204" pitchFamily="34" charset="0"/>
                <a:cs typeface="Arial" panose="020B0604020202020204" pitchFamily="34" charset="0"/>
              </a:rPr>
              <a:t>Ans A</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algn="just"/>
            <a:endParaRPr lang="en-US" sz="4400" dirty="0"/>
          </a:p>
        </p:txBody>
      </p:sp>
    </p:spTree>
    <p:extLst>
      <p:ext uri="{BB962C8B-B14F-4D97-AF65-F5344CB8AC3E}">
        <p14:creationId xmlns:p14="http://schemas.microsoft.com/office/powerpoint/2010/main" val="980496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Introduction to Loans</a:t>
            </a:r>
          </a:p>
        </p:txBody>
      </p:sp>
      <p:sp>
        <p:nvSpPr>
          <p:cNvPr id="3" name="Content Placeholder 2"/>
          <p:cNvSpPr>
            <a:spLocks noGrp="1"/>
          </p:cNvSpPr>
          <p:nvPr>
            <p:ph idx="1"/>
          </p:nvPr>
        </p:nvSpPr>
        <p:spPr/>
        <p:txBody>
          <a:bodyPr>
            <a:normAutofit/>
          </a:bodyPr>
          <a:lstStyle/>
          <a:p>
            <a:pPr algn="just"/>
            <a:r>
              <a:rPr lang="en-US" dirty="0"/>
              <a:t>A </a:t>
            </a:r>
            <a:r>
              <a:rPr lang="en-US" b="1" dirty="0"/>
              <a:t>loan</a:t>
            </a:r>
            <a:r>
              <a:rPr lang="en-US" dirty="0"/>
              <a:t> is a financial arrangement in which one party (the lender) provides money, assets, or credit to another party (the borrower) with the agreement that it will be repaid over time, typically with interest. </a:t>
            </a:r>
          </a:p>
          <a:p>
            <a:pPr algn="just"/>
            <a:r>
              <a:rPr lang="en-US" dirty="0"/>
              <a:t>Loans are a fundamental part of personal and business finance, helping individuals and companies achieve financial goals that might otherwise be out of reach.</a:t>
            </a:r>
          </a:p>
          <a:p>
            <a:pPr algn="just"/>
            <a:r>
              <a:rPr lang="en-US" sz="2800" dirty="0"/>
              <a:t>Principal, Interest Rate, Term, Repayment Schedule, Collateral.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72497"/>
          </a:xfrm>
        </p:spPr>
        <p:txBody>
          <a:bodyPr>
            <a:normAutofit/>
          </a:bodyPr>
          <a:lstStyle/>
          <a:p>
            <a:r>
              <a:rPr sz="3600" b="1" dirty="0"/>
              <a:t>Short-term Loans</a:t>
            </a:r>
          </a:p>
        </p:txBody>
      </p:sp>
      <p:sp>
        <p:nvSpPr>
          <p:cNvPr id="3" name="Content Placeholder 2"/>
          <p:cNvSpPr>
            <a:spLocks noGrp="1"/>
          </p:cNvSpPr>
          <p:nvPr>
            <p:ph idx="1"/>
          </p:nvPr>
        </p:nvSpPr>
        <p:spPr>
          <a:xfrm>
            <a:off x="609600" y="1165123"/>
            <a:ext cx="10972800" cy="5418239"/>
          </a:xfrm>
        </p:spPr>
        <p:txBody>
          <a:bodyPr>
            <a:normAutofit fontScale="92500" lnSpcReduction="20000"/>
          </a:bodyPr>
          <a:lstStyle/>
          <a:p>
            <a:pPr algn="just"/>
            <a:r>
              <a:rPr lang="en-US" dirty="0"/>
              <a:t>Short-term loans are financial borrowings that need to be repaid within a short duration, usually within </a:t>
            </a:r>
            <a:r>
              <a:rPr lang="en-US" b="1" dirty="0"/>
              <a:t>1 year or less</a:t>
            </a:r>
            <a:r>
              <a:rPr lang="en-US" dirty="0"/>
              <a:t>. These loans are typically used to meet immediate financial needs and working capital requirements.</a:t>
            </a:r>
          </a:p>
          <a:p>
            <a:pPr marL="0" indent="0" algn="just">
              <a:buNone/>
            </a:pPr>
            <a:r>
              <a:rPr lang="en-US" b="1" dirty="0"/>
              <a:t>Key Features:</a:t>
            </a:r>
          </a:p>
          <a:p>
            <a:pPr algn="just">
              <a:buFont typeface="Arial" panose="020B0604020202020204" pitchFamily="34" charset="0"/>
              <a:buChar char="•"/>
            </a:pPr>
            <a:r>
              <a:rPr lang="en-US" dirty="0"/>
              <a:t>Quick approval and disbursement.</a:t>
            </a:r>
          </a:p>
          <a:p>
            <a:pPr algn="just">
              <a:buFont typeface="Arial" panose="020B0604020202020204" pitchFamily="34" charset="0"/>
              <a:buChar char="•"/>
            </a:pPr>
            <a:r>
              <a:rPr lang="en-US" dirty="0"/>
              <a:t>Higher interest rates compared to long-term loans due to shorter repayment periods.</a:t>
            </a:r>
          </a:p>
          <a:p>
            <a:pPr algn="just">
              <a:buFont typeface="Arial" panose="020B0604020202020204" pitchFamily="34" charset="0"/>
              <a:buChar char="•"/>
            </a:pPr>
            <a:r>
              <a:rPr lang="en-US" dirty="0"/>
              <a:t>Mostly unsecured (do not require collateral), but some may be secured.</a:t>
            </a:r>
          </a:p>
          <a:p>
            <a:pPr algn="just">
              <a:buFont typeface="Arial" panose="020B0604020202020204" pitchFamily="34" charset="0"/>
              <a:buChar char="•"/>
            </a:pPr>
            <a:r>
              <a:rPr lang="en-US" dirty="0"/>
              <a:t>Lower loan amounts compared to medium- and long-term loans.</a:t>
            </a:r>
          </a:p>
          <a:p>
            <a:pPr algn="just">
              <a:buFont typeface="Arial" panose="020B0604020202020204" pitchFamily="34" charset="0"/>
              <a:buChar char="•"/>
            </a:pPr>
            <a:r>
              <a:rPr lang="en-US" dirty="0"/>
              <a:t>E.g. Trade Credit, Overdraft Facilities, Working Capital Loans</a:t>
            </a:r>
          </a:p>
          <a:p>
            <a:pPr algn="just"/>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05233"/>
          </a:xfrm>
        </p:spPr>
        <p:txBody>
          <a:bodyPr>
            <a:normAutofit/>
          </a:bodyPr>
          <a:lstStyle/>
          <a:p>
            <a:r>
              <a:rPr sz="3600" b="1" dirty="0"/>
              <a:t>Medium-term Loans</a:t>
            </a:r>
          </a:p>
        </p:txBody>
      </p:sp>
      <p:sp>
        <p:nvSpPr>
          <p:cNvPr id="3" name="Content Placeholder 2"/>
          <p:cNvSpPr>
            <a:spLocks noGrp="1"/>
          </p:cNvSpPr>
          <p:nvPr>
            <p:ph idx="1"/>
          </p:nvPr>
        </p:nvSpPr>
        <p:spPr>
          <a:xfrm>
            <a:off x="609600" y="1179871"/>
            <a:ext cx="10972800" cy="4946293"/>
          </a:xfrm>
        </p:spPr>
        <p:txBody>
          <a:bodyPr>
            <a:normAutofit lnSpcReduction="10000"/>
          </a:bodyPr>
          <a:lstStyle/>
          <a:p>
            <a:pPr algn="just"/>
            <a:r>
              <a:rPr lang="en-US" sz="2800" dirty="0"/>
              <a:t>Medium-term loans have a repayment duration between </a:t>
            </a:r>
            <a:r>
              <a:rPr lang="en-US" sz="2800" b="1" dirty="0"/>
              <a:t>1 to 5 years</a:t>
            </a:r>
            <a:r>
              <a:rPr lang="en-US" sz="2800" dirty="0"/>
              <a:t>. These loans are generally used for personal and business needs that require a larger amount of capital than short-term loans but do not need an extended repayment period like long-term loans.</a:t>
            </a:r>
          </a:p>
          <a:p>
            <a:pPr algn="just"/>
            <a:r>
              <a:rPr lang="en-US" sz="2800" b="1" dirty="0"/>
              <a:t>Key Features:</a:t>
            </a:r>
          </a:p>
          <a:p>
            <a:pPr algn="just">
              <a:buFont typeface="Arial" panose="020B0604020202020204" pitchFamily="34" charset="0"/>
              <a:buChar char="•"/>
            </a:pPr>
            <a:r>
              <a:rPr lang="en-US" sz="2800" dirty="0"/>
              <a:t>Repayment is done in fixed installments (EMIs).</a:t>
            </a:r>
          </a:p>
          <a:p>
            <a:pPr algn="just">
              <a:buFont typeface="Arial" panose="020B0604020202020204" pitchFamily="34" charset="0"/>
              <a:buChar char="•"/>
            </a:pPr>
            <a:r>
              <a:rPr lang="en-US" sz="2800" dirty="0"/>
              <a:t>Interest rates are moderate, lower than short-term loans but higher than long-term loans.</a:t>
            </a:r>
          </a:p>
          <a:p>
            <a:pPr algn="just">
              <a:buFont typeface="Arial" panose="020B0604020202020204" pitchFamily="34" charset="0"/>
              <a:buChar char="•"/>
            </a:pPr>
            <a:r>
              <a:rPr lang="en-US" sz="2800" dirty="0"/>
              <a:t>Can be secured (with collateral) or unsecured.</a:t>
            </a:r>
          </a:p>
          <a:p>
            <a:pPr algn="just">
              <a:buFont typeface="Arial" panose="020B0604020202020204" pitchFamily="34" charset="0"/>
              <a:buChar char="•"/>
            </a:pPr>
            <a:r>
              <a:rPr lang="en-US" sz="2800" dirty="0"/>
              <a:t>Ideal for funding purchases or investments that do not require an extended payback period.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b="1" dirty="0"/>
              <a:t>Long-term Loans</a:t>
            </a:r>
          </a:p>
        </p:txBody>
      </p:sp>
      <p:sp>
        <p:nvSpPr>
          <p:cNvPr id="3" name="Content Placeholder 2"/>
          <p:cNvSpPr>
            <a:spLocks noGrp="1"/>
          </p:cNvSpPr>
          <p:nvPr>
            <p:ph idx="1"/>
          </p:nvPr>
        </p:nvSpPr>
        <p:spPr>
          <a:xfrm>
            <a:off x="609600" y="1417639"/>
            <a:ext cx="10972800" cy="4708526"/>
          </a:xfrm>
        </p:spPr>
        <p:txBody>
          <a:bodyPr>
            <a:normAutofit fontScale="92500"/>
          </a:bodyPr>
          <a:lstStyle/>
          <a:p>
            <a:r>
              <a:rPr lang="en-US" dirty="0"/>
              <a:t>Long-term loans extend beyond </a:t>
            </a:r>
            <a:r>
              <a:rPr lang="en-US" b="1" dirty="0"/>
              <a:t>5 years</a:t>
            </a:r>
            <a:r>
              <a:rPr lang="en-US" dirty="0"/>
              <a:t>, often ranging from </a:t>
            </a:r>
            <a:r>
              <a:rPr lang="en-US" b="1" dirty="0"/>
              <a:t>10 to 30 years</a:t>
            </a:r>
            <a:r>
              <a:rPr lang="en-US" dirty="0"/>
              <a:t>. These loans are typically used for large-scale investments and capital-intensive projects.</a:t>
            </a:r>
          </a:p>
          <a:p>
            <a:r>
              <a:rPr lang="en-US" b="1" dirty="0"/>
              <a:t>Key Features:</a:t>
            </a:r>
          </a:p>
          <a:p>
            <a:pPr>
              <a:buFont typeface="Arial" panose="020B0604020202020204" pitchFamily="34" charset="0"/>
              <a:buChar char="•"/>
            </a:pPr>
            <a:r>
              <a:rPr lang="en-US" dirty="0"/>
              <a:t>Lower interest rates compared to short- and medium-term loans.</a:t>
            </a:r>
          </a:p>
          <a:p>
            <a:pPr>
              <a:buFont typeface="Arial" panose="020B0604020202020204" pitchFamily="34" charset="0"/>
              <a:buChar char="•"/>
            </a:pPr>
            <a:r>
              <a:rPr lang="en-US" dirty="0"/>
              <a:t>Require substantial collateral (property, business assets, etc.).</a:t>
            </a:r>
          </a:p>
          <a:p>
            <a:pPr>
              <a:buFont typeface="Arial" panose="020B0604020202020204" pitchFamily="34" charset="0"/>
              <a:buChar char="•"/>
            </a:pPr>
            <a:r>
              <a:rPr lang="en-US" dirty="0"/>
              <a:t>Higher loan amounts.</a:t>
            </a:r>
          </a:p>
          <a:p>
            <a:pPr>
              <a:buFont typeface="Arial" panose="020B0604020202020204" pitchFamily="34" charset="0"/>
              <a:buChar char="•"/>
            </a:pPr>
            <a:r>
              <a:rPr lang="en-US" dirty="0"/>
              <a:t>Long repayment tenure allows smaller EMIs but increases total interest paid over time.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56993-255B-0C77-FA54-25BCAD4FCC38}"/>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2AE2BBA2-6857-413D-EEB5-CA4F8D58EC9E}"/>
              </a:ext>
            </a:extLst>
          </p:cNvPr>
          <p:cNvGraphicFramePr>
            <a:graphicFrameLocks noGrp="1"/>
          </p:cNvGraphicFramePr>
          <p:nvPr>
            <p:ph idx="1"/>
            <p:extLst>
              <p:ext uri="{D42A27DB-BD31-4B8C-83A1-F6EECF244321}">
                <p14:modId xmlns:p14="http://schemas.microsoft.com/office/powerpoint/2010/main" val="1522535966"/>
              </p:ext>
            </p:extLst>
          </p:nvPr>
        </p:nvGraphicFramePr>
        <p:xfrm>
          <a:off x="609600" y="274638"/>
          <a:ext cx="10972800" cy="6259911"/>
        </p:xfrm>
        <a:graphic>
          <a:graphicData uri="http://schemas.openxmlformats.org/drawingml/2006/table">
            <a:tbl>
              <a:tblPr firstRow="1" firstCol="1" bandRow="1">
                <a:tableStyleId>{5C22544A-7EE6-4342-B048-85BDC9FD1C3A}</a:tableStyleId>
              </a:tblPr>
              <a:tblGrid>
                <a:gridCol w="2743200">
                  <a:extLst>
                    <a:ext uri="{9D8B030D-6E8A-4147-A177-3AD203B41FA5}">
                      <a16:colId xmlns:a16="http://schemas.microsoft.com/office/drawing/2014/main" val="1413289897"/>
                    </a:ext>
                  </a:extLst>
                </a:gridCol>
                <a:gridCol w="2743200">
                  <a:extLst>
                    <a:ext uri="{9D8B030D-6E8A-4147-A177-3AD203B41FA5}">
                      <a16:colId xmlns:a16="http://schemas.microsoft.com/office/drawing/2014/main" val="3053585349"/>
                    </a:ext>
                  </a:extLst>
                </a:gridCol>
                <a:gridCol w="2743200">
                  <a:extLst>
                    <a:ext uri="{9D8B030D-6E8A-4147-A177-3AD203B41FA5}">
                      <a16:colId xmlns:a16="http://schemas.microsoft.com/office/drawing/2014/main" val="1296768011"/>
                    </a:ext>
                  </a:extLst>
                </a:gridCol>
                <a:gridCol w="2743200">
                  <a:extLst>
                    <a:ext uri="{9D8B030D-6E8A-4147-A177-3AD203B41FA5}">
                      <a16:colId xmlns:a16="http://schemas.microsoft.com/office/drawing/2014/main" val="2578686270"/>
                    </a:ext>
                  </a:extLst>
                </a:gridCol>
              </a:tblGrid>
              <a:tr h="778637">
                <a:tc>
                  <a:txBody>
                    <a:bodyPr/>
                    <a:lstStyle/>
                    <a:p>
                      <a:pPr marL="0" marR="0" algn="ctr">
                        <a:lnSpc>
                          <a:spcPct val="115000"/>
                        </a:lnSpc>
                        <a:spcAft>
                          <a:spcPts val="800"/>
                        </a:spcAft>
                      </a:pPr>
                      <a:r>
                        <a:rPr lang="en-US" sz="2400" kern="0">
                          <a:effectLst/>
                        </a:rPr>
                        <a:t>Feature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pPr>
                      <a:r>
                        <a:rPr lang="en-US" sz="2400" kern="0">
                          <a:effectLst/>
                        </a:rPr>
                        <a:t>Short-term Loans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pPr>
                      <a:r>
                        <a:rPr lang="en-US" sz="2400" kern="0">
                          <a:effectLst/>
                        </a:rPr>
                        <a:t>Medium-term Loans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pPr>
                      <a:r>
                        <a:rPr lang="en-US" sz="2400" kern="0">
                          <a:effectLst/>
                        </a:rPr>
                        <a:t>Long-term Loans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871853692"/>
                  </a:ext>
                </a:extLst>
              </a:tr>
              <a:tr h="778637">
                <a:tc>
                  <a:txBody>
                    <a:bodyPr/>
                    <a:lstStyle/>
                    <a:p>
                      <a:pPr marL="0" marR="0">
                        <a:lnSpc>
                          <a:spcPct val="115000"/>
                        </a:lnSpc>
                        <a:spcAft>
                          <a:spcPts val="800"/>
                        </a:spcAft>
                      </a:pPr>
                      <a:r>
                        <a:rPr lang="en-US" sz="2400" kern="0">
                          <a:effectLst/>
                        </a:rPr>
                        <a:t>Repayment Period</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Less than 1 year</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1 to 5 years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More than 5 years (up to 30 years)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541597134"/>
                  </a:ext>
                </a:extLst>
              </a:tr>
              <a:tr h="778637">
                <a:tc>
                  <a:txBody>
                    <a:bodyPr/>
                    <a:lstStyle/>
                    <a:p>
                      <a:pPr marL="0" marR="0">
                        <a:lnSpc>
                          <a:spcPct val="115000"/>
                        </a:lnSpc>
                        <a:spcAft>
                          <a:spcPts val="800"/>
                        </a:spcAft>
                      </a:pPr>
                      <a:r>
                        <a:rPr lang="en-US" sz="2400" kern="0">
                          <a:effectLst/>
                        </a:rPr>
                        <a:t>Interest Rate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dirty="0">
                          <a:effectLst/>
                        </a:rPr>
                        <a:t>High</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Moderate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Low</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579322087"/>
                  </a:ext>
                </a:extLst>
              </a:tr>
              <a:tr h="778637">
                <a:tc>
                  <a:txBody>
                    <a:bodyPr/>
                    <a:lstStyle/>
                    <a:p>
                      <a:pPr marL="0" marR="0">
                        <a:lnSpc>
                          <a:spcPct val="115000"/>
                        </a:lnSpc>
                        <a:spcAft>
                          <a:spcPts val="800"/>
                        </a:spcAft>
                      </a:pPr>
                      <a:r>
                        <a:rPr lang="en-US" sz="2400" kern="0">
                          <a:effectLst/>
                        </a:rPr>
                        <a:t>Loan Amount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Small</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Moderate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Large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925551060"/>
                  </a:ext>
                </a:extLst>
              </a:tr>
              <a:tr h="778637">
                <a:tc>
                  <a:txBody>
                    <a:bodyPr/>
                    <a:lstStyle/>
                    <a:p>
                      <a:pPr marL="0" marR="0">
                        <a:lnSpc>
                          <a:spcPct val="115000"/>
                        </a:lnSpc>
                        <a:spcAft>
                          <a:spcPts val="800"/>
                        </a:spcAft>
                      </a:pPr>
                      <a:r>
                        <a:rPr lang="en-US" sz="2400" kern="0">
                          <a:effectLst/>
                        </a:rPr>
                        <a:t>Collateral Required</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Rarely</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Sometimes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Mostly required</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652178434"/>
                  </a:ext>
                </a:extLst>
              </a:tr>
              <a:tr h="778637">
                <a:tc>
                  <a:txBody>
                    <a:bodyPr/>
                    <a:lstStyle/>
                    <a:p>
                      <a:pPr marL="0" marR="0">
                        <a:lnSpc>
                          <a:spcPct val="115000"/>
                        </a:lnSpc>
                        <a:spcAft>
                          <a:spcPts val="800"/>
                        </a:spcAft>
                      </a:pPr>
                      <a:r>
                        <a:rPr lang="en-US" sz="2400" kern="0">
                          <a:effectLst/>
                        </a:rPr>
                        <a:t>Approval Time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Fast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Moderate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Longer</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4287584551"/>
                  </a:ext>
                </a:extLst>
              </a:tr>
              <a:tr h="1528081">
                <a:tc>
                  <a:txBody>
                    <a:bodyPr/>
                    <a:lstStyle/>
                    <a:p>
                      <a:pPr marL="0" marR="0">
                        <a:lnSpc>
                          <a:spcPct val="115000"/>
                        </a:lnSpc>
                        <a:spcAft>
                          <a:spcPts val="800"/>
                        </a:spcAft>
                      </a:pPr>
                      <a:r>
                        <a:rPr lang="en-US" sz="2400" kern="0">
                          <a:effectLst/>
                        </a:rPr>
                        <a:t>Best for</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Immediate cash needs, working capital</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Business expansion, car loans, personal use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dirty="0">
                          <a:effectLst/>
                        </a:rPr>
                        <a:t>Home loans, business investments, large-scale projects</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990297050"/>
                  </a:ext>
                </a:extLst>
              </a:tr>
            </a:tbl>
          </a:graphicData>
        </a:graphic>
      </p:graphicFrame>
    </p:spTree>
    <p:extLst>
      <p:ext uri="{BB962C8B-B14F-4D97-AF65-F5344CB8AC3E}">
        <p14:creationId xmlns:p14="http://schemas.microsoft.com/office/powerpoint/2010/main" val="2734007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normAutofit fontScale="92500"/>
          </a:bodyPr>
          <a:lstStyle/>
          <a:p>
            <a:pPr algn="just"/>
            <a:r>
              <a:rPr lang="en-US" sz="3600" dirty="0"/>
              <a:t>Loans are classified based on their repayment duration and purpose. Short-term loans help in meeting urgent financial needs, medium-term loans support moderate expenses like business expansion, while long-term loans fund major investments such as real estate and infrastructure. </a:t>
            </a:r>
          </a:p>
          <a:p>
            <a:pPr algn="just"/>
            <a:r>
              <a:rPr lang="en-US" sz="3600" dirty="0"/>
              <a:t>Choosing the right loan depends on financial requirements, repayment ability, and the cost of borrowing.</a:t>
            </a:r>
            <a:endParaRP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0699-6009-CFF4-2FA1-BE6CD21115CA}"/>
              </a:ext>
            </a:extLst>
          </p:cNvPr>
          <p:cNvSpPr>
            <a:spLocks noGrp="1"/>
          </p:cNvSpPr>
          <p:nvPr>
            <p:ph type="title"/>
          </p:nvPr>
        </p:nvSpPr>
        <p:spPr/>
        <p:txBody>
          <a:bodyPr>
            <a:normAutofit/>
          </a:bodyPr>
          <a:lstStyle/>
          <a:p>
            <a:r>
              <a:rPr lang="en-US" sz="3200" dirty="0"/>
              <a:t>Cashless/e-Banking</a:t>
            </a:r>
          </a:p>
        </p:txBody>
      </p:sp>
      <p:sp>
        <p:nvSpPr>
          <p:cNvPr id="3" name="Content Placeholder 2">
            <a:extLst>
              <a:ext uri="{FF2B5EF4-FFF2-40B4-BE49-F238E27FC236}">
                <a16:creationId xmlns:a16="http://schemas.microsoft.com/office/drawing/2014/main" id="{2A7A80D4-5FAF-BD94-DB10-5AEBCE343853}"/>
              </a:ext>
            </a:extLst>
          </p:cNvPr>
          <p:cNvSpPr>
            <a:spLocks noGrp="1"/>
          </p:cNvSpPr>
          <p:nvPr>
            <p:ph idx="1"/>
          </p:nvPr>
        </p:nvSpPr>
        <p:spPr/>
        <p:txBody>
          <a:bodyPr>
            <a:normAutofit lnSpcReduction="10000"/>
          </a:bodyPr>
          <a:lstStyle/>
          <a:p>
            <a:pPr algn="just"/>
            <a:r>
              <a:rPr lang="en-US" dirty="0"/>
              <a:t>Cashless banking refers to the use of digital or electronic platforms to carry out banking transactions without the need for physical cash. </a:t>
            </a:r>
          </a:p>
          <a:p>
            <a:pPr algn="just"/>
            <a:r>
              <a:rPr lang="en-US" dirty="0"/>
              <a:t>This concept has gained popularity as technology has advanced and more people prefer using electronic methods for financial transactions. </a:t>
            </a:r>
          </a:p>
          <a:p>
            <a:pPr algn="just"/>
            <a:r>
              <a:rPr lang="en-US" dirty="0"/>
              <a:t>E-banking, also known as Online Banking, refers to the use of electronic means to conduct financial transactions and manage bank accounts. </a:t>
            </a:r>
          </a:p>
        </p:txBody>
      </p:sp>
    </p:spTree>
    <p:extLst>
      <p:ext uri="{BB962C8B-B14F-4D97-AF65-F5344CB8AC3E}">
        <p14:creationId xmlns:p14="http://schemas.microsoft.com/office/powerpoint/2010/main" val="3926248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77030-A4F2-6B39-382A-73F6CB73F660}"/>
              </a:ext>
            </a:extLst>
          </p:cNvPr>
          <p:cNvSpPr>
            <a:spLocks noGrp="1"/>
          </p:cNvSpPr>
          <p:nvPr>
            <p:ph type="title"/>
          </p:nvPr>
        </p:nvSpPr>
        <p:spPr/>
        <p:txBody>
          <a:bodyPr>
            <a:normAutofit/>
          </a:bodyPr>
          <a:lstStyle/>
          <a:p>
            <a:r>
              <a:rPr lang="en-US" sz="3600" dirty="0"/>
              <a:t>Terms</a:t>
            </a:r>
          </a:p>
        </p:txBody>
      </p:sp>
      <p:sp>
        <p:nvSpPr>
          <p:cNvPr id="4" name="Rectangle 1">
            <a:extLst>
              <a:ext uri="{FF2B5EF4-FFF2-40B4-BE49-F238E27FC236}">
                <a16:creationId xmlns:a16="http://schemas.microsoft.com/office/drawing/2014/main" id="{506FB03C-7361-FD9C-F93C-EDABBB78F7FB}"/>
              </a:ext>
            </a:extLst>
          </p:cNvPr>
          <p:cNvSpPr>
            <a:spLocks noGrp="1" noChangeArrowheads="1"/>
          </p:cNvSpPr>
          <p:nvPr>
            <p:ph idx="1"/>
          </p:nvPr>
        </p:nvSpPr>
        <p:spPr bwMode="auto">
          <a:xfrm>
            <a:off x="609599" y="862361"/>
            <a:ext cx="11469329"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Databases</a:t>
            </a:r>
            <a:r>
              <a:rPr kumimoji="0" lang="en-US" altLang="en-US" sz="2400" b="0" i="0" u="none" strike="noStrike" cap="none" normalizeH="0" baseline="0" dirty="0">
                <a:ln>
                  <a:noFill/>
                </a:ln>
                <a:solidFill>
                  <a:schemeClr val="tx1"/>
                </a:solidFill>
                <a:effectLst/>
                <a:latin typeface="Arial" panose="020B0604020202020204" pitchFamily="34" charset="0"/>
              </a:rPr>
              <a:t>: Backend systems use relational databases to store customer and transaction data.</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Middleware</a:t>
            </a:r>
            <a:r>
              <a:rPr kumimoji="0" lang="en-US" altLang="en-US" sz="2400" b="0" i="0" u="none" strike="noStrike" cap="none" normalizeH="0" baseline="0" dirty="0">
                <a:ln>
                  <a:noFill/>
                </a:ln>
                <a:solidFill>
                  <a:schemeClr val="tx1"/>
                </a:solidFill>
                <a:effectLst/>
                <a:latin typeface="Arial" panose="020B0604020202020204" pitchFamily="34" charset="0"/>
              </a:rPr>
              <a:t>: Middleware connects different backend components, enabling communication between the core banking system, APIs, payment gateways, and databases.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Cloud Computing</a:t>
            </a:r>
            <a:r>
              <a:rPr kumimoji="0" lang="en-US" altLang="en-US" sz="2400" b="0" i="0" u="none" strike="noStrike" cap="none" normalizeH="0" baseline="0" dirty="0">
                <a:ln>
                  <a:noFill/>
                </a:ln>
                <a:solidFill>
                  <a:schemeClr val="tx1"/>
                </a:solidFill>
                <a:effectLst/>
                <a:latin typeface="Arial" panose="020B0604020202020204" pitchFamily="34" charset="0"/>
              </a:rPr>
              <a:t>: Many modern e-banking and Fintech companies use cloud infrastructure (e.g., AWS, Google Cloud) for scalability, data storage, and security.</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Microservices Architecture</a:t>
            </a:r>
            <a:r>
              <a:rPr kumimoji="0" lang="en-US" altLang="en-US" sz="2400" b="0" i="0" u="none" strike="noStrike" cap="none" normalizeH="0" baseline="0" dirty="0">
                <a:ln>
                  <a:noFill/>
                </a:ln>
                <a:solidFill>
                  <a:schemeClr val="tx1"/>
                </a:solidFill>
                <a:effectLst/>
                <a:latin typeface="Arial" panose="020B0604020202020204" pitchFamily="34" charset="0"/>
              </a:rPr>
              <a:t>: This approach breaks down backend systems into smaller, modular services that can be independently updated and scaled, providing flexibility and speed.</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 </a:t>
            </a:r>
            <a:r>
              <a:rPr kumimoji="0" lang="en-US" altLang="en-US" sz="2400" b="1" i="0" u="none" strike="noStrike" cap="none" normalizeH="0" baseline="0" dirty="0">
                <a:ln>
                  <a:noFill/>
                </a:ln>
                <a:solidFill>
                  <a:schemeClr val="tx1"/>
                </a:solidFill>
                <a:effectLst/>
                <a:latin typeface="Arial" panose="020B0604020202020204" pitchFamily="34" charset="0"/>
              </a:rPr>
              <a:t>Encryption and Tokenization</a:t>
            </a:r>
            <a:r>
              <a:rPr kumimoji="0" lang="en-US" altLang="en-US" sz="2400" b="0" i="0" u="none" strike="noStrike" cap="none" normalizeH="0" baseline="0" dirty="0">
                <a:ln>
                  <a:noFill/>
                </a:ln>
                <a:solidFill>
                  <a:schemeClr val="tx1"/>
                </a:solidFill>
                <a:effectLst/>
                <a:latin typeface="Arial" panose="020B0604020202020204" pitchFamily="34" charset="0"/>
              </a:rPr>
              <a:t>: E-banking systems use secure encryption protocols (SSL/TLS) to protect data during transmission. Tokenization is also used to replace sensitive data with non-sensitive identifiers.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Fraud Monitoring: </a:t>
            </a:r>
            <a:r>
              <a:rPr kumimoji="0" lang="en-US" altLang="en-US" sz="2400" b="0" i="0" u="none" strike="noStrike" cap="none" normalizeH="0" baseline="0" dirty="0">
                <a:ln>
                  <a:noFill/>
                </a:ln>
                <a:solidFill>
                  <a:schemeClr val="tx1"/>
                </a:solidFill>
                <a:effectLst/>
                <a:latin typeface="Arial" panose="020B0604020202020204" pitchFamily="34" charset="0"/>
              </a:rPr>
              <a:t>The backend uses sophisticated algorithms to analyze transaction patterns and identify any unusual activity, alerting customers and banks to potential fraud.</a:t>
            </a:r>
          </a:p>
        </p:txBody>
      </p:sp>
    </p:spTree>
    <p:extLst>
      <p:ext uri="{BB962C8B-B14F-4D97-AF65-F5344CB8AC3E}">
        <p14:creationId xmlns:p14="http://schemas.microsoft.com/office/powerpoint/2010/main" val="1243224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TotalTime>
  <Words>831</Words>
  <Application>Microsoft Office PowerPoint</Application>
  <PresentationFormat>Widescreen</PresentationFormat>
  <Paragraphs>72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Times New Roman</vt:lpstr>
      <vt:lpstr>Office Theme</vt:lpstr>
      <vt:lpstr>Short-term, Medium-term, and Long-term Loans</vt:lpstr>
      <vt:lpstr>Introduction to Loans</vt:lpstr>
      <vt:lpstr>Short-term Loans</vt:lpstr>
      <vt:lpstr>Medium-term Loans</vt:lpstr>
      <vt:lpstr>Long-term Loans</vt:lpstr>
      <vt:lpstr>PowerPoint Presentation</vt:lpstr>
      <vt:lpstr>Conclusion</vt:lpstr>
      <vt:lpstr>Cashless/e-Banking</vt:lpstr>
      <vt:lpstr>Terms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5</cp:revision>
  <dcterms:created xsi:type="dcterms:W3CDTF">2013-01-27T09:14:16Z</dcterms:created>
  <dcterms:modified xsi:type="dcterms:W3CDTF">2025-01-31T06:50:32Z</dcterms:modified>
  <cp:category/>
</cp:coreProperties>
</file>