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8929" y="2276678"/>
            <a:ext cx="4641215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5970" marR="5080" indent="-7639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Stages of</a:t>
            </a:r>
            <a:r>
              <a:rPr spc="-60" dirty="0"/>
              <a:t> </a:t>
            </a:r>
            <a:r>
              <a:rPr spc="-5" dirty="0"/>
              <a:t>Economic  </a:t>
            </a:r>
            <a:r>
              <a:rPr spc="-10" dirty="0"/>
              <a:t>Development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1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81064" y="4344009"/>
            <a:ext cx="1671955" cy="119697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69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Group</a:t>
            </a:r>
            <a:r>
              <a:rPr sz="32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’9’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  <a:tabLst>
                <a:tab pos="675005" algn="l"/>
                <a:tab pos="103441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IM	-	3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021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3895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51375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6814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80428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97194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09609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853655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4138" y="783717"/>
            <a:ext cx="73393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Classification of</a:t>
            </a:r>
            <a:r>
              <a:rPr sz="4000" spc="-30" dirty="0"/>
              <a:t> </a:t>
            </a:r>
            <a:r>
              <a:rPr sz="4000" spc="-5" dirty="0"/>
              <a:t>Countries</a:t>
            </a:r>
            <a:endParaRPr sz="4000"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021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3895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51375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6814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80428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97194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09609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53655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97329"/>
            <a:ext cx="7698740" cy="3209853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3825" algn="just">
              <a:lnSpc>
                <a:spcPct val="100000"/>
              </a:lnSpc>
              <a:spcBef>
                <a:spcPts val="870"/>
              </a:spcBef>
            </a:pPr>
            <a:r>
              <a:rPr sz="2800" spc="-5" dirty="0">
                <a:latin typeface="Arial"/>
                <a:cs typeface="Arial"/>
              </a:rPr>
              <a:t>1. MDC (more developed countries)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805180" indent="-805180" algn="just">
              <a:lnSpc>
                <a:spcPct val="100000"/>
              </a:lnSpc>
              <a:spcBef>
                <a:spcPts val="770"/>
              </a:spcBef>
              <a:buClr>
                <a:srgbClr val="FFFF00"/>
              </a:buClr>
              <a:buChar char="•"/>
              <a:tabLst>
                <a:tab pos="805180" algn="l"/>
                <a:tab pos="805815" algn="l"/>
              </a:tabLst>
            </a:pPr>
            <a:r>
              <a:rPr sz="2800" spc="-5" dirty="0">
                <a:latin typeface="Arial"/>
                <a:cs typeface="Arial"/>
              </a:rPr>
              <a:t>Countries </a:t>
            </a:r>
            <a:r>
              <a:rPr sz="2800" dirty="0">
                <a:latin typeface="Arial"/>
                <a:cs typeface="Arial"/>
              </a:rPr>
              <a:t>with </a:t>
            </a:r>
            <a:r>
              <a:rPr sz="2800" spc="-5" dirty="0">
                <a:latin typeface="Arial"/>
                <a:cs typeface="Arial"/>
              </a:rPr>
              <a:t>high per capita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income.</a:t>
            </a:r>
            <a:endParaRPr sz="2800">
              <a:latin typeface="Arial"/>
              <a:cs typeface="Arial"/>
            </a:endParaRPr>
          </a:p>
          <a:p>
            <a:pPr marL="805180" marR="252729" indent="-805180" algn="just">
              <a:lnSpc>
                <a:spcPct val="100000"/>
              </a:lnSpc>
              <a:spcBef>
                <a:spcPts val="765"/>
              </a:spcBef>
              <a:buClr>
                <a:srgbClr val="FFFF00"/>
              </a:buClr>
              <a:buChar char="•"/>
              <a:tabLst>
                <a:tab pos="805180" algn="l"/>
                <a:tab pos="805815" algn="l"/>
              </a:tabLst>
            </a:pPr>
            <a:r>
              <a:rPr sz="2800" spc="-5" dirty="0">
                <a:latin typeface="Arial"/>
                <a:cs typeface="Arial"/>
              </a:rPr>
              <a:t>Canada, England, </a:t>
            </a:r>
            <a:r>
              <a:rPr sz="2800" dirty="0">
                <a:latin typeface="Arial"/>
                <a:cs typeface="Arial"/>
              </a:rPr>
              <a:t>Germany,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France,  </a:t>
            </a:r>
            <a:r>
              <a:rPr sz="2800" dirty="0">
                <a:latin typeface="Arial"/>
                <a:cs typeface="Arial"/>
              </a:rPr>
              <a:t>U.S</a:t>
            </a:r>
            <a:endParaRPr sz="2800">
              <a:latin typeface="Arial"/>
              <a:cs typeface="Arial"/>
            </a:endParaRPr>
          </a:p>
          <a:p>
            <a:pPr marL="123825" algn="just">
              <a:lnSpc>
                <a:spcPct val="100000"/>
              </a:lnSpc>
              <a:spcBef>
                <a:spcPts val="770"/>
              </a:spcBef>
              <a:tabLst>
                <a:tab pos="687705" algn="l"/>
              </a:tabLst>
            </a:pPr>
            <a:r>
              <a:rPr sz="2800" spc="-5" dirty="0">
                <a:latin typeface="Arial"/>
                <a:cs typeface="Arial"/>
              </a:rPr>
              <a:t>2.	LDC’s </a:t>
            </a:r>
            <a:r>
              <a:rPr sz="2800" dirty="0">
                <a:latin typeface="Arial"/>
                <a:cs typeface="Arial"/>
              </a:rPr>
              <a:t>(Less </a:t>
            </a:r>
            <a:r>
              <a:rPr sz="2800" spc="-5" dirty="0">
                <a:latin typeface="Arial"/>
                <a:cs typeface="Arial"/>
              </a:rPr>
              <a:t>developed countries)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692150" indent="-679450" algn="just">
              <a:lnSpc>
                <a:spcPct val="100000"/>
              </a:lnSpc>
              <a:spcBef>
                <a:spcPts val="770"/>
              </a:spcBef>
              <a:buClr>
                <a:srgbClr val="FFFF00"/>
              </a:buClr>
              <a:buChar char="•"/>
              <a:tabLst>
                <a:tab pos="692150" algn="l"/>
                <a:tab pos="692785" algn="l"/>
              </a:tabLst>
            </a:pPr>
            <a:r>
              <a:rPr sz="2800" spc="-5" dirty="0">
                <a:latin typeface="Arial"/>
                <a:cs typeface="Arial"/>
              </a:rPr>
              <a:t>Countries </a:t>
            </a:r>
            <a:r>
              <a:rPr sz="2800" dirty="0">
                <a:latin typeface="Arial"/>
                <a:cs typeface="Arial"/>
              </a:rPr>
              <a:t>with </a:t>
            </a:r>
            <a:r>
              <a:rPr sz="2800" spc="-5" dirty="0">
                <a:latin typeface="Arial"/>
                <a:cs typeface="Arial"/>
              </a:rPr>
              <a:t>Low per capita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income.</a:t>
            </a:r>
            <a:endParaRPr sz="2800">
              <a:latin typeface="Arial"/>
              <a:cs typeface="Arial"/>
            </a:endParaRPr>
          </a:p>
          <a:p>
            <a:pPr marL="805180" indent="-792480" algn="just">
              <a:lnSpc>
                <a:spcPct val="100000"/>
              </a:lnSpc>
              <a:spcBef>
                <a:spcPts val="765"/>
              </a:spcBef>
              <a:buClr>
                <a:srgbClr val="FFFF00"/>
              </a:buClr>
              <a:buChar char="•"/>
              <a:tabLst>
                <a:tab pos="805180" algn="l"/>
                <a:tab pos="805815" algn="l"/>
              </a:tabLst>
            </a:pPr>
            <a:r>
              <a:rPr sz="2800" dirty="0">
                <a:latin typeface="Arial"/>
                <a:cs typeface="Arial"/>
              </a:rPr>
              <a:t>Asian </a:t>
            </a:r>
            <a:r>
              <a:rPr sz="2800" spc="-5" dirty="0">
                <a:latin typeface="Arial"/>
                <a:cs typeface="Arial"/>
              </a:rPr>
              <a:t>countries </a:t>
            </a:r>
            <a:r>
              <a:rPr sz="2800" dirty="0">
                <a:latin typeface="Arial"/>
                <a:cs typeface="Arial"/>
              </a:rPr>
              <a:t>&amp; </a:t>
            </a:r>
            <a:r>
              <a:rPr sz="2800" spc="-5" dirty="0">
                <a:latin typeface="Arial"/>
                <a:cs typeface="Arial"/>
              </a:rPr>
              <a:t>Latin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America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51326" y="783717"/>
            <a:ext cx="16433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FFFFFF"/>
                </a:solidFill>
              </a:rPr>
              <a:t>Con</a:t>
            </a:r>
            <a:r>
              <a:rPr sz="4000" spc="5" dirty="0">
                <a:solidFill>
                  <a:srgbClr val="FFFFFF"/>
                </a:solidFill>
              </a:rPr>
              <a:t>t</a:t>
            </a:r>
            <a:r>
              <a:rPr sz="4000" spc="-5" dirty="0">
                <a:solidFill>
                  <a:srgbClr val="FFFFFF"/>
                </a:solidFill>
              </a:rPr>
              <a:t>…</a:t>
            </a:r>
            <a:endParaRPr sz="4000"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021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3895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51375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6814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80428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97194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09609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53655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76375"/>
            <a:ext cx="7264400" cy="1609414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69"/>
              </a:spcBef>
              <a:tabLst>
                <a:tab pos="2020570" algn="l"/>
              </a:tabLst>
            </a:pPr>
            <a:r>
              <a:rPr sz="2800" spc="-5" dirty="0">
                <a:latin typeface="Arial"/>
                <a:cs typeface="Arial"/>
              </a:rPr>
              <a:t>3.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LLDC’s	</a:t>
            </a:r>
            <a:r>
              <a:rPr sz="2800" dirty="0">
                <a:latin typeface="Arial"/>
                <a:cs typeface="Arial"/>
              </a:rPr>
              <a:t>( </a:t>
            </a:r>
            <a:r>
              <a:rPr sz="2800" spc="-5" dirty="0">
                <a:latin typeface="Arial"/>
                <a:cs typeface="Arial"/>
              </a:rPr>
              <a:t>Least developed countries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marL="805180" indent="-792480" algn="just">
              <a:lnSpc>
                <a:spcPct val="100000"/>
              </a:lnSpc>
              <a:spcBef>
                <a:spcPts val="770"/>
              </a:spcBef>
              <a:buClr>
                <a:srgbClr val="FFFF00"/>
              </a:buClr>
              <a:buChar char="•"/>
              <a:tabLst>
                <a:tab pos="805180" algn="l"/>
                <a:tab pos="805815" algn="l"/>
              </a:tabLst>
            </a:pPr>
            <a:r>
              <a:rPr sz="2800" dirty="0">
                <a:latin typeface="Arial"/>
                <a:cs typeface="Arial"/>
              </a:rPr>
              <a:t>Extremely </a:t>
            </a:r>
            <a:r>
              <a:rPr sz="2800" spc="-5" dirty="0">
                <a:latin typeface="Arial"/>
                <a:cs typeface="Arial"/>
              </a:rPr>
              <a:t>Low capita income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levels</a:t>
            </a:r>
            <a:endParaRPr sz="2800">
              <a:latin typeface="Arial"/>
              <a:cs typeface="Arial"/>
            </a:endParaRPr>
          </a:p>
          <a:p>
            <a:pPr marL="918210" indent="-905510" algn="just">
              <a:lnSpc>
                <a:spcPct val="100000"/>
              </a:lnSpc>
              <a:spcBef>
                <a:spcPts val="770"/>
              </a:spcBef>
              <a:buClr>
                <a:srgbClr val="FFFF00"/>
              </a:buClr>
              <a:buChar char="•"/>
              <a:tabLst>
                <a:tab pos="917575" algn="l"/>
                <a:tab pos="918210" algn="l"/>
                <a:tab pos="2451735" algn="l"/>
              </a:tabLst>
            </a:pPr>
            <a:r>
              <a:rPr sz="2800" dirty="0">
                <a:latin typeface="Arial"/>
                <a:cs typeface="Arial"/>
              </a:rPr>
              <a:t>Central	Africa.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0" y="685863"/>
            <a:ext cx="4953000" cy="544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81021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3895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51375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6814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80428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97194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09609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53655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99574" y="1532889"/>
            <a:ext cx="180975" cy="247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4394" y="979678"/>
            <a:ext cx="674179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140460" algn="l"/>
                <a:tab pos="1809750" algn="l"/>
                <a:tab pos="2885440" algn="l"/>
                <a:tab pos="3319779" algn="l"/>
                <a:tab pos="3915410" algn="l"/>
                <a:tab pos="4505960" algn="l"/>
                <a:tab pos="5525135" algn="l"/>
              </a:tabLst>
            </a:pPr>
            <a:r>
              <a:rPr sz="2800" b="1" spc="-5" dirty="0">
                <a:solidFill>
                  <a:srgbClr val="FFFFFF"/>
                </a:solidFill>
                <a:latin typeface="Algerian"/>
                <a:cs typeface="Algerian"/>
              </a:rPr>
              <a:t>Rostow's	</a:t>
            </a:r>
            <a:r>
              <a:rPr sz="2800" b="1" dirty="0">
                <a:solidFill>
                  <a:srgbClr val="FFFFFF"/>
                </a:solidFill>
                <a:latin typeface="Algerian"/>
                <a:cs typeface="Algerian"/>
              </a:rPr>
              <a:t>Stages	</a:t>
            </a:r>
            <a:r>
              <a:rPr sz="2800" b="1" spc="-10" dirty="0">
                <a:solidFill>
                  <a:srgbClr val="FFFFFF"/>
                </a:solidFill>
                <a:latin typeface="Algerian"/>
                <a:cs typeface="Algerian"/>
              </a:rPr>
              <a:t>of	</a:t>
            </a:r>
            <a:r>
              <a:rPr sz="2800" b="1" spc="-5" dirty="0">
                <a:solidFill>
                  <a:srgbClr val="FFFFFF"/>
                </a:solidFill>
                <a:latin typeface="Algerian"/>
                <a:cs typeface="Algerian"/>
              </a:rPr>
              <a:t>Development  </a:t>
            </a:r>
            <a:r>
              <a:rPr sz="2800" b="1" dirty="0">
                <a:solidFill>
                  <a:srgbClr val="FFFFFF"/>
                </a:solidFill>
                <a:latin typeface="Algerian"/>
                <a:cs typeface="Algerian"/>
              </a:rPr>
              <a:t>Walt	Whitman	</a:t>
            </a:r>
            <a:r>
              <a:rPr sz="2800" b="1" spc="-5" dirty="0">
                <a:solidFill>
                  <a:srgbClr val="FFFFFF"/>
                </a:solidFill>
                <a:latin typeface="Algerian"/>
                <a:cs typeface="Algerian"/>
              </a:rPr>
              <a:t>Rostow	</a:t>
            </a:r>
            <a:r>
              <a:rPr sz="2800" b="1" spc="5" dirty="0">
                <a:solidFill>
                  <a:srgbClr val="FFFFFF"/>
                </a:solidFill>
                <a:latin typeface="Algerian"/>
                <a:cs typeface="Algerian"/>
              </a:rPr>
              <a:t>(191	</a:t>
            </a:r>
            <a:r>
              <a:rPr sz="2800" b="1" spc="-5" dirty="0">
                <a:solidFill>
                  <a:srgbClr val="FFFFFF"/>
                </a:solidFill>
                <a:latin typeface="Algerian"/>
                <a:cs typeface="Algerian"/>
              </a:rPr>
              <a:t>-</a:t>
            </a:r>
            <a:r>
              <a:rPr sz="2800" b="1" spc="-110" dirty="0">
                <a:solidFill>
                  <a:srgbClr val="FFFFFF"/>
                </a:solidFill>
                <a:latin typeface="Algerian"/>
                <a:cs typeface="Algerian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lgerian"/>
                <a:cs typeface="Algerian"/>
              </a:rPr>
              <a:t>2003)</a:t>
            </a:r>
            <a:endParaRPr sz="2800">
              <a:latin typeface="Algerian"/>
              <a:cs typeface="Algeri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73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 </a:t>
            </a:r>
            <a:r>
              <a:rPr dirty="0"/>
              <a:t>1960, the </a:t>
            </a:r>
            <a:r>
              <a:rPr spc="-5" dirty="0"/>
              <a:t>American Economic</a:t>
            </a:r>
            <a:r>
              <a:rPr spc="-30" dirty="0"/>
              <a:t> </a:t>
            </a:r>
            <a:r>
              <a:rPr dirty="0"/>
              <a:t>Historian,</a:t>
            </a:r>
          </a:p>
          <a:p>
            <a:pPr marL="666115" marR="5080" indent="-287020">
              <a:lnSpc>
                <a:spcPct val="80000"/>
              </a:lnSpc>
              <a:spcBef>
                <a:spcPts val="670"/>
              </a:spcBef>
            </a:pPr>
            <a:r>
              <a:rPr spc="-5" dirty="0"/>
              <a:t>W. W. Rostow, suggested that </a:t>
            </a:r>
            <a:r>
              <a:rPr dirty="0"/>
              <a:t>countries </a:t>
            </a:r>
            <a:r>
              <a:rPr spc="-5" dirty="0"/>
              <a:t>passed  </a:t>
            </a:r>
            <a:r>
              <a:rPr dirty="0"/>
              <a:t>through five </a:t>
            </a:r>
            <a:r>
              <a:rPr spc="-5" dirty="0"/>
              <a:t>stages </a:t>
            </a:r>
            <a:r>
              <a:rPr dirty="0"/>
              <a:t>of </a:t>
            </a:r>
            <a:r>
              <a:rPr spc="-5" dirty="0"/>
              <a:t>economic  development.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873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1021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3895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51375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6814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80428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97194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309609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853655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7958" y="541096"/>
            <a:ext cx="717359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Stage 1 </a:t>
            </a:r>
            <a:r>
              <a:rPr spc="-5" dirty="0"/>
              <a:t>-- </a:t>
            </a:r>
            <a:r>
              <a:rPr dirty="0"/>
              <a:t>Traditional</a:t>
            </a:r>
            <a:r>
              <a:rPr spc="-80" dirty="0"/>
              <a:t> </a:t>
            </a:r>
            <a:r>
              <a:rPr dirty="0"/>
              <a:t>Society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021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3895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51375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6814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80428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97194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09609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53655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38933"/>
            <a:ext cx="7861934" cy="373692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55600" marR="5080" indent="-342900" algn="just">
              <a:lnSpc>
                <a:spcPts val="2690"/>
              </a:lnSpc>
              <a:spcBef>
                <a:spcPts val="740"/>
              </a:spcBef>
              <a:buClr>
                <a:srgbClr val="FFFF00"/>
              </a:buClr>
              <a:buFont typeface="Arial"/>
              <a:buChar char="•"/>
              <a:tabLst>
                <a:tab pos="452755" algn="l"/>
                <a:tab pos="453390" algn="l"/>
              </a:tabLst>
            </a:pPr>
            <a:r>
              <a:rPr sz="2000" dirty="0"/>
              <a:t>	</a:t>
            </a:r>
            <a:r>
              <a:rPr sz="3200" spc="-5" dirty="0">
                <a:latin typeface="Arial"/>
                <a:cs typeface="Arial"/>
              </a:rPr>
              <a:t>The economy is dominated by </a:t>
            </a:r>
            <a:r>
              <a:rPr sz="3200" dirty="0">
                <a:latin typeface="Arial"/>
                <a:cs typeface="Arial"/>
              </a:rPr>
              <a:t>subsistence  activity </a:t>
            </a:r>
            <a:r>
              <a:rPr sz="3200" spc="-5" dirty="0">
                <a:latin typeface="Arial"/>
                <a:cs typeface="Arial"/>
              </a:rPr>
              <a:t>where </a:t>
            </a:r>
            <a:r>
              <a:rPr sz="3200" dirty="0">
                <a:latin typeface="Arial"/>
                <a:cs typeface="Arial"/>
              </a:rPr>
              <a:t>output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consumed </a:t>
            </a:r>
            <a:r>
              <a:rPr sz="3200" spc="-5" dirty="0">
                <a:latin typeface="Arial"/>
                <a:cs typeface="Arial"/>
              </a:rPr>
              <a:t>by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producers  rather </a:t>
            </a:r>
            <a:r>
              <a:rPr sz="3200" spc="-5" dirty="0">
                <a:latin typeface="Arial"/>
                <a:cs typeface="Arial"/>
              </a:rPr>
              <a:t>than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traded.</a:t>
            </a:r>
            <a:endParaRPr sz="3200">
              <a:latin typeface="Arial"/>
              <a:cs typeface="Arial"/>
            </a:endParaRPr>
          </a:p>
          <a:p>
            <a:pPr marL="355600" marR="99695" indent="-342900" algn="just">
              <a:lnSpc>
                <a:spcPts val="2690"/>
              </a:lnSpc>
              <a:spcBef>
                <a:spcPts val="670"/>
              </a:spcBef>
              <a:buClr>
                <a:srgbClr val="FFFF00"/>
              </a:buClr>
              <a:buFont typeface="Arial"/>
              <a:buChar char="•"/>
              <a:tabLst>
                <a:tab pos="452755" algn="l"/>
                <a:tab pos="453390" algn="l"/>
              </a:tabLst>
            </a:pPr>
            <a:r>
              <a:rPr sz="2000" dirty="0"/>
              <a:t>	</a:t>
            </a:r>
            <a:r>
              <a:rPr sz="3200" spc="-5" dirty="0">
                <a:latin typeface="Arial"/>
                <a:cs typeface="Arial"/>
              </a:rPr>
              <a:t>Any trade is </a:t>
            </a:r>
            <a:r>
              <a:rPr sz="3200" dirty="0">
                <a:latin typeface="Arial"/>
                <a:cs typeface="Arial"/>
              </a:rPr>
              <a:t>carried out </a:t>
            </a:r>
            <a:r>
              <a:rPr sz="3200" spc="-5" dirty="0">
                <a:latin typeface="Arial"/>
                <a:cs typeface="Arial"/>
              </a:rPr>
              <a:t>by </a:t>
            </a:r>
            <a:r>
              <a:rPr sz="3200" dirty="0">
                <a:latin typeface="Arial"/>
                <a:cs typeface="Arial"/>
              </a:rPr>
              <a:t>barter </a:t>
            </a:r>
            <a:r>
              <a:rPr sz="3200" spc="-5" dirty="0">
                <a:latin typeface="Arial"/>
                <a:cs typeface="Arial"/>
              </a:rPr>
              <a:t>where goods  are exchanged </a:t>
            </a:r>
            <a:r>
              <a:rPr sz="3200" dirty="0">
                <a:latin typeface="Arial"/>
                <a:cs typeface="Arial"/>
              </a:rPr>
              <a:t>directly </a:t>
            </a:r>
            <a:r>
              <a:rPr sz="3200" spc="-5" dirty="0">
                <a:latin typeface="Arial"/>
                <a:cs typeface="Arial"/>
              </a:rPr>
              <a:t>for </a:t>
            </a:r>
            <a:r>
              <a:rPr sz="3200" dirty="0">
                <a:latin typeface="Arial"/>
                <a:cs typeface="Arial"/>
              </a:rPr>
              <a:t>other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goods.</a:t>
            </a:r>
            <a:endParaRPr sz="3200">
              <a:latin typeface="Arial"/>
              <a:cs typeface="Arial"/>
            </a:endParaRPr>
          </a:p>
          <a:p>
            <a:pPr marL="355600" marR="254635" indent="-342900" algn="just">
              <a:lnSpc>
                <a:spcPts val="2690"/>
              </a:lnSpc>
              <a:spcBef>
                <a:spcPts val="670"/>
              </a:spcBef>
              <a:buClr>
                <a:srgbClr val="FFFF00"/>
              </a:buClr>
              <a:buFont typeface="Arial"/>
              <a:buChar char="•"/>
              <a:tabLst>
                <a:tab pos="452755" algn="l"/>
                <a:tab pos="453390" algn="l"/>
              </a:tabLst>
            </a:pPr>
            <a:r>
              <a:rPr sz="2000" dirty="0"/>
              <a:t>	</a:t>
            </a:r>
            <a:r>
              <a:rPr sz="3200" dirty="0">
                <a:latin typeface="Arial"/>
                <a:cs typeface="Arial"/>
              </a:rPr>
              <a:t>Agriculture </a:t>
            </a:r>
            <a:r>
              <a:rPr sz="3200" spc="-5" dirty="0">
                <a:latin typeface="Arial"/>
                <a:cs typeface="Arial"/>
              </a:rPr>
              <a:t>is the most </a:t>
            </a:r>
            <a:r>
              <a:rPr sz="3200" dirty="0">
                <a:latin typeface="Arial"/>
                <a:cs typeface="Arial"/>
              </a:rPr>
              <a:t>important industry  </a:t>
            </a:r>
            <a:r>
              <a:rPr sz="3200" spc="-5" dirty="0">
                <a:latin typeface="Arial"/>
                <a:cs typeface="Arial"/>
              </a:rPr>
              <a:t>production is labor </a:t>
            </a:r>
            <a:r>
              <a:rPr sz="3200" dirty="0">
                <a:latin typeface="Arial"/>
                <a:cs typeface="Arial"/>
              </a:rPr>
              <a:t>intensive using only </a:t>
            </a:r>
            <a:r>
              <a:rPr sz="3200" spc="-5" dirty="0">
                <a:latin typeface="Arial"/>
                <a:cs typeface="Arial"/>
              </a:rPr>
              <a:t>limited  </a:t>
            </a:r>
            <a:r>
              <a:rPr sz="3200" dirty="0">
                <a:latin typeface="Arial"/>
                <a:cs typeface="Arial"/>
              </a:rPr>
              <a:t>quantities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capital.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454228"/>
            <a:ext cx="7813040" cy="50545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6040" marR="716915" indent="-650875" algn="just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latin typeface="Algerian"/>
                <a:cs typeface="Algerian"/>
              </a:rPr>
              <a:t>Stage 2 -- Transitional Stage (the  </a:t>
            </a:r>
            <a:r>
              <a:rPr sz="3200" spc="-10" dirty="0">
                <a:latin typeface="Algerian"/>
                <a:cs typeface="Algerian"/>
              </a:rPr>
              <a:t>preconditions for</a:t>
            </a:r>
            <a:r>
              <a:rPr sz="3200" dirty="0">
                <a:latin typeface="Algerian"/>
                <a:cs typeface="Algerian"/>
              </a:rPr>
              <a:t> </a:t>
            </a:r>
            <a:r>
              <a:rPr sz="3200" spc="-5" dirty="0">
                <a:latin typeface="Algerian"/>
                <a:cs typeface="Algerian"/>
              </a:rPr>
              <a:t>takeoff)</a:t>
            </a:r>
            <a:endParaRPr sz="3200">
              <a:latin typeface="Algerian"/>
              <a:cs typeface="Algerian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</a:pPr>
            <a:endParaRPr sz="4000">
              <a:latin typeface="Times New Roman"/>
              <a:cs typeface="Times New Roman"/>
            </a:endParaRPr>
          </a:p>
          <a:p>
            <a:pPr marL="355600" marR="707390" indent="-342900" algn="just">
              <a:lnSpc>
                <a:spcPts val="2690"/>
              </a:lnSpc>
              <a:spcBef>
                <a:spcPts val="5"/>
              </a:spcBef>
              <a:buClr>
                <a:srgbClr val="FFFF00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Increased specialization generates surpluses </a:t>
            </a:r>
            <a:r>
              <a:rPr sz="3200" dirty="0">
                <a:latin typeface="Times New Roman"/>
                <a:cs typeface="Times New Roman"/>
              </a:rPr>
              <a:t>for  trading.</a:t>
            </a:r>
            <a:endParaRPr sz="3200">
              <a:latin typeface="Times New Roman"/>
              <a:cs typeface="Times New Roman"/>
            </a:endParaRPr>
          </a:p>
          <a:p>
            <a:pPr marL="355600" marR="257810" indent="-342900" algn="just">
              <a:lnSpc>
                <a:spcPts val="2690"/>
              </a:lnSpc>
              <a:spcBef>
                <a:spcPts val="670"/>
              </a:spcBef>
              <a:buClr>
                <a:srgbClr val="FFFF00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There is </a:t>
            </a:r>
            <a:r>
              <a:rPr sz="3200" spc="-10" dirty="0">
                <a:latin typeface="Times New Roman"/>
                <a:cs typeface="Times New Roman"/>
              </a:rPr>
              <a:t>an </a:t>
            </a:r>
            <a:r>
              <a:rPr sz="3200" spc="-5" dirty="0">
                <a:latin typeface="Times New Roman"/>
                <a:cs typeface="Times New Roman"/>
              </a:rPr>
              <a:t>emergence </a:t>
            </a: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spc="-5" dirty="0">
                <a:latin typeface="Times New Roman"/>
                <a:cs typeface="Times New Roman"/>
              </a:rPr>
              <a:t>a transport infrastructure  to </a:t>
            </a:r>
            <a:r>
              <a:rPr sz="3200" dirty="0">
                <a:latin typeface="Times New Roman"/>
                <a:cs typeface="Times New Roman"/>
              </a:rPr>
              <a:t>support </a:t>
            </a:r>
            <a:r>
              <a:rPr sz="3200" spc="-5" dirty="0">
                <a:latin typeface="Times New Roman"/>
                <a:cs typeface="Times New Roman"/>
              </a:rPr>
              <a:t>trade. As incomes, savings and  investment grow entrepreneurs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emerge.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2690"/>
              </a:lnSpc>
              <a:spcBef>
                <a:spcPts val="665"/>
              </a:spcBef>
              <a:buClr>
                <a:srgbClr val="FFFF00"/>
              </a:buClr>
              <a:buFont typeface="Times New Roman"/>
              <a:buChar char="•"/>
              <a:tabLst>
                <a:tab pos="442595" algn="l"/>
                <a:tab pos="443230" algn="l"/>
              </a:tabLst>
            </a:pPr>
            <a:r>
              <a:rPr sz="2000" dirty="0"/>
              <a:t>	</a:t>
            </a:r>
            <a:r>
              <a:rPr sz="3200" spc="-5" dirty="0">
                <a:latin typeface="Times New Roman"/>
                <a:cs typeface="Times New Roman"/>
              </a:rPr>
              <a:t>External trade also occurs concentrating on primary  products.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81021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3895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51375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6814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80428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97194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09609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53655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1369" y="603884"/>
            <a:ext cx="400240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/>
              <a:t>Stage 3 -- Take</a:t>
            </a:r>
            <a:r>
              <a:rPr sz="3200" b="1" spc="-120" dirty="0"/>
              <a:t> </a:t>
            </a:r>
            <a:r>
              <a:rPr sz="3200" b="1" spc="-5" dirty="0"/>
              <a:t>Off</a:t>
            </a:r>
            <a:endParaRPr sz="3200" b="1"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021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3895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51375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6814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80428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97194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09609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53655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709166"/>
            <a:ext cx="7837805" cy="4037644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55600" marR="154940" indent="-342900" algn="just">
              <a:lnSpc>
                <a:spcPct val="80000"/>
              </a:lnSpc>
              <a:spcBef>
                <a:spcPts val="765"/>
              </a:spcBef>
              <a:buClr>
                <a:srgbClr val="FFFF00"/>
              </a:buClr>
              <a:buFont typeface="Times New Roman"/>
              <a:buChar char="•"/>
              <a:tabLst>
                <a:tab pos="441959" algn="l"/>
                <a:tab pos="442595" algn="l"/>
              </a:tabLst>
            </a:pPr>
            <a:r>
              <a:rPr sz="2000" dirty="0"/>
              <a:t>	</a:t>
            </a:r>
            <a:r>
              <a:rPr sz="3200" spc="-5" dirty="0">
                <a:latin typeface="Times New Roman"/>
                <a:cs typeface="Times New Roman"/>
              </a:rPr>
              <a:t>Industrialization increases, with workers switching  from the agricultural sector to the manufacturing  sector.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buClr>
                <a:srgbClr val="FFFF00"/>
              </a:buClr>
              <a:buFont typeface="Times New Roman"/>
              <a:buChar char="•"/>
              <a:tabLst>
                <a:tab pos="441959" algn="l"/>
                <a:tab pos="442595" algn="l"/>
              </a:tabLst>
            </a:pPr>
            <a:r>
              <a:rPr sz="2000" dirty="0"/>
              <a:t>	</a:t>
            </a:r>
            <a:r>
              <a:rPr sz="3200" spc="-5" dirty="0">
                <a:latin typeface="Times New Roman"/>
                <a:cs typeface="Times New Roman"/>
              </a:rPr>
              <a:t>The economic </a:t>
            </a:r>
            <a:r>
              <a:rPr sz="3200" dirty="0">
                <a:latin typeface="Times New Roman"/>
                <a:cs typeface="Times New Roman"/>
              </a:rPr>
              <a:t>transitions </a:t>
            </a:r>
            <a:r>
              <a:rPr sz="3200" spc="-5" dirty="0">
                <a:latin typeface="Times New Roman"/>
                <a:cs typeface="Times New Roman"/>
              </a:rPr>
              <a:t>are accompanied by the  </a:t>
            </a:r>
            <a:r>
              <a:rPr sz="3200" dirty="0">
                <a:latin typeface="Times New Roman"/>
                <a:cs typeface="Times New Roman"/>
              </a:rPr>
              <a:t>evolution </a:t>
            </a:r>
            <a:r>
              <a:rPr sz="3200" spc="-5" dirty="0">
                <a:latin typeface="Times New Roman"/>
                <a:cs typeface="Times New Roman"/>
              </a:rPr>
              <a:t>of new political and </a:t>
            </a:r>
            <a:r>
              <a:rPr sz="3200" dirty="0">
                <a:latin typeface="Times New Roman"/>
                <a:cs typeface="Times New Roman"/>
              </a:rPr>
              <a:t>social institutions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that  </a:t>
            </a:r>
            <a:r>
              <a:rPr sz="3200" dirty="0">
                <a:latin typeface="Times New Roman"/>
                <a:cs typeface="Times New Roman"/>
              </a:rPr>
              <a:t>support </a:t>
            </a:r>
            <a:r>
              <a:rPr sz="3200" spc="-5" dirty="0">
                <a:latin typeface="Times New Roman"/>
                <a:cs typeface="Times New Roman"/>
              </a:rPr>
              <a:t>the industrialization. The </a:t>
            </a:r>
            <a:r>
              <a:rPr sz="3200" dirty="0">
                <a:latin typeface="Times New Roman"/>
                <a:cs typeface="Times New Roman"/>
              </a:rPr>
              <a:t>growth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spc="5" dirty="0">
                <a:latin typeface="Times New Roman"/>
                <a:cs typeface="Times New Roman"/>
              </a:rPr>
              <a:t>self-  </a:t>
            </a:r>
            <a:r>
              <a:rPr sz="3200" spc="-5" dirty="0">
                <a:latin typeface="Times New Roman"/>
                <a:cs typeface="Times New Roman"/>
              </a:rPr>
              <a:t>sustaining as investment leads to increasing incomes  in turn generating more savings to finance </a:t>
            </a:r>
            <a:r>
              <a:rPr sz="3200" dirty="0">
                <a:latin typeface="Times New Roman"/>
                <a:cs typeface="Times New Roman"/>
              </a:rPr>
              <a:t>further  </a:t>
            </a:r>
            <a:r>
              <a:rPr sz="3200" spc="-5" dirty="0">
                <a:latin typeface="Times New Roman"/>
                <a:cs typeface="Times New Roman"/>
              </a:rPr>
              <a:t>investment.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73405"/>
            <a:ext cx="8021955" cy="38863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89025" algn="just">
              <a:lnSpc>
                <a:spcPct val="100000"/>
              </a:lnSpc>
              <a:spcBef>
                <a:spcPts val="105"/>
              </a:spcBef>
            </a:pPr>
            <a:r>
              <a:rPr sz="3600" dirty="0">
                <a:latin typeface="Algerian"/>
                <a:cs typeface="Algerian"/>
              </a:rPr>
              <a:t>Stage 4 -- Drive to</a:t>
            </a:r>
            <a:r>
              <a:rPr sz="3600" spc="-60" dirty="0">
                <a:latin typeface="Algerian"/>
                <a:cs typeface="Algerian"/>
              </a:rPr>
              <a:t> </a:t>
            </a:r>
            <a:r>
              <a:rPr sz="3600" spc="-5" dirty="0">
                <a:latin typeface="Algerian"/>
                <a:cs typeface="Algerian"/>
              </a:rPr>
              <a:t>Maturity</a:t>
            </a:r>
            <a:endParaRPr sz="3600">
              <a:latin typeface="Algerian"/>
              <a:cs typeface="Algerian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</a:pPr>
            <a:endParaRPr sz="5400">
              <a:latin typeface="Times New Roman"/>
              <a:cs typeface="Times New Roman"/>
            </a:endParaRPr>
          </a:p>
          <a:p>
            <a:pPr marL="355600" marR="243204" indent="-342900" algn="just">
              <a:lnSpc>
                <a:spcPts val="3070"/>
              </a:lnSpc>
              <a:buClr>
                <a:srgbClr val="FFFF00"/>
              </a:buClr>
              <a:buFont typeface="Times New Roman"/>
              <a:buChar char="•"/>
              <a:tabLst>
                <a:tab pos="558165" algn="l"/>
                <a:tab pos="558800" algn="l"/>
              </a:tabLst>
            </a:pPr>
            <a:r>
              <a:rPr sz="2000" dirty="0"/>
              <a:t>	</a:t>
            </a:r>
            <a:r>
              <a:rPr sz="3200" dirty="0">
                <a:latin typeface="Times New Roman"/>
                <a:cs typeface="Times New Roman"/>
              </a:rPr>
              <a:t>The economy is diversifying into new</a:t>
            </a:r>
            <a:r>
              <a:rPr sz="3200" spc="-1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areas.  Technological innovation is providing a  diverse range of investment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opportunities.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3070"/>
              </a:lnSpc>
              <a:spcBef>
                <a:spcPts val="775"/>
              </a:spcBef>
              <a:buClr>
                <a:srgbClr val="FFFF00"/>
              </a:buClr>
              <a:buFont typeface="Times New Roman"/>
              <a:buChar char="•"/>
              <a:tabLst>
                <a:tab pos="455930" algn="l"/>
                <a:tab pos="456565" algn="l"/>
              </a:tabLst>
            </a:pPr>
            <a:r>
              <a:rPr dirty="0"/>
              <a:t>	</a:t>
            </a:r>
            <a:r>
              <a:rPr sz="3200" dirty="0">
                <a:latin typeface="Times New Roman"/>
                <a:cs typeface="Times New Roman"/>
              </a:rPr>
              <a:t>The economy is producing a wide range of  goods and services and there is less reliance</a:t>
            </a:r>
            <a:r>
              <a:rPr sz="3200" spc="-1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on  imports.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81021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3895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51375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6814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80428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97194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09609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53655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4320" y="946150"/>
            <a:ext cx="69011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Stage 5 -- High </a:t>
            </a:r>
            <a:r>
              <a:rPr sz="3200" spc="-5" dirty="0"/>
              <a:t>Mass</a:t>
            </a:r>
            <a:r>
              <a:rPr sz="3200" spc="-75" dirty="0"/>
              <a:t> </a:t>
            </a:r>
            <a:r>
              <a:rPr sz="3200" spc="-5" dirty="0"/>
              <a:t>Consumption</a:t>
            </a:r>
            <a:endParaRPr sz="320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2286000"/>
            <a:ext cx="7254875" cy="227012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455930" marR="704850" indent="-455930" algn="just">
              <a:lnSpc>
                <a:spcPts val="3070"/>
              </a:lnSpc>
              <a:spcBef>
                <a:spcPts val="844"/>
              </a:spcBef>
              <a:buClr>
                <a:srgbClr val="FFFF00"/>
              </a:buClr>
              <a:buChar char="•"/>
              <a:tabLst>
                <a:tab pos="455930" algn="l"/>
                <a:tab pos="456565" algn="l"/>
              </a:tabLst>
            </a:pPr>
            <a:r>
              <a:rPr sz="3200" dirty="0">
                <a:latin typeface="Times New Roman"/>
                <a:cs typeface="Times New Roman"/>
              </a:rPr>
              <a:t>The economy is geared towards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mass  consumption.</a:t>
            </a:r>
            <a:endParaRPr sz="3200">
              <a:latin typeface="Times New Roman"/>
              <a:cs typeface="Times New Roman"/>
            </a:endParaRPr>
          </a:p>
          <a:p>
            <a:pPr marL="455930" indent="-443230" algn="just">
              <a:lnSpc>
                <a:spcPct val="100000"/>
              </a:lnSpc>
              <a:spcBef>
                <a:spcPts val="30"/>
              </a:spcBef>
              <a:buClr>
                <a:srgbClr val="FFFF00"/>
              </a:buClr>
              <a:buChar char="•"/>
              <a:tabLst>
                <a:tab pos="455930" algn="l"/>
                <a:tab pos="456565" algn="l"/>
              </a:tabLst>
            </a:pPr>
            <a:r>
              <a:rPr sz="3200" dirty="0">
                <a:latin typeface="Times New Roman"/>
                <a:cs typeface="Times New Roman"/>
              </a:rPr>
              <a:t>The consumer durable industries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flourish.</a:t>
            </a:r>
            <a:endParaRPr sz="3200">
              <a:latin typeface="Times New Roman"/>
              <a:cs typeface="Times New Roman"/>
            </a:endParaRPr>
          </a:p>
          <a:p>
            <a:pPr marL="355600" marR="212725" indent="-342900" algn="just">
              <a:lnSpc>
                <a:spcPts val="3070"/>
              </a:lnSpc>
              <a:spcBef>
                <a:spcPts val="745"/>
              </a:spcBef>
              <a:buClr>
                <a:srgbClr val="FFFF00"/>
              </a:buClr>
              <a:buFont typeface="Times New Roman"/>
              <a:buChar char="•"/>
              <a:tabLst>
                <a:tab pos="455930" algn="l"/>
                <a:tab pos="456565" algn="l"/>
              </a:tabLst>
            </a:pPr>
            <a:r>
              <a:rPr dirty="0"/>
              <a:t>	</a:t>
            </a:r>
            <a:r>
              <a:rPr sz="3200" dirty="0">
                <a:latin typeface="Times New Roman"/>
                <a:cs typeface="Times New Roman"/>
              </a:rPr>
              <a:t>The service sector becomes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increasingly  dominant.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021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3895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51375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6814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80428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97194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09609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853655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" y="2525648"/>
            <a:ext cx="3381375" cy="0"/>
          </a:xfrm>
          <a:custGeom>
            <a:avLst/>
            <a:gdLst/>
            <a:ahLst/>
            <a:cxnLst/>
            <a:rect l="l" t="t" r="r" b="b"/>
            <a:pathLst>
              <a:path w="3381375">
                <a:moveTo>
                  <a:pt x="0" y="0"/>
                </a:moveTo>
                <a:lnTo>
                  <a:pt x="338131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71512" y="3514725"/>
            <a:ext cx="3381375" cy="0"/>
          </a:xfrm>
          <a:custGeom>
            <a:avLst/>
            <a:gdLst/>
            <a:ahLst/>
            <a:cxnLst/>
            <a:rect l="l" t="t" r="r" b="b"/>
            <a:pathLst>
              <a:path w="3381375">
                <a:moveTo>
                  <a:pt x="0" y="0"/>
                </a:moveTo>
                <a:lnTo>
                  <a:pt x="338131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1512" y="4362450"/>
            <a:ext cx="3381375" cy="0"/>
          </a:xfrm>
          <a:custGeom>
            <a:avLst/>
            <a:gdLst/>
            <a:ahLst/>
            <a:cxnLst/>
            <a:rect l="l" t="t" r="r" b="b"/>
            <a:pathLst>
              <a:path w="3381375">
                <a:moveTo>
                  <a:pt x="0" y="0"/>
                </a:moveTo>
                <a:lnTo>
                  <a:pt x="338131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1512" y="5213350"/>
            <a:ext cx="3381375" cy="0"/>
          </a:xfrm>
          <a:custGeom>
            <a:avLst/>
            <a:gdLst/>
            <a:ahLst/>
            <a:cxnLst/>
            <a:rect l="l" t="t" r="r" b="b"/>
            <a:pathLst>
              <a:path w="3381375">
                <a:moveTo>
                  <a:pt x="0" y="0"/>
                </a:moveTo>
                <a:lnTo>
                  <a:pt x="338131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800" y="1662176"/>
            <a:ext cx="0" cy="4554855"/>
          </a:xfrm>
          <a:custGeom>
            <a:avLst/>
            <a:gdLst/>
            <a:ahLst/>
            <a:cxnLst/>
            <a:rect l="l" t="t" r="r" b="b"/>
            <a:pathLst>
              <a:path h="4554855">
                <a:moveTo>
                  <a:pt x="0" y="0"/>
                </a:moveTo>
                <a:lnTo>
                  <a:pt x="0" y="4554474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38600" y="1662176"/>
            <a:ext cx="0" cy="4554855"/>
          </a:xfrm>
          <a:custGeom>
            <a:avLst/>
            <a:gdLst/>
            <a:ahLst/>
            <a:cxnLst/>
            <a:rect l="l" t="t" r="r" b="b"/>
            <a:pathLst>
              <a:path h="4554855">
                <a:moveTo>
                  <a:pt x="0" y="0"/>
                </a:moveTo>
                <a:lnTo>
                  <a:pt x="0" y="4554474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1512" y="1676400"/>
            <a:ext cx="3381375" cy="0"/>
          </a:xfrm>
          <a:custGeom>
            <a:avLst/>
            <a:gdLst/>
            <a:ahLst/>
            <a:cxnLst/>
            <a:rect l="l" t="t" r="r" b="b"/>
            <a:pathLst>
              <a:path w="3381375">
                <a:moveTo>
                  <a:pt x="0" y="0"/>
                </a:moveTo>
                <a:lnTo>
                  <a:pt x="3381311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1512" y="6202362"/>
            <a:ext cx="3381375" cy="0"/>
          </a:xfrm>
          <a:custGeom>
            <a:avLst/>
            <a:gdLst/>
            <a:ahLst/>
            <a:cxnLst/>
            <a:rect l="l" t="t" r="r" b="b"/>
            <a:pathLst>
              <a:path w="3381375">
                <a:moveTo>
                  <a:pt x="0" y="0"/>
                </a:moveTo>
                <a:lnTo>
                  <a:pt x="3381311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00087" y="1702053"/>
            <a:ext cx="3324225" cy="43781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Traditional</a:t>
            </a:r>
            <a:r>
              <a:rPr sz="2400" spc="-5" dirty="0">
                <a:latin typeface="Arial"/>
                <a:cs typeface="Arial"/>
              </a:rPr>
              <a:t> Society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300">
              <a:latin typeface="Times New Roman"/>
              <a:cs typeface="Times New Roman"/>
            </a:endParaRPr>
          </a:p>
          <a:p>
            <a:pPr marL="76835" marR="781685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Pre-Conditions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  </a:t>
            </a:r>
            <a:r>
              <a:rPr sz="2400" spc="-70" dirty="0">
                <a:latin typeface="Arial"/>
                <a:cs typeface="Arial"/>
              </a:rPr>
              <a:t>Take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Off</a:t>
            </a:r>
            <a:endParaRPr sz="2400">
              <a:latin typeface="Arial"/>
              <a:cs typeface="Arial"/>
            </a:endParaRPr>
          </a:p>
          <a:p>
            <a:pPr marL="76835">
              <a:lnSpc>
                <a:spcPct val="100000"/>
              </a:lnSpc>
              <a:spcBef>
                <a:spcPts val="2030"/>
              </a:spcBef>
            </a:pPr>
            <a:r>
              <a:rPr sz="2400" spc="-40" dirty="0">
                <a:latin typeface="Arial"/>
                <a:cs typeface="Arial"/>
              </a:rPr>
              <a:t>Take-Off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300">
              <a:latin typeface="Times New Roman"/>
              <a:cs typeface="Times New Roman"/>
            </a:endParaRPr>
          </a:p>
          <a:p>
            <a:pPr marL="7683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Drive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Maturity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300">
              <a:latin typeface="Times New Roman"/>
              <a:cs typeface="Times New Roman"/>
            </a:endParaRPr>
          </a:p>
          <a:p>
            <a:pPr marL="76835" marR="83502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Age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10" dirty="0">
                <a:latin typeface="Arial"/>
                <a:cs typeface="Arial"/>
              </a:rPr>
              <a:t>High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Mass  </a:t>
            </a:r>
            <a:r>
              <a:rPr sz="2400" spc="-5" dirty="0">
                <a:latin typeface="Arial"/>
                <a:cs typeface="Arial"/>
              </a:rPr>
              <a:t>Consumption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633976" y="258191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704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33976" y="3547744"/>
            <a:ext cx="4067175" cy="338455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704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33976" y="437553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704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33976" y="5206491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704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48200" y="1738376"/>
            <a:ext cx="0" cy="4448175"/>
          </a:xfrm>
          <a:custGeom>
            <a:avLst/>
            <a:gdLst/>
            <a:ahLst/>
            <a:cxnLst/>
            <a:rect l="l" t="t" r="r" b="b"/>
            <a:pathLst>
              <a:path h="4448175">
                <a:moveTo>
                  <a:pt x="0" y="0"/>
                </a:moveTo>
                <a:lnTo>
                  <a:pt x="0" y="4448111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686800" y="1738376"/>
            <a:ext cx="0" cy="4448175"/>
          </a:xfrm>
          <a:custGeom>
            <a:avLst/>
            <a:gdLst/>
            <a:ahLst/>
            <a:cxnLst/>
            <a:rect l="l" t="t" r="r" b="b"/>
            <a:pathLst>
              <a:path h="4448175">
                <a:moveTo>
                  <a:pt x="0" y="0"/>
                </a:moveTo>
                <a:lnTo>
                  <a:pt x="0" y="4448111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33976" y="175260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7048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33976" y="617220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7048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773074" y="706882"/>
            <a:ext cx="744537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45690" marR="5080" indent="-2333625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0066"/>
                </a:solidFill>
                <a:latin typeface="Arial"/>
                <a:cs typeface="Arial"/>
              </a:rPr>
              <a:t>What sectors </a:t>
            </a:r>
            <a:r>
              <a:rPr sz="3200" b="1" spc="-5" dirty="0">
                <a:solidFill>
                  <a:srgbClr val="FF0066"/>
                </a:solidFill>
                <a:latin typeface="Arial"/>
                <a:cs typeface="Arial"/>
              </a:rPr>
              <a:t>emerge in every stage</a:t>
            </a:r>
            <a:r>
              <a:rPr sz="3200" b="1" spc="-10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0066"/>
                </a:solidFill>
                <a:latin typeface="Arial"/>
                <a:cs typeface="Arial"/>
              </a:rPr>
              <a:t>of  </a:t>
            </a:r>
            <a:r>
              <a:rPr sz="3200" b="1" spc="-5" dirty="0">
                <a:solidFill>
                  <a:srgbClr val="FF0066"/>
                </a:solidFill>
                <a:latin typeface="Arial"/>
                <a:cs typeface="Arial"/>
              </a:rPr>
              <a:t>development?</a:t>
            </a:r>
            <a:endParaRPr sz="32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1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0</a:t>
            </a:r>
          </a:p>
        </p:txBody>
      </p:sp>
      <p:sp>
        <p:nvSpPr>
          <p:cNvPr id="20" name="object 20"/>
          <p:cNvSpPr/>
          <p:nvPr/>
        </p:nvSpPr>
        <p:spPr>
          <a:xfrm>
            <a:off x="3962400" y="2209800"/>
            <a:ext cx="976630" cy="228600"/>
          </a:xfrm>
          <a:custGeom>
            <a:avLst/>
            <a:gdLst/>
            <a:ahLst/>
            <a:cxnLst/>
            <a:rect l="l" t="t" r="r" b="b"/>
            <a:pathLst>
              <a:path w="976629" h="228600">
                <a:moveTo>
                  <a:pt x="861440" y="0"/>
                </a:moveTo>
                <a:lnTo>
                  <a:pt x="86144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861440" y="171450"/>
                </a:lnTo>
                <a:lnTo>
                  <a:pt x="861440" y="228600"/>
                </a:lnTo>
                <a:lnTo>
                  <a:pt x="976376" y="114300"/>
                </a:lnTo>
                <a:lnTo>
                  <a:pt x="861440" y="0"/>
                </a:lnTo>
                <a:close/>
              </a:path>
            </a:pathLst>
          </a:custGeom>
          <a:solidFill>
            <a:srgbClr val="FF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62400" y="2209800"/>
            <a:ext cx="976630" cy="228600"/>
          </a:xfrm>
          <a:custGeom>
            <a:avLst/>
            <a:gdLst/>
            <a:ahLst/>
            <a:cxnLst/>
            <a:rect l="l" t="t" r="r" b="b"/>
            <a:pathLst>
              <a:path w="976629" h="228600">
                <a:moveTo>
                  <a:pt x="0" y="57150"/>
                </a:moveTo>
                <a:lnTo>
                  <a:pt x="861440" y="57150"/>
                </a:lnTo>
                <a:lnTo>
                  <a:pt x="861440" y="0"/>
                </a:lnTo>
                <a:lnTo>
                  <a:pt x="976376" y="114300"/>
                </a:lnTo>
                <a:lnTo>
                  <a:pt x="861440" y="228600"/>
                </a:lnTo>
                <a:lnTo>
                  <a:pt x="86144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62400" y="3019425"/>
            <a:ext cx="976630" cy="333375"/>
          </a:xfrm>
          <a:custGeom>
            <a:avLst/>
            <a:gdLst/>
            <a:ahLst/>
            <a:cxnLst/>
            <a:rect l="l" t="t" r="r" b="b"/>
            <a:pathLst>
              <a:path w="976629" h="333375">
                <a:moveTo>
                  <a:pt x="808863" y="0"/>
                </a:moveTo>
                <a:lnTo>
                  <a:pt x="808863" y="83312"/>
                </a:lnTo>
                <a:lnTo>
                  <a:pt x="0" y="83312"/>
                </a:lnTo>
                <a:lnTo>
                  <a:pt x="0" y="250062"/>
                </a:lnTo>
                <a:lnTo>
                  <a:pt x="808863" y="250062"/>
                </a:lnTo>
                <a:lnTo>
                  <a:pt x="808863" y="333375"/>
                </a:lnTo>
                <a:lnTo>
                  <a:pt x="976376" y="166624"/>
                </a:lnTo>
                <a:lnTo>
                  <a:pt x="808863" y="0"/>
                </a:lnTo>
                <a:close/>
              </a:path>
            </a:pathLst>
          </a:custGeom>
          <a:solidFill>
            <a:srgbClr val="FF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962400" y="3019425"/>
            <a:ext cx="976630" cy="333375"/>
          </a:xfrm>
          <a:custGeom>
            <a:avLst/>
            <a:gdLst/>
            <a:ahLst/>
            <a:cxnLst/>
            <a:rect l="l" t="t" r="r" b="b"/>
            <a:pathLst>
              <a:path w="976629" h="333375">
                <a:moveTo>
                  <a:pt x="0" y="83312"/>
                </a:moveTo>
                <a:lnTo>
                  <a:pt x="808863" y="83312"/>
                </a:lnTo>
                <a:lnTo>
                  <a:pt x="808863" y="0"/>
                </a:lnTo>
                <a:lnTo>
                  <a:pt x="976376" y="166624"/>
                </a:lnTo>
                <a:lnTo>
                  <a:pt x="808863" y="333375"/>
                </a:lnTo>
                <a:lnTo>
                  <a:pt x="808863" y="250062"/>
                </a:lnTo>
                <a:lnTo>
                  <a:pt x="0" y="250062"/>
                </a:lnTo>
                <a:lnTo>
                  <a:pt x="0" y="83312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962400" y="3657600"/>
            <a:ext cx="976630" cy="533400"/>
          </a:xfrm>
          <a:custGeom>
            <a:avLst/>
            <a:gdLst/>
            <a:ahLst/>
            <a:cxnLst/>
            <a:rect l="l" t="t" r="r" b="b"/>
            <a:pathLst>
              <a:path w="976629" h="533400">
                <a:moveTo>
                  <a:pt x="708278" y="0"/>
                </a:moveTo>
                <a:lnTo>
                  <a:pt x="708278" y="133350"/>
                </a:lnTo>
                <a:lnTo>
                  <a:pt x="0" y="133350"/>
                </a:lnTo>
                <a:lnTo>
                  <a:pt x="0" y="400050"/>
                </a:lnTo>
                <a:lnTo>
                  <a:pt x="708278" y="400050"/>
                </a:lnTo>
                <a:lnTo>
                  <a:pt x="708278" y="533400"/>
                </a:lnTo>
                <a:lnTo>
                  <a:pt x="976376" y="266700"/>
                </a:lnTo>
                <a:lnTo>
                  <a:pt x="708278" y="0"/>
                </a:lnTo>
                <a:close/>
              </a:path>
            </a:pathLst>
          </a:custGeom>
          <a:solidFill>
            <a:srgbClr val="FF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962400" y="3657600"/>
            <a:ext cx="976630" cy="533400"/>
          </a:xfrm>
          <a:custGeom>
            <a:avLst/>
            <a:gdLst/>
            <a:ahLst/>
            <a:cxnLst/>
            <a:rect l="l" t="t" r="r" b="b"/>
            <a:pathLst>
              <a:path w="976629" h="533400">
                <a:moveTo>
                  <a:pt x="0" y="133350"/>
                </a:moveTo>
                <a:lnTo>
                  <a:pt x="708278" y="133350"/>
                </a:lnTo>
                <a:lnTo>
                  <a:pt x="708278" y="0"/>
                </a:lnTo>
                <a:lnTo>
                  <a:pt x="976376" y="266700"/>
                </a:lnTo>
                <a:lnTo>
                  <a:pt x="708278" y="533400"/>
                </a:lnTo>
                <a:lnTo>
                  <a:pt x="708278" y="400050"/>
                </a:lnTo>
                <a:lnTo>
                  <a:pt x="0" y="400050"/>
                </a:lnTo>
                <a:lnTo>
                  <a:pt x="0" y="13335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962400" y="4648200"/>
            <a:ext cx="976630" cy="381000"/>
          </a:xfrm>
          <a:custGeom>
            <a:avLst/>
            <a:gdLst/>
            <a:ahLst/>
            <a:cxnLst/>
            <a:rect l="l" t="t" r="r" b="b"/>
            <a:pathLst>
              <a:path w="976629" h="381000">
                <a:moveTo>
                  <a:pt x="784860" y="0"/>
                </a:moveTo>
                <a:lnTo>
                  <a:pt x="784860" y="95250"/>
                </a:lnTo>
                <a:lnTo>
                  <a:pt x="0" y="95250"/>
                </a:lnTo>
                <a:lnTo>
                  <a:pt x="0" y="285750"/>
                </a:lnTo>
                <a:lnTo>
                  <a:pt x="784860" y="285750"/>
                </a:lnTo>
                <a:lnTo>
                  <a:pt x="784860" y="381000"/>
                </a:lnTo>
                <a:lnTo>
                  <a:pt x="976376" y="190500"/>
                </a:lnTo>
                <a:lnTo>
                  <a:pt x="784860" y="0"/>
                </a:lnTo>
                <a:close/>
              </a:path>
            </a:pathLst>
          </a:custGeom>
          <a:solidFill>
            <a:srgbClr val="FF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962400" y="4648200"/>
            <a:ext cx="976630" cy="381000"/>
          </a:xfrm>
          <a:custGeom>
            <a:avLst/>
            <a:gdLst/>
            <a:ahLst/>
            <a:cxnLst/>
            <a:rect l="l" t="t" r="r" b="b"/>
            <a:pathLst>
              <a:path w="976629" h="381000">
                <a:moveTo>
                  <a:pt x="0" y="285750"/>
                </a:moveTo>
                <a:lnTo>
                  <a:pt x="784860" y="285750"/>
                </a:lnTo>
                <a:lnTo>
                  <a:pt x="784860" y="381000"/>
                </a:lnTo>
                <a:lnTo>
                  <a:pt x="976376" y="190500"/>
                </a:lnTo>
                <a:lnTo>
                  <a:pt x="784860" y="0"/>
                </a:lnTo>
                <a:lnTo>
                  <a:pt x="784860" y="95250"/>
                </a:lnTo>
                <a:lnTo>
                  <a:pt x="0" y="95250"/>
                </a:lnTo>
                <a:lnTo>
                  <a:pt x="0" y="28575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962400" y="5638800"/>
            <a:ext cx="976630" cy="381000"/>
          </a:xfrm>
          <a:custGeom>
            <a:avLst/>
            <a:gdLst/>
            <a:ahLst/>
            <a:cxnLst/>
            <a:rect l="l" t="t" r="r" b="b"/>
            <a:pathLst>
              <a:path w="976629" h="381000">
                <a:moveTo>
                  <a:pt x="784860" y="0"/>
                </a:moveTo>
                <a:lnTo>
                  <a:pt x="784860" y="95250"/>
                </a:lnTo>
                <a:lnTo>
                  <a:pt x="0" y="95250"/>
                </a:lnTo>
                <a:lnTo>
                  <a:pt x="0" y="285750"/>
                </a:lnTo>
                <a:lnTo>
                  <a:pt x="784860" y="285750"/>
                </a:lnTo>
                <a:lnTo>
                  <a:pt x="784860" y="381000"/>
                </a:lnTo>
                <a:lnTo>
                  <a:pt x="976376" y="190500"/>
                </a:lnTo>
                <a:lnTo>
                  <a:pt x="784860" y="0"/>
                </a:lnTo>
                <a:close/>
              </a:path>
            </a:pathLst>
          </a:custGeom>
          <a:solidFill>
            <a:srgbClr val="FF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62400" y="5638800"/>
            <a:ext cx="976630" cy="381000"/>
          </a:xfrm>
          <a:custGeom>
            <a:avLst/>
            <a:gdLst/>
            <a:ahLst/>
            <a:cxnLst/>
            <a:rect l="l" t="t" r="r" b="b"/>
            <a:pathLst>
              <a:path w="976629" h="381000">
                <a:moveTo>
                  <a:pt x="0" y="95250"/>
                </a:moveTo>
                <a:lnTo>
                  <a:pt x="784860" y="95250"/>
                </a:lnTo>
                <a:lnTo>
                  <a:pt x="784860" y="0"/>
                </a:lnTo>
                <a:lnTo>
                  <a:pt x="976376" y="190500"/>
                </a:lnTo>
                <a:lnTo>
                  <a:pt x="784860" y="381000"/>
                </a:lnTo>
                <a:lnTo>
                  <a:pt x="784860" y="285750"/>
                </a:lnTo>
                <a:lnTo>
                  <a:pt x="0" y="285750"/>
                </a:lnTo>
                <a:lnTo>
                  <a:pt x="0" y="9525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873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81021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63895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51375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46814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480428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297194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309609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53655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8161" y="744982"/>
            <a:ext cx="64204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Arial"/>
                <a:cs typeface="Arial"/>
              </a:rPr>
              <a:t>Rostow's Stages of</a:t>
            </a:r>
            <a:r>
              <a:rPr sz="3200" b="1" spc="-13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Development</a:t>
            </a:r>
            <a:endParaRPr sz="32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1</a:t>
            </a:r>
          </a:p>
        </p:txBody>
      </p:sp>
      <p:sp>
        <p:nvSpPr>
          <p:cNvPr id="41" name="object 4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0</a:t>
            </a:r>
          </a:p>
        </p:txBody>
      </p:sp>
      <p:sp>
        <p:nvSpPr>
          <p:cNvPr id="3" name="object 3"/>
          <p:cNvSpPr/>
          <p:nvPr/>
        </p:nvSpPr>
        <p:spPr>
          <a:xfrm>
            <a:off x="671512" y="2343150"/>
            <a:ext cx="3381375" cy="0"/>
          </a:xfrm>
          <a:custGeom>
            <a:avLst/>
            <a:gdLst/>
            <a:ahLst/>
            <a:cxnLst/>
            <a:rect l="l" t="t" r="r" b="b"/>
            <a:pathLst>
              <a:path w="3381375">
                <a:moveTo>
                  <a:pt x="0" y="0"/>
                </a:moveTo>
                <a:lnTo>
                  <a:pt x="338131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1512" y="3332226"/>
            <a:ext cx="3381375" cy="0"/>
          </a:xfrm>
          <a:custGeom>
            <a:avLst/>
            <a:gdLst/>
            <a:ahLst/>
            <a:cxnLst/>
            <a:rect l="l" t="t" r="r" b="b"/>
            <a:pathLst>
              <a:path w="3381375">
                <a:moveTo>
                  <a:pt x="0" y="0"/>
                </a:moveTo>
                <a:lnTo>
                  <a:pt x="338131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1512" y="4179951"/>
            <a:ext cx="3381375" cy="0"/>
          </a:xfrm>
          <a:custGeom>
            <a:avLst/>
            <a:gdLst/>
            <a:ahLst/>
            <a:cxnLst/>
            <a:rect l="l" t="t" r="r" b="b"/>
            <a:pathLst>
              <a:path w="3381375">
                <a:moveTo>
                  <a:pt x="0" y="0"/>
                </a:moveTo>
                <a:lnTo>
                  <a:pt x="338131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1512" y="5030851"/>
            <a:ext cx="3381375" cy="0"/>
          </a:xfrm>
          <a:custGeom>
            <a:avLst/>
            <a:gdLst/>
            <a:ahLst/>
            <a:cxnLst/>
            <a:rect l="l" t="t" r="r" b="b"/>
            <a:pathLst>
              <a:path w="3381375">
                <a:moveTo>
                  <a:pt x="0" y="0"/>
                </a:moveTo>
                <a:lnTo>
                  <a:pt x="338131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800" y="1479550"/>
            <a:ext cx="0" cy="4554855"/>
          </a:xfrm>
          <a:custGeom>
            <a:avLst/>
            <a:gdLst/>
            <a:ahLst/>
            <a:cxnLst/>
            <a:rect l="l" t="t" r="r" b="b"/>
            <a:pathLst>
              <a:path h="4554855">
                <a:moveTo>
                  <a:pt x="0" y="0"/>
                </a:moveTo>
                <a:lnTo>
                  <a:pt x="0" y="4554537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38600" y="1479550"/>
            <a:ext cx="0" cy="4554855"/>
          </a:xfrm>
          <a:custGeom>
            <a:avLst/>
            <a:gdLst/>
            <a:ahLst/>
            <a:cxnLst/>
            <a:rect l="l" t="t" r="r" b="b"/>
            <a:pathLst>
              <a:path h="4554855">
                <a:moveTo>
                  <a:pt x="0" y="0"/>
                </a:moveTo>
                <a:lnTo>
                  <a:pt x="0" y="4554537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1512" y="1493900"/>
            <a:ext cx="3381375" cy="0"/>
          </a:xfrm>
          <a:custGeom>
            <a:avLst/>
            <a:gdLst/>
            <a:ahLst/>
            <a:cxnLst/>
            <a:rect l="l" t="t" r="r" b="b"/>
            <a:pathLst>
              <a:path w="3381375">
                <a:moveTo>
                  <a:pt x="0" y="0"/>
                </a:moveTo>
                <a:lnTo>
                  <a:pt x="3381311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1512" y="6019800"/>
            <a:ext cx="3381375" cy="0"/>
          </a:xfrm>
          <a:custGeom>
            <a:avLst/>
            <a:gdLst/>
            <a:ahLst/>
            <a:cxnLst/>
            <a:rect l="l" t="t" r="r" b="b"/>
            <a:pathLst>
              <a:path w="3381375">
                <a:moveTo>
                  <a:pt x="0" y="0"/>
                </a:moveTo>
                <a:lnTo>
                  <a:pt x="3381311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0087" y="1519554"/>
            <a:ext cx="33242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Traditional</a:t>
            </a:r>
            <a:r>
              <a:rPr sz="2400" spc="-5" dirty="0">
                <a:latin typeface="Arial"/>
                <a:cs typeface="Arial"/>
              </a:rPr>
              <a:t> Society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0087" y="2369058"/>
            <a:ext cx="33242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835" marR="78168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Pre-Conditions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  </a:t>
            </a:r>
            <a:r>
              <a:rPr sz="2400" spc="-70" dirty="0">
                <a:latin typeface="Arial"/>
                <a:cs typeface="Arial"/>
              </a:rPr>
              <a:t>Take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Off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0087" y="3358083"/>
            <a:ext cx="33242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100"/>
              </a:spcBef>
            </a:pPr>
            <a:r>
              <a:rPr sz="2400" spc="-40" dirty="0">
                <a:latin typeface="Arial"/>
                <a:cs typeface="Arial"/>
              </a:rPr>
              <a:t>Take-Off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0087" y="4205985"/>
            <a:ext cx="33242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Drive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Maturity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0087" y="5057394"/>
            <a:ext cx="33242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835" marR="83502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Age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10" dirty="0">
                <a:latin typeface="Arial"/>
                <a:cs typeface="Arial"/>
              </a:rPr>
              <a:t>High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Mass  </a:t>
            </a:r>
            <a:r>
              <a:rPr sz="2400" spc="-5" dirty="0">
                <a:latin typeface="Arial"/>
                <a:cs typeface="Arial"/>
              </a:rPr>
              <a:t>Consumption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711700" y="2335276"/>
            <a:ext cx="3837304" cy="0"/>
          </a:xfrm>
          <a:custGeom>
            <a:avLst/>
            <a:gdLst/>
            <a:ahLst/>
            <a:cxnLst/>
            <a:rect l="l" t="t" r="r" b="b"/>
            <a:pathLst>
              <a:path w="3837304">
                <a:moveTo>
                  <a:pt x="0" y="0"/>
                </a:moveTo>
                <a:lnTo>
                  <a:pt x="383692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11700" y="3297301"/>
            <a:ext cx="3837304" cy="0"/>
          </a:xfrm>
          <a:custGeom>
            <a:avLst/>
            <a:gdLst/>
            <a:ahLst/>
            <a:cxnLst/>
            <a:rect l="l" t="t" r="r" b="b"/>
            <a:pathLst>
              <a:path w="3837304">
                <a:moveTo>
                  <a:pt x="0" y="0"/>
                </a:moveTo>
                <a:lnTo>
                  <a:pt x="383692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11700" y="4257675"/>
            <a:ext cx="3837304" cy="0"/>
          </a:xfrm>
          <a:custGeom>
            <a:avLst/>
            <a:gdLst/>
            <a:ahLst/>
            <a:cxnLst/>
            <a:rect l="l" t="t" r="r" b="b"/>
            <a:pathLst>
              <a:path w="3837304">
                <a:moveTo>
                  <a:pt x="0" y="0"/>
                </a:moveTo>
                <a:lnTo>
                  <a:pt x="383692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11700" y="5218176"/>
            <a:ext cx="3837304" cy="0"/>
          </a:xfrm>
          <a:custGeom>
            <a:avLst/>
            <a:gdLst/>
            <a:ahLst/>
            <a:cxnLst/>
            <a:rect l="l" t="t" r="r" b="b"/>
            <a:pathLst>
              <a:path w="3837304">
                <a:moveTo>
                  <a:pt x="0" y="0"/>
                </a:moveTo>
                <a:lnTo>
                  <a:pt x="383692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26051" y="1360550"/>
            <a:ext cx="0" cy="4524375"/>
          </a:xfrm>
          <a:custGeom>
            <a:avLst/>
            <a:gdLst/>
            <a:ahLst/>
            <a:cxnLst/>
            <a:rect l="l" t="t" r="r" b="b"/>
            <a:pathLst>
              <a:path h="4524375">
                <a:moveTo>
                  <a:pt x="0" y="0"/>
                </a:moveTo>
                <a:lnTo>
                  <a:pt x="0" y="4524311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534400" y="1360550"/>
            <a:ext cx="0" cy="4524375"/>
          </a:xfrm>
          <a:custGeom>
            <a:avLst/>
            <a:gdLst/>
            <a:ahLst/>
            <a:cxnLst/>
            <a:rect l="l" t="t" r="r" b="b"/>
            <a:pathLst>
              <a:path h="4524375">
                <a:moveTo>
                  <a:pt x="0" y="0"/>
                </a:moveTo>
                <a:lnTo>
                  <a:pt x="0" y="4524311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711700" y="1374775"/>
            <a:ext cx="3837304" cy="0"/>
          </a:xfrm>
          <a:custGeom>
            <a:avLst/>
            <a:gdLst/>
            <a:ahLst/>
            <a:cxnLst/>
            <a:rect l="l" t="t" r="r" b="b"/>
            <a:pathLst>
              <a:path w="3837304">
                <a:moveTo>
                  <a:pt x="0" y="0"/>
                </a:moveTo>
                <a:lnTo>
                  <a:pt x="3836924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711700" y="5870575"/>
            <a:ext cx="3837304" cy="0"/>
          </a:xfrm>
          <a:custGeom>
            <a:avLst/>
            <a:gdLst/>
            <a:ahLst/>
            <a:cxnLst/>
            <a:rect l="l" t="t" r="r" b="b"/>
            <a:pathLst>
              <a:path w="3837304">
                <a:moveTo>
                  <a:pt x="0" y="0"/>
                </a:moveTo>
                <a:lnTo>
                  <a:pt x="3836924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740338" y="1400378"/>
            <a:ext cx="3780154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Agricultural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Sector</a:t>
            </a:r>
            <a:endParaRPr sz="24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(Subsistence)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40338" y="2361057"/>
            <a:ext cx="37801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Agricultural Sector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(Trade)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40338" y="3323335"/>
            <a:ext cx="378015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7560" marR="299720" indent="-492759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Industrial,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Government,  </a:t>
            </a:r>
            <a:r>
              <a:rPr sz="2400" spc="-5" dirty="0">
                <a:latin typeface="Arial"/>
                <a:cs typeface="Arial"/>
              </a:rPr>
              <a:t>Financial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Sector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40338" y="4284091"/>
            <a:ext cx="378015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380" marR="111125" indent="66929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Industrial Sector  </a:t>
            </a:r>
            <a:r>
              <a:rPr sz="2400" spc="-25" dirty="0">
                <a:latin typeface="Arial"/>
                <a:cs typeface="Arial"/>
              </a:rPr>
              <a:t>(Technological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Innovation)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40338" y="5244465"/>
            <a:ext cx="37801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99794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Service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Sector</a:t>
            </a:r>
            <a:endParaRPr sz="2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962400" y="1676400"/>
            <a:ext cx="976630" cy="485775"/>
          </a:xfrm>
          <a:custGeom>
            <a:avLst/>
            <a:gdLst/>
            <a:ahLst/>
            <a:cxnLst/>
            <a:rect l="l" t="t" r="r" b="b"/>
            <a:pathLst>
              <a:path w="976629" h="485775">
                <a:moveTo>
                  <a:pt x="732282" y="0"/>
                </a:moveTo>
                <a:lnTo>
                  <a:pt x="732282" y="121412"/>
                </a:lnTo>
                <a:lnTo>
                  <a:pt x="0" y="121412"/>
                </a:lnTo>
                <a:lnTo>
                  <a:pt x="0" y="364363"/>
                </a:lnTo>
                <a:lnTo>
                  <a:pt x="732282" y="364363"/>
                </a:lnTo>
                <a:lnTo>
                  <a:pt x="732282" y="485775"/>
                </a:lnTo>
                <a:lnTo>
                  <a:pt x="976376" y="242950"/>
                </a:lnTo>
                <a:lnTo>
                  <a:pt x="732282" y="0"/>
                </a:lnTo>
                <a:close/>
              </a:path>
            </a:pathLst>
          </a:custGeom>
          <a:solidFill>
            <a:srgbClr val="FF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62400" y="1676400"/>
            <a:ext cx="976630" cy="485775"/>
          </a:xfrm>
          <a:custGeom>
            <a:avLst/>
            <a:gdLst/>
            <a:ahLst/>
            <a:cxnLst/>
            <a:rect l="l" t="t" r="r" b="b"/>
            <a:pathLst>
              <a:path w="976629" h="485775">
                <a:moveTo>
                  <a:pt x="0" y="121412"/>
                </a:moveTo>
                <a:lnTo>
                  <a:pt x="732282" y="121412"/>
                </a:lnTo>
                <a:lnTo>
                  <a:pt x="732282" y="0"/>
                </a:lnTo>
                <a:lnTo>
                  <a:pt x="976376" y="242950"/>
                </a:lnTo>
                <a:lnTo>
                  <a:pt x="732282" y="485775"/>
                </a:lnTo>
                <a:lnTo>
                  <a:pt x="732282" y="364363"/>
                </a:lnTo>
                <a:lnTo>
                  <a:pt x="0" y="364363"/>
                </a:lnTo>
                <a:lnTo>
                  <a:pt x="0" y="121412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62400" y="2486025"/>
            <a:ext cx="976630" cy="485775"/>
          </a:xfrm>
          <a:custGeom>
            <a:avLst/>
            <a:gdLst/>
            <a:ahLst/>
            <a:cxnLst/>
            <a:rect l="l" t="t" r="r" b="b"/>
            <a:pathLst>
              <a:path w="976629" h="485775">
                <a:moveTo>
                  <a:pt x="732282" y="0"/>
                </a:moveTo>
                <a:lnTo>
                  <a:pt x="732282" y="121412"/>
                </a:lnTo>
                <a:lnTo>
                  <a:pt x="0" y="121412"/>
                </a:lnTo>
                <a:lnTo>
                  <a:pt x="0" y="364363"/>
                </a:lnTo>
                <a:lnTo>
                  <a:pt x="732282" y="364363"/>
                </a:lnTo>
                <a:lnTo>
                  <a:pt x="732282" y="485775"/>
                </a:lnTo>
                <a:lnTo>
                  <a:pt x="976376" y="242824"/>
                </a:lnTo>
                <a:lnTo>
                  <a:pt x="732282" y="0"/>
                </a:lnTo>
                <a:close/>
              </a:path>
            </a:pathLst>
          </a:custGeom>
          <a:solidFill>
            <a:srgbClr val="FF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962400" y="2486025"/>
            <a:ext cx="976630" cy="485775"/>
          </a:xfrm>
          <a:custGeom>
            <a:avLst/>
            <a:gdLst/>
            <a:ahLst/>
            <a:cxnLst/>
            <a:rect l="l" t="t" r="r" b="b"/>
            <a:pathLst>
              <a:path w="976629" h="485775">
                <a:moveTo>
                  <a:pt x="0" y="121412"/>
                </a:moveTo>
                <a:lnTo>
                  <a:pt x="732282" y="121412"/>
                </a:lnTo>
                <a:lnTo>
                  <a:pt x="732282" y="0"/>
                </a:lnTo>
                <a:lnTo>
                  <a:pt x="976376" y="242824"/>
                </a:lnTo>
                <a:lnTo>
                  <a:pt x="732282" y="485775"/>
                </a:lnTo>
                <a:lnTo>
                  <a:pt x="732282" y="364363"/>
                </a:lnTo>
                <a:lnTo>
                  <a:pt x="0" y="364363"/>
                </a:lnTo>
                <a:lnTo>
                  <a:pt x="0" y="121412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62400" y="3400425"/>
            <a:ext cx="976630" cy="485775"/>
          </a:xfrm>
          <a:custGeom>
            <a:avLst/>
            <a:gdLst/>
            <a:ahLst/>
            <a:cxnLst/>
            <a:rect l="l" t="t" r="r" b="b"/>
            <a:pathLst>
              <a:path w="976629" h="485775">
                <a:moveTo>
                  <a:pt x="732282" y="0"/>
                </a:moveTo>
                <a:lnTo>
                  <a:pt x="732282" y="121412"/>
                </a:lnTo>
                <a:lnTo>
                  <a:pt x="0" y="121412"/>
                </a:lnTo>
                <a:lnTo>
                  <a:pt x="0" y="364363"/>
                </a:lnTo>
                <a:lnTo>
                  <a:pt x="732282" y="364363"/>
                </a:lnTo>
                <a:lnTo>
                  <a:pt x="732282" y="485775"/>
                </a:lnTo>
                <a:lnTo>
                  <a:pt x="976376" y="242950"/>
                </a:lnTo>
                <a:lnTo>
                  <a:pt x="732282" y="0"/>
                </a:lnTo>
                <a:close/>
              </a:path>
            </a:pathLst>
          </a:custGeom>
          <a:solidFill>
            <a:srgbClr val="FF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62400" y="3400425"/>
            <a:ext cx="976630" cy="485775"/>
          </a:xfrm>
          <a:custGeom>
            <a:avLst/>
            <a:gdLst/>
            <a:ahLst/>
            <a:cxnLst/>
            <a:rect l="l" t="t" r="r" b="b"/>
            <a:pathLst>
              <a:path w="976629" h="485775">
                <a:moveTo>
                  <a:pt x="0" y="121412"/>
                </a:moveTo>
                <a:lnTo>
                  <a:pt x="732282" y="121412"/>
                </a:lnTo>
                <a:lnTo>
                  <a:pt x="732282" y="0"/>
                </a:lnTo>
                <a:lnTo>
                  <a:pt x="976376" y="242950"/>
                </a:lnTo>
                <a:lnTo>
                  <a:pt x="732282" y="485775"/>
                </a:lnTo>
                <a:lnTo>
                  <a:pt x="732282" y="364363"/>
                </a:lnTo>
                <a:lnTo>
                  <a:pt x="0" y="364363"/>
                </a:lnTo>
                <a:lnTo>
                  <a:pt x="0" y="121412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962400" y="4391025"/>
            <a:ext cx="976630" cy="485775"/>
          </a:xfrm>
          <a:custGeom>
            <a:avLst/>
            <a:gdLst/>
            <a:ahLst/>
            <a:cxnLst/>
            <a:rect l="l" t="t" r="r" b="b"/>
            <a:pathLst>
              <a:path w="976629" h="485775">
                <a:moveTo>
                  <a:pt x="732282" y="0"/>
                </a:moveTo>
                <a:lnTo>
                  <a:pt x="732282" y="121412"/>
                </a:lnTo>
                <a:lnTo>
                  <a:pt x="0" y="121412"/>
                </a:lnTo>
                <a:lnTo>
                  <a:pt x="0" y="364363"/>
                </a:lnTo>
                <a:lnTo>
                  <a:pt x="732282" y="364363"/>
                </a:lnTo>
                <a:lnTo>
                  <a:pt x="732282" y="485775"/>
                </a:lnTo>
                <a:lnTo>
                  <a:pt x="976376" y="242824"/>
                </a:lnTo>
                <a:lnTo>
                  <a:pt x="732282" y="0"/>
                </a:lnTo>
                <a:close/>
              </a:path>
            </a:pathLst>
          </a:custGeom>
          <a:solidFill>
            <a:srgbClr val="FF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62400" y="4391025"/>
            <a:ext cx="976630" cy="485775"/>
          </a:xfrm>
          <a:custGeom>
            <a:avLst/>
            <a:gdLst/>
            <a:ahLst/>
            <a:cxnLst/>
            <a:rect l="l" t="t" r="r" b="b"/>
            <a:pathLst>
              <a:path w="976629" h="485775">
                <a:moveTo>
                  <a:pt x="0" y="121412"/>
                </a:moveTo>
                <a:lnTo>
                  <a:pt x="732282" y="121412"/>
                </a:lnTo>
                <a:lnTo>
                  <a:pt x="732282" y="0"/>
                </a:lnTo>
                <a:lnTo>
                  <a:pt x="976376" y="242824"/>
                </a:lnTo>
                <a:lnTo>
                  <a:pt x="732282" y="485775"/>
                </a:lnTo>
                <a:lnTo>
                  <a:pt x="732282" y="364363"/>
                </a:lnTo>
                <a:lnTo>
                  <a:pt x="0" y="364363"/>
                </a:lnTo>
                <a:lnTo>
                  <a:pt x="0" y="121412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962400" y="5457825"/>
            <a:ext cx="976630" cy="485775"/>
          </a:xfrm>
          <a:custGeom>
            <a:avLst/>
            <a:gdLst/>
            <a:ahLst/>
            <a:cxnLst/>
            <a:rect l="l" t="t" r="r" b="b"/>
            <a:pathLst>
              <a:path w="976629" h="485775">
                <a:moveTo>
                  <a:pt x="732282" y="0"/>
                </a:moveTo>
                <a:lnTo>
                  <a:pt x="732282" y="121412"/>
                </a:lnTo>
                <a:lnTo>
                  <a:pt x="0" y="121412"/>
                </a:lnTo>
                <a:lnTo>
                  <a:pt x="0" y="364324"/>
                </a:lnTo>
                <a:lnTo>
                  <a:pt x="732282" y="364324"/>
                </a:lnTo>
                <a:lnTo>
                  <a:pt x="732282" y="485775"/>
                </a:lnTo>
                <a:lnTo>
                  <a:pt x="976376" y="242887"/>
                </a:lnTo>
                <a:lnTo>
                  <a:pt x="732282" y="0"/>
                </a:lnTo>
                <a:close/>
              </a:path>
            </a:pathLst>
          </a:custGeom>
          <a:solidFill>
            <a:srgbClr val="FF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62400" y="5457825"/>
            <a:ext cx="976630" cy="485775"/>
          </a:xfrm>
          <a:custGeom>
            <a:avLst/>
            <a:gdLst/>
            <a:ahLst/>
            <a:cxnLst/>
            <a:rect l="l" t="t" r="r" b="b"/>
            <a:pathLst>
              <a:path w="976629" h="485775">
                <a:moveTo>
                  <a:pt x="0" y="121412"/>
                </a:moveTo>
                <a:lnTo>
                  <a:pt x="732282" y="121412"/>
                </a:lnTo>
                <a:lnTo>
                  <a:pt x="732282" y="0"/>
                </a:lnTo>
                <a:lnTo>
                  <a:pt x="976376" y="242887"/>
                </a:lnTo>
                <a:lnTo>
                  <a:pt x="732282" y="485775"/>
                </a:lnTo>
                <a:lnTo>
                  <a:pt x="732282" y="364324"/>
                </a:lnTo>
                <a:lnTo>
                  <a:pt x="0" y="364324"/>
                </a:lnTo>
                <a:lnTo>
                  <a:pt x="0" y="121412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57325" y="6359525"/>
            <a:ext cx="184785" cy="339090"/>
          </a:xfrm>
          <a:custGeom>
            <a:avLst/>
            <a:gdLst/>
            <a:ahLst/>
            <a:cxnLst/>
            <a:rect l="l" t="t" r="r" b="b"/>
            <a:pathLst>
              <a:path w="184785" h="339090">
                <a:moveTo>
                  <a:pt x="0" y="338556"/>
                </a:moveTo>
                <a:lnTo>
                  <a:pt x="184734" y="338556"/>
                </a:lnTo>
                <a:lnTo>
                  <a:pt x="184734" y="0"/>
                </a:lnTo>
                <a:lnTo>
                  <a:pt x="0" y="0"/>
                </a:lnTo>
                <a:lnTo>
                  <a:pt x="0" y="338556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873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81021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63895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51375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46814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480428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297194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309609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853655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341</Words>
  <Application>Microsoft Office PowerPoint</Application>
  <PresentationFormat>On-screen Show (4:3)</PresentationFormat>
  <Paragraphs>187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Stages of Economic  Development</vt:lpstr>
      <vt:lpstr>Rostow's Stages of Development  Walt Whitman Rostow (191 - 2003)</vt:lpstr>
      <vt:lpstr>Stage 1 -- Traditional Society</vt:lpstr>
      <vt:lpstr>Slide 4</vt:lpstr>
      <vt:lpstr>Stage 3 -- Take Off</vt:lpstr>
      <vt:lpstr>Slide 6</vt:lpstr>
      <vt:lpstr>Stage 5 -- High Mass Consumption</vt:lpstr>
      <vt:lpstr>What sectors emerge in every stage of  development?</vt:lpstr>
      <vt:lpstr>Rostow's Stages of Development</vt:lpstr>
      <vt:lpstr>Classification of Countries</vt:lpstr>
      <vt:lpstr>Cont…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Stages of Economic  Development</dc:title>
  <dc:creator>Manish</dc:creator>
  <cp:lastModifiedBy>Manish</cp:lastModifiedBy>
  <cp:revision>3</cp:revision>
  <dcterms:created xsi:type="dcterms:W3CDTF">2018-12-06T09:52:34Z</dcterms:created>
  <dcterms:modified xsi:type="dcterms:W3CDTF">2018-12-06T11:23:29Z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2009-08-12T00:00:00Z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2018-12-06T00:00:00Z</vt:filetime>
  </property>
</Properties>
</file>