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8" r:id="rId13"/>
  </p:sldIdLst>
  <p:sldSz cx="9144000" cy="6858000" type="screen4x3"/>
  <p:notesSz cx="9144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12700">
              <a:lnSpc>
                <a:spcPts val="1960"/>
              </a:lnSpc>
            </a:pPr>
            <a:r>
              <a:rPr lang="en-US" smtClean="0"/>
              <a:t>1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12700">
              <a:lnSpc>
                <a:spcPts val="1960"/>
              </a:lnSpc>
            </a:pPr>
            <a:r>
              <a:rPr lang="en-US" smtClean="0"/>
              <a:t>0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12700">
              <a:lnSpc>
                <a:spcPts val="1960"/>
              </a:lnSpc>
            </a:pPr>
            <a:r>
              <a:rPr lang="en-US" smtClean="0"/>
              <a:t>1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12700">
              <a:lnSpc>
                <a:spcPts val="1960"/>
              </a:lnSpc>
            </a:pPr>
            <a:r>
              <a:rPr lang="en-US" smtClean="0"/>
              <a:t>0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12700">
              <a:lnSpc>
                <a:spcPts val="1960"/>
              </a:lnSpc>
            </a:pPr>
            <a:r>
              <a:rPr lang="en-US" smtClean="0"/>
              <a:t>1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12700">
              <a:lnSpc>
                <a:spcPts val="1960"/>
              </a:lnSpc>
            </a:pPr>
            <a:r>
              <a:rPr lang="en-US" smtClean="0"/>
              <a:t>0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12700">
              <a:lnSpc>
                <a:spcPts val="1960"/>
              </a:lnSpc>
            </a:pPr>
            <a:r>
              <a:rPr lang="en-US" smtClean="0"/>
              <a:t>1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12700">
              <a:lnSpc>
                <a:spcPts val="1960"/>
              </a:lnSpc>
            </a:pPr>
            <a:r>
              <a:rPr lang="en-US" smtClean="0"/>
              <a:t>0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12700">
              <a:lnSpc>
                <a:spcPts val="1960"/>
              </a:lnSpc>
            </a:pPr>
            <a:r>
              <a:rPr lang="en-US" smtClean="0"/>
              <a:t>1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12700">
              <a:lnSpc>
                <a:spcPts val="1960"/>
              </a:lnSpc>
            </a:pPr>
            <a:r>
              <a:rPr lang="en-US" smtClean="0"/>
              <a:t>0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12700">
              <a:lnSpc>
                <a:spcPts val="1960"/>
              </a:lnSpc>
            </a:pPr>
            <a:r>
              <a:rPr lang="en-US" smtClean="0"/>
              <a:t>1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12700">
              <a:lnSpc>
                <a:spcPts val="1960"/>
              </a:lnSpc>
            </a:pPr>
            <a:r>
              <a:rPr lang="en-US" smtClean="0"/>
              <a:t>0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12700">
              <a:lnSpc>
                <a:spcPts val="1960"/>
              </a:lnSpc>
            </a:pPr>
            <a:r>
              <a:rPr lang="en-US" smtClean="0"/>
              <a:t>1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12700">
              <a:lnSpc>
                <a:spcPts val="1960"/>
              </a:lnSpc>
            </a:pPr>
            <a:r>
              <a:rPr lang="en-US" smtClean="0"/>
              <a:t>0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12700">
              <a:lnSpc>
                <a:spcPts val="1960"/>
              </a:lnSpc>
            </a:pPr>
            <a:r>
              <a:rPr lang="en-US" smtClean="0"/>
              <a:t>1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12700">
              <a:lnSpc>
                <a:spcPts val="1960"/>
              </a:lnSpc>
            </a:pPr>
            <a:r>
              <a:rPr lang="en-US" smtClean="0"/>
              <a:t>0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12700">
              <a:lnSpc>
                <a:spcPts val="1960"/>
              </a:lnSpc>
            </a:pPr>
            <a:r>
              <a:rPr lang="en-US" smtClean="0"/>
              <a:t>1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12700">
              <a:lnSpc>
                <a:spcPts val="1960"/>
              </a:lnSpc>
            </a:pPr>
            <a:r>
              <a:rPr lang="en-US" smtClean="0"/>
              <a:t>0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12700">
              <a:lnSpc>
                <a:spcPts val="1960"/>
              </a:lnSpc>
            </a:pPr>
            <a:r>
              <a:rPr lang="en-US" smtClean="0"/>
              <a:t>1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12700">
              <a:lnSpc>
                <a:spcPts val="1960"/>
              </a:lnSpc>
            </a:pPr>
            <a:r>
              <a:rPr lang="en-US" smtClean="0"/>
              <a:t>0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12700">
              <a:lnSpc>
                <a:spcPts val="1960"/>
              </a:lnSpc>
            </a:pPr>
            <a:r>
              <a:rPr lang="en-US" smtClean="0"/>
              <a:t>1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12700">
              <a:lnSpc>
                <a:spcPts val="1960"/>
              </a:lnSpc>
            </a:pPr>
            <a:r>
              <a:rPr lang="en-US" smtClean="0"/>
              <a:t>0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12700">
              <a:lnSpc>
                <a:spcPts val="1960"/>
              </a:lnSpc>
            </a:pPr>
            <a:r>
              <a:rPr lang="en-US" smtClean="0"/>
              <a:t>1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12700">
              <a:lnSpc>
                <a:spcPts val="1960"/>
              </a:lnSpc>
            </a:pPr>
            <a:r>
              <a:rPr lang="en-US" smtClean="0"/>
              <a:t>0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  <p:sldLayoutId id="2147483669" r:id="rId3"/>
    <p:sldLayoutId id="2147483670" r:id="rId4"/>
    <p:sldLayoutId id="2147483671" r:id="rId5"/>
    <p:sldLayoutId id="2147483672" r:id="rId6"/>
    <p:sldLayoutId id="2147483673" r:id="rId7"/>
    <p:sldLayoutId id="2147483674" r:id="rId8"/>
    <p:sldLayoutId id="2147483675" r:id="rId9"/>
    <p:sldLayoutId id="2147483676" r:id="rId10"/>
    <p:sldLayoutId id="214748367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098929" y="2276678"/>
            <a:ext cx="4641215" cy="136704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775970" marR="5080" indent="-763905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Stages of</a:t>
            </a:r>
            <a:r>
              <a:rPr spc="-60" dirty="0"/>
              <a:t> </a:t>
            </a:r>
            <a:r>
              <a:rPr spc="-5" dirty="0"/>
              <a:t>Economic  </a:t>
            </a:r>
            <a:r>
              <a:rPr spc="-10" dirty="0"/>
              <a:t>Development</a:t>
            </a:r>
          </a:p>
        </p:txBody>
      </p:sp>
      <p:sp>
        <p:nvSpPr>
          <p:cNvPr id="8" name="object 8"/>
          <p:cNvSpPr txBox="1">
            <a:spLocks noGrp="1"/>
          </p:cNvSpPr>
          <p:nvPr>
            <p:ph type="dt" sz="half" idx="10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960"/>
              </a:lnSpc>
            </a:pPr>
            <a:r>
              <a:rPr dirty="0"/>
              <a:t>1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960"/>
              </a:lnSpc>
            </a:pPr>
            <a:r>
              <a:rPr dirty="0"/>
              <a:t>0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481064" y="4344009"/>
            <a:ext cx="1671955" cy="1196975"/>
          </a:xfrm>
          <a:prstGeom prst="rect">
            <a:avLst/>
          </a:prstGeom>
        </p:spPr>
        <p:txBody>
          <a:bodyPr vert="horz" wrap="square" lIns="0" tIns="110489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869"/>
              </a:spcBef>
            </a:pPr>
            <a:r>
              <a:rPr sz="3200" dirty="0">
                <a:solidFill>
                  <a:srgbClr val="FFFFFF"/>
                </a:solidFill>
                <a:latin typeface="Arial"/>
                <a:cs typeface="Arial"/>
              </a:rPr>
              <a:t>Group</a:t>
            </a:r>
            <a:r>
              <a:rPr sz="3200" spc="-12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3200" spc="-5" dirty="0">
                <a:solidFill>
                  <a:srgbClr val="FFFFFF"/>
                </a:solidFill>
                <a:latin typeface="Arial"/>
                <a:cs typeface="Arial"/>
              </a:rPr>
              <a:t>’9’</a:t>
            </a:r>
            <a:endParaRPr sz="3200">
              <a:latin typeface="Arial"/>
              <a:cs typeface="Arial"/>
            </a:endParaRPr>
          </a:p>
          <a:p>
            <a:pPr algn="ctr">
              <a:lnSpc>
                <a:spcPct val="100000"/>
              </a:lnSpc>
              <a:spcBef>
                <a:spcPts val="770"/>
              </a:spcBef>
              <a:tabLst>
                <a:tab pos="675005" algn="l"/>
                <a:tab pos="1034415" algn="l"/>
              </a:tabLst>
            </a:pPr>
            <a:r>
              <a:rPr sz="3200" dirty="0">
                <a:solidFill>
                  <a:srgbClr val="FFFFFF"/>
                </a:solidFill>
                <a:latin typeface="Arial"/>
                <a:cs typeface="Arial"/>
              </a:rPr>
              <a:t>IM	-	3</a:t>
            </a:r>
            <a:endParaRPr sz="32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78739" y="6598293"/>
            <a:ext cx="299720" cy="2844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960"/>
              </a:lnSpc>
            </a:pPr>
            <a:r>
              <a:rPr sz="1800" spc="-5" dirty="0">
                <a:solidFill>
                  <a:srgbClr val="FFFF00"/>
                </a:solidFill>
                <a:latin typeface="Courier New"/>
                <a:cs typeface="Courier New"/>
              </a:rPr>
              <a:t>&gt;&gt;</a:t>
            </a:r>
            <a:endParaRPr sz="1800">
              <a:latin typeface="Courier New"/>
              <a:cs typeface="Courier New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810210" y="6598293"/>
            <a:ext cx="299720" cy="2844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960"/>
              </a:lnSpc>
            </a:pPr>
            <a:r>
              <a:rPr sz="1800" spc="-5" dirty="0">
                <a:solidFill>
                  <a:srgbClr val="FFFF00"/>
                </a:solidFill>
                <a:latin typeface="Courier New"/>
                <a:cs typeface="Courier New"/>
              </a:rPr>
              <a:t>&gt;&gt;</a:t>
            </a:r>
            <a:endParaRPr sz="1800">
              <a:latin typeface="Courier New"/>
              <a:cs typeface="Courier New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3638959" y="6598293"/>
            <a:ext cx="299720" cy="2844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960"/>
              </a:lnSpc>
            </a:pPr>
            <a:r>
              <a:rPr sz="1800" spc="-5" dirty="0">
                <a:solidFill>
                  <a:srgbClr val="FFFF00"/>
                </a:solidFill>
                <a:latin typeface="Courier New"/>
                <a:cs typeface="Courier New"/>
              </a:rPr>
              <a:t>&gt;&gt;</a:t>
            </a:r>
            <a:endParaRPr sz="1800">
              <a:latin typeface="Courier New"/>
              <a:cs typeface="Courier New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4651375" y="6598293"/>
            <a:ext cx="163195" cy="2844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960"/>
              </a:lnSpc>
            </a:pPr>
            <a:r>
              <a:rPr sz="1800" dirty="0">
                <a:solidFill>
                  <a:srgbClr val="FFFF00"/>
                </a:solidFill>
                <a:latin typeface="Courier New"/>
                <a:cs typeface="Courier New"/>
              </a:rPr>
              <a:t>2</a:t>
            </a:r>
            <a:endParaRPr sz="1800">
              <a:latin typeface="Courier New"/>
              <a:cs typeface="Courier New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5468140" y="6598293"/>
            <a:ext cx="299720" cy="2844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960"/>
              </a:lnSpc>
            </a:pPr>
            <a:r>
              <a:rPr sz="1800" spc="-5" dirty="0">
                <a:solidFill>
                  <a:srgbClr val="FFFF00"/>
                </a:solidFill>
                <a:latin typeface="Courier New"/>
                <a:cs typeface="Courier New"/>
              </a:rPr>
              <a:t>&gt;&gt;</a:t>
            </a:r>
            <a:endParaRPr sz="1800">
              <a:latin typeface="Courier New"/>
              <a:cs typeface="Courier New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6480428" y="6598293"/>
            <a:ext cx="163195" cy="2844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960"/>
              </a:lnSpc>
            </a:pPr>
            <a:r>
              <a:rPr sz="1800" dirty="0">
                <a:solidFill>
                  <a:srgbClr val="FFFF00"/>
                </a:solidFill>
                <a:latin typeface="Courier New"/>
                <a:cs typeface="Courier New"/>
              </a:rPr>
              <a:t>3</a:t>
            </a:r>
            <a:endParaRPr sz="1800">
              <a:latin typeface="Courier New"/>
              <a:cs typeface="Courier New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7297194" y="6598293"/>
            <a:ext cx="299720" cy="2844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960"/>
              </a:lnSpc>
            </a:pPr>
            <a:r>
              <a:rPr sz="1800" spc="-5" dirty="0">
                <a:solidFill>
                  <a:srgbClr val="FFFF00"/>
                </a:solidFill>
                <a:latin typeface="Courier New"/>
                <a:cs typeface="Courier New"/>
              </a:rPr>
              <a:t>&gt;&gt;</a:t>
            </a:r>
            <a:endParaRPr sz="1800">
              <a:latin typeface="Courier New"/>
              <a:cs typeface="Courier New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8309609" y="6598293"/>
            <a:ext cx="163195" cy="2844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960"/>
              </a:lnSpc>
            </a:pPr>
            <a:r>
              <a:rPr sz="1800" dirty="0">
                <a:solidFill>
                  <a:srgbClr val="FFFF00"/>
                </a:solidFill>
                <a:latin typeface="Courier New"/>
                <a:cs typeface="Courier New"/>
              </a:rPr>
              <a:t>4</a:t>
            </a:r>
            <a:endParaRPr sz="1800">
              <a:latin typeface="Courier New"/>
              <a:cs typeface="Courier New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8853655" y="6598293"/>
            <a:ext cx="299720" cy="2844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960"/>
              </a:lnSpc>
            </a:pPr>
            <a:r>
              <a:rPr sz="1800" spc="-5" dirty="0">
                <a:solidFill>
                  <a:srgbClr val="FFFF00"/>
                </a:solidFill>
                <a:latin typeface="Courier New"/>
                <a:cs typeface="Courier New"/>
              </a:rPr>
              <a:t>&gt;&gt;</a:t>
            </a:r>
            <a:endParaRPr sz="1800">
              <a:latin typeface="Courier New"/>
              <a:cs typeface="Courier New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04138" y="783717"/>
            <a:ext cx="7339330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000" spc="-5" dirty="0"/>
              <a:t>Classification of</a:t>
            </a:r>
            <a:r>
              <a:rPr sz="4000" spc="-30" dirty="0"/>
              <a:t> </a:t>
            </a:r>
            <a:r>
              <a:rPr sz="4000" spc="-5" dirty="0"/>
              <a:t>Countries</a:t>
            </a:r>
            <a:endParaRPr sz="4000"/>
          </a:p>
        </p:txBody>
      </p:sp>
      <p:sp>
        <p:nvSpPr>
          <p:cNvPr id="7" name="object 7"/>
          <p:cNvSpPr txBox="1">
            <a:spLocks noGrp="1"/>
          </p:cNvSpPr>
          <p:nvPr>
            <p:ph type="dt" sz="half" idx="10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960"/>
              </a:lnSpc>
            </a:pPr>
            <a:r>
              <a:rPr dirty="0"/>
              <a:t>1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960"/>
              </a:lnSpc>
            </a:pPr>
            <a:r>
              <a:rPr dirty="0"/>
              <a:t>0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78739" y="6598293"/>
            <a:ext cx="299720" cy="2844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960"/>
              </a:lnSpc>
            </a:pPr>
            <a:r>
              <a:rPr sz="1800" spc="-5" dirty="0">
                <a:solidFill>
                  <a:srgbClr val="FFFF00"/>
                </a:solidFill>
                <a:latin typeface="Courier New"/>
                <a:cs typeface="Courier New"/>
              </a:rPr>
              <a:t>&gt;&gt;</a:t>
            </a:r>
            <a:endParaRPr sz="1800">
              <a:latin typeface="Courier New"/>
              <a:cs typeface="Courier New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810210" y="6598293"/>
            <a:ext cx="299720" cy="2844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960"/>
              </a:lnSpc>
            </a:pPr>
            <a:r>
              <a:rPr sz="1800" spc="-5" dirty="0">
                <a:solidFill>
                  <a:srgbClr val="FFFF00"/>
                </a:solidFill>
                <a:latin typeface="Courier New"/>
                <a:cs typeface="Courier New"/>
              </a:rPr>
              <a:t>&gt;&gt;</a:t>
            </a:r>
            <a:endParaRPr sz="1800">
              <a:latin typeface="Courier New"/>
              <a:cs typeface="Courier New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3638959" y="6598293"/>
            <a:ext cx="299720" cy="2844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960"/>
              </a:lnSpc>
            </a:pPr>
            <a:r>
              <a:rPr sz="1800" spc="-5" dirty="0">
                <a:solidFill>
                  <a:srgbClr val="FFFF00"/>
                </a:solidFill>
                <a:latin typeface="Courier New"/>
                <a:cs typeface="Courier New"/>
              </a:rPr>
              <a:t>&gt;&gt;</a:t>
            </a:r>
            <a:endParaRPr sz="1800">
              <a:latin typeface="Courier New"/>
              <a:cs typeface="Courier New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4651375" y="6598293"/>
            <a:ext cx="163195" cy="2844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960"/>
              </a:lnSpc>
            </a:pPr>
            <a:r>
              <a:rPr sz="1800" dirty="0">
                <a:solidFill>
                  <a:srgbClr val="FFFF00"/>
                </a:solidFill>
                <a:latin typeface="Courier New"/>
                <a:cs typeface="Courier New"/>
              </a:rPr>
              <a:t>2</a:t>
            </a:r>
            <a:endParaRPr sz="1800">
              <a:latin typeface="Courier New"/>
              <a:cs typeface="Courier New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5468140" y="6598293"/>
            <a:ext cx="299720" cy="2844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960"/>
              </a:lnSpc>
            </a:pPr>
            <a:r>
              <a:rPr sz="1800" spc="-5" dirty="0">
                <a:solidFill>
                  <a:srgbClr val="FFFF00"/>
                </a:solidFill>
                <a:latin typeface="Courier New"/>
                <a:cs typeface="Courier New"/>
              </a:rPr>
              <a:t>&gt;&gt;</a:t>
            </a:r>
            <a:endParaRPr sz="1800">
              <a:latin typeface="Courier New"/>
              <a:cs typeface="Courier New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6480428" y="6598293"/>
            <a:ext cx="163195" cy="2844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960"/>
              </a:lnSpc>
            </a:pPr>
            <a:r>
              <a:rPr sz="1800" dirty="0">
                <a:solidFill>
                  <a:srgbClr val="FFFF00"/>
                </a:solidFill>
                <a:latin typeface="Courier New"/>
                <a:cs typeface="Courier New"/>
              </a:rPr>
              <a:t>3</a:t>
            </a:r>
            <a:endParaRPr sz="1800">
              <a:latin typeface="Courier New"/>
              <a:cs typeface="Courier New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7297194" y="6598293"/>
            <a:ext cx="299720" cy="2844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960"/>
              </a:lnSpc>
            </a:pPr>
            <a:r>
              <a:rPr sz="1800" spc="-5" dirty="0">
                <a:solidFill>
                  <a:srgbClr val="FFFF00"/>
                </a:solidFill>
                <a:latin typeface="Courier New"/>
                <a:cs typeface="Courier New"/>
              </a:rPr>
              <a:t>&gt;&gt;</a:t>
            </a:r>
            <a:endParaRPr sz="1800">
              <a:latin typeface="Courier New"/>
              <a:cs typeface="Courier New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8309609" y="6598293"/>
            <a:ext cx="163195" cy="2844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960"/>
              </a:lnSpc>
            </a:pPr>
            <a:r>
              <a:rPr sz="1800" dirty="0">
                <a:solidFill>
                  <a:srgbClr val="FFFF00"/>
                </a:solidFill>
                <a:latin typeface="Courier New"/>
                <a:cs typeface="Courier New"/>
              </a:rPr>
              <a:t>4</a:t>
            </a:r>
            <a:endParaRPr sz="1800">
              <a:latin typeface="Courier New"/>
              <a:cs typeface="Courier New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8853655" y="6598293"/>
            <a:ext cx="299720" cy="2844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960"/>
              </a:lnSpc>
            </a:pPr>
            <a:r>
              <a:rPr sz="1800" spc="-5" dirty="0">
                <a:solidFill>
                  <a:srgbClr val="FFFF00"/>
                </a:solidFill>
                <a:latin typeface="Courier New"/>
                <a:cs typeface="Courier New"/>
              </a:rPr>
              <a:t>&gt;&gt;</a:t>
            </a:r>
            <a:endParaRPr sz="1800">
              <a:latin typeface="Courier New"/>
              <a:cs typeface="Courier New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35940" y="1697329"/>
            <a:ext cx="7698740" cy="3209853"/>
          </a:xfrm>
          <a:prstGeom prst="rect">
            <a:avLst/>
          </a:prstGeom>
        </p:spPr>
        <p:txBody>
          <a:bodyPr vert="horz" wrap="square" lIns="0" tIns="110490" rIns="0" bIns="0" rtlCol="0">
            <a:spAutoFit/>
          </a:bodyPr>
          <a:lstStyle/>
          <a:p>
            <a:pPr marL="123825" algn="just">
              <a:lnSpc>
                <a:spcPct val="100000"/>
              </a:lnSpc>
              <a:spcBef>
                <a:spcPts val="870"/>
              </a:spcBef>
            </a:pPr>
            <a:r>
              <a:rPr sz="2800" spc="-5" dirty="0">
                <a:latin typeface="Arial"/>
                <a:cs typeface="Arial"/>
              </a:rPr>
              <a:t>1. MDC (more developed countries)</a:t>
            </a:r>
            <a:r>
              <a:rPr sz="2800" spc="-4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:</a:t>
            </a:r>
            <a:endParaRPr sz="2800">
              <a:latin typeface="Arial"/>
              <a:cs typeface="Arial"/>
            </a:endParaRPr>
          </a:p>
          <a:p>
            <a:pPr marL="805180" indent="-805180" algn="just">
              <a:lnSpc>
                <a:spcPct val="100000"/>
              </a:lnSpc>
              <a:spcBef>
                <a:spcPts val="770"/>
              </a:spcBef>
              <a:buClr>
                <a:srgbClr val="FFFF00"/>
              </a:buClr>
              <a:buChar char="•"/>
              <a:tabLst>
                <a:tab pos="805180" algn="l"/>
                <a:tab pos="805815" algn="l"/>
              </a:tabLst>
            </a:pPr>
            <a:r>
              <a:rPr sz="2800" spc="-5" dirty="0">
                <a:latin typeface="Arial"/>
                <a:cs typeface="Arial"/>
              </a:rPr>
              <a:t>Countries </a:t>
            </a:r>
            <a:r>
              <a:rPr sz="2800" dirty="0">
                <a:latin typeface="Arial"/>
                <a:cs typeface="Arial"/>
              </a:rPr>
              <a:t>with </a:t>
            </a:r>
            <a:r>
              <a:rPr sz="2800" spc="-5" dirty="0">
                <a:latin typeface="Arial"/>
                <a:cs typeface="Arial"/>
              </a:rPr>
              <a:t>high per capita</a:t>
            </a:r>
            <a:r>
              <a:rPr sz="2800" spc="-40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income.</a:t>
            </a:r>
            <a:endParaRPr sz="2800">
              <a:latin typeface="Arial"/>
              <a:cs typeface="Arial"/>
            </a:endParaRPr>
          </a:p>
          <a:p>
            <a:pPr marL="805180" marR="252729" indent="-805180" algn="just">
              <a:lnSpc>
                <a:spcPct val="100000"/>
              </a:lnSpc>
              <a:spcBef>
                <a:spcPts val="765"/>
              </a:spcBef>
              <a:buClr>
                <a:srgbClr val="FFFF00"/>
              </a:buClr>
              <a:buChar char="•"/>
              <a:tabLst>
                <a:tab pos="805180" algn="l"/>
                <a:tab pos="805815" algn="l"/>
              </a:tabLst>
            </a:pPr>
            <a:r>
              <a:rPr sz="2800" spc="-5" dirty="0">
                <a:latin typeface="Arial"/>
                <a:cs typeface="Arial"/>
              </a:rPr>
              <a:t>Canada, England, </a:t>
            </a:r>
            <a:r>
              <a:rPr sz="2800" dirty="0">
                <a:latin typeface="Arial"/>
                <a:cs typeface="Arial"/>
              </a:rPr>
              <a:t>Germany,</a:t>
            </a:r>
            <a:r>
              <a:rPr sz="2800" spc="-70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France,  </a:t>
            </a:r>
            <a:r>
              <a:rPr sz="2800" dirty="0">
                <a:latin typeface="Arial"/>
                <a:cs typeface="Arial"/>
              </a:rPr>
              <a:t>U.S</a:t>
            </a:r>
            <a:endParaRPr sz="2800">
              <a:latin typeface="Arial"/>
              <a:cs typeface="Arial"/>
            </a:endParaRPr>
          </a:p>
          <a:p>
            <a:pPr marL="123825" algn="just">
              <a:lnSpc>
                <a:spcPct val="100000"/>
              </a:lnSpc>
              <a:spcBef>
                <a:spcPts val="770"/>
              </a:spcBef>
              <a:tabLst>
                <a:tab pos="687705" algn="l"/>
              </a:tabLst>
            </a:pPr>
            <a:r>
              <a:rPr sz="2800" spc="-5" dirty="0">
                <a:latin typeface="Arial"/>
                <a:cs typeface="Arial"/>
              </a:rPr>
              <a:t>2.	LDC’s </a:t>
            </a:r>
            <a:r>
              <a:rPr sz="2800" dirty="0">
                <a:latin typeface="Arial"/>
                <a:cs typeface="Arial"/>
              </a:rPr>
              <a:t>(Less </a:t>
            </a:r>
            <a:r>
              <a:rPr sz="2800" spc="-5" dirty="0">
                <a:latin typeface="Arial"/>
                <a:cs typeface="Arial"/>
              </a:rPr>
              <a:t>developed countries)</a:t>
            </a:r>
            <a:r>
              <a:rPr sz="2800" spc="-8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:</a:t>
            </a:r>
            <a:endParaRPr sz="2800">
              <a:latin typeface="Arial"/>
              <a:cs typeface="Arial"/>
            </a:endParaRPr>
          </a:p>
          <a:p>
            <a:pPr marL="692150" indent="-679450" algn="just">
              <a:lnSpc>
                <a:spcPct val="100000"/>
              </a:lnSpc>
              <a:spcBef>
                <a:spcPts val="770"/>
              </a:spcBef>
              <a:buClr>
                <a:srgbClr val="FFFF00"/>
              </a:buClr>
              <a:buChar char="•"/>
              <a:tabLst>
                <a:tab pos="692150" algn="l"/>
                <a:tab pos="692785" algn="l"/>
              </a:tabLst>
            </a:pPr>
            <a:r>
              <a:rPr sz="2800" spc="-5" dirty="0">
                <a:latin typeface="Arial"/>
                <a:cs typeface="Arial"/>
              </a:rPr>
              <a:t>Countries </a:t>
            </a:r>
            <a:r>
              <a:rPr sz="2800" dirty="0">
                <a:latin typeface="Arial"/>
                <a:cs typeface="Arial"/>
              </a:rPr>
              <a:t>with </a:t>
            </a:r>
            <a:r>
              <a:rPr sz="2800" spc="-5" dirty="0">
                <a:latin typeface="Arial"/>
                <a:cs typeface="Arial"/>
              </a:rPr>
              <a:t>Low per capita</a:t>
            </a:r>
            <a:r>
              <a:rPr sz="2800" spc="-25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income.</a:t>
            </a:r>
            <a:endParaRPr sz="2800">
              <a:latin typeface="Arial"/>
              <a:cs typeface="Arial"/>
            </a:endParaRPr>
          </a:p>
          <a:p>
            <a:pPr marL="805180" indent="-792480" algn="just">
              <a:lnSpc>
                <a:spcPct val="100000"/>
              </a:lnSpc>
              <a:spcBef>
                <a:spcPts val="765"/>
              </a:spcBef>
              <a:buClr>
                <a:srgbClr val="FFFF00"/>
              </a:buClr>
              <a:buChar char="•"/>
              <a:tabLst>
                <a:tab pos="805180" algn="l"/>
                <a:tab pos="805815" algn="l"/>
              </a:tabLst>
            </a:pPr>
            <a:r>
              <a:rPr sz="2800" dirty="0">
                <a:latin typeface="Arial"/>
                <a:cs typeface="Arial"/>
              </a:rPr>
              <a:t>Asian </a:t>
            </a:r>
            <a:r>
              <a:rPr sz="2800" spc="-5" dirty="0">
                <a:latin typeface="Arial"/>
                <a:cs typeface="Arial"/>
              </a:rPr>
              <a:t>countries </a:t>
            </a:r>
            <a:r>
              <a:rPr sz="2800" dirty="0">
                <a:latin typeface="Arial"/>
                <a:cs typeface="Arial"/>
              </a:rPr>
              <a:t>&amp; </a:t>
            </a:r>
            <a:r>
              <a:rPr sz="2800" spc="-5" dirty="0">
                <a:latin typeface="Arial"/>
                <a:cs typeface="Arial"/>
              </a:rPr>
              <a:t>Latin</a:t>
            </a:r>
            <a:r>
              <a:rPr sz="2800" spc="-45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America</a:t>
            </a:r>
            <a:endParaRPr sz="2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751326" y="783717"/>
            <a:ext cx="1643380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000" spc="-10" dirty="0">
                <a:solidFill>
                  <a:srgbClr val="FFFFFF"/>
                </a:solidFill>
              </a:rPr>
              <a:t>Con</a:t>
            </a:r>
            <a:r>
              <a:rPr sz="4000" spc="5" dirty="0">
                <a:solidFill>
                  <a:srgbClr val="FFFFFF"/>
                </a:solidFill>
              </a:rPr>
              <a:t>t</a:t>
            </a:r>
            <a:r>
              <a:rPr sz="4000" spc="-5" dirty="0">
                <a:solidFill>
                  <a:srgbClr val="FFFFFF"/>
                </a:solidFill>
              </a:rPr>
              <a:t>…</a:t>
            </a:r>
            <a:endParaRPr sz="4000"/>
          </a:p>
        </p:txBody>
      </p:sp>
      <p:sp>
        <p:nvSpPr>
          <p:cNvPr id="7" name="object 7"/>
          <p:cNvSpPr txBox="1">
            <a:spLocks noGrp="1"/>
          </p:cNvSpPr>
          <p:nvPr>
            <p:ph type="dt" sz="half" idx="10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960"/>
              </a:lnSpc>
            </a:pPr>
            <a:r>
              <a:rPr dirty="0"/>
              <a:t>1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960"/>
              </a:lnSpc>
            </a:pPr>
            <a:r>
              <a:rPr dirty="0"/>
              <a:t>0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78739" y="6598293"/>
            <a:ext cx="299720" cy="2844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960"/>
              </a:lnSpc>
            </a:pPr>
            <a:r>
              <a:rPr sz="1800" spc="-5" dirty="0">
                <a:solidFill>
                  <a:srgbClr val="FFFF00"/>
                </a:solidFill>
                <a:latin typeface="Courier New"/>
                <a:cs typeface="Courier New"/>
              </a:rPr>
              <a:t>&gt;&gt;</a:t>
            </a:r>
            <a:endParaRPr sz="1800">
              <a:latin typeface="Courier New"/>
              <a:cs typeface="Courier New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810210" y="6598293"/>
            <a:ext cx="299720" cy="2844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960"/>
              </a:lnSpc>
            </a:pPr>
            <a:r>
              <a:rPr sz="1800" spc="-5" dirty="0">
                <a:solidFill>
                  <a:srgbClr val="FFFF00"/>
                </a:solidFill>
                <a:latin typeface="Courier New"/>
                <a:cs typeface="Courier New"/>
              </a:rPr>
              <a:t>&gt;&gt;</a:t>
            </a:r>
            <a:endParaRPr sz="1800">
              <a:latin typeface="Courier New"/>
              <a:cs typeface="Courier New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3638959" y="6598293"/>
            <a:ext cx="299720" cy="2844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960"/>
              </a:lnSpc>
            </a:pPr>
            <a:r>
              <a:rPr sz="1800" spc="-5" dirty="0">
                <a:solidFill>
                  <a:srgbClr val="FFFF00"/>
                </a:solidFill>
                <a:latin typeface="Courier New"/>
                <a:cs typeface="Courier New"/>
              </a:rPr>
              <a:t>&gt;&gt;</a:t>
            </a:r>
            <a:endParaRPr sz="1800">
              <a:latin typeface="Courier New"/>
              <a:cs typeface="Courier New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4651375" y="6598293"/>
            <a:ext cx="163195" cy="2844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960"/>
              </a:lnSpc>
            </a:pPr>
            <a:r>
              <a:rPr sz="1800" dirty="0">
                <a:solidFill>
                  <a:srgbClr val="FFFF00"/>
                </a:solidFill>
                <a:latin typeface="Courier New"/>
                <a:cs typeface="Courier New"/>
              </a:rPr>
              <a:t>2</a:t>
            </a:r>
            <a:endParaRPr sz="1800">
              <a:latin typeface="Courier New"/>
              <a:cs typeface="Courier New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5468140" y="6598293"/>
            <a:ext cx="299720" cy="2844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960"/>
              </a:lnSpc>
            </a:pPr>
            <a:r>
              <a:rPr sz="1800" spc="-5" dirty="0">
                <a:solidFill>
                  <a:srgbClr val="FFFF00"/>
                </a:solidFill>
                <a:latin typeface="Courier New"/>
                <a:cs typeface="Courier New"/>
              </a:rPr>
              <a:t>&gt;&gt;</a:t>
            </a:r>
            <a:endParaRPr sz="1800">
              <a:latin typeface="Courier New"/>
              <a:cs typeface="Courier New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6480428" y="6598293"/>
            <a:ext cx="163195" cy="2844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960"/>
              </a:lnSpc>
            </a:pPr>
            <a:r>
              <a:rPr sz="1800" dirty="0">
                <a:solidFill>
                  <a:srgbClr val="FFFF00"/>
                </a:solidFill>
                <a:latin typeface="Courier New"/>
                <a:cs typeface="Courier New"/>
              </a:rPr>
              <a:t>3</a:t>
            </a:r>
            <a:endParaRPr sz="1800">
              <a:latin typeface="Courier New"/>
              <a:cs typeface="Courier New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7297194" y="6598293"/>
            <a:ext cx="299720" cy="2844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960"/>
              </a:lnSpc>
            </a:pPr>
            <a:r>
              <a:rPr sz="1800" spc="-5" dirty="0">
                <a:solidFill>
                  <a:srgbClr val="FFFF00"/>
                </a:solidFill>
                <a:latin typeface="Courier New"/>
                <a:cs typeface="Courier New"/>
              </a:rPr>
              <a:t>&gt;&gt;</a:t>
            </a:r>
            <a:endParaRPr sz="1800">
              <a:latin typeface="Courier New"/>
              <a:cs typeface="Courier New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8309609" y="6598293"/>
            <a:ext cx="163195" cy="2844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960"/>
              </a:lnSpc>
            </a:pPr>
            <a:r>
              <a:rPr sz="1800" dirty="0">
                <a:solidFill>
                  <a:srgbClr val="FFFF00"/>
                </a:solidFill>
                <a:latin typeface="Courier New"/>
                <a:cs typeface="Courier New"/>
              </a:rPr>
              <a:t>4</a:t>
            </a:r>
            <a:endParaRPr sz="1800">
              <a:latin typeface="Courier New"/>
              <a:cs typeface="Courier New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8853655" y="6598293"/>
            <a:ext cx="299720" cy="2844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960"/>
              </a:lnSpc>
            </a:pPr>
            <a:r>
              <a:rPr sz="1800" spc="-5" dirty="0">
                <a:solidFill>
                  <a:srgbClr val="FFFF00"/>
                </a:solidFill>
                <a:latin typeface="Courier New"/>
                <a:cs typeface="Courier New"/>
              </a:rPr>
              <a:t>&gt;&gt;</a:t>
            </a:r>
            <a:endParaRPr sz="1800">
              <a:latin typeface="Courier New"/>
              <a:cs typeface="Courier New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35940" y="1676375"/>
            <a:ext cx="7264400" cy="1609414"/>
          </a:xfrm>
          <a:prstGeom prst="rect">
            <a:avLst/>
          </a:prstGeom>
        </p:spPr>
        <p:txBody>
          <a:bodyPr vert="horz" wrap="square" lIns="0" tIns="110489" rIns="0" bIns="0" rtlCol="0">
            <a:spAutoFit/>
          </a:bodyPr>
          <a:lstStyle/>
          <a:p>
            <a:pPr marL="12700" algn="just">
              <a:lnSpc>
                <a:spcPct val="100000"/>
              </a:lnSpc>
              <a:spcBef>
                <a:spcPts val="869"/>
              </a:spcBef>
              <a:tabLst>
                <a:tab pos="2020570" algn="l"/>
              </a:tabLst>
            </a:pPr>
            <a:r>
              <a:rPr sz="2800" spc="-5" dirty="0">
                <a:latin typeface="Arial"/>
                <a:cs typeface="Arial"/>
              </a:rPr>
              <a:t>3.</a:t>
            </a:r>
            <a:r>
              <a:rPr sz="2800" spc="-15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LLDC’s	</a:t>
            </a:r>
            <a:r>
              <a:rPr sz="2800" dirty="0">
                <a:latin typeface="Arial"/>
                <a:cs typeface="Arial"/>
              </a:rPr>
              <a:t>( </a:t>
            </a:r>
            <a:r>
              <a:rPr sz="2800" spc="-5" dirty="0">
                <a:latin typeface="Arial"/>
                <a:cs typeface="Arial"/>
              </a:rPr>
              <a:t>Least developed countries</a:t>
            </a:r>
            <a:r>
              <a:rPr sz="2800" spc="-10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)</a:t>
            </a:r>
            <a:endParaRPr sz="2800">
              <a:latin typeface="Arial"/>
              <a:cs typeface="Arial"/>
            </a:endParaRPr>
          </a:p>
          <a:p>
            <a:pPr marL="805180" indent="-792480" algn="just">
              <a:lnSpc>
                <a:spcPct val="100000"/>
              </a:lnSpc>
              <a:spcBef>
                <a:spcPts val="770"/>
              </a:spcBef>
              <a:buClr>
                <a:srgbClr val="FFFF00"/>
              </a:buClr>
              <a:buChar char="•"/>
              <a:tabLst>
                <a:tab pos="805180" algn="l"/>
                <a:tab pos="805815" algn="l"/>
              </a:tabLst>
            </a:pPr>
            <a:r>
              <a:rPr sz="2800" dirty="0">
                <a:latin typeface="Arial"/>
                <a:cs typeface="Arial"/>
              </a:rPr>
              <a:t>Extremely </a:t>
            </a:r>
            <a:r>
              <a:rPr sz="2800" spc="-5" dirty="0">
                <a:latin typeface="Arial"/>
                <a:cs typeface="Arial"/>
              </a:rPr>
              <a:t>Low capita income</a:t>
            </a:r>
            <a:r>
              <a:rPr sz="2800" spc="-65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levels</a:t>
            </a:r>
            <a:endParaRPr sz="2800">
              <a:latin typeface="Arial"/>
              <a:cs typeface="Arial"/>
            </a:endParaRPr>
          </a:p>
          <a:p>
            <a:pPr marL="918210" indent="-905510" algn="just">
              <a:lnSpc>
                <a:spcPct val="100000"/>
              </a:lnSpc>
              <a:spcBef>
                <a:spcPts val="770"/>
              </a:spcBef>
              <a:buClr>
                <a:srgbClr val="FFFF00"/>
              </a:buClr>
              <a:buChar char="•"/>
              <a:tabLst>
                <a:tab pos="917575" algn="l"/>
                <a:tab pos="918210" algn="l"/>
                <a:tab pos="2451735" algn="l"/>
              </a:tabLst>
            </a:pPr>
            <a:r>
              <a:rPr sz="2800" dirty="0">
                <a:latin typeface="Arial"/>
                <a:cs typeface="Arial"/>
              </a:rPr>
              <a:t>Central	Africa.</a:t>
            </a:r>
            <a:endParaRPr sz="2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2286000" y="685863"/>
            <a:ext cx="4953000" cy="544029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78739" y="6598293"/>
            <a:ext cx="299720" cy="2844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960"/>
              </a:lnSpc>
            </a:pPr>
            <a:r>
              <a:rPr sz="1800" spc="-5" dirty="0">
                <a:solidFill>
                  <a:srgbClr val="FFFF00"/>
                </a:solidFill>
                <a:latin typeface="Courier New"/>
                <a:cs typeface="Courier New"/>
              </a:rPr>
              <a:t>&gt;&gt;</a:t>
            </a:r>
            <a:endParaRPr sz="1800">
              <a:latin typeface="Courier New"/>
              <a:cs typeface="Courier New"/>
            </a:endParaRPr>
          </a:p>
        </p:txBody>
      </p:sp>
      <p:sp>
        <p:nvSpPr>
          <p:cNvPr id="6" name="object 6"/>
          <p:cNvSpPr txBox="1">
            <a:spLocks noGrp="1"/>
          </p:cNvSpPr>
          <p:nvPr>
            <p:ph type="dt" sz="half" idx="10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960"/>
              </a:lnSpc>
            </a:pPr>
            <a:r>
              <a:rPr dirty="0"/>
              <a:t>1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960"/>
              </a:lnSpc>
            </a:pPr>
            <a:r>
              <a:rPr dirty="0"/>
              <a:t>0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1810210" y="6598293"/>
            <a:ext cx="299720" cy="2844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960"/>
              </a:lnSpc>
            </a:pPr>
            <a:r>
              <a:rPr sz="1800" spc="-5" dirty="0">
                <a:solidFill>
                  <a:srgbClr val="FFFF00"/>
                </a:solidFill>
                <a:latin typeface="Courier New"/>
                <a:cs typeface="Courier New"/>
              </a:rPr>
              <a:t>&gt;&gt;</a:t>
            </a:r>
            <a:endParaRPr sz="1800">
              <a:latin typeface="Courier New"/>
              <a:cs typeface="Courier New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3638959" y="6598293"/>
            <a:ext cx="299720" cy="2844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960"/>
              </a:lnSpc>
            </a:pPr>
            <a:r>
              <a:rPr sz="1800" spc="-5" dirty="0">
                <a:solidFill>
                  <a:srgbClr val="FFFF00"/>
                </a:solidFill>
                <a:latin typeface="Courier New"/>
                <a:cs typeface="Courier New"/>
              </a:rPr>
              <a:t>&gt;&gt;</a:t>
            </a:r>
            <a:endParaRPr sz="1800">
              <a:latin typeface="Courier New"/>
              <a:cs typeface="Courier New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4651375" y="6598293"/>
            <a:ext cx="163195" cy="2844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960"/>
              </a:lnSpc>
            </a:pPr>
            <a:r>
              <a:rPr sz="1800" dirty="0">
                <a:solidFill>
                  <a:srgbClr val="FFFF00"/>
                </a:solidFill>
                <a:latin typeface="Courier New"/>
                <a:cs typeface="Courier New"/>
              </a:rPr>
              <a:t>2</a:t>
            </a:r>
            <a:endParaRPr sz="1800">
              <a:latin typeface="Courier New"/>
              <a:cs typeface="Courier New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5468140" y="6598293"/>
            <a:ext cx="299720" cy="2844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960"/>
              </a:lnSpc>
            </a:pPr>
            <a:r>
              <a:rPr sz="1800" spc="-5" dirty="0">
                <a:solidFill>
                  <a:srgbClr val="FFFF00"/>
                </a:solidFill>
                <a:latin typeface="Courier New"/>
                <a:cs typeface="Courier New"/>
              </a:rPr>
              <a:t>&gt;&gt;</a:t>
            </a:r>
            <a:endParaRPr sz="1800">
              <a:latin typeface="Courier New"/>
              <a:cs typeface="Courier New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6480428" y="6598293"/>
            <a:ext cx="163195" cy="2844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960"/>
              </a:lnSpc>
            </a:pPr>
            <a:r>
              <a:rPr sz="1800" dirty="0">
                <a:solidFill>
                  <a:srgbClr val="FFFF00"/>
                </a:solidFill>
                <a:latin typeface="Courier New"/>
                <a:cs typeface="Courier New"/>
              </a:rPr>
              <a:t>3</a:t>
            </a:r>
            <a:endParaRPr sz="1800">
              <a:latin typeface="Courier New"/>
              <a:cs typeface="Courier New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7297194" y="6598293"/>
            <a:ext cx="299720" cy="2844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960"/>
              </a:lnSpc>
            </a:pPr>
            <a:r>
              <a:rPr sz="1800" spc="-5" dirty="0">
                <a:solidFill>
                  <a:srgbClr val="FFFF00"/>
                </a:solidFill>
                <a:latin typeface="Courier New"/>
                <a:cs typeface="Courier New"/>
              </a:rPr>
              <a:t>&gt;&gt;</a:t>
            </a:r>
            <a:endParaRPr sz="1800">
              <a:latin typeface="Courier New"/>
              <a:cs typeface="Courier New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8309609" y="6598293"/>
            <a:ext cx="163195" cy="2844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960"/>
              </a:lnSpc>
            </a:pPr>
            <a:r>
              <a:rPr sz="1800" dirty="0">
                <a:solidFill>
                  <a:srgbClr val="FFFF00"/>
                </a:solidFill>
                <a:latin typeface="Courier New"/>
                <a:cs typeface="Courier New"/>
              </a:rPr>
              <a:t>4</a:t>
            </a:r>
            <a:endParaRPr sz="1800">
              <a:latin typeface="Courier New"/>
              <a:cs typeface="Courier New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8853655" y="6598293"/>
            <a:ext cx="299720" cy="2844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960"/>
              </a:lnSpc>
            </a:pPr>
            <a:r>
              <a:rPr sz="1800" spc="-5" dirty="0">
                <a:solidFill>
                  <a:srgbClr val="FFFF00"/>
                </a:solidFill>
                <a:latin typeface="Courier New"/>
                <a:cs typeface="Courier New"/>
              </a:rPr>
              <a:t>&gt;&gt;</a:t>
            </a:r>
            <a:endParaRPr sz="1800">
              <a:latin typeface="Courier New"/>
              <a:cs typeface="Courier New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6699574" y="1532889"/>
            <a:ext cx="180975" cy="24765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374394" y="979678"/>
            <a:ext cx="6741795" cy="8788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5"/>
              </a:spcBef>
              <a:tabLst>
                <a:tab pos="1140460" algn="l"/>
                <a:tab pos="1809750" algn="l"/>
                <a:tab pos="2885440" algn="l"/>
                <a:tab pos="3319779" algn="l"/>
                <a:tab pos="3915410" algn="l"/>
                <a:tab pos="4505960" algn="l"/>
                <a:tab pos="5525135" algn="l"/>
              </a:tabLst>
            </a:pPr>
            <a:r>
              <a:rPr sz="2800" b="1" spc="-5" dirty="0">
                <a:solidFill>
                  <a:srgbClr val="FFFFFF"/>
                </a:solidFill>
                <a:latin typeface="Algerian"/>
                <a:cs typeface="Algerian"/>
              </a:rPr>
              <a:t>Rostow's	</a:t>
            </a:r>
            <a:r>
              <a:rPr sz="2800" b="1" dirty="0">
                <a:solidFill>
                  <a:srgbClr val="FFFFFF"/>
                </a:solidFill>
                <a:latin typeface="Algerian"/>
                <a:cs typeface="Algerian"/>
              </a:rPr>
              <a:t>Stages	</a:t>
            </a:r>
            <a:r>
              <a:rPr sz="2800" b="1" spc="-10" dirty="0">
                <a:solidFill>
                  <a:srgbClr val="FFFFFF"/>
                </a:solidFill>
                <a:latin typeface="Algerian"/>
                <a:cs typeface="Algerian"/>
              </a:rPr>
              <a:t>of	</a:t>
            </a:r>
            <a:r>
              <a:rPr sz="2800" b="1" spc="-5" dirty="0">
                <a:solidFill>
                  <a:srgbClr val="FFFFFF"/>
                </a:solidFill>
                <a:latin typeface="Algerian"/>
                <a:cs typeface="Algerian"/>
              </a:rPr>
              <a:t>Development  </a:t>
            </a:r>
            <a:r>
              <a:rPr sz="2800" b="1" dirty="0">
                <a:solidFill>
                  <a:srgbClr val="FFFFFF"/>
                </a:solidFill>
                <a:latin typeface="Algerian"/>
                <a:cs typeface="Algerian"/>
              </a:rPr>
              <a:t>Walt	Whitman	</a:t>
            </a:r>
            <a:r>
              <a:rPr sz="2800" b="1" spc="-5" dirty="0">
                <a:solidFill>
                  <a:srgbClr val="FFFFFF"/>
                </a:solidFill>
                <a:latin typeface="Algerian"/>
                <a:cs typeface="Algerian"/>
              </a:rPr>
              <a:t>Rostow	</a:t>
            </a:r>
            <a:r>
              <a:rPr sz="2800" b="1" spc="5" dirty="0">
                <a:solidFill>
                  <a:srgbClr val="FFFFFF"/>
                </a:solidFill>
                <a:latin typeface="Algerian"/>
                <a:cs typeface="Algerian"/>
              </a:rPr>
              <a:t>(191	</a:t>
            </a:r>
            <a:r>
              <a:rPr sz="2800" b="1" spc="-5" dirty="0">
                <a:solidFill>
                  <a:srgbClr val="FFFFFF"/>
                </a:solidFill>
                <a:latin typeface="Algerian"/>
                <a:cs typeface="Algerian"/>
              </a:rPr>
              <a:t>-</a:t>
            </a:r>
            <a:r>
              <a:rPr sz="2800" b="1" spc="-110" dirty="0">
                <a:solidFill>
                  <a:srgbClr val="FFFFFF"/>
                </a:solidFill>
                <a:latin typeface="Algerian"/>
                <a:cs typeface="Algerian"/>
              </a:rPr>
              <a:t> </a:t>
            </a:r>
            <a:r>
              <a:rPr sz="2800" b="1" dirty="0">
                <a:solidFill>
                  <a:srgbClr val="FFFFFF"/>
                </a:solidFill>
                <a:latin typeface="Algerian"/>
                <a:cs typeface="Algerian"/>
              </a:rPr>
              <a:t>2003)</a:t>
            </a:r>
            <a:endParaRPr sz="2800">
              <a:latin typeface="Algerian"/>
              <a:cs typeface="Algerian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79730">
              <a:lnSpc>
                <a:spcPct val="100000"/>
              </a:lnSpc>
              <a:spcBef>
                <a:spcPts val="95"/>
              </a:spcBef>
            </a:pPr>
            <a:r>
              <a:rPr spc="-5" dirty="0"/>
              <a:t>In </a:t>
            </a:r>
            <a:r>
              <a:rPr dirty="0"/>
              <a:t>1960, the </a:t>
            </a:r>
            <a:r>
              <a:rPr spc="-5" dirty="0"/>
              <a:t>American Economic</a:t>
            </a:r>
            <a:r>
              <a:rPr spc="-30" dirty="0"/>
              <a:t> </a:t>
            </a:r>
            <a:r>
              <a:rPr dirty="0"/>
              <a:t>Historian,</a:t>
            </a:r>
          </a:p>
          <a:p>
            <a:pPr marL="666115" marR="5080" indent="-287020">
              <a:lnSpc>
                <a:spcPct val="80000"/>
              </a:lnSpc>
              <a:spcBef>
                <a:spcPts val="670"/>
              </a:spcBef>
            </a:pPr>
            <a:r>
              <a:rPr spc="-5" dirty="0"/>
              <a:t>W. W. Rostow, suggested that </a:t>
            </a:r>
            <a:r>
              <a:rPr dirty="0"/>
              <a:t>countries </a:t>
            </a:r>
            <a:r>
              <a:rPr spc="-5" dirty="0"/>
              <a:t>passed  </a:t>
            </a:r>
            <a:r>
              <a:rPr dirty="0"/>
              <a:t>through five </a:t>
            </a:r>
            <a:r>
              <a:rPr spc="-5" dirty="0"/>
              <a:t>stages </a:t>
            </a:r>
            <a:r>
              <a:rPr dirty="0"/>
              <a:t>of </a:t>
            </a:r>
            <a:r>
              <a:rPr spc="-5" dirty="0"/>
              <a:t>economic  development.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78739" y="6598293"/>
            <a:ext cx="299720" cy="2844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960"/>
              </a:lnSpc>
            </a:pPr>
            <a:r>
              <a:rPr sz="1800" spc="-5" dirty="0">
                <a:solidFill>
                  <a:srgbClr val="FFFF00"/>
                </a:solidFill>
                <a:latin typeface="Courier New"/>
                <a:cs typeface="Courier New"/>
              </a:rPr>
              <a:t>&gt;&gt;</a:t>
            </a:r>
            <a:endParaRPr sz="1800">
              <a:latin typeface="Courier New"/>
              <a:cs typeface="Courier New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810210" y="6598293"/>
            <a:ext cx="299720" cy="2844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960"/>
              </a:lnSpc>
            </a:pPr>
            <a:r>
              <a:rPr sz="1800" spc="-5" dirty="0">
                <a:solidFill>
                  <a:srgbClr val="FFFF00"/>
                </a:solidFill>
                <a:latin typeface="Courier New"/>
                <a:cs typeface="Courier New"/>
              </a:rPr>
              <a:t>&gt;&gt;</a:t>
            </a:r>
            <a:endParaRPr sz="1800">
              <a:latin typeface="Courier New"/>
              <a:cs typeface="Courier New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3638959" y="6598293"/>
            <a:ext cx="299720" cy="2844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960"/>
              </a:lnSpc>
            </a:pPr>
            <a:r>
              <a:rPr sz="1800" spc="-5" dirty="0">
                <a:solidFill>
                  <a:srgbClr val="FFFF00"/>
                </a:solidFill>
                <a:latin typeface="Courier New"/>
                <a:cs typeface="Courier New"/>
              </a:rPr>
              <a:t>&gt;&gt;</a:t>
            </a:r>
            <a:endParaRPr sz="1800">
              <a:latin typeface="Courier New"/>
              <a:cs typeface="Courier New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4651375" y="6598293"/>
            <a:ext cx="163195" cy="2844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960"/>
              </a:lnSpc>
            </a:pPr>
            <a:r>
              <a:rPr sz="1800" dirty="0">
                <a:solidFill>
                  <a:srgbClr val="FFFF00"/>
                </a:solidFill>
                <a:latin typeface="Courier New"/>
                <a:cs typeface="Courier New"/>
              </a:rPr>
              <a:t>2</a:t>
            </a:r>
            <a:endParaRPr sz="1800">
              <a:latin typeface="Courier New"/>
              <a:cs typeface="Courier New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5468140" y="6598293"/>
            <a:ext cx="299720" cy="2844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960"/>
              </a:lnSpc>
            </a:pPr>
            <a:r>
              <a:rPr sz="1800" spc="-5" dirty="0">
                <a:solidFill>
                  <a:srgbClr val="FFFF00"/>
                </a:solidFill>
                <a:latin typeface="Courier New"/>
                <a:cs typeface="Courier New"/>
              </a:rPr>
              <a:t>&gt;&gt;</a:t>
            </a:r>
            <a:endParaRPr sz="1800">
              <a:latin typeface="Courier New"/>
              <a:cs typeface="Courier New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6480428" y="6598293"/>
            <a:ext cx="163195" cy="2844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960"/>
              </a:lnSpc>
            </a:pPr>
            <a:r>
              <a:rPr sz="1800" dirty="0">
                <a:solidFill>
                  <a:srgbClr val="FFFF00"/>
                </a:solidFill>
                <a:latin typeface="Courier New"/>
                <a:cs typeface="Courier New"/>
              </a:rPr>
              <a:t>3</a:t>
            </a:r>
            <a:endParaRPr sz="1800">
              <a:latin typeface="Courier New"/>
              <a:cs typeface="Courier New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7297194" y="6598293"/>
            <a:ext cx="299720" cy="2844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960"/>
              </a:lnSpc>
            </a:pPr>
            <a:r>
              <a:rPr sz="1800" spc="-5" dirty="0">
                <a:solidFill>
                  <a:srgbClr val="FFFF00"/>
                </a:solidFill>
                <a:latin typeface="Courier New"/>
                <a:cs typeface="Courier New"/>
              </a:rPr>
              <a:t>&gt;&gt;</a:t>
            </a:r>
            <a:endParaRPr sz="1800">
              <a:latin typeface="Courier New"/>
              <a:cs typeface="Courier New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8309609" y="6598293"/>
            <a:ext cx="163195" cy="2844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960"/>
              </a:lnSpc>
            </a:pPr>
            <a:r>
              <a:rPr sz="1800" dirty="0">
                <a:solidFill>
                  <a:srgbClr val="FFFF00"/>
                </a:solidFill>
                <a:latin typeface="Courier New"/>
                <a:cs typeface="Courier New"/>
              </a:rPr>
              <a:t>4</a:t>
            </a:r>
            <a:endParaRPr sz="1800">
              <a:latin typeface="Courier New"/>
              <a:cs typeface="Courier New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8853655" y="6598293"/>
            <a:ext cx="299720" cy="2844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960"/>
              </a:lnSpc>
            </a:pPr>
            <a:r>
              <a:rPr sz="1800" spc="-5" dirty="0">
                <a:solidFill>
                  <a:srgbClr val="FFFF00"/>
                </a:solidFill>
                <a:latin typeface="Courier New"/>
                <a:cs typeface="Courier New"/>
              </a:rPr>
              <a:t>&gt;&gt;</a:t>
            </a:r>
            <a:endParaRPr sz="1800">
              <a:latin typeface="Courier New"/>
              <a:cs typeface="Courier New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87958" y="541096"/>
            <a:ext cx="7173595" cy="68993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Stage 1 </a:t>
            </a:r>
            <a:r>
              <a:rPr spc="-5" dirty="0"/>
              <a:t>-- </a:t>
            </a:r>
            <a:r>
              <a:rPr dirty="0"/>
              <a:t>Traditional</a:t>
            </a:r>
            <a:r>
              <a:rPr spc="-80" dirty="0"/>
              <a:t> </a:t>
            </a:r>
            <a:r>
              <a:rPr dirty="0"/>
              <a:t>Society</a:t>
            </a:r>
          </a:p>
        </p:txBody>
      </p:sp>
      <p:sp>
        <p:nvSpPr>
          <p:cNvPr id="7" name="object 7"/>
          <p:cNvSpPr txBox="1">
            <a:spLocks noGrp="1"/>
          </p:cNvSpPr>
          <p:nvPr>
            <p:ph type="dt" sz="half" idx="10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960"/>
              </a:lnSpc>
            </a:pPr>
            <a:r>
              <a:rPr dirty="0"/>
              <a:t>1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960"/>
              </a:lnSpc>
            </a:pPr>
            <a:r>
              <a:rPr dirty="0"/>
              <a:t>0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78739" y="6598293"/>
            <a:ext cx="299720" cy="2844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960"/>
              </a:lnSpc>
            </a:pPr>
            <a:r>
              <a:rPr sz="1800" spc="-5" dirty="0">
                <a:solidFill>
                  <a:srgbClr val="FFFF00"/>
                </a:solidFill>
                <a:latin typeface="Courier New"/>
                <a:cs typeface="Courier New"/>
              </a:rPr>
              <a:t>&gt;&gt;</a:t>
            </a:r>
            <a:endParaRPr sz="1800">
              <a:latin typeface="Courier New"/>
              <a:cs typeface="Courier New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810210" y="6598293"/>
            <a:ext cx="299720" cy="2844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960"/>
              </a:lnSpc>
            </a:pPr>
            <a:r>
              <a:rPr sz="1800" spc="-5" dirty="0">
                <a:solidFill>
                  <a:srgbClr val="FFFF00"/>
                </a:solidFill>
                <a:latin typeface="Courier New"/>
                <a:cs typeface="Courier New"/>
              </a:rPr>
              <a:t>&gt;&gt;</a:t>
            </a:r>
            <a:endParaRPr sz="1800">
              <a:latin typeface="Courier New"/>
              <a:cs typeface="Courier New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3638959" y="6598293"/>
            <a:ext cx="299720" cy="2844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960"/>
              </a:lnSpc>
            </a:pPr>
            <a:r>
              <a:rPr sz="1800" spc="-5" dirty="0">
                <a:solidFill>
                  <a:srgbClr val="FFFF00"/>
                </a:solidFill>
                <a:latin typeface="Courier New"/>
                <a:cs typeface="Courier New"/>
              </a:rPr>
              <a:t>&gt;&gt;</a:t>
            </a:r>
            <a:endParaRPr sz="1800">
              <a:latin typeface="Courier New"/>
              <a:cs typeface="Courier New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4651375" y="6598293"/>
            <a:ext cx="163195" cy="2844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960"/>
              </a:lnSpc>
            </a:pPr>
            <a:r>
              <a:rPr sz="1800" dirty="0">
                <a:solidFill>
                  <a:srgbClr val="FFFF00"/>
                </a:solidFill>
                <a:latin typeface="Courier New"/>
                <a:cs typeface="Courier New"/>
              </a:rPr>
              <a:t>2</a:t>
            </a:r>
            <a:endParaRPr sz="1800">
              <a:latin typeface="Courier New"/>
              <a:cs typeface="Courier New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5468140" y="6598293"/>
            <a:ext cx="299720" cy="2844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960"/>
              </a:lnSpc>
            </a:pPr>
            <a:r>
              <a:rPr sz="1800" spc="-5" dirty="0">
                <a:solidFill>
                  <a:srgbClr val="FFFF00"/>
                </a:solidFill>
                <a:latin typeface="Courier New"/>
                <a:cs typeface="Courier New"/>
              </a:rPr>
              <a:t>&gt;&gt;</a:t>
            </a:r>
            <a:endParaRPr sz="1800">
              <a:latin typeface="Courier New"/>
              <a:cs typeface="Courier New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6480428" y="6598293"/>
            <a:ext cx="163195" cy="2844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960"/>
              </a:lnSpc>
            </a:pPr>
            <a:r>
              <a:rPr sz="1800" dirty="0">
                <a:solidFill>
                  <a:srgbClr val="FFFF00"/>
                </a:solidFill>
                <a:latin typeface="Courier New"/>
                <a:cs typeface="Courier New"/>
              </a:rPr>
              <a:t>3</a:t>
            </a:r>
            <a:endParaRPr sz="1800">
              <a:latin typeface="Courier New"/>
              <a:cs typeface="Courier New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7297194" y="6598293"/>
            <a:ext cx="299720" cy="2844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960"/>
              </a:lnSpc>
            </a:pPr>
            <a:r>
              <a:rPr sz="1800" spc="-5" dirty="0">
                <a:solidFill>
                  <a:srgbClr val="FFFF00"/>
                </a:solidFill>
                <a:latin typeface="Courier New"/>
                <a:cs typeface="Courier New"/>
              </a:rPr>
              <a:t>&gt;&gt;</a:t>
            </a:r>
            <a:endParaRPr sz="1800">
              <a:latin typeface="Courier New"/>
              <a:cs typeface="Courier New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8309609" y="6598293"/>
            <a:ext cx="163195" cy="2844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960"/>
              </a:lnSpc>
            </a:pPr>
            <a:r>
              <a:rPr sz="1800" dirty="0">
                <a:solidFill>
                  <a:srgbClr val="FFFF00"/>
                </a:solidFill>
                <a:latin typeface="Courier New"/>
                <a:cs typeface="Courier New"/>
              </a:rPr>
              <a:t>4</a:t>
            </a:r>
            <a:endParaRPr sz="1800">
              <a:latin typeface="Courier New"/>
              <a:cs typeface="Courier New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8853655" y="6598293"/>
            <a:ext cx="299720" cy="2844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960"/>
              </a:lnSpc>
            </a:pPr>
            <a:r>
              <a:rPr sz="1800" spc="-5" dirty="0">
                <a:solidFill>
                  <a:srgbClr val="FFFF00"/>
                </a:solidFill>
                <a:latin typeface="Courier New"/>
                <a:cs typeface="Courier New"/>
              </a:rPr>
              <a:t>&gt;&gt;</a:t>
            </a:r>
            <a:endParaRPr sz="1800">
              <a:latin typeface="Courier New"/>
              <a:cs typeface="Courier New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35940" y="2138933"/>
            <a:ext cx="7861934" cy="3736920"/>
          </a:xfrm>
          <a:prstGeom prst="rect">
            <a:avLst/>
          </a:prstGeom>
        </p:spPr>
        <p:txBody>
          <a:bodyPr vert="horz" wrap="square" lIns="0" tIns="93980" rIns="0" bIns="0" rtlCol="0">
            <a:spAutoFit/>
          </a:bodyPr>
          <a:lstStyle/>
          <a:p>
            <a:pPr marL="355600" marR="5080" indent="-342900" algn="just">
              <a:lnSpc>
                <a:spcPts val="2690"/>
              </a:lnSpc>
              <a:spcBef>
                <a:spcPts val="740"/>
              </a:spcBef>
              <a:buClr>
                <a:srgbClr val="FFFF00"/>
              </a:buClr>
              <a:buFont typeface="Arial"/>
              <a:buChar char="•"/>
              <a:tabLst>
                <a:tab pos="452755" algn="l"/>
                <a:tab pos="453390" algn="l"/>
              </a:tabLst>
            </a:pPr>
            <a:r>
              <a:rPr sz="2000" dirty="0"/>
              <a:t>	</a:t>
            </a:r>
            <a:r>
              <a:rPr sz="3200" spc="-5" dirty="0">
                <a:latin typeface="Arial"/>
                <a:cs typeface="Arial"/>
              </a:rPr>
              <a:t>The economy is dominated by </a:t>
            </a:r>
            <a:r>
              <a:rPr sz="3200" dirty="0">
                <a:latin typeface="Arial"/>
                <a:cs typeface="Arial"/>
              </a:rPr>
              <a:t>subsistence  activity </a:t>
            </a:r>
            <a:r>
              <a:rPr sz="3200" spc="-5" dirty="0">
                <a:latin typeface="Arial"/>
                <a:cs typeface="Arial"/>
              </a:rPr>
              <a:t>where </a:t>
            </a:r>
            <a:r>
              <a:rPr sz="3200" dirty="0">
                <a:latin typeface="Arial"/>
                <a:cs typeface="Arial"/>
              </a:rPr>
              <a:t>output </a:t>
            </a:r>
            <a:r>
              <a:rPr sz="3200" spc="-5" dirty="0">
                <a:latin typeface="Arial"/>
                <a:cs typeface="Arial"/>
              </a:rPr>
              <a:t>is </a:t>
            </a:r>
            <a:r>
              <a:rPr sz="3200" dirty="0">
                <a:latin typeface="Arial"/>
                <a:cs typeface="Arial"/>
              </a:rPr>
              <a:t>consumed </a:t>
            </a:r>
            <a:r>
              <a:rPr sz="3200" spc="-5" dirty="0">
                <a:latin typeface="Arial"/>
                <a:cs typeface="Arial"/>
              </a:rPr>
              <a:t>by</a:t>
            </a:r>
            <a:r>
              <a:rPr sz="3200" spc="-60" dirty="0">
                <a:latin typeface="Arial"/>
                <a:cs typeface="Arial"/>
              </a:rPr>
              <a:t> </a:t>
            </a:r>
            <a:r>
              <a:rPr sz="3200" dirty="0">
                <a:latin typeface="Arial"/>
                <a:cs typeface="Arial"/>
              </a:rPr>
              <a:t>producers  rather </a:t>
            </a:r>
            <a:r>
              <a:rPr sz="3200" spc="-5" dirty="0">
                <a:latin typeface="Arial"/>
                <a:cs typeface="Arial"/>
              </a:rPr>
              <a:t>than</a:t>
            </a:r>
            <a:r>
              <a:rPr sz="3200" spc="-15" dirty="0">
                <a:latin typeface="Arial"/>
                <a:cs typeface="Arial"/>
              </a:rPr>
              <a:t> </a:t>
            </a:r>
            <a:r>
              <a:rPr sz="3200" dirty="0">
                <a:latin typeface="Arial"/>
                <a:cs typeface="Arial"/>
              </a:rPr>
              <a:t>traded.</a:t>
            </a:r>
            <a:endParaRPr sz="3200">
              <a:latin typeface="Arial"/>
              <a:cs typeface="Arial"/>
            </a:endParaRPr>
          </a:p>
          <a:p>
            <a:pPr marL="355600" marR="99695" indent="-342900" algn="just">
              <a:lnSpc>
                <a:spcPts val="2690"/>
              </a:lnSpc>
              <a:spcBef>
                <a:spcPts val="670"/>
              </a:spcBef>
              <a:buClr>
                <a:srgbClr val="FFFF00"/>
              </a:buClr>
              <a:buFont typeface="Arial"/>
              <a:buChar char="•"/>
              <a:tabLst>
                <a:tab pos="452755" algn="l"/>
                <a:tab pos="453390" algn="l"/>
              </a:tabLst>
            </a:pPr>
            <a:r>
              <a:rPr sz="2000" dirty="0"/>
              <a:t>	</a:t>
            </a:r>
            <a:r>
              <a:rPr sz="3200" spc="-5" dirty="0">
                <a:latin typeface="Arial"/>
                <a:cs typeface="Arial"/>
              </a:rPr>
              <a:t>Any trade is </a:t>
            </a:r>
            <a:r>
              <a:rPr sz="3200" dirty="0">
                <a:latin typeface="Arial"/>
                <a:cs typeface="Arial"/>
              </a:rPr>
              <a:t>carried out </a:t>
            </a:r>
            <a:r>
              <a:rPr sz="3200" spc="-5" dirty="0">
                <a:latin typeface="Arial"/>
                <a:cs typeface="Arial"/>
              </a:rPr>
              <a:t>by </a:t>
            </a:r>
            <a:r>
              <a:rPr sz="3200" dirty="0">
                <a:latin typeface="Arial"/>
                <a:cs typeface="Arial"/>
              </a:rPr>
              <a:t>barter </a:t>
            </a:r>
            <a:r>
              <a:rPr sz="3200" spc="-5" dirty="0">
                <a:latin typeface="Arial"/>
                <a:cs typeface="Arial"/>
              </a:rPr>
              <a:t>where goods  are exchanged </a:t>
            </a:r>
            <a:r>
              <a:rPr sz="3200" dirty="0">
                <a:latin typeface="Arial"/>
                <a:cs typeface="Arial"/>
              </a:rPr>
              <a:t>directly </a:t>
            </a:r>
            <a:r>
              <a:rPr sz="3200" spc="-5" dirty="0">
                <a:latin typeface="Arial"/>
                <a:cs typeface="Arial"/>
              </a:rPr>
              <a:t>for </a:t>
            </a:r>
            <a:r>
              <a:rPr sz="3200" dirty="0">
                <a:latin typeface="Arial"/>
                <a:cs typeface="Arial"/>
              </a:rPr>
              <a:t>other</a:t>
            </a:r>
            <a:r>
              <a:rPr sz="3200" spc="15" dirty="0">
                <a:latin typeface="Arial"/>
                <a:cs typeface="Arial"/>
              </a:rPr>
              <a:t> </a:t>
            </a:r>
            <a:r>
              <a:rPr sz="3200" dirty="0">
                <a:latin typeface="Arial"/>
                <a:cs typeface="Arial"/>
              </a:rPr>
              <a:t>goods.</a:t>
            </a:r>
            <a:endParaRPr sz="3200">
              <a:latin typeface="Arial"/>
              <a:cs typeface="Arial"/>
            </a:endParaRPr>
          </a:p>
          <a:p>
            <a:pPr marL="355600" marR="254635" indent="-342900" algn="just">
              <a:lnSpc>
                <a:spcPts val="2690"/>
              </a:lnSpc>
              <a:spcBef>
                <a:spcPts val="670"/>
              </a:spcBef>
              <a:buClr>
                <a:srgbClr val="FFFF00"/>
              </a:buClr>
              <a:buFont typeface="Arial"/>
              <a:buChar char="•"/>
              <a:tabLst>
                <a:tab pos="452755" algn="l"/>
                <a:tab pos="453390" algn="l"/>
              </a:tabLst>
            </a:pPr>
            <a:r>
              <a:rPr sz="2000" dirty="0"/>
              <a:t>	</a:t>
            </a:r>
            <a:r>
              <a:rPr sz="3200" dirty="0">
                <a:latin typeface="Arial"/>
                <a:cs typeface="Arial"/>
              </a:rPr>
              <a:t>Agriculture </a:t>
            </a:r>
            <a:r>
              <a:rPr sz="3200" spc="-5" dirty="0">
                <a:latin typeface="Arial"/>
                <a:cs typeface="Arial"/>
              </a:rPr>
              <a:t>is the most </a:t>
            </a:r>
            <a:r>
              <a:rPr sz="3200" dirty="0">
                <a:latin typeface="Arial"/>
                <a:cs typeface="Arial"/>
              </a:rPr>
              <a:t>important industry  </a:t>
            </a:r>
            <a:r>
              <a:rPr sz="3200" spc="-5" dirty="0">
                <a:latin typeface="Arial"/>
                <a:cs typeface="Arial"/>
              </a:rPr>
              <a:t>production is labor </a:t>
            </a:r>
            <a:r>
              <a:rPr sz="3200" dirty="0">
                <a:latin typeface="Arial"/>
                <a:cs typeface="Arial"/>
              </a:rPr>
              <a:t>intensive using only </a:t>
            </a:r>
            <a:r>
              <a:rPr sz="3200" spc="-5" dirty="0">
                <a:latin typeface="Arial"/>
                <a:cs typeface="Arial"/>
              </a:rPr>
              <a:t>limited  </a:t>
            </a:r>
            <a:r>
              <a:rPr sz="3200" dirty="0">
                <a:latin typeface="Arial"/>
                <a:cs typeface="Arial"/>
              </a:rPr>
              <a:t>quantities </a:t>
            </a:r>
            <a:r>
              <a:rPr sz="3200" spc="-5" dirty="0">
                <a:latin typeface="Arial"/>
                <a:cs typeface="Arial"/>
              </a:rPr>
              <a:t>of</a:t>
            </a:r>
            <a:r>
              <a:rPr sz="3200" spc="-15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capital.</a:t>
            </a:r>
            <a:endParaRPr sz="32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88340" y="454228"/>
            <a:ext cx="7813040" cy="5054589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336040" marR="716915" indent="-650875" algn="just">
              <a:lnSpc>
                <a:spcPct val="100000"/>
              </a:lnSpc>
              <a:spcBef>
                <a:spcPts val="95"/>
              </a:spcBef>
            </a:pPr>
            <a:r>
              <a:rPr sz="3200" spc="-5" dirty="0">
                <a:latin typeface="Algerian"/>
                <a:cs typeface="Algerian"/>
              </a:rPr>
              <a:t>Stage 2 -- Transitional Stage (the  </a:t>
            </a:r>
            <a:r>
              <a:rPr sz="3200" spc="-10" dirty="0">
                <a:latin typeface="Algerian"/>
                <a:cs typeface="Algerian"/>
              </a:rPr>
              <a:t>preconditions for</a:t>
            </a:r>
            <a:r>
              <a:rPr sz="3200" dirty="0">
                <a:latin typeface="Algerian"/>
                <a:cs typeface="Algerian"/>
              </a:rPr>
              <a:t> </a:t>
            </a:r>
            <a:r>
              <a:rPr sz="3200" spc="-5" dirty="0">
                <a:latin typeface="Algerian"/>
                <a:cs typeface="Algerian"/>
              </a:rPr>
              <a:t>takeoff)</a:t>
            </a:r>
            <a:endParaRPr sz="3200">
              <a:latin typeface="Algerian"/>
              <a:cs typeface="Algerian"/>
            </a:endParaRPr>
          </a:p>
          <a:p>
            <a:pPr algn="just">
              <a:lnSpc>
                <a:spcPct val="100000"/>
              </a:lnSpc>
              <a:spcBef>
                <a:spcPts val="45"/>
              </a:spcBef>
            </a:pPr>
            <a:endParaRPr sz="4000">
              <a:latin typeface="Times New Roman"/>
              <a:cs typeface="Times New Roman"/>
            </a:endParaRPr>
          </a:p>
          <a:p>
            <a:pPr marL="355600" marR="707390" indent="-342900" algn="just">
              <a:lnSpc>
                <a:spcPts val="2690"/>
              </a:lnSpc>
              <a:spcBef>
                <a:spcPts val="5"/>
              </a:spcBef>
              <a:buClr>
                <a:srgbClr val="FFFF00"/>
              </a:buClr>
              <a:buChar char="•"/>
              <a:tabLst>
                <a:tab pos="354965" algn="l"/>
                <a:tab pos="355600" algn="l"/>
              </a:tabLst>
            </a:pPr>
            <a:r>
              <a:rPr sz="3200" spc="-5" dirty="0">
                <a:latin typeface="Times New Roman"/>
                <a:cs typeface="Times New Roman"/>
              </a:rPr>
              <a:t>Increased specialization generates surpluses </a:t>
            </a:r>
            <a:r>
              <a:rPr sz="3200" dirty="0">
                <a:latin typeface="Times New Roman"/>
                <a:cs typeface="Times New Roman"/>
              </a:rPr>
              <a:t>for  trading.</a:t>
            </a:r>
            <a:endParaRPr sz="3200">
              <a:latin typeface="Times New Roman"/>
              <a:cs typeface="Times New Roman"/>
            </a:endParaRPr>
          </a:p>
          <a:p>
            <a:pPr marL="355600" marR="257810" indent="-342900" algn="just">
              <a:lnSpc>
                <a:spcPts val="2690"/>
              </a:lnSpc>
              <a:spcBef>
                <a:spcPts val="670"/>
              </a:spcBef>
              <a:buClr>
                <a:srgbClr val="FFFF00"/>
              </a:buClr>
              <a:buChar char="•"/>
              <a:tabLst>
                <a:tab pos="354965" algn="l"/>
                <a:tab pos="355600" algn="l"/>
              </a:tabLst>
            </a:pPr>
            <a:r>
              <a:rPr sz="3200" spc="-5" dirty="0">
                <a:latin typeface="Times New Roman"/>
                <a:cs typeface="Times New Roman"/>
              </a:rPr>
              <a:t>There is </a:t>
            </a:r>
            <a:r>
              <a:rPr sz="3200" spc="-10" dirty="0">
                <a:latin typeface="Times New Roman"/>
                <a:cs typeface="Times New Roman"/>
              </a:rPr>
              <a:t>an </a:t>
            </a:r>
            <a:r>
              <a:rPr sz="3200" spc="-5" dirty="0">
                <a:latin typeface="Times New Roman"/>
                <a:cs typeface="Times New Roman"/>
              </a:rPr>
              <a:t>emergence </a:t>
            </a:r>
            <a:r>
              <a:rPr sz="3200" dirty="0">
                <a:latin typeface="Times New Roman"/>
                <a:cs typeface="Times New Roman"/>
              </a:rPr>
              <a:t>of </a:t>
            </a:r>
            <a:r>
              <a:rPr sz="3200" spc="-5" dirty="0">
                <a:latin typeface="Times New Roman"/>
                <a:cs typeface="Times New Roman"/>
              </a:rPr>
              <a:t>a transport infrastructure  to </a:t>
            </a:r>
            <a:r>
              <a:rPr sz="3200" dirty="0">
                <a:latin typeface="Times New Roman"/>
                <a:cs typeface="Times New Roman"/>
              </a:rPr>
              <a:t>support </a:t>
            </a:r>
            <a:r>
              <a:rPr sz="3200" spc="-5" dirty="0">
                <a:latin typeface="Times New Roman"/>
                <a:cs typeface="Times New Roman"/>
              </a:rPr>
              <a:t>trade. As incomes, savings and  investment grow entrepreneurs</a:t>
            </a:r>
            <a:r>
              <a:rPr sz="3200" spc="-30" dirty="0"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emerge.</a:t>
            </a:r>
            <a:endParaRPr sz="3200">
              <a:latin typeface="Times New Roman"/>
              <a:cs typeface="Times New Roman"/>
            </a:endParaRPr>
          </a:p>
          <a:p>
            <a:pPr marL="355600" marR="5080" indent="-342900" algn="just">
              <a:lnSpc>
                <a:spcPts val="2690"/>
              </a:lnSpc>
              <a:spcBef>
                <a:spcPts val="665"/>
              </a:spcBef>
              <a:buClr>
                <a:srgbClr val="FFFF00"/>
              </a:buClr>
              <a:buFont typeface="Times New Roman"/>
              <a:buChar char="•"/>
              <a:tabLst>
                <a:tab pos="442595" algn="l"/>
                <a:tab pos="443230" algn="l"/>
              </a:tabLst>
            </a:pPr>
            <a:r>
              <a:rPr sz="2000" dirty="0"/>
              <a:t>	</a:t>
            </a:r>
            <a:r>
              <a:rPr sz="3200" spc="-5" dirty="0">
                <a:latin typeface="Times New Roman"/>
                <a:cs typeface="Times New Roman"/>
              </a:rPr>
              <a:t>External trade also occurs concentrating on primary  products.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78739" y="6598293"/>
            <a:ext cx="299720" cy="2844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960"/>
              </a:lnSpc>
            </a:pPr>
            <a:r>
              <a:rPr sz="1800" spc="-5" dirty="0">
                <a:solidFill>
                  <a:srgbClr val="FFFF00"/>
                </a:solidFill>
                <a:latin typeface="Courier New"/>
                <a:cs typeface="Courier New"/>
              </a:rPr>
              <a:t>&gt;&gt;</a:t>
            </a:r>
            <a:endParaRPr sz="1800">
              <a:latin typeface="Courier New"/>
              <a:cs typeface="Courier New"/>
            </a:endParaRPr>
          </a:p>
        </p:txBody>
      </p:sp>
      <p:sp>
        <p:nvSpPr>
          <p:cNvPr id="6" name="object 6"/>
          <p:cNvSpPr txBox="1">
            <a:spLocks noGrp="1"/>
          </p:cNvSpPr>
          <p:nvPr>
            <p:ph type="dt" sz="half" idx="10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960"/>
              </a:lnSpc>
            </a:pPr>
            <a:r>
              <a:rPr dirty="0"/>
              <a:t>1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960"/>
              </a:lnSpc>
            </a:pPr>
            <a:r>
              <a:rPr dirty="0"/>
              <a:t>0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1810210" y="6598293"/>
            <a:ext cx="299720" cy="2844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960"/>
              </a:lnSpc>
            </a:pPr>
            <a:r>
              <a:rPr sz="1800" spc="-5" dirty="0">
                <a:solidFill>
                  <a:srgbClr val="FFFF00"/>
                </a:solidFill>
                <a:latin typeface="Courier New"/>
                <a:cs typeface="Courier New"/>
              </a:rPr>
              <a:t>&gt;&gt;</a:t>
            </a:r>
            <a:endParaRPr sz="1800">
              <a:latin typeface="Courier New"/>
              <a:cs typeface="Courier New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3638959" y="6598293"/>
            <a:ext cx="299720" cy="2844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960"/>
              </a:lnSpc>
            </a:pPr>
            <a:r>
              <a:rPr sz="1800" spc="-5" dirty="0">
                <a:solidFill>
                  <a:srgbClr val="FFFF00"/>
                </a:solidFill>
                <a:latin typeface="Courier New"/>
                <a:cs typeface="Courier New"/>
              </a:rPr>
              <a:t>&gt;&gt;</a:t>
            </a:r>
            <a:endParaRPr sz="1800">
              <a:latin typeface="Courier New"/>
              <a:cs typeface="Courier New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4651375" y="6598293"/>
            <a:ext cx="163195" cy="2844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960"/>
              </a:lnSpc>
            </a:pPr>
            <a:r>
              <a:rPr sz="1800" dirty="0">
                <a:solidFill>
                  <a:srgbClr val="FFFF00"/>
                </a:solidFill>
                <a:latin typeface="Courier New"/>
                <a:cs typeface="Courier New"/>
              </a:rPr>
              <a:t>2</a:t>
            </a:r>
            <a:endParaRPr sz="1800">
              <a:latin typeface="Courier New"/>
              <a:cs typeface="Courier New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5468140" y="6598293"/>
            <a:ext cx="299720" cy="2844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960"/>
              </a:lnSpc>
            </a:pPr>
            <a:r>
              <a:rPr sz="1800" spc="-5" dirty="0">
                <a:solidFill>
                  <a:srgbClr val="FFFF00"/>
                </a:solidFill>
                <a:latin typeface="Courier New"/>
                <a:cs typeface="Courier New"/>
              </a:rPr>
              <a:t>&gt;&gt;</a:t>
            </a:r>
            <a:endParaRPr sz="1800">
              <a:latin typeface="Courier New"/>
              <a:cs typeface="Courier New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6480428" y="6598293"/>
            <a:ext cx="163195" cy="2844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960"/>
              </a:lnSpc>
            </a:pPr>
            <a:r>
              <a:rPr sz="1800" dirty="0">
                <a:solidFill>
                  <a:srgbClr val="FFFF00"/>
                </a:solidFill>
                <a:latin typeface="Courier New"/>
                <a:cs typeface="Courier New"/>
              </a:rPr>
              <a:t>3</a:t>
            </a:r>
            <a:endParaRPr sz="1800">
              <a:latin typeface="Courier New"/>
              <a:cs typeface="Courier New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7297194" y="6598293"/>
            <a:ext cx="299720" cy="2844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960"/>
              </a:lnSpc>
            </a:pPr>
            <a:r>
              <a:rPr sz="1800" spc="-5" dirty="0">
                <a:solidFill>
                  <a:srgbClr val="FFFF00"/>
                </a:solidFill>
                <a:latin typeface="Courier New"/>
                <a:cs typeface="Courier New"/>
              </a:rPr>
              <a:t>&gt;&gt;</a:t>
            </a:r>
            <a:endParaRPr sz="1800">
              <a:latin typeface="Courier New"/>
              <a:cs typeface="Courier New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8309609" y="6598293"/>
            <a:ext cx="163195" cy="2844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960"/>
              </a:lnSpc>
            </a:pPr>
            <a:r>
              <a:rPr sz="1800" dirty="0">
                <a:solidFill>
                  <a:srgbClr val="FFFF00"/>
                </a:solidFill>
                <a:latin typeface="Courier New"/>
                <a:cs typeface="Courier New"/>
              </a:rPr>
              <a:t>4</a:t>
            </a:r>
            <a:endParaRPr sz="1800">
              <a:latin typeface="Courier New"/>
              <a:cs typeface="Courier New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8853655" y="6598293"/>
            <a:ext cx="299720" cy="2844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960"/>
              </a:lnSpc>
            </a:pPr>
            <a:r>
              <a:rPr sz="1800" spc="-5" dirty="0">
                <a:solidFill>
                  <a:srgbClr val="FFFF00"/>
                </a:solidFill>
                <a:latin typeface="Courier New"/>
                <a:cs typeface="Courier New"/>
              </a:rPr>
              <a:t>&gt;&gt;</a:t>
            </a:r>
            <a:endParaRPr sz="1800">
              <a:latin typeface="Courier New"/>
              <a:cs typeface="Courier New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571369" y="603884"/>
            <a:ext cx="4002404" cy="5137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3200" b="1" dirty="0"/>
              <a:t>Stage 3 -- Take</a:t>
            </a:r>
            <a:r>
              <a:rPr sz="3200" b="1" spc="-120" dirty="0"/>
              <a:t> </a:t>
            </a:r>
            <a:r>
              <a:rPr sz="3200" b="1" spc="-5" dirty="0"/>
              <a:t>Off</a:t>
            </a:r>
            <a:endParaRPr sz="3200" b="1"/>
          </a:p>
        </p:txBody>
      </p:sp>
      <p:sp>
        <p:nvSpPr>
          <p:cNvPr id="7" name="object 7"/>
          <p:cNvSpPr txBox="1">
            <a:spLocks noGrp="1"/>
          </p:cNvSpPr>
          <p:nvPr>
            <p:ph type="dt" sz="half" idx="10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960"/>
              </a:lnSpc>
            </a:pPr>
            <a:r>
              <a:rPr dirty="0"/>
              <a:t>1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960"/>
              </a:lnSpc>
            </a:pPr>
            <a:r>
              <a:rPr dirty="0"/>
              <a:t>0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78739" y="6598293"/>
            <a:ext cx="299720" cy="2844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960"/>
              </a:lnSpc>
            </a:pPr>
            <a:r>
              <a:rPr sz="1800" spc="-5" dirty="0">
                <a:solidFill>
                  <a:srgbClr val="FFFF00"/>
                </a:solidFill>
                <a:latin typeface="Courier New"/>
                <a:cs typeface="Courier New"/>
              </a:rPr>
              <a:t>&gt;&gt;</a:t>
            </a:r>
            <a:endParaRPr sz="1800">
              <a:latin typeface="Courier New"/>
              <a:cs typeface="Courier New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810210" y="6598293"/>
            <a:ext cx="299720" cy="2844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960"/>
              </a:lnSpc>
            </a:pPr>
            <a:r>
              <a:rPr sz="1800" spc="-5" dirty="0">
                <a:solidFill>
                  <a:srgbClr val="FFFF00"/>
                </a:solidFill>
                <a:latin typeface="Courier New"/>
                <a:cs typeface="Courier New"/>
              </a:rPr>
              <a:t>&gt;&gt;</a:t>
            </a:r>
            <a:endParaRPr sz="1800">
              <a:latin typeface="Courier New"/>
              <a:cs typeface="Courier New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3638959" y="6598293"/>
            <a:ext cx="299720" cy="2844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960"/>
              </a:lnSpc>
            </a:pPr>
            <a:r>
              <a:rPr sz="1800" spc="-5" dirty="0">
                <a:solidFill>
                  <a:srgbClr val="FFFF00"/>
                </a:solidFill>
                <a:latin typeface="Courier New"/>
                <a:cs typeface="Courier New"/>
              </a:rPr>
              <a:t>&gt;&gt;</a:t>
            </a:r>
            <a:endParaRPr sz="1800">
              <a:latin typeface="Courier New"/>
              <a:cs typeface="Courier New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4651375" y="6598293"/>
            <a:ext cx="163195" cy="2844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960"/>
              </a:lnSpc>
            </a:pPr>
            <a:r>
              <a:rPr sz="1800" dirty="0">
                <a:solidFill>
                  <a:srgbClr val="FFFF00"/>
                </a:solidFill>
                <a:latin typeface="Courier New"/>
                <a:cs typeface="Courier New"/>
              </a:rPr>
              <a:t>2</a:t>
            </a:r>
            <a:endParaRPr sz="1800">
              <a:latin typeface="Courier New"/>
              <a:cs typeface="Courier New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5468140" y="6598293"/>
            <a:ext cx="299720" cy="2844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960"/>
              </a:lnSpc>
            </a:pPr>
            <a:r>
              <a:rPr sz="1800" spc="-5" dirty="0">
                <a:solidFill>
                  <a:srgbClr val="FFFF00"/>
                </a:solidFill>
                <a:latin typeface="Courier New"/>
                <a:cs typeface="Courier New"/>
              </a:rPr>
              <a:t>&gt;&gt;</a:t>
            </a:r>
            <a:endParaRPr sz="1800">
              <a:latin typeface="Courier New"/>
              <a:cs typeface="Courier New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6480428" y="6598293"/>
            <a:ext cx="163195" cy="2844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960"/>
              </a:lnSpc>
            </a:pPr>
            <a:r>
              <a:rPr sz="1800" dirty="0">
                <a:solidFill>
                  <a:srgbClr val="FFFF00"/>
                </a:solidFill>
                <a:latin typeface="Courier New"/>
                <a:cs typeface="Courier New"/>
              </a:rPr>
              <a:t>3</a:t>
            </a:r>
            <a:endParaRPr sz="1800">
              <a:latin typeface="Courier New"/>
              <a:cs typeface="Courier New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7297194" y="6598293"/>
            <a:ext cx="299720" cy="2844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960"/>
              </a:lnSpc>
            </a:pPr>
            <a:r>
              <a:rPr sz="1800" spc="-5" dirty="0">
                <a:solidFill>
                  <a:srgbClr val="FFFF00"/>
                </a:solidFill>
                <a:latin typeface="Courier New"/>
                <a:cs typeface="Courier New"/>
              </a:rPr>
              <a:t>&gt;&gt;</a:t>
            </a:r>
            <a:endParaRPr sz="1800">
              <a:latin typeface="Courier New"/>
              <a:cs typeface="Courier New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8309609" y="6598293"/>
            <a:ext cx="163195" cy="2844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960"/>
              </a:lnSpc>
            </a:pPr>
            <a:r>
              <a:rPr sz="1800" dirty="0">
                <a:solidFill>
                  <a:srgbClr val="FFFF00"/>
                </a:solidFill>
                <a:latin typeface="Courier New"/>
                <a:cs typeface="Courier New"/>
              </a:rPr>
              <a:t>4</a:t>
            </a:r>
            <a:endParaRPr sz="1800">
              <a:latin typeface="Courier New"/>
              <a:cs typeface="Courier New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8853655" y="6598293"/>
            <a:ext cx="299720" cy="2844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960"/>
              </a:lnSpc>
            </a:pPr>
            <a:r>
              <a:rPr sz="1800" spc="-5" dirty="0">
                <a:solidFill>
                  <a:srgbClr val="FFFF00"/>
                </a:solidFill>
                <a:latin typeface="Courier New"/>
                <a:cs typeface="Courier New"/>
              </a:rPr>
              <a:t>&gt;&gt;</a:t>
            </a:r>
            <a:endParaRPr sz="1800">
              <a:latin typeface="Courier New"/>
              <a:cs typeface="Courier New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35940" y="1709166"/>
            <a:ext cx="7837805" cy="4037644"/>
          </a:xfrm>
          <a:prstGeom prst="rect">
            <a:avLst/>
          </a:prstGeom>
        </p:spPr>
        <p:txBody>
          <a:bodyPr vert="horz" wrap="square" lIns="0" tIns="97155" rIns="0" bIns="0" rtlCol="0">
            <a:spAutoFit/>
          </a:bodyPr>
          <a:lstStyle/>
          <a:p>
            <a:pPr marL="355600" marR="154940" indent="-342900" algn="just">
              <a:lnSpc>
                <a:spcPct val="80000"/>
              </a:lnSpc>
              <a:spcBef>
                <a:spcPts val="765"/>
              </a:spcBef>
              <a:buClr>
                <a:srgbClr val="FFFF00"/>
              </a:buClr>
              <a:buFont typeface="Times New Roman"/>
              <a:buChar char="•"/>
              <a:tabLst>
                <a:tab pos="441959" algn="l"/>
                <a:tab pos="442595" algn="l"/>
              </a:tabLst>
            </a:pPr>
            <a:r>
              <a:rPr sz="2000" dirty="0"/>
              <a:t>	</a:t>
            </a:r>
            <a:r>
              <a:rPr sz="3200" spc="-5" dirty="0">
                <a:latin typeface="Times New Roman"/>
                <a:cs typeface="Times New Roman"/>
              </a:rPr>
              <a:t>Industrialization increases, with workers switching  from the agricultural sector to the manufacturing  sector.</a:t>
            </a:r>
            <a:endParaRPr sz="3200">
              <a:latin typeface="Times New Roman"/>
              <a:cs typeface="Times New Roman"/>
            </a:endParaRPr>
          </a:p>
          <a:p>
            <a:pPr marL="355600" marR="5080" indent="-342900" algn="just">
              <a:lnSpc>
                <a:spcPct val="80000"/>
              </a:lnSpc>
              <a:buClr>
                <a:srgbClr val="FFFF00"/>
              </a:buClr>
              <a:buFont typeface="Times New Roman"/>
              <a:buChar char="•"/>
              <a:tabLst>
                <a:tab pos="441959" algn="l"/>
                <a:tab pos="442595" algn="l"/>
              </a:tabLst>
            </a:pPr>
            <a:r>
              <a:rPr sz="2000" dirty="0"/>
              <a:t>	</a:t>
            </a:r>
            <a:r>
              <a:rPr sz="3200" spc="-5" dirty="0">
                <a:latin typeface="Times New Roman"/>
                <a:cs typeface="Times New Roman"/>
              </a:rPr>
              <a:t>The economic </a:t>
            </a:r>
            <a:r>
              <a:rPr sz="3200" dirty="0">
                <a:latin typeface="Times New Roman"/>
                <a:cs typeface="Times New Roman"/>
              </a:rPr>
              <a:t>transitions </a:t>
            </a:r>
            <a:r>
              <a:rPr sz="3200" spc="-5" dirty="0">
                <a:latin typeface="Times New Roman"/>
                <a:cs typeface="Times New Roman"/>
              </a:rPr>
              <a:t>are accompanied by the  </a:t>
            </a:r>
            <a:r>
              <a:rPr sz="3200" dirty="0">
                <a:latin typeface="Times New Roman"/>
                <a:cs typeface="Times New Roman"/>
              </a:rPr>
              <a:t>evolution </a:t>
            </a:r>
            <a:r>
              <a:rPr sz="3200" spc="-5" dirty="0">
                <a:latin typeface="Times New Roman"/>
                <a:cs typeface="Times New Roman"/>
              </a:rPr>
              <a:t>of new political and </a:t>
            </a:r>
            <a:r>
              <a:rPr sz="3200" dirty="0">
                <a:latin typeface="Times New Roman"/>
                <a:cs typeface="Times New Roman"/>
              </a:rPr>
              <a:t>social institutions</a:t>
            </a:r>
            <a:r>
              <a:rPr sz="3200" spc="-105" dirty="0"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that  </a:t>
            </a:r>
            <a:r>
              <a:rPr sz="3200" dirty="0">
                <a:latin typeface="Times New Roman"/>
                <a:cs typeface="Times New Roman"/>
              </a:rPr>
              <a:t>support </a:t>
            </a:r>
            <a:r>
              <a:rPr sz="3200" spc="-5" dirty="0">
                <a:latin typeface="Times New Roman"/>
                <a:cs typeface="Times New Roman"/>
              </a:rPr>
              <a:t>the industrialization. The </a:t>
            </a:r>
            <a:r>
              <a:rPr sz="3200" dirty="0">
                <a:latin typeface="Times New Roman"/>
                <a:cs typeface="Times New Roman"/>
              </a:rPr>
              <a:t>growth </a:t>
            </a:r>
            <a:r>
              <a:rPr sz="3200" spc="-5" dirty="0">
                <a:latin typeface="Times New Roman"/>
                <a:cs typeface="Times New Roman"/>
              </a:rPr>
              <a:t>is </a:t>
            </a:r>
            <a:r>
              <a:rPr sz="3200" spc="5" dirty="0">
                <a:latin typeface="Times New Roman"/>
                <a:cs typeface="Times New Roman"/>
              </a:rPr>
              <a:t>self-  </a:t>
            </a:r>
            <a:r>
              <a:rPr sz="3200" spc="-5" dirty="0">
                <a:latin typeface="Times New Roman"/>
                <a:cs typeface="Times New Roman"/>
              </a:rPr>
              <a:t>sustaining as investment leads to increasing incomes  in turn generating more savings to finance </a:t>
            </a:r>
            <a:r>
              <a:rPr sz="3200" dirty="0">
                <a:latin typeface="Times New Roman"/>
                <a:cs typeface="Times New Roman"/>
              </a:rPr>
              <a:t>further  </a:t>
            </a:r>
            <a:r>
              <a:rPr sz="3200" spc="-5" dirty="0">
                <a:latin typeface="Times New Roman"/>
                <a:cs typeface="Times New Roman"/>
              </a:rPr>
              <a:t>investment.</a:t>
            </a:r>
            <a:endParaRPr sz="3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35940" y="573405"/>
            <a:ext cx="8021955" cy="388632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089025" algn="just">
              <a:lnSpc>
                <a:spcPct val="100000"/>
              </a:lnSpc>
              <a:spcBef>
                <a:spcPts val="105"/>
              </a:spcBef>
            </a:pPr>
            <a:r>
              <a:rPr sz="3600" dirty="0">
                <a:latin typeface="Algerian"/>
                <a:cs typeface="Algerian"/>
              </a:rPr>
              <a:t>Stage 4 -- Drive to</a:t>
            </a:r>
            <a:r>
              <a:rPr sz="3600" spc="-60" dirty="0">
                <a:latin typeface="Algerian"/>
                <a:cs typeface="Algerian"/>
              </a:rPr>
              <a:t> </a:t>
            </a:r>
            <a:r>
              <a:rPr sz="3600" spc="-5" dirty="0">
                <a:latin typeface="Algerian"/>
                <a:cs typeface="Algerian"/>
              </a:rPr>
              <a:t>Maturity</a:t>
            </a:r>
            <a:endParaRPr sz="3600">
              <a:latin typeface="Algerian"/>
              <a:cs typeface="Algerian"/>
            </a:endParaRPr>
          </a:p>
          <a:p>
            <a:pPr algn="just">
              <a:lnSpc>
                <a:spcPct val="100000"/>
              </a:lnSpc>
              <a:spcBef>
                <a:spcPts val="45"/>
              </a:spcBef>
            </a:pPr>
            <a:endParaRPr sz="5400">
              <a:latin typeface="Times New Roman"/>
              <a:cs typeface="Times New Roman"/>
            </a:endParaRPr>
          </a:p>
          <a:p>
            <a:pPr marL="355600" marR="243204" indent="-342900" algn="just">
              <a:lnSpc>
                <a:spcPts val="3070"/>
              </a:lnSpc>
              <a:buClr>
                <a:srgbClr val="FFFF00"/>
              </a:buClr>
              <a:buFont typeface="Times New Roman"/>
              <a:buChar char="•"/>
              <a:tabLst>
                <a:tab pos="558165" algn="l"/>
                <a:tab pos="558800" algn="l"/>
              </a:tabLst>
            </a:pPr>
            <a:r>
              <a:rPr sz="2000" dirty="0"/>
              <a:t>	</a:t>
            </a:r>
            <a:r>
              <a:rPr sz="3200" dirty="0">
                <a:latin typeface="Times New Roman"/>
                <a:cs typeface="Times New Roman"/>
              </a:rPr>
              <a:t>The economy is diversifying into new</a:t>
            </a:r>
            <a:r>
              <a:rPr sz="3200" spc="-14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areas.  Technological innovation is providing a  diverse range of investment</a:t>
            </a:r>
            <a:r>
              <a:rPr sz="3200" spc="-8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opportunities.</a:t>
            </a:r>
            <a:endParaRPr sz="3200">
              <a:latin typeface="Times New Roman"/>
              <a:cs typeface="Times New Roman"/>
            </a:endParaRPr>
          </a:p>
          <a:p>
            <a:pPr marL="355600" marR="5080" indent="-342900" algn="just">
              <a:lnSpc>
                <a:spcPts val="3070"/>
              </a:lnSpc>
              <a:spcBef>
                <a:spcPts val="775"/>
              </a:spcBef>
              <a:buClr>
                <a:srgbClr val="FFFF00"/>
              </a:buClr>
              <a:buFont typeface="Times New Roman"/>
              <a:buChar char="•"/>
              <a:tabLst>
                <a:tab pos="455930" algn="l"/>
                <a:tab pos="456565" algn="l"/>
              </a:tabLst>
            </a:pPr>
            <a:r>
              <a:rPr dirty="0"/>
              <a:t>	</a:t>
            </a:r>
            <a:r>
              <a:rPr sz="3200" dirty="0">
                <a:latin typeface="Times New Roman"/>
                <a:cs typeface="Times New Roman"/>
              </a:rPr>
              <a:t>The economy is producing a wide range of  goods and services and there is less reliance</a:t>
            </a:r>
            <a:r>
              <a:rPr sz="3200" spc="-13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on  imports.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78739" y="6598293"/>
            <a:ext cx="299720" cy="2844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960"/>
              </a:lnSpc>
            </a:pPr>
            <a:r>
              <a:rPr sz="1800" spc="-5" dirty="0">
                <a:solidFill>
                  <a:srgbClr val="FFFF00"/>
                </a:solidFill>
                <a:latin typeface="Courier New"/>
                <a:cs typeface="Courier New"/>
              </a:rPr>
              <a:t>&gt;&gt;</a:t>
            </a:r>
            <a:endParaRPr sz="1800">
              <a:latin typeface="Courier New"/>
              <a:cs typeface="Courier New"/>
            </a:endParaRPr>
          </a:p>
        </p:txBody>
      </p:sp>
      <p:sp>
        <p:nvSpPr>
          <p:cNvPr id="6" name="object 6"/>
          <p:cNvSpPr txBox="1">
            <a:spLocks noGrp="1"/>
          </p:cNvSpPr>
          <p:nvPr>
            <p:ph type="dt" sz="half" idx="10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960"/>
              </a:lnSpc>
            </a:pPr>
            <a:r>
              <a:rPr dirty="0"/>
              <a:t>1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960"/>
              </a:lnSpc>
            </a:pPr>
            <a:r>
              <a:rPr dirty="0"/>
              <a:t>0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1810210" y="6598293"/>
            <a:ext cx="299720" cy="2844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960"/>
              </a:lnSpc>
            </a:pPr>
            <a:r>
              <a:rPr sz="1800" spc="-5" dirty="0">
                <a:solidFill>
                  <a:srgbClr val="FFFF00"/>
                </a:solidFill>
                <a:latin typeface="Courier New"/>
                <a:cs typeface="Courier New"/>
              </a:rPr>
              <a:t>&gt;&gt;</a:t>
            </a:r>
            <a:endParaRPr sz="1800">
              <a:latin typeface="Courier New"/>
              <a:cs typeface="Courier New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3638959" y="6598293"/>
            <a:ext cx="299720" cy="2844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960"/>
              </a:lnSpc>
            </a:pPr>
            <a:r>
              <a:rPr sz="1800" spc="-5" dirty="0">
                <a:solidFill>
                  <a:srgbClr val="FFFF00"/>
                </a:solidFill>
                <a:latin typeface="Courier New"/>
                <a:cs typeface="Courier New"/>
              </a:rPr>
              <a:t>&gt;&gt;</a:t>
            </a:r>
            <a:endParaRPr sz="1800">
              <a:latin typeface="Courier New"/>
              <a:cs typeface="Courier New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4651375" y="6598293"/>
            <a:ext cx="163195" cy="2844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960"/>
              </a:lnSpc>
            </a:pPr>
            <a:r>
              <a:rPr sz="1800" dirty="0">
                <a:solidFill>
                  <a:srgbClr val="FFFF00"/>
                </a:solidFill>
                <a:latin typeface="Courier New"/>
                <a:cs typeface="Courier New"/>
              </a:rPr>
              <a:t>2</a:t>
            </a:r>
            <a:endParaRPr sz="1800">
              <a:latin typeface="Courier New"/>
              <a:cs typeface="Courier New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5468140" y="6598293"/>
            <a:ext cx="299720" cy="2844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960"/>
              </a:lnSpc>
            </a:pPr>
            <a:r>
              <a:rPr sz="1800" spc="-5" dirty="0">
                <a:solidFill>
                  <a:srgbClr val="FFFF00"/>
                </a:solidFill>
                <a:latin typeface="Courier New"/>
                <a:cs typeface="Courier New"/>
              </a:rPr>
              <a:t>&gt;&gt;</a:t>
            </a:r>
            <a:endParaRPr sz="1800">
              <a:latin typeface="Courier New"/>
              <a:cs typeface="Courier New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6480428" y="6598293"/>
            <a:ext cx="163195" cy="2844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960"/>
              </a:lnSpc>
            </a:pPr>
            <a:r>
              <a:rPr sz="1800" dirty="0">
                <a:solidFill>
                  <a:srgbClr val="FFFF00"/>
                </a:solidFill>
                <a:latin typeface="Courier New"/>
                <a:cs typeface="Courier New"/>
              </a:rPr>
              <a:t>3</a:t>
            </a:r>
            <a:endParaRPr sz="1800">
              <a:latin typeface="Courier New"/>
              <a:cs typeface="Courier New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7297194" y="6598293"/>
            <a:ext cx="299720" cy="2844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960"/>
              </a:lnSpc>
            </a:pPr>
            <a:r>
              <a:rPr sz="1800" spc="-5" dirty="0">
                <a:solidFill>
                  <a:srgbClr val="FFFF00"/>
                </a:solidFill>
                <a:latin typeface="Courier New"/>
                <a:cs typeface="Courier New"/>
              </a:rPr>
              <a:t>&gt;&gt;</a:t>
            </a:r>
            <a:endParaRPr sz="1800">
              <a:latin typeface="Courier New"/>
              <a:cs typeface="Courier New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8309609" y="6598293"/>
            <a:ext cx="163195" cy="2844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960"/>
              </a:lnSpc>
            </a:pPr>
            <a:r>
              <a:rPr sz="1800" dirty="0">
                <a:solidFill>
                  <a:srgbClr val="FFFF00"/>
                </a:solidFill>
                <a:latin typeface="Courier New"/>
                <a:cs typeface="Courier New"/>
              </a:rPr>
              <a:t>4</a:t>
            </a:r>
            <a:endParaRPr sz="1800">
              <a:latin typeface="Courier New"/>
              <a:cs typeface="Courier New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8853655" y="6598293"/>
            <a:ext cx="299720" cy="2844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960"/>
              </a:lnSpc>
            </a:pPr>
            <a:r>
              <a:rPr sz="1800" spc="-5" dirty="0">
                <a:solidFill>
                  <a:srgbClr val="FFFF00"/>
                </a:solidFill>
                <a:latin typeface="Courier New"/>
                <a:cs typeface="Courier New"/>
              </a:rPr>
              <a:t>&gt;&gt;</a:t>
            </a:r>
            <a:endParaRPr sz="1800">
              <a:latin typeface="Courier New"/>
              <a:cs typeface="Courier New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44320" y="946150"/>
            <a:ext cx="6901180" cy="5137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3200" dirty="0"/>
              <a:t>Stage 5 -- High </a:t>
            </a:r>
            <a:r>
              <a:rPr sz="3200" spc="-5" dirty="0"/>
              <a:t>Mass</a:t>
            </a:r>
            <a:r>
              <a:rPr sz="3200" spc="-75" dirty="0"/>
              <a:t> </a:t>
            </a:r>
            <a:r>
              <a:rPr sz="3200" spc="-5" dirty="0"/>
              <a:t>Consumption</a:t>
            </a:r>
            <a:endParaRPr sz="3200"/>
          </a:p>
        </p:txBody>
      </p:sp>
      <p:sp>
        <p:nvSpPr>
          <p:cNvPr id="6" name="object 6"/>
          <p:cNvSpPr txBox="1"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960"/>
              </a:lnSpc>
            </a:pPr>
            <a:r>
              <a:rPr dirty="0"/>
              <a:t>0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3400" y="2286000"/>
            <a:ext cx="7254875" cy="2270125"/>
          </a:xfrm>
          <a:prstGeom prst="rect">
            <a:avLst/>
          </a:prstGeom>
        </p:spPr>
        <p:txBody>
          <a:bodyPr vert="horz" wrap="square" lIns="0" tIns="107314" rIns="0" bIns="0" rtlCol="0">
            <a:spAutoFit/>
          </a:bodyPr>
          <a:lstStyle/>
          <a:p>
            <a:pPr marL="455930" marR="704850" indent="-455930" algn="just">
              <a:lnSpc>
                <a:spcPts val="3070"/>
              </a:lnSpc>
              <a:spcBef>
                <a:spcPts val="844"/>
              </a:spcBef>
              <a:buClr>
                <a:srgbClr val="FFFF00"/>
              </a:buClr>
              <a:buChar char="•"/>
              <a:tabLst>
                <a:tab pos="455930" algn="l"/>
                <a:tab pos="456565" algn="l"/>
              </a:tabLst>
            </a:pPr>
            <a:r>
              <a:rPr sz="3200" dirty="0">
                <a:latin typeface="Times New Roman"/>
                <a:cs typeface="Times New Roman"/>
              </a:rPr>
              <a:t>The economy is geared towards</a:t>
            </a:r>
            <a:r>
              <a:rPr sz="3200" spc="-114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mass  consumption.</a:t>
            </a:r>
            <a:endParaRPr sz="3200">
              <a:latin typeface="Times New Roman"/>
              <a:cs typeface="Times New Roman"/>
            </a:endParaRPr>
          </a:p>
          <a:p>
            <a:pPr marL="455930" indent="-443230" algn="just">
              <a:lnSpc>
                <a:spcPct val="100000"/>
              </a:lnSpc>
              <a:spcBef>
                <a:spcPts val="30"/>
              </a:spcBef>
              <a:buClr>
                <a:srgbClr val="FFFF00"/>
              </a:buClr>
              <a:buChar char="•"/>
              <a:tabLst>
                <a:tab pos="455930" algn="l"/>
                <a:tab pos="456565" algn="l"/>
              </a:tabLst>
            </a:pPr>
            <a:r>
              <a:rPr sz="3200" dirty="0">
                <a:latin typeface="Times New Roman"/>
                <a:cs typeface="Times New Roman"/>
              </a:rPr>
              <a:t>The consumer durable industries</a:t>
            </a:r>
            <a:r>
              <a:rPr sz="3200" spc="-114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flourish.</a:t>
            </a:r>
            <a:endParaRPr sz="3200">
              <a:latin typeface="Times New Roman"/>
              <a:cs typeface="Times New Roman"/>
            </a:endParaRPr>
          </a:p>
          <a:p>
            <a:pPr marL="355600" marR="212725" indent="-342900" algn="just">
              <a:lnSpc>
                <a:spcPts val="3070"/>
              </a:lnSpc>
              <a:spcBef>
                <a:spcPts val="745"/>
              </a:spcBef>
              <a:buClr>
                <a:srgbClr val="FFFF00"/>
              </a:buClr>
              <a:buFont typeface="Times New Roman"/>
              <a:buChar char="•"/>
              <a:tabLst>
                <a:tab pos="455930" algn="l"/>
                <a:tab pos="456565" algn="l"/>
              </a:tabLst>
            </a:pPr>
            <a:r>
              <a:rPr dirty="0"/>
              <a:t>	</a:t>
            </a:r>
            <a:r>
              <a:rPr sz="3200" dirty="0">
                <a:latin typeface="Times New Roman"/>
                <a:cs typeface="Times New Roman"/>
              </a:rPr>
              <a:t>The service sector becomes</a:t>
            </a:r>
            <a:r>
              <a:rPr sz="3200" spc="-5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increasingly  dominant.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78739" y="6598293"/>
            <a:ext cx="299720" cy="2844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960"/>
              </a:lnSpc>
            </a:pPr>
            <a:r>
              <a:rPr sz="1800" spc="-5" dirty="0">
                <a:solidFill>
                  <a:srgbClr val="FFFF00"/>
                </a:solidFill>
                <a:latin typeface="Courier New"/>
                <a:cs typeface="Courier New"/>
              </a:rPr>
              <a:t>&gt;&gt;</a:t>
            </a:r>
            <a:endParaRPr sz="1800">
              <a:latin typeface="Courier New"/>
              <a:cs typeface="Courier New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810210" y="6598293"/>
            <a:ext cx="299720" cy="2844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960"/>
              </a:lnSpc>
            </a:pPr>
            <a:r>
              <a:rPr sz="1800" spc="-5" dirty="0">
                <a:solidFill>
                  <a:srgbClr val="FFFF00"/>
                </a:solidFill>
                <a:latin typeface="Courier New"/>
                <a:cs typeface="Courier New"/>
              </a:rPr>
              <a:t>&gt;&gt;</a:t>
            </a:r>
            <a:endParaRPr sz="1800">
              <a:latin typeface="Courier New"/>
              <a:cs typeface="Courier New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3638959" y="6598293"/>
            <a:ext cx="299720" cy="2844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960"/>
              </a:lnSpc>
            </a:pPr>
            <a:r>
              <a:rPr sz="1800" spc="-5" dirty="0">
                <a:solidFill>
                  <a:srgbClr val="FFFF00"/>
                </a:solidFill>
                <a:latin typeface="Courier New"/>
                <a:cs typeface="Courier New"/>
              </a:rPr>
              <a:t>&gt;&gt;</a:t>
            </a:r>
            <a:endParaRPr sz="1800">
              <a:latin typeface="Courier New"/>
              <a:cs typeface="Courier New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4651375" y="6598293"/>
            <a:ext cx="163195" cy="2844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960"/>
              </a:lnSpc>
            </a:pPr>
            <a:r>
              <a:rPr sz="1800" dirty="0">
                <a:solidFill>
                  <a:srgbClr val="FFFF00"/>
                </a:solidFill>
                <a:latin typeface="Courier New"/>
                <a:cs typeface="Courier New"/>
              </a:rPr>
              <a:t>2</a:t>
            </a:r>
            <a:endParaRPr sz="1800">
              <a:latin typeface="Courier New"/>
              <a:cs typeface="Courier New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5468140" y="6598293"/>
            <a:ext cx="299720" cy="2844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960"/>
              </a:lnSpc>
            </a:pPr>
            <a:r>
              <a:rPr sz="1800" spc="-5" dirty="0">
                <a:solidFill>
                  <a:srgbClr val="FFFF00"/>
                </a:solidFill>
                <a:latin typeface="Courier New"/>
                <a:cs typeface="Courier New"/>
              </a:rPr>
              <a:t>&gt;&gt;</a:t>
            </a:r>
            <a:endParaRPr sz="1800">
              <a:latin typeface="Courier New"/>
              <a:cs typeface="Courier New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6480428" y="6598293"/>
            <a:ext cx="163195" cy="2844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960"/>
              </a:lnSpc>
            </a:pPr>
            <a:r>
              <a:rPr sz="1800" dirty="0">
                <a:solidFill>
                  <a:srgbClr val="FFFF00"/>
                </a:solidFill>
                <a:latin typeface="Courier New"/>
                <a:cs typeface="Courier New"/>
              </a:rPr>
              <a:t>3</a:t>
            </a:r>
            <a:endParaRPr sz="1800">
              <a:latin typeface="Courier New"/>
              <a:cs typeface="Courier New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7297194" y="6598293"/>
            <a:ext cx="299720" cy="2844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960"/>
              </a:lnSpc>
            </a:pPr>
            <a:r>
              <a:rPr sz="1800" spc="-5" dirty="0">
                <a:solidFill>
                  <a:srgbClr val="FFFF00"/>
                </a:solidFill>
                <a:latin typeface="Courier New"/>
                <a:cs typeface="Courier New"/>
              </a:rPr>
              <a:t>&gt;&gt;</a:t>
            </a:r>
            <a:endParaRPr sz="1800">
              <a:latin typeface="Courier New"/>
              <a:cs typeface="Courier New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8309609" y="6598293"/>
            <a:ext cx="163195" cy="2844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960"/>
              </a:lnSpc>
            </a:pPr>
            <a:r>
              <a:rPr sz="1800" dirty="0">
                <a:solidFill>
                  <a:srgbClr val="FFFF00"/>
                </a:solidFill>
                <a:latin typeface="Courier New"/>
                <a:cs typeface="Courier New"/>
              </a:rPr>
              <a:t>4</a:t>
            </a:r>
            <a:endParaRPr sz="1800">
              <a:latin typeface="Courier New"/>
              <a:cs typeface="Courier New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8853655" y="6598293"/>
            <a:ext cx="299720" cy="2844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960"/>
              </a:lnSpc>
            </a:pPr>
            <a:r>
              <a:rPr sz="1800" spc="-5" dirty="0">
                <a:solidFill>
                  <a:srgbClr val="FFFF00"/>
                </a:solidFill>
                <a:latin typeface="Courier New"/>
                <a:cs typeface="Courier New"/>
              </a:rPr>
              <a:t>&gt;&gt;</a:t>
            </a:r>
            <a:endParaRPr sz="1800">
              <a:latin typeface="Courier New"/>
              <a:cs typeface="Courier New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671512" y="2525648"/>
            <a:ext cx="3381375" cy="0"/>
          </a:xfrm>
          <a:custGeom>
            <a:avLst/>
            <a:gdLst/>
            <a:ahLst/>
            <a:cxnLst/>
            <a:rect l="l" t="t" r="r" b="b"/>
            <a:pathLst>
              <a:path w="3381375">
                <a:moveTo>
                  <a:pt x="0" y="0"/>
                </a:moveTo>
                <a:lnTo>
                  <a:pt x="3381311" y="0"/>
                </a:lnTo>
              </a:path>
            </a:pathLst>
          </a:custGeom>
          <a:ln w="1270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671512" y="3514725"/>
            <a:ext cx="3381375" cy="0"/>
          </a:xfrm>
          <a:custGeom>
            <a:avLst/>
            <a:gdLst/>
            <a:ahLst/>
            <a:cxnLst/>
            <a:rect l="l" t="t" r="r" b="b"/>
            <a:pathLst>
              <a:path w="3381375">
                <a:moveTo>
                  <a:pt x="0" y="0"/>
                </a:moveTo>
                <a:lnTo>
                  <a:pt x="3381311" y="0"/>
                </a:lnTo>
              </a:path>
            </a:pathLst>
          </a:custGeom>
          <a:ln w="1270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671512" y="4362450"/>
            <a:ext cx="3381375" cy="0"/>
          </a:xfrm>
          <a:custGeom>
            <a:avLst/>
            <a:gdLst/>
            <a:ahLst/>
            <a:cxnLst/>
            <a:rect l="l" t="t" r="r" b="b"/>
            <a:pathLst>
              <a:path w="3381375">
                <a:moveTo>
                  <a:pt x="0" y="0"/>
                </a:moveTo>
                <a:lnTo>
                  <a:pt x="3381311" y="0"/>
                </a:lnTo>
              </a:path>
            </a:pathLst>
          </a:custGeom>
          <a:ln w="1270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671512" y="5213350"/>
            <a:ext cx="3381375" cy="0"/>
          </a:xfrm>
          <a:custGeom>
            <a:avLst/>
            <a:gdLst/>
            <a:ahLst/>
            <a:cxnLst/>
            <a:rect l="l" t="t" r="r" b="b"/>
            <a:pathLst>
              <a:path w="3381375">
                <a:moveTo>
                  <a:pt x="0" y="0"/>
                </a:moveTo>
                <a:lnTo>
                  <a:pt x="3381311" y="0"/>
                </a:lnTo>
              </a:path>
            </a:pathLst>
          </a:custGeom>
          <a:ln w="1270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685800" y="1662176"/>
            <a:ext cx="0" cy="4554855"/>
          </a:xfrm>
          <a:custGeom>
            <a:avLst/>
            <a:gdLst/>
            <a:ahLst/>
            <a:cxnLst/>
            <a:rect l="l" t="t" r="r" b="b"/>
            <a:pathLst>
              <a:path h="4554855">
                <a:moveTo>
                  <a:pt x="0" y="0"/>
                </a:moveTo>
                <a:lnTo>
                  <a:pt x="0" y="4554474"/>
                </a:lnTo>
              </a:path>
            </a:pathLst>
          </a:custGeom>
          <a:ln w="28575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4038600" y="1662176"/>
            <a:ext cx="0" cy="4554855"/>
          </a:xfrm>
          <a:custGeom>
            <a:avLst/>
            <a:gdLst/>
            <a:ahLst/>
            <a:cxnLst/>
            <a:rect l="l" t="t" r="r" b="b"/>
            <a:pathLst>
              <a:path h="4554855">
                <a:moveTo>
                  <a:pt x="0" y="0"/>
                </a:moveTo>
                <a:lnTo>
                  <a:pt x="0" y="4554474"/>
                </a:lnTo>
              </a:path>
            </a:pathLst>
          </a:custGeom>
          <a:ln w="28575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671512" y="1676400"/>
            <a:ext cx="3381375" cy="0"/>
          </a:xfrm>
          <a:custGeom>
            <a:avLst/>
            <a:gdLst/>
            <a:ahLst/>
            <a:cxnLst/>
            <a:rect l="l" t="t" r="r" b="b"/>
            <a:pathLst>
              <a:path w="3381375">
                <a:moveTo>
                  <a:pt x="0" y="0"/>
                </a:moveTo>
                <a:lnTo>
                  <a:pt x="3381311" y="0"/>
                </a:lnTo>
              </a:path>
            </a:pathLst>
          </a:custGeom>
          <a:ln w="28575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671512" y="6202362"/>
            <a:ext cx="3381375" cy="0"/>
          </a:xfrm>
          <a:custGeom>
            <a:avLst/>
            <a:gdLst/>
            <a:ahLst/>
            <a:cxnLst/>
            <a:rect l="l" t="t" r="r" b="b"/>
            <a:pathLst>
              <a:path w="3381375">
                <a:moveTo>
                  <a:pt x="0" y="0"/>
                </a:moveTo>
                <a:lnTo>
                  <a:pt x="3381311" y="0"/>
                </a:lnTo>
              </a:path>
            </a:pathLst>
          </a:custGeom>
          <a:ln w="28575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/>
          <p:nvPr/>
        </p:nvSpPr>
        <p:spPr>
          <a:xfrm>
            <a:off x="700087" y="1702053"/>
            <a:ext cx="3324225" cy="437812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76835">
              <a:lnSpc>
                <a:spcPct val="100000"/>
              </a:lnSpc>
              <a:spcBef>
                <a:spcPts val="100"/>
              </a:spcBef>
            </a:pPr>
            <a:r>
              <a:rPr sz="2400" spc="-10" dirty="0">
                <a:latin typeface="Arial"/>
                <a:cs typeface="Arial"/>
              </a:rPr>
              <a:t>Traditional</a:t>
            </a:r>
            <a:r>
              <a:rPr sz="2400" spc="-5" dirty="0">
                <a:latin typeface="Arial"/>
                <a:cs typeface="Arial"/>
              </a:rPr>
              <a:t> Society</a:t>
            </a:r>
            <a:endParaRPr sz="24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3300">
              <a:latin typeface="Times New Roman"/>
              <a:cs typeface="Times New Roman"/>
            </a:endParaRPr>
          </a:p>
          <a:p>
            <a:pPr marL="76835" marR="781685">
              <a:lnSpc>
                <a:spcPct val="100000"/>
              </a:lnSpc>
              <a:spcBef>
                <a:spcPts val="5"/>
              </a:spcBef>
            </a:pPr>
            <a:r>
              <a:rPr sz="2400" spc="-5" dirty="0">
                <a:latin typeface="Arial"/>
                <a:cs typeface="Arial"/>
              </a:rPr>
              <a:t>Pre-Conditions</a:t>
            </a:r>
            <a:r>
              <a:rPr sz="2400" spc="-3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for  </a:t>
            </a:r>
            <a:r>
              <a:rPr sz="2400" spc="-70" dirty="0">
                <a:latin typeface="Arial"/>
                <a:cs typeface="Arial"/>
              </a:rPr>
              <a:t>Take</a:t>
            </a:r>
            <a:r>
              <a:rPr sz="2400" spc="-25" dirty="0">
                <a:latin typeface="Arial"/>
                <a:cs typeface="Arial"/>
              </a:rPr>
              <a:t> </a:t>
            </a:r>
            <a:r>
              <a:rPr sz="2400" spc="-15" dirty="0">
                <a:latin typeface="Arial"/>
                <a:cs typeface="Arial"/>
              </a:rPr>
              <a:t>Off</a:t>
            </a:r>
            <a:endParaRPr sz="2400">
              <a:latin typeface="Arial"/>
              <a:cs typeface="Arial"/>
            </a:endParaRPr>
          </a:p>
          <a:p>
            <a:pPr marL="76835">
              <a:lnSpc>
                <a:spcPct val="100000"/>
              </a:lnSpc>
              <a:spcBef>
                <a:spcPts val="2030"/>
              </a:spcBef>
            </a:pPr>
            <a:r>
              <a:rPr sz="2400" spc="-40" dirty="0">
                <a:latin typeface="Arial"/>
                <a:cs typeface="Arial"/>
              </a:rPr>
              <a:t>Take-Off</a:t>
            </a:r>
            <a:endParaRPr sz="24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3300">
              <a:latin typeface="Times New Roman"/>
              <a:cs typeface="Times New Roman"/>
            </a:endParaRPr>
          </a:p>
          <a:p>
            <a:pPr marL="76835">
              <a:lnSpc>
                <a:spcPct val="100000"/>
              </a:lnSpc>
            </a:pPr>
            <a:r>
              <a:rPr sz="2400" spc="-5" dirty="0">
                <a:latin typeface="Arial"/>
                <a:cs typeface="Arial"/>
              </a:rPr>
              <a:t>Drive </a:t>
            </a:r>
            <a:r>
              <a:rPr sz="2400" dirty="0">
                <a:latin typeface="Arial"/>
                <a:cs typeface="Arial"/>
              </a:rPr>
              <a:t>to</a:t>
            </a:r>
            <a:r>
              <a:rPr sz="2400" spc="-1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Maturity</a:t>
            </a:r>
            <a:endParaRPr sz="24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3300">
              <a:latin typeface="Times New Roman"/>
              <a:cs typeface="Times New Roman"/>
            </a:endParaRPr>
          </a:p>
          <a:p>
            <a:pPr marL="76835" marR="835025">
              <a:lnSpc>
                <a:spcPct val="100000"/>
              </a:lnSpc>
            </a:pPr>
            <a:r>
              <a:rPr sz="2400" spc="-5" dirty="0">
                <a:latin typeface="Arial"/>
                <a:cs typeface="Arial"/>
              </a:rPr>
              <a:t>Age </a:t>
            </a:r>
            <a:r>
              <a:rPr sz="2400" dirty="0">
                <a:latin typeface="Arial"/>
                <a:cs typeface="Arial"/>
              </a:rPr>
              <a:t>of </a:t>
            </a:r>
            <a:r>
              <a:rPr sz="2400" spc="-10" dirty="0">
                <a:latin typeface="Arial"/>
                <a:cs typeface="Arial"/>
              </a:rPr>
              <a:t>High</a:t>
            </a:r>
            <a:r>
              <a:rPr sz="2400" spc="-6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Mass  </a:t>
            </a:r>
            <a:r>
              <a:rPr sz="2400" spc="-5" dirty="0">
                <a:latin typeface="Arial"/>
                <a:cs typeface="Arial"/>
              </a:rPr>
              <a:t>Consumption</a:t>
            </a:r>
            <a:endParaRPr sz="2400">
              <a:latin typeface="Arial"/>
              <a:cs typeface="Arial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4633976" y="2581910"/>
            <a:ext cx="4067175" cy="0"/>
          </a:xfrm>
          <a:custGeom>
            <a:avLst/>
            <a:gdLst/>
            <a:ahLst/>
            <a:cxnLst/>
            <a:rect l="l" t="t" r="r" b="b"/>
            <a:pathLst>
              <a:path w="4067175">
                <a:moveTo>
                  <a:pt x="0" y="0"/>
                </a:moveTo>
                <a:lnTo>
                  <a:pt x="4067048" y="0"/>
                </a:lnTo>
              </a:path>
            </a:pathLst>
          </a:custGeom>
          <a:ln w="1270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4633976" y="3547744"/>
            <a:ext cx="4067175" cy="338455"/>
          </a:xfrm>
          <a:custGeom>
            <a:avLst/>
            <a:gdLst/>
            <a:ahLst/>
            <a:cxnLst/>
            <a:rect l="l" t="t" r="r" b="b"/>
            <a:pathLst>
              <a:path w="4067175">
                <a:moveTo>
                  <a:pt x="0" y="0"/>
                </a:moveTo>
                <a:lnTo>
                  <a:pt x="4067048" y="0"/>
                </a:lnTo>
              </a:path>
            </a:pathLst>
          </a:custGeom>
          <a:ln w="1270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4633976" y="4375530"/>
            <a:ext cx="4067175" cy="0"/>
          </a:xfrm>
          <a:custGeom>
            <a:avLst/>
            <a:gdLst/>
            <a:ahLst/>
            <a:cxnLst/>
            <a:rect l="l" t="t" r="r" b="b"/>
            <a:pathLst>
              <a:path w="4067175">
                <a:moveTo>
                  <a:pt x="0" y="0"/>
                </a:moveTo>
                <a:lnTo>
                  <a:pt x="4067048" y="0"/>
                </a:lnTo>
              </a:path>
            </a:pathLst>
          </a:custGeom>
          <a:ln w="1270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4633976" y="5206491"/>
            <a:ext cx="4067175" cy="0"/>
          </a:xfrm>
          <a:custGeom>
            <a:avLst/>
            <a:gdLst/>
            <a:ahLst/>
            <a:cxnLst/>
            <a:rect l="l" t="t" r="r" b="b"/>
            <a:pathLst>
              <a:path w="4067175">
                <a:moveTo>
                  <a:pt x="0" y="0"/>
                </a:moveTo>
                <a:lnTo>
                  <a:pt x="4067048" y="0"/>
                </a:lnTo>
              </a:path>
            </a:pathLst>
          </a:custGeom>
          <a:ln w="1270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4648200" y="1738376"/>
            <a:ext cx="0" cy="4448175"/>
          </a:xfrm>
          <a:custGeom>
            <a:avLst/>
            <a:gdLst/>
            <a:ahLst/>
            <a:cxnLst/>
            <a:rect l="l" t="t" r="r" b="b"/>
            <a:pathLst>
              <a:path h="4448175">
                <a:moveTo>
                  <a:pt x="0" y="0"/>
                </a:moveTo>
                <a:lnTo>
                  <a:pt x="0" y="4448111"/>
                </a:lnTo>
              </a:path>
            </a:pathLst>
          </a:custGeom>
          <a:ln w="28575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8686800" y="1738376"/>
            <a:ext cx="0" cy="4448175"/>
          </a:xfrm>
          <a:custGeom>
            <a:avLst/>
            <a:gdLst/>
            <a:ahLst/>
            <a:cxnLst/>
            <a:rect l="l" t="t" r="r" b="b"/>
            <a:pathLst>
              <a:path h="4448175">
                <a:moveTo>
                  <a:pt x="0" y="0"/>
                </a:moveTo>
                <a:lnTo>
                  <a:pt x="0" y="4448111"/>
                </a:lnTo>
              </a:path>
            </a:pathLst>
          </a:custGeom>
          <a:ln w="28575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4633976" y="1752600"/>
            <a:ext cx="4067175" cy="0"/>
          </a:xfrm>
          <a:custGeom>
            <a:avLst/>
            <a:gdLst/>
            <a:ahLst/>
            <a:cxnLst/>
            <a:rect l="l" t="t" r="r" b="b"/>
            <a:pathLst>
              <a:path w="4067175">
                <a:moveTo>
                  <a:pt x="0" y="0"/>
                </a:moveTo>
                <a:lnTo>
                  <a:pt x="4067048" y="0"/>
                </a:lnTo>
              </a:path>
            </a:pathLst>
          </a:custGeom>
          <a:ln w="28575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4633976" y="6172200"/>
            <a:ext cx="4067175" cy="0"/>
          </a:xfrm>
          <a:custGeom>
            <a:avLst/>
            <a:gdLst/>
            <a:ahLst/>
            <a:cxnLst/>
            <a:rect l="l" t="t" r="r" b="b"/>
            <a:pathLst>
              <a:path w="4067175">
                <a:moveTo>
                  <a:pt x="0" y="0"/>
                </a:moveTo>
                <a:lnTo>
                  <a:pt x="4067048" y="0"/>
                </a:lnTo>
              </a:path>
            </a:pathLst>
          </a:custGeom>
          <a:ln w="28575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 txBox="1">
            <a:spLocks noGrp="1"/>
          </p:cNvSpPr>
          <p:nvPr>
            <p:ph type="title"/>
          </p:nvPr>
        </p:nvSpPr>
        <p:spPr>
          <a:xfrm>
            <a:off x="773074" y="706882"/>
            <a:ext cx="7445375" cy="1001394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345690" marR="5080" indent="-2333625">
              <a:lnSpc>
                <a:spcPct val="100000"/>
              </a:lnSpc>
              <a:spcBef>
                <a:spcPts val="105"/>
              </a:spcBef>
            </a:pPr>
            <a:r>
              <a:rPr sz="3200" b="1" dirty="0">
                <a:solidFill>
                  <a:srgbClr val="FF0066"/>
                </a:solidFill>
                <a:latin typeface="Arial"/>
                <a:cs typeface="Arial"/>
              </a:rPr>
              <a:t>What sectors </a:t>
            </a:r>
            <a:r>
              <a:rPr sz="3200" b="1" spc="-5" dirty="0">
                <a:solidFill>
                  <a:srgbClr val="FF0066"/>
                </a:solidFill>
                <a:latin typeface="Arial"/>
                <a:cs typeface="Arial"/>
              </a:rPr>
              <a:t>emerge in every stage</a:t>
            </a:r>
            <a:r>
              <a:rPr sz="3200" b="1" spc="-105" dirty="0">
                <a:solidFill>
                  <a:srgbClr val="FF0066"/>
                </a:solidFill>
                <a:latin typeface="Arial"/>
                <a:cs typeface="Arial"/>
              </a:rPr>
              <a:t> </a:t>
            </a:r>
            <a:r>
              <a:rPr sz="3200" b="1" dirty="0">
                <a:solidFill>
                  <a:srgbClr val="FF0066"/>
                </a:solidFill>
                <a:latin typeface="Arial"/>
                <a:cs typeface="Arial"/>
              </a:rPr>
              <a:t>of  </a:t>
            </a:r>
            <a:r>
              <a:rPr sz="3200" b="1" spc="-5" dirty="0">
                <a:solidFill>
                  <a:srgbClr val="FF0066"/>
                </a:solidFill>
                <a:latin typeface="Arial"/>
                <a:cs typeface="Arial"/>
              </a:rPr>
              <a:t>development?</a:t>
            </a:r>
            <a:endParaRPr sz="3200">
              <a:latin typeface="Arial"/>
              <a:cs typeface="Arial"/>
            </a:endParaRPr>
          </a:p>
        </p:txBody>
      </p:sp>
      <p:sp>
        <p:nvSpPr>
          <p:cNvPr id="33" name="object 33"/>
          <p:cNvSpPr txBox="1">
            <a:spLocks noGrp="1"/>
          </p:cNvSpPr>
          <p:nvPr>
            <p:ph type="dt" sz="half" idx="10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960"/>
              </a:lnSpc>
            </a:pPr>
            <a:r>
              <a:rPr dirty="0"/>
              <a:t>1</a:t>
            </a:r>
          </a:p>
        </p:txBody>
      </p:sp>
      <p:sp>
        <p:nvSpPr>
          <p:cNvPr id="31" name="object 31"/>
          <p:cNvSpPr txBox="1"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960"/>
              </a:lnSpc>
            </a:pPr>
            <a:r>
              <a:rPr dirty="0"/>
              <a:t>0</a:t>
            </a:r>
          </a:p>
        </p:txBody>
      </p:sp>
      <p:sp>
        <p:nvSpPr>
          <p:cNvPr id="20" name="object 20"/>
          <p:cNvSpPr/>
          <p:nvPr/>
        </p:nvSpPr>
        <p:spPr>
          <a:xfrm>
            <a:off x="3962400" y="2209800"/>
            <a:ext cx="976630" cy="228600"/>
          </a:xfrm>
          <a:custGeom>
            <a:avLst/>
            <a:gdLst/>
            <a:ahLst/>
            <a:cxnLst/>
            <a:rect l="l" t="t" r="r" b="b"/>
            <a:pathLst>
              <a:path w="976629" h="228600">
                <a:moveTo>
                  <a:pt x="861440" y="0"/>
                </a:moveTo>
                <a:lnTo>
                  <a:pt x="861440" y="57150"/>
                </a:lnTo>
                <a:lnTo>
                  <a:pt x="0" y="57150"/>
                </a:lnTo>
                <a:lnTo>
                  <a:pt x="0" y="171450"/>
                </a:lnTo>
                <a:lnTo>
                  <a:pt x="861440" y="171450"/>
                </a:lnTo>
                <a:lnTo>
                  <a:pt x="861440" y="228600"/>
                </a:lnTo>
                <a:lnTo>
                  <a:pt x="976376" y="114300"/>
                </a:lnTo>
                <a:lnTo>
                  <a:pt x="861440" y="0"/>
                </a:lnTo>
                <a:close/>
              </a:path>
            </a:pathLst>
          </a:custGeom>
          <a:solidFill>
            <a:srgbClr val="FF006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3962400" y="2209800"/>
            <a:ext cx="976630" cy="228600"/>
          </a:xfrm>
          <a:custGeom>
            <a:avLst/>
            <a:gdLst/>
            <a:ahLst/>
            <a:cxnLst/>
            <a:rect l="l" t="t" r="r" b="b"/>
            <a:pathLst>
              <a:path w="976629" h="228600">
                <a:moveTo>
                  <a:pt x="0" y="57150"/>
                </a:moveTo>
                <a:lnTo>
                  <a:pt x="861440" y="57150"/>
                </a:lnTo>
                <a:lnTo>
                  <a:pt x="861440" y="0"/>
                </a:lnTo>
                <a:lnTo>
                  <a:pt x="976376" y="114300"/>
                </a:lnTo>
                <a:lnTo>
                  <a:pt x="861440" y="228600"/>
                </a:lnTo>
                <a:lnTo>
                  <a:pt x="861440" y="171450"/>
                </a:lnTo>
                <a:lnTo>
                  <a:pt x="0" y="171450"/>
                </a:lnTo>
                <a:lnTo>
                  <a:pt x="0" y="57150"/>
                </a:lnTo>
                <a:close/>
              </a:path>
            </a:pathLst>
          </a:custGeom>
          <a:ln w="1270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3962400" y="3019425"/>
            <a:ext cx="976630" cy="333375"/>
          </a:xfrm>
          <a:custGeom>
            <a:avLst/>
            <a:gdLst/>
            <a:ahLst/>
            <a:cxnLst/>
            <a:rect l="l" t="t" r="r" b="b"/>
            <a:pathLst>
              <a:path w="976629" h="333375">
                <a:moveTo>
                  <a:pt x="808863" y="0"/>
                </a:moveTo>
                <a:lnTo>
                  <a:pt x="808863" y="83312"/>
                </a:lnTo>
                <a:lnTo>
                  <a:pt x="0" y="83312"/>
                </a:lnTo>
                <a:lnTo>
                  <a:pt x="0" y="250062"/>
                </a:lnTo>
                <a:lnTo>
                  <a:pt x="808863" y="250062"/>
                </a:lnTo>
                <a:lnTo>
                  <a:pt x="808863" y="333375"/>
                </a:lnTo>
                <a:lnTo>
                  <a:pt x="976376" y="166624"/>
                </a:lnTo>
                <a:lnTo>
                  <a:pt x="808863" y="0"/>
                </a:lnTo>
                <a:close/>
              </a:path>
            </a:pathLst>
          </a:custGeom>
          <a:solidFill>
            <a:srgbClr val="FF006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3962400" y="3019425"/>
            <a:ext cx="976630" cy="333375"/>
          </a:xfrm>
          <a:custGeom>
            <a:avLst/>
            <a:gdLst/>
            <a:ahLst/>
            <a:cxnLst/>
            <a:rect l="l" t="t" r="r" b="b"/>
            <a:pathLst>
              <a:path w="976629" h="333375">
                <a:moveTo>
                  <a:pt x="0" y="83312"/>
                </a:moveTo>
                <a:lnTo>
                  <a:pt x="808863" y="83312"/>
                </a:lnTo>
                <a:lnTo>
                  <a:pt x="808863" y="0"/>
                </a:lnTo>
                <a:lnTo>
                  <a:pt x="976376" y="166624"/>
                </a:lnTo>
                <a:lnTo>
                  <a:pt x="808863" y="333375"/>
                </a:lnTo>
                <a:lnTo>
                  <a:pt x="808863" y="250062"/>
                </a:lnTo>
                <a:lnTo>
                  <a:pt x="0" y="250062"/>
                </a:lnTo>
                <a:lnTo>
                  <a:pt x="0" y="83312"/>
                </a:lnTo>
                <a:close/>
              </a:path>
            </a:pathLst>
          </a:custGeom>
          <a:ln w="1270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3962400" y="3657600"/>
            <a:ext cx="976630" cy="533400"/>
          </a:xfrm>
          <a:custGeom>
            <a:avLst/>
            <a:gdLst/>
            <a:ahLst/>
            <a:cxnLst/>
            <a:rect l="l" t="t" r="r" b="b"/>
            <a:pathLst>
              <a:path w="976629" h="533400">
                <a:moveTo>
                  <a:pt x="708278" y="0"/>
                </a:moveTo>
                <a:lnTo>
                  <a:pt x="708278" y="133350"/>
                </a:lnTo>
                <a:lnTo>
                  <a:pt x="0" y="133350"/>
                </a:lnTo>
                <a:lnTo>
                  <a:pt x="0" y="400050"/>
                </a:lnTo>
                <a:lnTo>
                  <a:pt x="708278" y="400050"/>
                </a:lnTo>
                <a:lnTo>
                  <a:pt x="708278" y="533400"/>
                </a:lnTo>
                <a:lnTo>
                  <a:pt x="976376" y="266700"/>
                </a:lnTo>
                <a:lnTo>
                  <a:pt x="708278" y="0"/>
                </a:lnTo>
                <a:close/>
              </a:path>
            </a:pathLst>
          </a:custGeom>
          <a:solidFill>
            <a:srgbClr val="FF006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3962400" y="3657600"/>
            <a:ext cx="976630" cy="533400"/>
          </a:xfrm>
          <a:custGeom>
            <a:avLst/>
            <a:gdLst/>
            <a:ahLst/>
            <a:cxnLst/>
            <a:rect l="l" t="t" r="r" b="b"/>
            <a:pathLst>
              <a:path w="976629" h="533400">
                <a:moveTo>
                  <a:pt x="0" y="133350"/>
                </a:moveTo>
                <a:lnTo>
                  <a:pt x="708278" y="133350"/>
                </a:lnTo>
                <a:lnTo>
                  <a:pt x="708278" y="0"/>
                </a:lnTo>
                <a:lnTo>
                  <a:pt x="976376" y="266700"/>
                </a:lnTo>
                <a:lnTo>
                  <a:pt x="708278" y="533400"/>
                </a:lnTo>
                <a:lnTo>
                  <a:pt x="708278" y="400050"/>
                </a:lnTo>
                <a:lnTo>
                  <a:pt x="0" y="400050"/>
                </a:lnTo>
                <a:lnTo>
                  <a:pt x="0" y="133350"/>
                </a:lnTo>
                <a:close/>
              </a:path>
            </a:pathLst>
          </a:custGeom>
          <a:ln w="1270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3962400" y="4648200"/>
            <a:ext cx="976630" cy="381000"/>
          </a:xfrm>
          <a:custGeom>
            <a:avLst/>
            <a:gdLst/>
            <a:ahLst/>
            <a:cxnLst/>
            <a:rect l="l" t="t" r="r" b="b"/>
            <a:pathLst>
              <a:path w="976629" h="381000">
                <a:moveTo>
                  <a:pt x="784860" y="0"/>
                </a:moveTo>
                <a:lnTo>
                  <a:pt x="784860" y="95250"/>
                </a:lnTo>
                <a:lnTo>
                  <a:pt x="0" y="95250"/>
                </a:lnTo>
                <a:lnTo>
                  <a:pt x="0" y="285750"/>
                </a:lnTo>
                <a:lnTo>
                  <a:pt x="784860" y="285750"/>
                </a:lnTo>
                <a:lnTo>
                  <a:pt x="784860" y="381000"/>
                </a:lnTo>
                <a:lnTo>
                  <a:pt x="976376" y="190500"/>
                </a:lnTo>
                <a:lnTo>
                  <a:pt x="784860" y="0"/>
                </a:lnTo>
                <a:close/>
              </a:path>
            </a:pathLst>
          </a:custGeom>
          <a:solidFill>
            <a:srgbClr val="FF006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3962400" y="4648200"/>
            <a:ext cx="976630" cy="381000"/>
          </a:xfrm>
          <a:custGeom>
            <a:avLst/>
            <a:gdLst/>
            <a:ahLst/>
            <a:cxnLst/>
            <a:rect l="l" t="t" r="r" b="b"/>
            <a:pathLst>
              <a:path w="976629" h="381000">
                <a:moveTo>
                  <a:pt x="0" y="285750"/>
                </a:moveTo>
                <a:lnTo>
                  <a:pt x="784860" y="285750"/>
                </a:lnTo>
                <a:lnTo>
                  <a:pt x="784860" y="381000"/>
                </a:lnTo>
                <a:lnTo>
                  <a:pt x="976376" y="190500"/>
                </a:lnTo>
                <a:lnTo>
                  <a:pt x="784860" y="0"/>
                </a:lnTo>
                <a:lnTo>
                  <a:pt x="784860" y="95250"/>
                </a:lnTo>
                <a:lnTo>
                  <a:pt x="0" y="95250"/>
                </a:lnTo>
                <a:lnTo>
                  <a:pt x="0" y="285750"/>
                </a:lnTo>
                <a:close/>
              </a:path>
            </a:pathLst>
          </a:custGeom>
          <a:ln w="1270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3962400" y="5638800"/>
            <a:ext cx="976630" cy="381000"/>
          </a:xfrm>
          <a:custGeom>
            <a:avLst/>
            <a:gdLst/>
            <a:ahLst/>
            <a:cxnLst/>
            <a:rect l="l" t="t" r="r" b="b"/>
            <a:pathLst>
              <a:path w="976629" h="381000">
                <a:moveTo>
                  <a:pt x="784860" y="0"/>
                </a:moveTo>
                <a:lnTo>
                  <a:pt x="784860" y="95250"/>
                </a:lnTo>
                <a:lnTo>
                  <a:pt x="0" y="95250"/>
                </a:lnTo>
                <a:lnTo>
                  <a:pt x="0" y="285750"/>
                </a:lnTo>
                <a:lnTo>
                  <a:pt x="784860" y="285750"/>
                </a:lnTo>
                <a:lnTo>
                  <a:pt x="784860" y="381000"/>
                </a:lnTo>
                <a:lnTo>
                  <a:pt x="976376" y="190500"/>
                </a:lnTo>
                <a:lnTo>
                  <a:pt x="784860" y="0"/>
                </a:lnTo>
                <a:close/>
              </a:path>
            </a:pathLst>
          </a:custGeom>
          <a:solidFill>
            <a:srgbClr val="FF006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3962400" y="5638800"/>
            <a:ext cx="976630" cy="381000"/>
          </a:xfrm>
          <a:custGeom>
            <a:avLst/>
            <a:gdLst/>
            <a:ahLst/>
            <a:cxnLst/>
            <a:rect l="l" t="t" r="r" b="b"/>
            <a:pathLst>
              <a:path w="976629" h="381000">
                <a:moveTo>
                  <a:pt x="0" y="95250"/>
                </a:moveTo>
                <a:lnTo>
                  <a:pt x="784860" y="95250"/>
                </a:lnTo>
                <a:lnTo>
                  <a:pt x="784860" y="0"/>
                </a:lnTo>
                <a:lnTo>
                  <a:pt x="976376" y="190500"/>
                </a:lnTo>
                <a:lnTo>
                  <a:pt x="784860" y="381000"/>
                </a:lnTo>
                <a:lnTo>
                  <a:pt x="784860" y="285750"/>
                </a:lnTo>
                <a:lnTo>
                  <a:pt x="0" y="285750"/>
                </a:lnTo>
                <a:lnTo>
                  <a:pt x="0" y="95250"/>
                </a:lnTo>
                <a:close/>
              </a:path>
            </a:pathLst>
          </a:custGeom>
          <a:ln w="1270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 txBox="1"/>
          <p:nvPr/>
        </p:nvSpPr>
        <p:spPr>
          <a:xfrm>
            <a:off x="78739" y="6598293"/>
            <a:ext cx="299720" cy="2844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960"/>
              </a:lnSpc>
            </a:pPr>
            <a:r>
              <a:rPr sz="1800" spc="-5" dirty="0">
                <a:solidFill>
                  <a:srgbClr val="FFFF00"/>
                </a:solidFill>
                <a:latin typeface="Courier New"/>
                <a:cs typeface="Courier New"/>
              </a:rPr>
              <a:t>&gt;&gt;</a:t>
            </a:r>
            <a:endParaRPr sz="1800">
              <a:latin typeface="Courier New"/>
              <a:cs typeface="Courier New"/>
            </a:endParaRPr>
          </a:p>
        </p:txBody>
      </p:sp>
      <p:sp>
        <p:nvSpPr>
          <p:cNvPr id="32" name="object 32"/>
          <p:cNvSpPr txBox="1"/>
          <p:nvPr/>
        </p:nvSpPr>
        <p:spPr>
          <a:xfrm>
            <a:off x="1810210" y="6598293"/>
            <a:ext cx="299720" cy="2844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960"/>
              </a:lnSpc>
            </a:pPr>
            <a:r>
              <a:rPr sz="1800" spc="-5" dirty="0">
                <a:solidFill>
                  <a:srgbClr val="FFFF00"/>
                </a:solidFill>
                <a:latin typeface="Courier New"/>
                <a:cs typeface="Courier New"/>
              </a:rPr>
              <a:t>&gt;&gt;</a:t>
            </a:r>
            <a:endParaRPr sz="1800">
              <a:latin typeface="Courier New"/>
              <a:cs typeface="Courier New"/>
            </a:endParaRPr>
          </a:p>
        </p:txBody>
      </p:sp>
      <p:sp>
        <p:nvSpPr>
          <p:cNvPr id="34" name="object 34"/>
          <p:cNvSpPr txBox="1"/>
          <p:nvPr/>
        </p:nvSpPr>
        <p:spPr>
          <a:xfrm>
            <a:off x="3638959" y="6598293"/>
            <a:ext cx="299720" cy="2844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960"/>
              </a:lnSpc>
            </a:pPr>
            <a:r>
              <a:rPr sz="1800" spc="-5" dirty="0">
                <a:solidFill>
                  <a:srgbClr val="FFFF00"/>
                </a:solidFill>
                <a:latin typeface="Courier New"/>
                <a:cs typeface="Courier New"/>
              </a:rPr>
              <a:t>&gt;&gt;</a:t>
            </a:r>
            <a:endParaRPr sz="1800">
              <a:latin typeface="Courier New"/>
              <a:cs typeface="Courier New"/>
            </a:endParaRPr>
          </a:p>
        </p:txBody>
      </p:sp>
      <p:sp>
        <p:nvSpPr>
          <p:cNvPr id="35" name="object 35"/>
          <p:cNvSpPr txBox="1"/>
          <p:nvPr/>
        </p:nvSpPr>
        <p:spPr>
          <a:xfrm>
            <a:off x="4651375" y="6598293"/>
            <a:ext cx="163195" cy="2844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960"/>
              </a:lnSpc>
            </a:pPr>
            <a:r>
              <a:rPr sz="1800" dirty="0">
                <a:solidFill>
                  <a:srgbClr val="FFFF00"/>
                </a:solidFill>
                <a:latin typeface="Courier New"/>
                <a:cs typeface="Courier New"/>
              </a:rPr>
              <a:t>2</a:t>
            </a:r>
            <a:endParaRPr sz="1800">
              <a:latin typeface="Courier New"/>
              <a:cs typeface="Courier New"/>
            </a:endParaRPr>
          </a:p>
        </p:txBody>
      </p:sp>
      <p:sp>
        <p:nvSpPr>
          <p:cNvPr id="36" name="object 36"/>
          <p:cNvSpPr txBox="1"/>
          <p:nvPr/>
        </p:nvSpPr>
        <p:spPr>
          <a:xfrm>
            <a:off x="5468140" y="6598293"/>
            <a:ext cx="299720" cy="2844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960"/>
              </a:lnSpc>
            </a:pPr>
            <a:r>
              <a:rPr sz="1800" spc="-5" dirty="0">
                <a:solidFill>
                  <a:srgbClr val="FFFF00"/>
                </a:solidFill>
                <a:latin typeface="Courier New"/>
                <a:cs typeface="Courier New"/>
              </a:rPr>
              <a:t>&gt;&gt;</a:t>
            </a:r>
            <a:endParaRPr sz="1800">
              <a:latin typeface="Courier New"/>
              <a:cs typeface="Courier New"/>
            </a:endParaRPr>
          </a:p>
        </p:txBody>
      </p:sp>
      <p:sp>
        <p:nvSpPr>
          <p:cNvPr id="37" name="object 37"/>
          <p:cNvSpPr txBox="1"/>
          <p:nvPr/>
        </p:nvSpPr>
        <p:spPr>
          <a:xfrm>
            <a:off x="6480428" y="6598293"/>
            <a:ext cx="163195" cy="2844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960"/>
              </a:lnSpc>
            </a:pPr>
            <a:r>
              <a:rPr sz="1800" dirty="0">
                <a:solidFill>
                  <a:srgbClr val="FFFF00"/>
                </a:solidFill>
                <a:latin typeface="Courier New"/>
                <a:cs typeface="Courier New"/>
              </a:rPr>
              <a:t>3</a:t>
            </a:r>
            <a:endParaRPr sz="1800">
              <a:latin typeface="Courier New"/>
              <a:cs typeface="Courier New"/>
            </a:endParaRPr>
          </a:p>
        </p:txBody>
      </p:sp>
      <p:sp>
        <p:nvSpPr>
          <p:cNvPr id="38" name="object 38"/>
          <p:cNvSpPr txBox="1"/>
          <p:nvPr/>
        </p:nvSpPr>
        <p:spPr>
          <a:xfrm>
            <a:off x="7297194" y="6598293"/>
            <a:ext cx="299720" cy="2844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960"/>
              </a:lnSpc>
            </a:pPr>
            <a:r>
              <a:rPr sz="1800" spc="-5" dirty="0">
                <a:solidFill>
                  <a:srgbClr val="FFFF00"/>
                </a:solidFill>
                <a:latin typeface="Courier New"/>
                <a:cs typeface="Courier New"/>
              </a:rPr>
              <a:t>&gt;&gt;</a:t>
            </a:r>
            <a:endParaRPr sz="1800">
              <a:latin typeface="Courier New"/>
              <a:cs typeface="Courier New"/>
            </a:endParaRPr>
          </a:p>
        </p:txBody>
      </p:sp>
      <p:sp>
        <p:nvSpPr>
          <p:cNvPr id="39" name="object 39"/>
          <p:cNvSpPr txBox="1"/>
          <p:nvPr/>
        </p:nvSpPr>
        <p:spPr>
          <a:xfrm>
            <a:off x="8309609" y="6598293"/>
            <a:ext cx="163195" cy="2844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960"/>
              </a:lnSpc>
            </a:pPr>
            <a:r>
              <a:rPr sz="1800" dirty="0">
                <a:solidFill>
                  <a:srgbClr val="FFFF00"/>
                </a:solidFill>
                <a:latin typeface="Courier New"/>
                <a:cs typeface="Courier New"/>
              </a:rPr>
              <a:t>4</a:t>
            </a:r>
            <a:endParaRPr sz="1800">
              <a:latin typeface="Courier New"/>
              <a:cs typeface="Courier New"/>
            </a:endParaRPr>
          </a:p>
        </p:txBody>
      </p:sp>
      <p:sp>
        <p:nvSpPr>
          <p:cNvPr id="40" name="object 40"/>
          <p:cNvSpPr txBox="1"/>
          <p:nvPr/>
        </p:nvSpPr>
        <p:spPr>
          <a:xfrm>
            <a:off x="8853655" y="6598293"/>
            <a:ext cx="299720" cy="2844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960"/>
              </a:lnSpc>
            </a:pPr>
            <a:r>
              <a:rPr sz="1800" spc="-5" dirty="0">
                <a:solidFill>
                  <a:srgbClr val="FFFF00"/>
                </a:solidFill>
                <a:latin typeface="Courier New"/>
                <a:cs typeface="Courier New"/>
              </a:rPr>
              <a:t>&gt;&gt;</a:t>
            </a:r>
            <a:endParaRPr sz="1800">
              <a:latin typeface="Courier New"/>
              <a:cs typeface="Courier New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88161" y="744982"/>
            <a:ext cx="6420485" cy="5137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3200" b="1" dirty="0">
                <a:latin typeface="Arial"/>
                <a:cs typeface="Arial"/>
              </a:rPr>
              <a:t>Rostow's Stages of</a:t>
            </a:r>
            <a:r>
              <a:rPr sz="3200" b="1" spc="-130" dirty="0">
                <a:latin typeface="Arial"/>
                <a:cs typeface="Arial"/>
              </a:rPr>
              <a:t> </a:t>
            </a:r>
            <a:r>
              <a:rPr sz="3200" b="1" dirty="0">
                <a:latin typeface="Arial"/>
                <a:cs typeface="Arial"/>
              </a:rPr>
              <a:t>Development</a:t>
            </a:r>
            <a:endParaRPr sz="3200">
              <a:latin typeface="Arial"/>
              <a:cs typeface="Arial"/>
            </a:endParaRPr>
          </a:p>
        </p:txBody>
      </p:sp>
      <p:sp>
        <p:nvSpPr>
          <p:cNvPr id="43" name="object 43"/>
          <p:cNvSpPr txBox="1">
            <a:spLocks noGrp="1"/>
          </p:cNvSpPr>
          <p:nvPr>
            <p:ph type="dt" sz="half" idx="10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960"/>
              </a:lnSpc>
            </a:pPr>
            <a:r>
              <a:rPr dirty="0"/>
              <a:t>1</a:t>
            </a:r>
          </a:p>
        </p:txBody>
      </p:sp>
      <p:sp>
        <p:nvSpPr>
          <p:cNvPr id="41" name="object 41"/>
          <p:cNvSpPr txBox="1"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960"/>
              </a:lnSpc>
            </a:pPr>
            <a:r>
              <a:rPr dirty="0"/>
              <a:t>0</a:t>
            </a:r>
          </a:p>
        </p:txBody>
      </p:sp>
      <p:sp>
        <p:nvSpPr>
          <p:cNvPr id="3" name="object 3"/>
          <p:cNvSpPr/>
          <p:nvPr/>
        </p:nvSpPr>
        <p:spPr>
          <a:xfrm>
            <a:off x="671512" y="2343150"/>
            <a:ext cx="3381375" cy="0"/>
          </a:xfrm>
          <a:custGeom>
            <a:avLst/>
            <a:gdLst/>
            <a:ahLst/>
            <a:cxnLst/>
            <a:rect l="l" t="t" r="r" b="b"/>
            <a:pathLst>
              <a:path w="3381375">
                <a:moveTo>
                  <a:pt x="0" y="0"/>
                </a:moveTo>
                <a:lnTo>
                  <a:pt x="3381311" y="0"/>
                </a:lnTo>
              </a:path>
            </a:pathLst>
          </a:custGeom>
          <a:ln w="1270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671512" y="3332226"/>
            <a:ext cx="3381375" cy="0"/>
          </a:xfrm>
          <a:custGeom>
            <a:avLst/>
            <a:gdLst/>
            <a:ahLst/>
            <a:cxnLst/>
            <a:rect l="l" t="t" r="r" b="b"/>
            <a:pathLst>
              <a:path w="3381375">
                <a:moveTo>
                  <a:pt x="0" y="0"/>
                </a:moveTo>
                <a:lnTo>
                  <a:pt x="3381311" y="0"/>
                </a:lnTo>
              </a:path>
            </a:pathLst>
          </a:custGeom>
          <a:ln w="1270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671512" y="4179951"/>
            <a:ext cx="3381375" cy="0"/>
          </a:xfrm>
          <a:custGeom>
            <a:avLst/>
            <a:gdLst/>
            <a:ahLst/>
            <a:cxnLst/>
            <a:rect l="l" t="t" r="r" b="b"/>
            <a:pathLst>
              <a:path w="3381375">
                <a:moveTo>
                  <a:pt x="0" y="0"/>
                </a:moveTo>
                <a:lnTo>
                  <a:pt x="3381311" y="0"/>
                </a:lnTo>
              </a:path>
            </a:pathLst>
          </a:custGeom>
          <a:ln w="1270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671512" y="5030851"/>
            <a:ext cx="3381375" cy="0"/>
          </a:xfrm>
          <a:custGeom>
            <a:avLst/>
            <a:gdLst/>
            <a:ahLst/>
            <a:cxnLst/>
            <a:rect l="l" t="t" r="r" b="b"/>
            <a:pathLst>
              <a:path w="3381375">
                <a:moveTo>
                  <a:pt x="0" y="0"/>
                </a:moveTo>
                <a:lnTo>
                  <a:pt x="3381311" y="0"/>
                </a:lnTo>
              </a:path>
            </a:pathLst>
          </a:custGeom>
          <a:ln w="1270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685800" y="1479550"/>
            <a:ext cx="0" cy="4554855"/>
          </a:xfrm>
          <a:custGeom>
            <a:avLst/>
            <a:gdLst/>
            <a:ahLst/>
            <a:cxnLst/>
            <a:rect l="l" t="t" r="r" b="b"/>
            <a:pathLst>
              <a:path h="4554855">
                <a:moveTo>
                  <a:pt x="0" y="0"/>
                </a:moveTo>
                <a:lnTo>
                  <a:pt x="0" y="4554537"/>
                </a:lnTo>
              </a:path>
            </a:pathLst>
          </a:custGeom>
          <a:ln w="28575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4038600" y="1479550"/>
            <a:ext cx="0" cy="4554855"/>
          </a:xfrm>
          <a:custGeom>
            <a:avLst/>
            <a:gdLst/>
            <a:ahLst/>
            <a:cxnLst/>
            <a:rect l="l" t="t" r="r" b="b"/>
            <a:pathLst>
              <a:path h="4554855">
                <a:moveTo>
                  <a:pt x="0" y="0"/>
                </a:moveTo>
                <a:lnTo>
                  <a:pt x="0" y="4554537"/>
                </a:lnTo>
              </a:path>
            </a:pathLst>
          </a:custGeom>
          <a:ln w="28575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671512" y="1493900"/>
            <a:ext cx="3381375" cy="0"/>
          </a:xfrm>
          <a:custGeom>
            <a:avLst/>
            <a:gdLst/>
            <a:ahLst/>
            <a:cxnLst/>
            <a:rect l="l" t="t" r="r" b="b"/>
            <a:pathLst>
              <a:path w="3381375">
                <a:moveTo>
                  <a:pt x="0" y="0"/>
                </a:moveTo>
                <a:lnTo>
                  <a:pt x="3381311" y="0"/>
                </a:lnTo>
              </a:path>
            </a:pathLst>
          </a:custGeom>
          <a:ln w="28575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671512" y="6019800"/>
            <a:ext cx="3381375" cy="0"/>
          </a:xfrm>
          <a:custGeom>
            <a:avLst/>
            <a:gdLst/>
            <a:ahLst/>
            <a:cxnLst/>
            <a:rect l="l" t="t" r="r" b="b"/>
            <a:pathLst>
              <a:path w="3381375">
                <a:moveTo>
                  <a:pt x="0" y="0"/>
                </a:moveTo>
                <a:lnTo>
                  <a:pt x="3381311" y="0"/>
                </a:lnTo>
              </a:path>
            </a:pathLst>
          </a:custGeom>
          <a:ln w="28575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 txBox="1"/>
          <p:nvPr/>
        </p:nvSpPr>
        <p:spPr>
          <a:xfrm>
            <a:off x="700087" y="1519554"/>
            <a:ext cx="332422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76835">
              <a:lnSpc>
                <a:spcPct val="100000"/>
              </a:lnSpc>
              <a:spcBef>
                <a:spcPts val="100"/>
              </a:spcBef>
            </a:pPr>
            <a:r>
              <a:rPr sz="2400" spc="-10" dirty="0">
                <a:latin typeface="Arial"/>
                <a:cs typeface="Arial"/>
              </a:rPr>
              <a:t>Traditional</a:t>
            </a:r>
            <a:r>
              <a:rPr sz="2400" spc="-5" dirty="0">
                <a:latin typeface="Arial"/>
                <a:cs typeface="Arial"/>
              </a:rPr>
              <a:t> Society</a:t>
            </a:r>
            <a:endParaRPr sz="2400">
              <a:latin typeface="Arial"/>
              <a:cs typeface="Arial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700087" y="2369058"/>
            <a:ext cx="3324225" cy="7569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76835" marR="781685">
              <a:lnSpc>
                <a:spcPct val="100000"/>
              </a:lnSpc>
              <a:spcBef>
                <a:spcPts val="100"/>
              </a:spcBef>
            </a:pPr>
            <a:r>
              <a:rPr sz="2400" spc="-5" dirty="0">
                <a:latin typeface="Arial"/>
                <a:cs typeface="Arial"/>
              </a:rPr>
              <a:t>Pre-Conditions</a:t>
            </a:r>
            <a:r>
              <a:rPr sz="2400" spc="-3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for  </a:t>
            </a:r>
            <a:r>
              <a:rPr sz="2400" spc="-70" dirty="0">
                <a:latin typeface="Arial"/>
                <a:cs typeface="Arial"/>
              </a:rPr>
              <a:t>Take</a:t>
            </a:r>
            <a:r>
              <a:rPr sz="2400" spc="-20" dirty="0">
                <a:latin typeface="Arial"/>
                <a:cs typeface="Arial"/>
              </a:rPr>
              <a:t> </a:t>
            </a:r>
            <a:r>
              <a:rPr sz="2400" spc="-15" dirty="0">
                <a:latin typeface="Arial"/>
                <a:cs typeface="Arial"/>
              </a:rPr>
              <a:t>Off</a:t>
            </a:r>
            <a:endParaRPr sz="2400">
              <a:latin typeface="Arial"/>
              <a:cs typeface="Arial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700087" y="3358083"/>
            <a:ext cx="3324225" cy="3917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76835">
              <a:lnSpc>
                <a:spcPct val="100000"/>
              </a:lnSpc>
              <a:spcBef>
                <a:spcPts val="100"/>
              </a:spcBef>
            </a:pPr>
            <a:r>
              <a:rPr sz="2400" spc="-40" dirty="0">
                <a:latin typeface="Arial"/>
                <a:cs typeface="Arial"/>
              </a:rPr>
              <a:t>Take-Off</a:t>
            </a:r>
            <a:endParaRPr sz="2400">
              <a:latin typeface="Arial"/>
              <a:cs typeface="Arial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700087" y="4205985"/>
            <a:ext cx="332422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76835">
              <a:lnSpc>
                <a:spcPct val="100000"/>
              </a:lnSpc>
              <a:spcBef>
                <a:spcPts val="100"/>
              </a:spcBef>
            </a:pPr>
            <a:r>
              <a:rPr sz="2400" spc="-5" dirty="0">
                <a:latin typeface="Arial"/>
                <a:cs typeface="Arial"/>
              </a:rPr>
              <a:t>Drive </a:t>
            </a:r>
            <a:r>
              <a:rPr sz="2400" dirty="0">
                <a:latin typeface="Arial"/>
                <a:cs typeface="Arial"/>
              </a:rPr>
              <a:t>to</a:t>
            </a:r>
            <a:r>
              <a:rPr sz="2400" spc="-2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Maturity</a:t>
            </a:r>
            <a:endParaRPr sz="2400">
              <a:latin typeface="Arial"/>
              <a:cs typeface="Arial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700087" y="5057394"/>
            <a:ext cx="3324225" cy="7569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76835" marR="835025">
              <a:lnSpc>
                <a:spcPct val="100000"/>
              </a:lnSpc>
              <a:spcBef>
                <a:spcPts val="100"/>
              </a:spcBef>
            </a:pPr>
            <a:r>
              <a:rPr sz="2400" spc="-5" dirty="0">
                <a:latin typeface="Arial"/>
                <a:cs typeface="Arial"/>
              </a:rPr>
              <a:t>Age </a:t>
            </a:r>
            <a:r>
              <a:rPr sz="2400" dirty="0">
                <a:latin typeface="Arial"/>
                <a:cs typeface="Arial"/>
              </a:rPr>
              <a:t>of </a:t>
            </a:r>
            <a:r>
              <a:rPr sz="2400" spc="-10" dirty="0">
                <a:latin typeface="Arial"/>
                <a:cs typeface="Arial"/>
              </a:rPr>
              <a:t>High</a:t>
            </a:r>
            <a:r>
              <a:rPr sz="2400" spc="-6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Mass  </a:t>
            </a:r>
            <a:r>
              <a:rPr sz="2400" spc="-5" dirty="0">
                <a:latin typeface="Arial"/>
                <a:cs typeface="Arial"/>
              </a:rPr>
              <a:t>Consumption</a:t>
            </a:r>
            <a:endParaRPr sz="2400">
              <a:latin typeface="Arial"/>
              <a:cs typeface="Arial"/>
            </a:endParaRPr>
          </a:p>
        </p:txBody>
      </p:sp>
      <p:sp>
        <p:nvSpPr>
          <p:cNvPr id="16" name="object 16"/>
          <p:cNvSpPr/>
          <p:nvPr/>
        </p:nvSpPr>
        <p:spPr>
          <a:xfrm>
            <a:off x="4711700" y="2335276"/>
            <a:ext cx="3837304" cy="0"/>
          </a:xfrm>
          <a:custGeom>
            <a:avLst/>
            <a:gdLst/>
            <a:ahLst/>
            <a:cxnLst/>
            <a:rect l="l" t="t" r="r" b="b"/>
            <a:pathLst>
              <a:path w="3837304">
                <a:moveTo>
                  <a:pt x="0" y="0"/>
                </a:moveTo>
                <a:lnTo>
                  <a:pt x="3836924" y="0"/>
                </a:lnTo>
              </a:path>
            </a:pathLst>
          </a:custGeom>
          <a:ln w="1270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4711700" y="3297301"/>
            <a:ext cx="3837304" cy="0"/>
          </a:xfrm>
          <a:custGeom>
            <a:avLst/>
            <a:gdLst/>
            <a:ahLst/>
            <a:cxnLst/>
            <a:rect l="l" t="t" r="r" b="b"/>
            <a:pathLst>
              <a:path w="3837304">
                <a:moveTo>
                  <a:pt x="0" y="0"/>
                </a:moveTo>
                <a:lnTo>
                  <a:pt x="3836924" y="0"/>
                </a:lnTo>
              </a:path>
            </a:pathLst>
          </a:custGeom>
          <a:ln w="1270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4711700" y="4257675"/>
            <a:ext cx="3837304" cy="0"/>
          </a:xfrm>
          <a:custGeom>
            <a:avLst/>
            <a:gdLst/>
            <a:ahLst/>
            <a:cxnLst/>
            <a:rect l="l" t="t" r="r" b="b"/>
            <a:pathLst>
              <a:path w="3837304">
                <a:moveTo>
                  <a:pt x="0" y="0"/>
                </a:moveTo>
                <a:lnTo>
                  <a:pt x="3836924" y="0"/>
                </a:lnTo>
              </a:path>
            </a:pathLst>
          </a:custGeom>
          <a:ln w="1270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4711700" y="5218176"/>
            <a:ext cx="3837304" cy="0"/>
          </a:xfrm>
          <a:custGeom>
            <a:avLst/>
            <a:gdLst/>
            <a:ahLst/>
            <a:cxnLst/>
            <a:rect l="l" t="t" r="r" b="b"/>
            <a:pathLst>
              <a:path w="3837304">
                <a:moveTo>
                  <a:pt x="0" y="0"/>
                </a:moveTo>
                <a:lnTo>
                  <a:pt x="3836924" y="0"/>
                </a:lnTo>
              </a:path>
            </a:pathLst>
          </a:custGeom>
          <a:ln w="1270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4726051" y="1360550"/>
            <a:ext cx="0" cy="4524375"/>
          </a:xfrm>
          <a:custGeom>
            <a:avLst/>
            <a:gdLst/>
            <a:ahLst/>
            <a:cxnLst/>
            <a:rect l="l" t="t" r="r" b="b"/>
            <a:pathLst>
              <a:path h="4524375">
                <a:moveTo>
                  <a:pt x="0" y="0"/>
                </a:moveTo>
                <a:lnTo>
                  <a:pt x="0" y="4524311"/>
                </a:lnTo>
              </a:path>
            </a:pathLst>
          </a:custGeom>
          <a:ln w="28575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8534400" y="1360550"/>
            <a:ext cx="0" cy="4524375"/>
          </a:xfrm>
          <a:custGeom>
            <a:avLst/>
            <a:gdLst/>
            <a:ahLst/>
            <a:cxnLst/>
            <a:rect l="l" t="t" r="r" b="b"/>
            <a:pathLst>
              <a:path h="4524375">
                <a:moveTo>
                  <a:pt x="0" y="0"/>
                </a:moveTo>
                <a:lnTo>
                  <a:pt x="0" y="4524311"/>
                </a:lnTo>
              </a:path>
            </a:pathLst>
          </a:custGeom>
          <a:ln w="28575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4711700" y="1374775"/>
            <a:ext cx="3837304" cy="0"/>
          </a:xfrm>
          <a:custGeom>
            <a:avLst/>
            <a:gdLst/>
            <a:ahLst/>
            <a:cxnLst/>
            <a:rect l="l" t="t" r="r" b="b"/>
            <a:pathLst>
              <a:path w="3837304">
                <a:moveTo>
                  <a:pt x="0" y="0"/>
                </a:moveTo>
                <a:lnTo>
                  <a:pt x="3836924" y="0"/>
                </a:lnTo>
              </a:path>
            </a:pathLst>
          </a:custGeom>
          <a:ln w="28575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4711700" y="5870575"/>
            <a:ext cx="3837304" cy="0"/>
          </a:xfrm>
          <a:custGeom>
            <a:avLst/>
            <a:gdLst/>
            <a:ahLst/>
            <a:cxnLst/>
            <a:rect l="l" t="t" r="r" b="b"/>
            <a:pathLst>
              <a:path w="3837304">
                <a:moveTo>
                  <a:pt x="0" y="0"/>
                </a:moveTo>
                <a:lnTo>
                  <a:pt x="3836924" y="0"/>
                </a:lnTo>
              </a:path>
            </a:pathLst>
          </a:custGeom>
          <a:ln w="28575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 txBox="1"/>
          <p:nvPr/>
        </p:nvSpPr>
        <p:spPr>
          <a:xfrm>
            <a:off x="4740338" y="1400378"/>
            <a:ext cx="3780154" cy="7575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sz="2400" spc="-5" dirty="0">
                <a:latin typeface="Arial"/>
                <a:cs typeface="Arial"/>
              </a:rPr>
              <a:t>Agricultural</a:t>
            </a:r>
            <a:r>
              <a:rPr sz="2400" spc="5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Sector</a:t>
            </a:r>
            <a:endParaRPr sz="2400">
              <a:latin typeface="Arial"/>
              <a:cs typeface="Arial"/>
            </a:endParaRPr>
          </a:p>
          <a:p>
            <a:pPr marL="635" algn="ctr">
              <a:lnSpc>
                <a:spcPct val="100000"/>
              </a:lnSpc>
            </a:pPr>
            <a:r>
              <a:rPr sz="2400" spc="-5" dirty="0">
                <a:latin typeface="Arial"/>
                <a:cs typeface="Arial"/>
              </a:rPr>
              <a:t>(Subsistence)</a:t>
            </a:r>
            <a:endParaRPr sz="2400">
              <a:latin typeface="Arial"/>
              <a:cs typeface="Arial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4740338" y="2361057"/>
            <a:ext cx="3780154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06680">
              <a:lnSpc>
                <a:spcPct val="100000"/>
              </a:lnSpc>
              <a:spcBef>
                <a:spcPts val="100"/>
              </a:spcBef>
            </a:pPr>
            <a:r>
              <a:rPr sz="2400" spc="-5" dirty="0">
                <a:latin typeface="Arial"/>
                <a:cs typeface="Arial"/>
              </a:rPr>
              <a:t>Agricultural Sector</a:t>
            </a:r>
            <a:r>
              <a:rPr sz="2400" spc="10" dirty="0">
                <a:latin typeface="Arial"/>
                <a:cs typeface="Arial"/>
              </a:rPr>
              <a:t> </a:t>
            </a:r>
            <a:r>
              <a:rPr sz="2400" spc="-15" dirty="0">
                <a:latin typeface="Arial"/>
                <a:cs typeface="Arial"/>
              </a:rPr>
              <a:t>(Trade)</a:t>
            </a:r>
            <a:endParaRPr sz="2400">
              <a:latin typeface="Arial"/>
              <a:cs typeface="Arial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4740338" y="3323335"/>
            <a:ext cx="3780154" cy="7569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797560" marR="299720" indent="-492759">
              <a:lnSpc>
                <a:spcPct val="100000"/>
              </a:lnSpc>
              <a:spcBef>
                <a:spcPts val="100"/>
              </a:spcBef>
            </a:pPr>
            <a:r>
              <a:rPr sz="2400" spc="-5" dirty="0">
                <a:latin typeface="Arial"/>
                <a:cs typeface="Arial"/>
              </a:rPr>
              <a:t>Industrial,</a:t>
            </a:r>
            <a:r>
              <a:rPr sz="2400" spc="-6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Government,  </a:t>
            </a:r>
            <a:r>
              <a:rPr sz="2400" spc="-5" dirty="0">
                <a:latin typeface="Arial"/>
                <a:cs typeface="Arial"/>
              </a:rPr>
              <a:t>Financial</a:t>
            </a:r>
            <a:r>
              <a:rPr sz="2400" spc="5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Sector</a:t>
            </a:r>
            <a:endParaRPr sz="2400">
              <a:latin typeface="Arial"/>
              <a:cs typeface="Arial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4740338" y="4284091"/>
            <a:ext cx="3780154" cy="7569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19380" marR="111125" indent="669290">
              <a:lnSpc>
                <a:spcPct val="100000"/>
              </a:lnSpc>
              <a:spcBef>
                <a:spcPts val="100"/>
              </a:spcBef>
            </a:pPr>
            <a:r>
              <a:rPr sz="2400" spc="-5" dirty="0">
                <a:latin typeface="Arial"/>
                <a:cs typeface="Arial"/>
              </a:rPr>
              <a:t>Industrial Sector  </a:t>
            </a:r>
            <a:r>
              <a:rPr sz="2400" spc="-25" dirty="0">
                <a:latin typeface="Arial"/>
                <a:cs typeface="Arial"/>
              </a:rPr>
              <a:t>(Technological</a:t>
            </a:r>
            <a:r>
              <a:rPr sz="2400" spc="20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Innovation)</a:t>
            </a:r>
            <a:endParaRPr sz="2400">
              <a:latin typeface="Arial"/>
              <a:cs typeface="Arial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4740338" y="5244465"/>
            <a:ext cx="3780154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899794">
              <a:lnSpc>
                <a:spcPct val="100000"/>
              </a:lnSpc>
              <a:spcBef>
                <a:spcPts val="100"/>
              </a:spcBef>
            </a:pPr>
            <a:r>
              <a:rPr sz="2400" spc="-5" dirty="0">
                <a:latin typeface="Arial"/>
                <a:cs typeface="Arial"/>
              </a:rPr>
              <a:t>Service</a:t>
            </a:r>
            <a:r>
              <a:rPr sz="2400" spc="-1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Sector</a:t>
            </a:r>
            <a:endParaRPr sz="2400">
              <a:latin typeface="Arial"/>
              <a:cs typeface="Arial"/>
            </a:endParaRPr>
          </a:p>
        </p:txBody>
      </p:sp>
      <p:sp>
        <p:nvSpPr>
          <p:cNvPr id="29" name="object 29"/>
          <p:cNvSpPr/>
          <p:nvPr/>
        </p:nvSpPr>
        <p:spPr>
          <a:xfrm>
            <a:off x="3962400" y="1676400"/>
            <a:ext cx="976630" cy="485775"/>
          </a:xfrm>
          <a:custGeom>
            <a:avLst/>
            <a:gdLst/>
            <a:ahLst/>
            <a:cxnLst/>
            <a:rect l="l" t="t" r="r" b="b"/>
            <a:pathLst>
              <a:path w="976629" h="485775">
                <a:moveTo>
                  <a:pt x="732282" y="0"/>
                </a:moveTo>
                <a:lnTo>
                  <a:pt x="732282" y="121412"/>
                </a:lnTo>
                <a:lnTo>
                  <a:pt x="0" y="121412"/>
                </a:lnTo>
                <a:lnTo>
                  <a:pt x="0" y="364363"/>
                </a:lnTo>
                <a:lnTo>
                  <a:pt x="732282" y="364363"/>
                </a:lnTo>
                <a:lnTo>
                  <a:pt x="732282" y="485775"/>
                </a:lnTo>
                <a:lnTo>
                  <a:pt x="976376" y="242950"/>
                </a:lnTo>
                <a:lnTo>
                  <a:pt x="732282" y="0"/>
                </a:lnTo>
                <a:close/>
              </a:path>
            </a:pathLst>
          </a:custGeom>
          <a:solidFill>
            <a:srgbClr val="FF006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3962400" y="1676400"/>
            <a:ext cx="976630" cy="485775"/>
          </a:xfrm>
          <a:custGeom>
            <a:avLst/>
            <a:gdLst/>
            <a:ahLst/>
            <a:cxnLst/>
            <a:rect l="l" t="t" r="r" b="b"/>
            <a:pathLst>
              <a:path w="976629" h="485775">
                <a:moveTo>
                  <a:pt x="0" y="121412"/>
                </a:moveTo>
                <a:lnTo>
                  <a:pt x="732282" y="121412"/>
                </a:lnTo>
                <a:lnTo>
                  <a:pt x="732282" y="0"/>
                </a:lnTo>
                <a:lnTo>
                  <a:pt x="976376" y="242950"/>
                </a:lnTo>
                <a:lnTo>
                  <a:pt x="732282" y="485775"/>
                </a:lnTo>
                <a:lnTo>
                  <a:pt x="732282" y="364363"/>
                </a:lnTo>
                <a:lnTo>
                  <a:pt x="0" y="364363"/>
                </a:lnTo>
                <a:lnTo>
                  <a:pt x="0" y="121412"/>
                </a:lnTo>
                <a:close/>
              </a:path>
            </a:pathLst>
          </a:custGeom>
          <a:ln w="1270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3962400" y="2486025"/>
            <a:ext cx="976630" cy="485775"/>
          </a:xfrm>
          <a:custGeom>
            <a:avLst/>
            <a:gdLst/>
            <a:ahLst/>
            <a:cxnLst/>
            <a:rect l="l" t="t" r="r" b="b"/>
            <a:pathLst>
              <a:path w="976629" h="485775">
                <a:moveTo>
                  <a:pt x="732282" y="0"/>
                </a:moveTo>
                <a:lnTo>
                  <a:pt x="732282" y="121412"/>
                </a:lnTo>
                <a:lnTo>
                  <a:pt x="0" y="121412"/>
                </a:lnTo>
                <a:lnTo>
                  <a:pt x="0" y="364363"/>
                </a:lnTo>
                <a:lnTo>
                  <a:pt x="732282" y="364363"/>
                </a:lnTo>
                <a:lnTo>
                  <a:pt x="732282" y="485775"/>
                </a:lnTo>
                <a:lnTo>
                  <a:pt x="976376" y="242824"/>
                </a:lnTo>
                <a:lnTo>
                  <a:pt x="732282" y="0"/>
                </a:lnTo>
                <a:close/>
              </a:path>
            </a:pathLst>
          </a:custGeom>
          <a:solidFill>
            <a:srgbClr val="FF006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3962400" y="2486025"/>
            <a:ext cx="976630" cy="485775"/>
          </a:xfrm>
          <a:custGeom>
            <a:avLst/>
            <a:gdLst/>
            <a:ahLst/>
            <a:cxnLst/>
            <a:rect l="l" t="t" r="r" b="b"/>
            <a:pathLst>
              <a:path w="976629" h="485775">
                <a:moveTo>
                  <a:pt x="0" y="121412"/>
                </a:moveTo>
                <a:lnTo>
                  <a:pt x="732282" y="121412"/>
                </a:lnTo>
                <a:lnTo>
                  <a:pt x="732282" y="0"/>
                </a:lnTo>
                <a:lnTo>
                  <a:pt x="976376" y="242824"/>
                </a:lnTo>
                <a:lnTo>
                  <a:pt x="732282" y="485775"/>
                </a:lnTo>
                <a:lnTo>
                  <a:pt x="732282" y="364363"/>
                </a:lnTo>
                <a:lnTo>
                  <a:pt x="0" y="364363"/>
                </a:lnTo>
                <a:lnTo>
                  <a:pt x="0" y="121412"/>
                </a:lnTo>
                <a:close/>
              </a:path>
            </a:pathLst>
          </a:custGeom>
          <a:ln w="1270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3962400" y="3400425"/>
            <a:ext cx="976630" cy="485775"/>
          </a:xfrm>
          <a:custGeom>
            <a:avLst/>
            <a:gdLst/>
            <a:ahLst/>
            <a:cxnLst/>
            <a:rect l="l" t="t" r="r" b="b"/>
            <a:pathLst>
              <a:path w="976629" h="485775">
                <a:moveTo>
                  <a:pt x="732282" y="0"/>
                </a:moveTo>
                <a:lnTo>
                  <a:pt x="732282" y="121412"/>
                </a:lnTo>
                <a:lnTo>
                  <a:pt x="0" y="121412"/>
                </a:lnTo>
                <a:lnTo>
                  <a:pt x="0" y="364363"/>
                </a:lnTo>
                <a:lnTo>
                  <a:pt x="732282" y="364363"/>
                </a:lnTo>
                <a:lnTo>
                  <a:pt x="732282" y="485775"/>
                </a:lnTo>
                <a:lnTo>
                  <a:pt x="976376" y="242950"/>
                </a:lnTo>
                <a:lnTo>
                  <a:pt x="732282" y="0"/>
                </a:lnTo>
                <a:close/>
              </a:path>
            </a:pathLst>
          </a:custGeom>
          <a:solidFill>
            <a:srgbClr val="FF006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3962400" y="3400425"/>
            <a:ext cx="976630" cy="485775"/>
          </a:xfrm>
          <a:custGeom>
            <a:avLst/>
            <a:gdLst/>
            <a:ahLst/>
            <a:cxnLst/>
            <a:rect l="l" t="t" r="r" b="b"/>
            <a:pathLst>
              <a:path w="976629" h="485775">
                <a:moveTo>
                  <a:pt x="0" y="121412"/>
                </a:moveTo>
                <a:lnTo>
                  <a:pt x="732282" y="121412"/>
                </a:lnTo>
                <a:lnTo>
                  <a:pt x="732282" y="0"/>
                </a:lnTo>
                <a:lnTo>
                  <a:pt x="976376" y="242950"/>
                </a:lnTo>
                <a:lnTo>
                  <a:pt x="732282" y="485775"/>
                </a:lnTo>
                <a:lnTo>
                  <a:pt x="732282" y="364363"/>
                </a:lnTo>
                <a:lnTo>
                  <a:pt x="0" y="364363"/>
                </a:lnTo>
                <a:lnTo>
                  <a:pt x="0" y="121412"/>
                </a:lnTo>
                <a:close/>
              </a:path>
            </a:pathLst>
          </a:custGeom>
          <a:ln w="1270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3962400" y="4391025"/>
            <a:ext cx="976630" cy="485775"/>
          </a:xfrm>
          <a:custGeom>
            <a:avLst/>
            <a:gdLst/>
            <a:ahLst/>
            <a:cxnLst/>
            <a:rect l="l" t="t" r="r" b="b"/>
            <a:pathLst>
              <a:path w="976629" h="485775">
                <a:moveTo>
                  <a:pt x="732282" y="0"/>
                </a:moveTo>
                <a:lnTo>
                  <a:pt x="732282" y="121412"/>
                </a:lnTo>
                <a:lnTo>
                  <a:pt x="0" y="121412"/>
                </a:lnTo>
                <a:lnTo>
                  <a:pt x="0" y="364363"/>
                </a:lnTo>
                <a:lnTo>
                  <a:pt x="732282" y="364363"/>
                </a:lnTo>
                <a:lnTo>
                  <a:pt x="732282" y="485775"/>
                </a:lnTo>
                <a:lnTo>
                  <a:pt x="976376" y="242824"/>
                </a:lnTo>
                <a:lnTo>
                  <a:pt x="732282" y="0"/>
                </a:lnTo>
                <a:close/>
              </a:path>
            </a:pathLst>
          </a:custGeom>
          <a:solidFill>
            <a:srgbClr val="FF006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6"/>
          <p:cNvSpPr/>
          <p:nvPr/>
        </p:nvSpPr>
        <p:spPr>
          <a:xfrm>
            <a:off x="3962400" y="4391025"/>
            <a:ext cx="976630" cy="485775"/>
          </a:xfrm>
          <a:custGeom>
            <a:avLst/>
            <a:gdLst/>
            <a:ahLst/>
            <a:cxnLst/>
            <a:rect l="l" t="t" r="r" b="b"/>
            <a:pathLst>
              <a:path w="976629" h="485775">
                <a:moveTo>
                  <a:pt x="0" y="121412"/>
                </a:moveTo>
                <a:lnTo>
                  <a:pt x="732282" y="121412"/>
                </a:lnTo>
                <a:lnTo>
                  <a:pt x="732282" y="0"/>
                </a:lnTo>
                <a:lnTo>
                  <a:pt x="976376" y="242824"/>
                </a:lnTo>
                <a:lnTo>
                  <a:pt x="732282" y="485775"/>
                </a:lnTo>
                <a:lnTo>
                  <a:pt x="732282" y="364363"/>
                </a:lnTo>
                <a:lnTo>
                  <a:pt x="0" y="364363"/>
                </a:lnTo>
                <a:lnTo>
                  <a:pt x="0" y="121412"/>
                </a:lnTo>
                <a:close/>
              </a:path>
            </a:pathLst>
          </a:custGeom>
          <a:ln w="1270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7"/>
          <p:cNvSpPr/>
          <p:nvPr/>
        </p:nvSpPr>
        <p:spPr>
          <a:xfrm>
            <a:off x="3962400" y="5457825"/>
            <a:ext cx="976630" cy="485775"/>
          </a:xfrm>
          <a:custGeom>
            <a:avLst/>
            <a:gdLst/>
            <a:ahLst/>
            <a:cxnLst/>
            <a:rect l="l" t="t" r="r" b="b"/>
            <a:pathLst>
              <a:path w="976629" h="485775">
                <a:moveTo>
                  <a:pt x="732282" y="0"/>
                </a:moveTo>
                <a:lnTo>
                  <a:pt x="732282" y="121412"/>
                </a:lnTo>
                <a:lnTo>
                  <a:pt x="0" y="121412"/>
                </a:lnTo>
                <a:lnTo>
                  <a:pt x="0" y="364324"/>
                </a:lnTo>
                <a:lnTo>
                  <a:pt x="732282" y="364324"/>
                </a:lnTo>
                <a:lnTo>
                  <a:pt x="732282" y="485775"/>
                </a:lnTo>
                <a:lnTo>
                  <a:pt x="976376" y="242887"/>
                </a:lnTo>
                <a:lnTo>
                  <a:pt x="732282" y="0"/>
                </a:lnTo>
                <a:close/>
              </a:path>
            </a:pathLst>
          </a:custGeom>
          <a:solidFill>
            <a:srgbClr val="FF006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38"/>
          <p:cNvSpPr/>
          <p:nvPr/>
        </p:nvSpPr>
        <p:spPr>
          <a:xfrm>
            <a:off x="3962400" y="5457825"/>
            <a:ext cx="976630" cy="485775"/>
          </a:xfrm>
          <a:custGeom>
            <a:avLst/>
            <a:gdLst/>
            <a:ahLst/>
            <a:cxnLst/>
            <a:rect l="l" t="t" r="r" b="b"/>
            <a:pathLst>
              <a:path w="976629" h="485775">
                <a:moveTo>
                  <a:pt x="0" y="121412"/>
                </a:moveTo>
                <a:lnTo>
                  <a:pt x="732282" y="121412"/>
                </a:lnTo>
                <a:lnTo>
                  <a:pt x="732282" y="0"/>
                </a:lnTo>
                <a:lnTo>
                  <a:pt x="976376" y="242887"/>
                </a:lnTo>
                <a:lnTo>
                  <a:pt x="732282" y="485775"/>
                </a:lnTo>
                <a:lnTo>
                  <a:pt x="732282" y="364324"/>
                </a:lnTo>
                <a:lnTo>
                  <a:pt x="0" y="364324"/>
                </a:lnTo>
                <a:lnTo>
                  <a:pt x="0" y="121412"/>
                </a:lnTo>
                <a:close/>
              </a:path>
            </a:pathLst>
          </a:custGeom>
          <a:ln w="1270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39"/>
          <p:cNvSpPr/>
          <p:nvPr/>
        </p:nvSpPr>
        <p:spPr>
          <a:xfrm>
            <a:off x="1457325" y="6359525"/>
            <a:ext cx="184785" cy="339090"/>
          </a:xfrm>
          <a:custGeom>
            <a:avLst/>
            <a:gdLst/>
            <a:ahLst/>
            <a:cxnLst/>
            <a:rect l="l" t="t" r="r" b="b"/>
            <a:pathLst>
              <a:path w="184785" h="339090">
                <a:moveTo>
                  <a:pt x="0" y="338556"/>
                </a:moveTo>
                <a:lnTo>
                  <a:pt x="184734" y="338556"/>
                </a:lnTo>
                <a:lnTo>
                  <a:pt x="184734" y="0"/>
                </a:lnTo>
                <a:lnTo>
                  <a:pt x="0" y="0"/>
                </a:lnTo>
                <a:lnTo>
                  <a:pt x="0" y="338556"/>
                </a:lnTo>
                <a:close/>
              </a:path>
            </a:pathLst>
          </a:custGeom>
          <a:ln w="12700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40"/>
          <p:cNvSpPr txBox="1"/>
          <p:nvPr/>
        </p:nvSpPr>
        <p:spPr>
          <a:xfrm>
            <a:off x="78739" y="6598293"/>
            <a:ext cx="299720" cy="2844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960"/>
              </a:lnSpc>
            </a:pPr>
            <a:r>
              <a:rPr sz="1800" spc="-5" dirty="0">
                <a:solidFill>
                  <a:srgbClr val="FFFF00"/>
                </a:solidFill>
                <a:latin typeface="Courier New"/>
                <a:cs typeface="Courier New"/>
              </a:rPr>
              <a:t>&gt;&gt;</a:t>
            </a:r>
            <a:endParaRPr sz="1800">
              <a:latin typeface="Courier New"/>
              <a:cs typeface="Courier New"/>
            </a:endParaRPr>
          </a:p>
        </p:txBody>
      </p:sp>
      <p:sp>
        <p:nvSpPr>
          <p:cNvPr id="42" name="object 42"/>
          <p:cNvSpPr txBox="1"/>
          <p:nvPr/>
        </p:nvSpPr>
        <p:spPr>
          <a:xfrm>
            <a:off x="1810210" y="6598293"/>
            <a:ext cx="299720" cy="2844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960"/>
              </a:lnSpc>
            </a:pPr>
            <a:r>
              <a:rPr sz="1800" spc="-5" dirty="0">
                <a:solidFill>
                  <a:srgbClr val="FFFF00"/>
                </a:solidFill>
                <a:latin typeface="Courier New"/>
                <a:cs typeface="Courier New"/>
              </a:rPr>
              <a:t>&gt;&gt;</a:t>
            </a:r>
            <a:endParaRPr sz="1800">
              <a:latin typeface="Courier New"/>
              <a:cs typeface="Courier New"/>
            </a:endParaRPr>
          </a:p>
        </p:txBody>
      </p:sp>
      <p:sp>
        <p:nvSpPr>
          <p:cNvPr id="44" name="object 44"/>
          <p:cNvSpPr txBox="1"/>
          <p:nvPr/>
        </p:nvSpPr>
        <p:spPr>
          <a:xfrm>
            <a:off x="3638959" y="6598293"/>
            <a:ext cx="299720" cy="2844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960"/>
              </a:lnSpc>
            </a:pPr>
            <a:r>
              <a:rPr sz="1800" spc="-5" dirty="0">
                <a:solidFill>
                  <a:srgbClr val="FFFF00"/>
                </a:solidFill>
                <a:latin typeface="Courier New"/>
                <a:cs typeface="Courier New"/>
              </a:rPr>
              <a:t>&gt;&gt;</a:t>
            </a:r>
            <a:endParaRPr sz="1800">
              <a:latin typeface="Courier New"/>
              <a:cs typeface="Courier New"/>
            </a:endParaRPr>
          </a:p>
        </p:txBody>
      </p:sp>
      <p:sp>
        <p:nvSpPr>
          <p:cNvPr id="45" name="object 45"/>
          <p:cNvSpPr txBox="1"/>
          <p:nvPr/>
        </p:nvSpPr>
        <p:spPr>
          <a:xfrm>
            <a:off x="4651375" y="6598293"/>
            <a:ext cx="163195" cy="2844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960"/>
              </a:lnSpc>
            </a:pPr>
            <a:r>
              <a:rPr sz="1800" dirty="0">
                <a:solidFill>
                  <a:srgbClr val="FFFF00"/>
                </a:solidFill>
                <a:latin typeface="Courier New"/>
                <a:cs typeface="Courier New"/>
              </a:rPr>
              <a:t>2</a:t>
            </a:r>
            <a:endParaRPr sz="1800">
              <a:latin typeface="Courier New"/>
              <a:cs typeface="Courier New"/>
            </a:endParaRPr>
          </a:p>
        </p:txBody>
      </p:sp>
      <p:sp>
        <p:nvSpPr>
          <p:cNvPr id="46" name="object 46"/>
          <p:cNvSpPr txBox="1"/>
          <p:nvPr/>
        </p:nvSpPr>
        <p:spPr>
          <a:xfrm>
            <a:off x="5468140" y="6598293"/>
            <a:ext cx="299720" cy="2844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960"/>
              </a:lnSpc>
            </a:pPr>
            <a:r>
              <a:rPr sz="1800" spc="-5" dirty="0">
                <a:solidFill>
                  <a:srgbClr val="FFFF00"/>
                </a:solidFill>
                <a:latin typeface="Courier New"/>
                <a:cs typeface="Courier New"/>
              </a:rPr>
              <a:t>&gt;&gt;</a:t>
            </a:r>
            <a:endParaRPr sz="1800">
              <a:latin typeface="Courier New"/>
              <a:cs typeface="Courier New"/>
            </a:endParaRPr>
          </a:p>
        </p:txBody>
      </p:sp>
      <p:sp>
        <p:nvSpPr>
          <p:cNvPr id="47" name="object 47"/>
          <p:cNvSpPr txBox="1"/>
          <p:nvPr/>
        </p:nvSpPr>
        <p:spPr>
          <a:xfrm>
            <a:off x="6480428" y="6598293"/>
            <a:ext cx="163195" cy="2844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960"/>
              </a:lnSpc>
            </a:pPr>
            <a:r>
              <a:rPr sz="1800" dirty="0">
                <a:solidFill>
                  <a:srgbClr val="FFFF00"/>
                </a:solidFill>
                <a:latin typeface="Courier New"/>
                <a:cs typeface="Courier New"/>
              </a:rPr>
              <a:t>3</a:t>
            </a:r>
            <a:endParaRPr sz="1800">
              <a:latin typeface="Courier New"/>
              <a:cs typeface="Courier New"/>
            </a:endParaRPr>
          </a:p>
        </p:txBody>
      </p:sp>
      <p:sp>
        <p:nvSpPr>
          <p:cNvPr id="48" name="object 48"/>
          <p:cNvSpPr txBox="1"/>
          <p:nvPr/>
        </p:nvSpPr>
        <p:spPr>
          <a:xfrm>
            <a:off x="7297194" y="6598293"/>
            <a:ext cx="299720" cy="2844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960"/>
              </a:lnSpc>
            </a:pPr>
            <a:r>
              <a:rPr sz="1800" spc="-5" dirty="0">
                <a:solidFill>
                  <a:srgbClr val="FFFF00"/>
                </a:solidFill>
                <a:latin typeface="Courier New"/>
                <a:cs typeface="Courier New"/>
              </a:rPr>
              <a:t>&gt;&gt;</a:t>
            </a:r>
            <a:endParaRPr sz="1800">
              <a:latin typeface="Courier New"/>
              <a:cs typeface="Courier New"/>
            </a:endParaRPr>
          </a:p>
        </p:txBody>
      </p:sp>
      <p:sp>
        <p:nvSpPr>
          <p:cNvPr id="49" name="object 49"/>
          <p:cNvSpPr txBox="1"/>
          <p:nvPr/>
        </p:nvSpPr>
        <p:spPr>
          <a:xfrm>
            <a:off x="8309609" y="6598293"/>
            <a:ext cx="163195" cy="2844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960"/>
              </a:lnSpc>
            </a:pPr>
            <a:r>
              <a:rPr sz="1800" dirty="0">
                <a:solidFill>
                  <a:srgbClr val="FFFF00"/>
                </a:solidFill>
                <a:latin typeface="Courier New"/>
                <a:cs typeface="Courier New"/>
              </a:rPr>
              <a:t>4</a:t>
            </a:r>
            <a:endParaRPr sz="1800">
              <a:latin typeface="Courier New"/>
              <a:cs typeface="Courier New"/>
            </a:endParaRPr>
          </a:p>
        </p:txBody>
      </p:sp>
      <p:sp>
        <p:nvSpPr>
          <p:cNvPr id="50" name="object 50"/>
          <p:cNvSpPr txBox="1"/>
          <p:nvPr/>
        </p:nvSpPr>
        <p:spPr>
          <a:xfrm>
            <a:off x="8853655" y="6598293"/>
            <a:ext cx="299720" cy="2844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960"/>
              </a:lnSpc>
            </a:pPr>
            <a:r>
              <a:rPr sz="1800" spc="-5" dirty="0">
                <a:solidFill>
                  <a:srgbClr val="FFFF00"/>
                </a:solidFill>
                <a:latin typeface="Courier New"/>
                <a:cs typeface="Courier New"/>
              </a:rPr>
              <a:t>&gt;&gt;</a:t>
            </a:r>
            <a:endParaRPr sz="1800">
              <a:latin typeface="Courier New"/>
              <a:cs typeface="Courier New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</TotalTime>
  <Words>341</Words>
  <Application>Microsoft Office PowerPoint</Application>
  <PresentationFormat>On-screen Show (4:3)</PresentationFormat>
  <Paragraphs>187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Stages of Economic  Development</vt:lpstr>
      <vt:lpstr>Rostow's Stages of Development  Walt Whitman Rostow (191 - 2003)</vt:lpstr>
      <vt:lpstr>Stage 1 -- Traditional Society</vt:lpstr>
      <vt:lpstr>Slide 4</vt:lpstr>
      <vt:lpstr>Stage 3 -- Take Off</vt:lpstr>
      <vt:lpstr>Slide 6</vt:lpstr>
      <vt:lpstr>Stage 5 -- High Mass Consumption</vt:lpstr>
      <vt:lpstr>What sectors emerge in every stage of  development?</vt:lpstr>
      <vt:lpstr>Rostow's Stages of Development</vt:lpstr>
      <vt:lpstr>Classification of Countries</vt:lpstr>
      <vt:lpstr>Cont…</vt:lpstr>
      <vt:lpstr>Slide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Stages of Economic  Development</dc:title>
  <dc:creator>Manish</dc:creator>
  <cp:lastModifiedBy>Manish</cp:lastModifiedBy>
  <cp:revision>3</cp:revision>
  <dcterms:created xsi:type="dcterms:W3CDTF">2018-12-06T09:52:34Z</dcterms:created>
  <dcterms:modified xsi:type="dcterms:W3CDTF">2018-12-06T11:23:29Z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2009-08-12T00:00:00Z</vt:filetime>
  </property>
  <property fmtid="{D5CDD505-2E9C-101B-9397-08002B2CF9AE}" pid="3" name="Creator">
    <vt:lpwstr>Microsoft® Office PowerPoint® 2007</vt:lpwstr>
  </property>
  <property fmtid="{D5CDD505-2E9C-101B-9397-08002B2CF9AE}" pid="4" name="LastSaved">
    <vt:filetime>2018-12-06T00:00:00Z</vt:filetime>
  </property>
</Properties>
</file>