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0" r:id="rId3"/>
    <p:sldId id="27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9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912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BCC81228-CEA3-402B-B8E5-688F5BFA7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BC0916B8-FF7A-4ECB-9FD7-C7668658D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011959" flipH="1">
            <a:off x="548353" y="314719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6643" y="673886"/>
            <a:ext cx="5491090" cy="1526465"/>
          </a:xfrm>
        </p:spPr>
        <p:txBody>
          <a:bodyPr anchor="b">
            <a:normAutofit/>
          </a:bodyPr>
          <a:lstStyle/>
          <a:p>
            <a:pPr algn="l"/>
            <a:r>
              <a:rPr lang="en-US" dirty="0"/>
              <a:t>Scope of FinTech in India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0148" y="4802538"/>
            <a:ext cx="5491090" cy="1411993"/>
          </a:xfrm>
        </p:spPr>
        <p:txBody>
          <a:bodyPr anchor="t">
            <a:normAutofit/>
          </a:bodyPr>
          <a:lstStyle/>
          <a:p>
            <a:pPr algn="l"/>
            <a:r>
              <a:rPr lang="en-US"/>
              <a:t>Dr. Manish Dadhich</a:t>
            </a:r>
          </a:p>
        </p:txBody>
      </p:sp>
      <p:pic>
        <p:nvPicPr>
          <p:cNvPr id="5" name="Video 4" descr="Eye Chart Test">
            <a:extLst>
              <a:ext uri="{FF2B5EF4-FFF2-40B4-BE49-F238E27FC236}">
                <a16:creationId xmlns:a16="http://schemas.microsoft.com/office/drawing/2014/main" id="{1F11C0C1-2E77-C337-8293-43D6F9A264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" b="285"/>
          <a:stretch>
            <a:fillRect/>
          </a:stretch>
        </p:blipFill>
        <p:spPr>
          <a:xfrm>
            <a:off x="6417733" y="654567"/>
            <a:ext cx="5169282" cy="2899463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9DC011D4-C95F-4B2E-9A3C-A46DCDE956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8584" y="447363"/>
            <a:ext cx="734141" cy="734141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7. RegTech and Compliance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3600" dirty="0"/>
              <a:t>FinTech-driven </a:t>
            </a:r>
            <a:r>
              <a:rPr lang="en-US" sz="3600" b="1" dirty="0"/>
              <a:t>Regulatory Technology (</a:t>
            </a:r>
            <a:r>
              <a:rPr lang="en-US" sz="3600" b="1" dirty="0" err="1"/>
              <a:t>RegTech</a:t>
            </a:r>
            <a:r>
              <a:rPr lang="en-US" sz="3600" b="1" dirty="0"/>
              <a:t>)</a:t>
            </a:r>
            <a:r>
              <a:rPr lang="en-US" sz="3600" dirty="0"/>
              <a:t> is becoming essential in a compliance-heavy environment.</a:t>
            </a:r>
          </a:p>
          <a:p>
            <a:pPr algn="just"/>
            <a:r>
              <a:rPr lang="en-US" sz="3600" b="1" dirty="0"/>
              <a:t>Solutions</a:t>
            </a:r>
            <a:r>
              <a:rPr lang="en-US" sz="3600" dirty="0"/>
              <a:t>: Automated KYC/AML verification, fraud detection using machine learning, real-time transaction monitoring.</a:t>
            </a:r>
          </a:p>
          <a:p>
            <a:pPr algn="just"/>
            <a:r>
              <a:rPr lang="en-US" sz="3600" b="1" dirty="0"/>
              <a:t>Impact</a:t>
            </a:r>
            <a:r>
              <a:rPr lang="en-US" sz="3600" dirty="0"/>
              <a:t>: Reduces compliance costs for banks/NBFCs while ensuring faster onboarding.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8</a:t>
            </a:r>
            <a:r>
              <a:rPr sz="3600" b="1" dirty="0"/>
              <a:t>. Cybersecurity and Fraud 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3600" dirty="0"/>
              <a:t>As digital adoption accelerates, </a:t>
            </a:r>
            <a:r>
              <a:rPr lang="en-US" sz="3600" b="1" dirty="0"/>
              <a:t>cyber risk management</a:t>
            </a:r>
            <a:r>
              <a:rPr lang="en-US" sz="3600" dirty="0"/>
              <a:t> is a top priority.</a:t>
            </a:r>
          </a:p>
          <a:p>
            <a:pPr algn="just"/>
            <a:r>
              <a:rPr lang="en-US" sz="3600" b="1" dirty="0"/>
              <a:t>Advanced Measures</a:t>
            </a:r>
            <a:r>
              <a:rPr lang="en-US" sz="3600" dirty="0"/>
              <a:t>: AI-driven anomaly detection, biometric authentication, behavioral analytics.</a:t>
            </a:r>
          </a:p>
          <a:p>
            <a:pPr algn="just"/>
            <a:r>
              <a:rPr lang="en-US" sz="3600" b="1" dirty="0"/>
              <a:t>Regulatory Push</a:t>
            </a:r>
            <a:r>
              <a:rPr lang="en-US" sz="3600" dirty="0"/>
              <a:t>: RBI and NPCI are tightening UPI and digital lending security norms to counter phishing, account takeovers, and deepfake fraud.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9</a:t>
            </a:r>
            <a:r>
              <a:rPr sz="4000" b="1" dirty="0"/>
              <a:t>. Open Banking and APIs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600" dirty="0"/>
              <a:t>Open banking initiatives are enabling </a:t>
            </a:r>
            <a:r>
              <a:rPr lang="en-US" sz="3600" b="1" dirty="0"/>
              <a:t>secure data sharing</a:t>
            </a:r>
            <a:r>
              <a:rPr lang="en-US" sz="3600" dirty="0"/>
              <a:t> between banks and third-party developers via APIs.</a:t>
            </a:r>
          </a:p>
          <a:p>
            <a:r>
              <a:rPr lang="en-US" sz="3600" b="1" dirty="0"/>
              <a:t>Innovation Enabler</a:t>
            </a:r>
            <a:r>
              <a:rPr lang="en-US" sz="3600" dirty="0"/>
              <a:t>: Personal finance apps, cross-platform payment systems, and embedded finance services.</a:t>
            </a:r>
          </a:p>
          <a:p>
            <a:r>
              <a:rPr lang="en-US" sz="3600" b="1" dirty="0"/>
              <a:t>Market Example</a:t>
            </a:r>
            <a:r>
              <a:rPr lang="en-US" sz="3600" dirty="0"/>
              <a:t>: API providers like </a:t>
            </a:r>
            <a:r>
              <a:rPr lang="en-US" sz="3600" b="1" dirty="0"/>
              <a:t>M2P, Setu</a:t>
            </a:r>
            <a:r>
              <a:rPr lang="en-US" sz="3600" dirty="0"/>
              <a:t> power UPI, AEPS, and card issuance services for new fintech entrants.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53613"/>
            <a:ext cx="10972800" cy="5329749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The scope of FinTech in India is </a:t>
            </a:r>
            <a:r>
              <a:rPr lang="en-US" b="1" dirty="0"/>
              <a:t>expansive, dynamic, and innovation-driven</a:t>
            </a:r>
            <a:r>
              <a:rPr lang="en-US" dirty="0"/>
              <a:t>. </a:t>
            </a:r>
          </a:p>
          <a:p>
            <a:pPr algn="just"/>
            <a:r>
              <a:rPr lang="en-US" dirty="0"/>
              <a:t>Backed by </a:t>
            </a:r>
            <a:r>
              <a:rPr lang="en-US" b="1" dirty="0"/>
              <a:t>a tech-ready population, regulatory experimentation (RBI sandbox), and strong digital infrastructure</a:t>
            </a:r>
            <a:r>
              <a:rPr lang="en-US" dirty="0"/>
              <a:t>, India is well-positioned to lead the next wave of fintech globally. </a:t>
            </a:r>
          </a:p>
          <a:p>
            <a:pPr algn="just"/>
            <a:r>
              <a:rPr lang="en-US" dirty="0"/>
              <a:t>While challenges in security, compliance, and consumer trust remain, </a:t>
            </a:r>
            <a:r>
              <a:rPr lang="en-US" b="1" dirty="0"/>
              <a:t>the sector’s trajectory is firmly upward</a:t>
            </a:r>
            <a:r>
              <a:rPr lang="en-US" dirty="0"/>
              <a:t>, promising a more inclusive, efficient, and technology-empowered financial future.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9440AF-29A3-2FC0-0975-E350E2B81FF3}"/>
              </a:ext>
            </a:extLst>
          </p:cNvPr>
          <p:cNvSpPr txBox="1"/>
          <p:nvPr/>
        </p:nvSpPr>
        <p:spPr>
          <a:xfrm>
            <a:off x="609600" y="1166842"/>
            <a:ext cx="109727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/>
              <a:t>The scope of FinTech in India is expansive, dynamic, and innovation-driven. </a:t>
            </a:r>
          </a:p>
          <a:p>
            <a:pPr algn="just"/>
            <a:r>
              <a:rPr lang="en-US" sz="3200" dirty="0"/>
              <a:t>Backed by a tech-ready population, regulatory experimentation (RBI sandbox), and strong digital infrastructure, India is well-positioned to lead the next wave of fintech globally. </a:t>
            </a:r>
          </a:p>
          <a:p>
            <a:pPr algn="just"/>
            <a:r>
              <a:rPr lang="en-US" sz="3200" dirty="0"/>
              <a:t>While challenges in security, compliance, and consumer trust remain, the sector’s trajectory is firmly upward, promising a more inclusive, efficient, and technology-empowered financial future.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4A812FE-C72E-3FEA-4F7E-56A2171FF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28252"/>
          </a:xfrm>
        </p:spPr>
        <p:txBody>
          <a:bodyPr>
            <a:normAutofit/>
          </a:bodyPr>
          <a:lstStyle/>
          <a:p>
            <a:r>
              <a:rPr sz="40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561761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BE0C2-AC5A-FA32-5A25-25D1FBB30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982039"/>
          </a:xfrm>
        </p:spPr>
        <p:txBody>
          <a:bodyPr anchor="b">
            <a:normAutofit/>
          </a:bodyPr>
          <a:lstStyle/>
          <a:p>
            <a:r>
              <a:rPr lang="en-US" sz="5400" dirty="0"/>
              <a:t>Introduction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E0E47-200B-2F5A-1609-E412E7C3F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1708421"/>
            <a:ext cx="11122978" cy="4911039"/>
          </a:xfrm>
        </p:spPr>
        <p:txBody>
          <a:bodyPr anchor="t"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n-US" dirty="0"/>
              <a:t>FinTech in India has evolved from a niche segment to a mainstream driver of economic transformation. </a:t>
            </a:r>
          </a:p>
          <a:p>
            <a:pPr algn="just">
              <a:lnSpc>
                <a:spcPct val="90000"/>
              </a:lnSpc>
            </a:pPr>
            <a:r>
              <a:rPr lang="en-US" dirty="0"/>
              <a:t>Powered by a unique combination of digital infrastructure (India Stack), government policy support, tech-savvy consumers, and entrepreneurial innovation, the sector is not only reshaping how financial services are delivered but is also setting global benchmarks. </a:t>
            </a:r>
          </a:p>
          <a:p>
            <a:pPr algn="just">
              <a:lnSpc>
                <a:spcPct val="90000"/>
              </a:lnSpc>
            </a:pPr>
            <a:r>
              <a:rPr lang="en-US" dirty="0"/>
              <a:t>The scope of FinTech extends across payments, lending, wealth management, insurance, compliance, and emerging areas like green finance, AI-driven analytics, and embedded finance.</a:t>
            </a:r>
          </a:p>
        </p:txBody>
      </p:sp>
    </p:spTree>
    <p:extLst>
      <p:ext uri="{BB962C8B-B14F-4D97-AF65-F5344CB8AC3E}">
        <p14:creationId xmlns:p14="http://schemas.microsoft.com/office/powerpoint/2010/main" val="2562480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 screen">
            <a:extLst>
              <a:ext uri="{FF2B5EF4-FFF2-40B4-BE49-F238E27FC236}">
                <a16:creationId xmlns:a16="http://schemas.microsoft.com/office/drawing/2014/main" id="{E67D0381-8C12-4E91-F23A-EFAE1A41C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57200"/>
            <a:ext cx="12191999" cy="7315200"/>
          </a:xfrm>
        </p:spPr>
      </p:pic>
    </p:spTree>
    <p:extLst>
      <p:ext uri="{BB962C8B-B14F-4D97-AF65-F5344CB8AC3E}">
        <p14:creationId xmlns:p14="http://schemas.microsoft.com/office/powerpoint/2010/main" val="3526357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16743"/>
          </a:xfrm>
        </p:spPr>
        <p:txBody>
          <a:bodyPr>
            <a:normAutofit/>
          </a:bodyPr>
          <a:lstStyle/>
          <a:p>
            <a:r>
              <a:rPr sz="3600" b="1" dirty="0"/>
              <a:t>1. Digital Payments and Mobile Wallets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38865"/>
            <a:ext cx="10972800" cy="5344497"/>
          </a:xfrm>
        </p:spPr>
        <p:txBody>
          <a:bodyPr>
            <a:normAutofit fontScale="92500"/>
          </a:bodyPr>
          <a:lstStyle/>
          <a:p>
            <a:pPr algn="just"/>
            <a:r>
              <a:rPr lang="en-US" dirty="0"/>
              <a:t>The digital payments revolution—</a:t>
            </a:r>
            <a:r>
              <a:rPr lang="en-US" b="1" dirty="0"/>
              <a:t>spearheaded</a:t>
            </a:r>
            <a:r>
              <a:rPr lang="en-US" dirty="0"/>
              <a:t> by UPI—has positioned India as a global leader in cashless transactions.</a:t>
            </a:r>
          </a:p>
          <a:p>
            <a:pPr algn="just"/>
            <a:r>
              <a:rPr lang="en-US" dirty="0"/>
              <a:t>Current Trend: UPI processes over 12 billion transactions monthly (2025), with voice-based UPI payments (UPI 3.0) making financial access even more inclusive for non-tech-savvy users.</a:t>
            </a:r>
          </a:p>
          <a:p>
            <a:pPr algn="just"/>
            <a:r>
              <a:rPr lang="en-US" dirty="0"/>
              <a:t>Mobile Wallet Growth: Platforms like Paytm, Google Pay dominate, enabling P2P transfers, bill payments, ticket booking, and e-commerce checkouts with near-zero friction.</a:t>
            </a:r>
          </a:p>
          <a:p>
            <a:pPr algn="just"/>
            <a:r>
              <a:rPr lang="en-US" dirty="0"/>
              <a:t>Contactless Payments: Widespread adoption of NFC and QR-based systems is supporting offline-to-online financial integration.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87246"/>
          </a:xfrm>
        </p:spPr>
        <p:txBody>
          <a:bodyPr>
            <a:normAutofit/>
          </a:bodyPr>
          <a:lstStyle/>
          <a:p>
            <a:r>
              <a:rPr sz="4000" b="1" dirty="0"/>
              <a:t>2. Financial Inclusion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226" y="1297858"/>
            <a:ext cx="11361174" cy="528550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/>
              <a:t>FinTech is central to </a:t>
            </a:r>
            <a:r>
              <a:rPr lang="en-US" b="1" dirty="0"/>
              <a:t>banking the unbanked</a:t>
            </a:r>
            <a:r>
              <a:rPr lang="en-US" dirty="0"/>
              <a:t> and </a:t>
            </a:r>
            <a:r>
              <a:rPr lang="en-US" b="1" dirty="0"/>
              <a:t>serving the underserved</a:t>
            </a:r>
            <a:r>
              <a:rPr lang="en-US" dirty="0"/>
              <a:t>.</a:t>
            </a:r>
          </a:p>
          <a:p>
            <a:pPr algn="just"/>
            <a:r>
              <a:rPr lang="en-US" dirty="0"/>
              <a:t>Through </a:t>
            </a:r>
            <a:r>
              <a:rPr lang="en-US" b="1" dirty="0"/>
              <a:t>Jan Dhan Yojana</a:t>
            </a:r>
            <a:r>
              <a:rPr lang="en-US" dirty="0"/>
              <a:t>, Aadhaar-linked accounts, and mobile banking, millions have gained first-time access to formal financial services.</a:t>
            </a:r>
          </a:p>
          <a:p>
            <a:pPr algn="just"/>
            <a:r>
              <a:rPr lang="en-US" dirty="0"/>
              <a:t>Digital micro-lending apps and </a:t>
            </a:r>
            <a:r>
              <a:rPr lang="en-US" b="1" dirty="0"/>
              <a:t>neobank models</a:t>
            </a:r>
            <a:r>
              <a:rPr lang="en-US" dirty="0"/>
              <a:t> are providing access to savings accounts, micro-insurance, and affordable credit in rural and semi-urban areas.</a:t>
            </a:r>
          </a:p>
          <a:p>
            <a:pPr algn="just"/>
            <a:r>
              <a:rPr lang="en-US" b="1" dirty="0"/>
              <a:t>Impact Example</a:t>
            </a:r>
            <a:r>
              <a:rPr lang="en-US" dirty="0"/>
              <a:t>: Jaipur-based </a:t>
            </a:r>
            <a:r>
              <a:rPr lang="en-US" dirty="0" err="1"/>
              <a:t>Getepay</a:t>
            </a:r>
            <a:r>
              <a:rPr lang="en-US" dirty="0"/>
              <a:t> recently received RBI approval as a </a:t>
            </a:r>
            <a:r>
              <a:rPr lang="en-US" b="1" dirty="0"/>
              <a:t>Payment Aggregator</a:t>
            </a:r>
            <a:r>
              <a:rPr lang="en-US" dirty="0"/>
              <a:t>, extending services to </a:t>
            </a:r>
            <a:r>
              <a:rPr lang="en-US" b="1" dirty="0"/>
              <a:t>1.5 million merchants in non-metro areas</a:t>
            </a:r>
            <a:r>
              <a:rPr lang="en-US" dirty="0"/>
              <a:t>. Till Aug. 28, 2025, 60 cr. accounts, 2.68 lakh cr. amount in India </a:t>
            </a:r>
            <a:r>
              <a:rPr lang="en-US" sz="2200" dirty="0"/>
              <a:t>(source: </a:t>
            </a:r>
            <a:r>
              <a:rPr lang="en-US" sz="2200" dirty="0" err="1"/>
              <a:t>ToI</a:t>
            </a:r>
            <a:r>
              <a:rPr lang="en-US" sz="2200" dirty="0"/>
              <a:t>)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000" b="1" dirty="0"/>
              <a:t>3. Digital Lending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5005287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/>
              <a:t>FinTech lenders have </a:t>
            </a:r>
            <a:r>
              <a:rPr lang="en-US" b="1" dirty="0"/>
              <a:t>disrupted</a:t>
            </a:r>
            <a:r>
              <a:rPr lang="en-US" dirty="0"/>
              <a:t> traditional credit models by offering instant, paperless loans.</a:t>
            </a:r>
          </a:p>
          <a:p>
            <a:pPr algn="just"/>
            <a:r>
              <a:rPr lang="en-US" b="1" dirty="0"/>
              <a:t>Technology Backbone</a:t>
            </a:r>
            <a:r>
              <a:rPr lang="en-US" dirty="0"/>
              <a:t>: AI-powered risk models, alternative credit scoring (using utility bills, e-commerce activity, mobile data), and real-time underwriting.</a:t>
            </a:r>
          </a:p>
          <a:p>
            <a:pPr algn="just"/>
            <a:r>
              <a:rPr lang="en-US" b="1" dirty="0"/>
              <a:t>Market Shift</a:t>
            </a:r>
            <a:r>
              <a:rPr lang="en-US" dirty="0"/>
              <a:t>: E-commerce players like </a:t>
            </a:r>
            <a:r>
              <a:rPr lang="en-US" b="1" dirty="0"/>
              <a:t>Flipkart</a:t>
            </a:r>
            <a:r>
              <a:rPr lang="en-US" dirty="0"/>
              <a:t> have secured NBFC licenses to directly offer loans to customers and SMEs through their platforms.</a:t>
            </a:r>
          </a:p>
          <a:p>
            <a:pPr algn="just"/>
            <a:r>
              <a:rPr lang="en-US" b="1" dirty="0"/>
              <a:t>Popular Models</a:t>
            </a:r>
            <a:r>
              <a:rPr lang="en-US" dirty="0"/>
              <a:t>: Buy Now, Pay Later (BNPL), SME invoice financing, and </a:t>
            </a:r>
            <a:r>
              <a:rPr lang="en-US" b="1" dirty="0"/>
              <a:t>gig-worker</a:t>
            </a:r>
            <a:r>
              <a:rPr lang="en-US" dirty="0"/>
              <a:t> credit.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b="1" dirty="0"/>
              <a:t>4. Wealth Management and Investment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7857"/>
            <a:ext cx="10972800" cy="5206181"/>
          </a:xfrm>
        </p:spPr>
        <p:txBody>
          <a:bodyPr>
            <a:normAutofit/>
          </a:bodyPr>
          <a:lstStyle/>
          <a:p>
            <a:pPr algn="just"/>
            <a:r>
              <a:rPr lang="en-US" dirty="0" err="1"/>
              <a:t>WealthTech</a:t>
            </a:r>
            <a:r>
              <a:rPr lang="en-US" dirty="0"/>
              <a:t> firms are democratizing investing by breaking barriers of cost, knowledge, and accessibility.</a:t>
            </a:r>
          </a:p>
          <a:p>
            <a:pPr algn="just"/>
            <a:r>
              <a:rPr lang="en-US" b="1" dirty="0"/>
              <a:t>Discount Brokers</a:t>
            </a:r>
            <a:r>
              <a:rPr lang="en-US" dirty="0"/>
              <a:t>: Platforms like </a:t>
            </a:r>
            <a:r>
              <a:rPr lang="en-US" b="1" dirty="0" err="1"/>
              <a:t>Zerodha</a:t>
            </a:r>
            <a:r>
              <a:rPr lang="en-US" b="1" dirty="0"/>
              <a:t>, </a:t>
            </a:r>
            <a:r>
              <a:rPr lang="en-US" b="1" dirty="0" err="1"/>
              <a:t>Upstox</a:t>
            </a:r>
            <a:r>
              <a:rPr lang="en-US" b="1" dirty="0"/>
              <a:t>, </a:t>
            </a:r>
            <a:r>
              <a:rPr lang="en-US" b="1" dirty="0" err="1"/>
              <a:t>Groww</a:t>
            </a:r>
            <a:r>
              <a:rPr lang="en-US" dirty="0"/>
              <a:t> offer low-cost or zero-brokerage equity and mutual fund investing.</a:t>
            </a:r>
          </a:p>
          <a:p>
            <a:pPr algn="just"/>
            <a:r>
              <a:rPr lang="en-US" b="1" dirty="0"/>
              <a:t>Robo-Advisors</a:t>
            </a:r>
            <a:r>
              <a:rPr lang="en-US" dirty="0"/>
              <a:t>: AI-driven portfolio management tools customize investment plans based on goals and risk profiles.</a:t>
            </a:r>
          </a:p>
          <a:p>
            <a:pPr algn="just"/>
            <a:r>
              <a:rPr lang="en-US" b="1" dirty="0"/>
              <a:t>New Trends</a:t>
            </a:r>
            <a:r>
              <a:rPr lang="en-US" dirty="0"/>
              <a:t>: Fractional ownership of real estate and international equities, ESG-themed funds, and tax-optimized investment strategies.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/>
              <a:t>5. </a:t>
            </a:r>
            <a:r>
              <a:rPr b="1" dirty="0" err="1"/>
              <a:t>InsurTech</a:t>
            </a:r>
            <a:endParaRPr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7858"/>
            <a:ext cx="11366090" cy="5285503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3600" dirty="0"/>
              <a:t>Insurance technology is reshaping how policies are bought, priced, and claimed.</a:t>
            </a:r>
          </a:p>
          <a:p>
            <a:pPr algn="just"/>
            <a:r>
              <a:rPr lang="en-US" sz="3600" b="1" dirty="0"/>
              <a:t>Personalization</a:t>
            </a:r>
            <a:r>
              <a:rPr lang="en-US" sz="3600" dirty="0"/>
              <a:t>: Telematics-based car insurance, health insurance premiums linked to fitness tracking.</a:t>
            </a:r>
          </a:p>
          <a:p>
            <a:pPr algn="just"/>
            <a:r>
              <a:rPr lang="en-US" sz="3600" b="1" dirty="0"/>
              <a:t>Digital-First Insurers</a:t>
            </a:r>
            <a:r>
              <a:rPr lang="en-US" sz="3600" dirty="0"/>
              <a:t>: Players like </a:t>
            </a:r>
            <a:r>
              <a:rPr lang="en-US" sz="3600" b="1" dirty="0" err="1"/>
              <a:t>Acko</a:t>
            </a:r>
            <a:r>
              <a:rPr lang="en-US" sz="3600" b="1" dirty="0"/>
              <a:t>, Digit Insurance</a:t>
            </a:r>
            <a:r>
              <a:rPr lang="en-US" sz="3600" dirty="0"/>
              <a:t> offer instant policy issuance, minimal paperwork, and AI-driven claim settlement.</a:t>
            </a:r>
          </a:p>
          <a:p>
            <a:pPr algn="just"/>
            <a:r>
              <a:rPr lang="en-US" sz="3600" b="1" dirty="0"/>
              <a:t>Embedded Insurance</a:t>
            </a:r>
            <a:r>
              <a:rPr lang="en-US" sz="3600" dirty="0"/>
              <a:t>: Policies bundled into e-commerce checkouts, travel bookings, or device purchases.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b="1" dirty="0"/>
              <a:t>6. Blockchain and Cryptocurrencies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65123"/>
            <a:ext cx="10972800" cy="5560142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While </a:t>
            </a:r>
            <a:r>
              <a:rPr lang="en-US" sz="3600" b="1" dirty="0"/>
              <a:t>cryptocurrency regulation</a:t>
            </a:r>
            <a:r>
              <a:rPr lang="en-US" sz="3600" dirty="0"/>
              <a:t> remains cautious, blockchain adoption is growing across regulated financial applications.</a:t>
            </a:r>
          </a:p>
          <a:p>
            <a:pPr algn="just"/>
            <a:r>
              <a:rPr lang="en-US" sz="3600" b="1" dirty="0"/>
              <a:t>CBDC Pilot</a:t>
            </a:r>
            <a:r>
              <a:rPr lang="en-US" sz="3600" dirty="0"/>
              <a:t>: The Reserve Bank of India is testing the </a:t>
            </a:r>
            <a:r>
              <a:rPr lang="en-US" sz="3600" b="1" dirty="0"/>
              <a:t>Digital Rupee</a:t>
            </a:r>
            <a:r>
              <a:rPr lang="en-US" sz="3600" dirty="0"/>
              <a:t> for wholesale and retail payments.</a:t>
            </a:r>
          </a:p>
          <a:p>
            <a:pPr algn="just"/>
            <a:r>
              <a:rPr lang="en-US" sz="3600" b="1" dirty="0"/>
              <a:t>Use Cases</a:t>
            </a:r>
            <a:r>
              <a:rPr lang="en-US" sz="3600" dirty="0"/>
              <a:t>: Cross-border remittances, trade finance, and supply chain transparency.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916</Words>
  <Application>Microsoft Office PowerPoint</Application>
  <PresentationFormat>Widescreen</PresentationFormat>
  <Paragraphs>55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Scope of FinTech in India</vt:lpstr>
      <vt:lpstr>Introduction</vt:lpstr>
      <vt:lpstr>PowerPoint Presentation</vt:lpstr>
      <vt:lpstr>1. Digital Payments and Mobile Wallets</vt:lpstr>
      <vt:lpstr>2. Financial Inclusion</vt:lpstr>
      <vt:lpstr>3. Digital Lending</vt:lpstr>
      <vt:lpstr>4. Wealth Management and Investment</vt:lpstr>
      <vt:lpstr>5. InsurTech</vt:lpstr>
      <vt:lpstr>6. Blockchain and Cryptocurrencies</vt:lpstr>
      <vt:lpstr>7. RegTech and Compliance</vt:lpstr>
      <vt:lpstr>8. Cybersecurity and Fraud Prevention</vt:lpstr>
      <vt:lpstr>9. Open Banking and APIs</vt:lpstr>
      <vt:lpstr>Conclusion</vt:lpstr>
      <vt:lpstr>Conclusion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Manish Dadhich</cp:lastModifiedBy>
  <cp:revision>7</cp:revision>
  <dcterms:created xsi:type="dcterms:W3CDTF">2013-01-27T09:14:16Z</dcterms:created>
  <dcterms:modified xsi:type="dcterms:W3CDTF">2025-08-29T04:56:41Z</dcterms:modified>
  <cp:category/>
</cp:coreProperties>
</file>