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1584" y="-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84CBB8-992B-4916-ABCF-96350F9CB565}" type="datetimeFigureOut">
              <a:rPr lang="en-US" smtClean="0"/>
              <a:pPr/>
              <a:t>9/12/2017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C2D267-FE35-4183-B8C7-98E79995A7A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p:spPr>
      </p:sp>
      <p:sp>
        <p:nvSpPr>
          <p:cNvPr id="162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65892"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1A9DDD27-5432-4F12-96B6-9CE420B3DA7A}" type="slidenum">
              <a:rPr lang="en-US" smtClean="0">
                <a:solidFill>
                  <a:srgbClr val="000000"/>
                </a:solidFill>
                <a:latin typeface="Arial" charset="0"/>
              </a:rPr>
              <a:pPr fontAlgn="base">
                <a:spcBef>
                  <a:spcPct val="0"/>
                </a:spcBef>
                <a:spcAft>
                  <a:spcPct val="0"/>
                </a:spcAft>
                <a:defRPr/>
              </a:pPr>
              <a:t>1</a:t>
            </a:fld>
            <a:endParaRPr lang="en-US" dirty="0" smtClean="0">
              <a:solidFill>
                <a:srgbClr val="000000"/>
              </a:solidFill>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6132"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E6FC6781-CF4E-4400-B64C-B71C629B6651}" type="slidenum">
              <a:rPr lang="en-US" smtClean="0">
                <a:solidFill>
                  <a:srgbClr val="000000"/>
                </a:solidFill>
                <a:latin typeface="Arial" charset="0"/>
              </a:rPr>
              <a:pPr fontAlgn="base">
                <a:spcBef>
                  <a:spcPct val="0"/>
                </a:spcBef>
                <a:spcAft>
                  <a:spcPct val="0"/>
                </a:spcAft>
                <a:defRPr/>
              </a:pPr>
              <a:t>12</a:t>
            </a:fld>
            <a:endParaRPr lang="en-US" smtClean="0">
              <a:solidFill>
                <a:srgbClr val="000000"/>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p:spPr>
      </p:sp>
      <p:sp>
        <p:nvSpPr>
          <p:cNvPr id="177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8180"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03D0BB55-748B-4CC6-9CC0-44C509604534}" type="slidenum">
              <a:rPr lang="en-US" smtClean="0">
                <a:solidFill>
                  <a:srgbClr val="000000"/>
                </a:solidFill>
                <a:latin typeface="Arial" charset="0"/>
              </a:rPr>
              <a:pPr fontAlgn="base">
                <a:spcBef>
                  <a:spcPct val="0"/>
                </a:spcBef>
                <a:spcAft>
                  <a:spcPct val="0"/>
                </a:spcAft>
                <a:defRPr/>
              </a:pPr>
              <a:t>13</a:t>
            </a:fld>
            <a:endParaRPr lang="en-US" smtClean="0">
              <a:solidFill>
                <a:srgbClr val="000000"/>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p:spPr>
      </p:sp>
      <p:sp>
        <p:nvSpPr>
          <p:cNvPr id="178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9204"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176453A0-BF07-4CA2-AAEE-39F4CB5F6A7A}" type="slidenum">
              <a:rPr lang="en-US" smtClean="0">
                <a:solidFill>
                  <a:srgbClr val="000000"/>
                </a:solidFill>
                <a:latin typeface="Arial" charset="0"/>
              </a:rPr>
              <a:pPr fontAlgn="base">
                <a:spcBef>
                  <a:spcPct val="0"/>
                </a:spcBef>
                <a:spcAft>
                  <a:spcPct val="0"/>
                </a:spcAft>
                <a:defRPr/>
              </a:pPr>
              <a:t>14</a:t>
            </a:fld>
            <a:endParaRPr lang="en-US" smtClean="0">
              <a:solidFill>
                <a:srgbClr val="000000"/>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p:spPr>
      </p:sp>
      <p:sp>
        <p:nvSpPr>
          <p:cNvPr id="182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5348"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36018F6C-9216-4172-AB38-60B42FF88A16}" type="slidenum">
              <a:rPr lang="en-US" smtClean="0">
                <a:solidFill>
                  <a:srgbClr val="000000"/>
                </a:solidFill>
                <a:latin typeface="Arial" charset="0"/>
              </a:rPr>
              <a:pPr fontAlgn="base">
                <a:spcBef>
                  <a:spcPct val="0"/>
                </a:spcBef>
                <a:spcAft>
                  <a:spcPct val="0"/>
                </a:spcAft>
                <a:defRPr/>
              </a:pPr>
              <a:t>15</a:t>
            </a:fld>
            <a:endParaRPr lang="en-US" smtClean="0">
              <a:solidFill>
                <a:srgbClr val="000000"/>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p:spPr>
      </p:sp>
      <p:sp>
        <p:nvSpPr>
          <p:cNvPr id="183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6372"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6DB47CDE-75F7-4F3E-B4FA-E13675E4FB59}" type="slidenum">
              <a:rPr lang="en-US" smtClean="0">
                <a:solidFill>
                  <a:srgbClr val="000000"/>
                </a:solidFill>
                <a:latin typeface="Arial" charset="0"/>
              </a:rPr>
              <a:pPr fontAlgn="base">
                <a:spcBef>
                  <a:spcPct val="0"/>
                </a:spcBef>
                <a:spcAft>
                  <a:spcPct val="0"/>
                </a:spcAft>
                <a:defRPr/>
              </a:pPr>
              <a:t>42</a:t>
            </a:fld>
            <a:endParaRPr lang="en-US" smtClean="0">
              <a:solidFill>
                <a:srgbClr val="000000"/>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p:spPr>
      </p:sp>
      <p:sp>
        <p:nvSpPr>
          <p:cNvPr id="184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7396"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0E1C43CC-99DB-4AC3-9A23-02EDD22BCC71}" type="slidenum">
              <a:rPr lang="en-US" smtClean="0">
                <a:solidFill>
                  <a:srgbClr val="000000"/>
                </a:solidFill>
                <a:latin typeface="Arial" charset="0"/>
              </a:rPr>
              <a:pPr fontAlgn="base">
                <a:spcBef>
                  <a:spcPct val="0"/>
                </a:spcBef>
                <a:spcAft>
                  <a:spcPct val="0"/>
                </a:spcAft>
                <a:defRPr/>
              </a:pPr>
              <a:t>43</a:t>
            </a:fld>
            <a:endParaRPr lang="en-US" smtClean="0">
              <a:solidFill>
                <a:srgbClr val="000000"/>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p:spPr>
      </p:sp>
      <p:sp>
        <p:nvSpPr>
          <p:cNvPr id="185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8420"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C2D797B8-DA9E-4148-B198-CE8F11F1D73E}" type="slidenum">
              <a:rPr lang="en-US" smtClean="0">
                <a:solidFill>
                  <a:srgbClr val="000000"/>
                </a:solidFill>
                <a:latin typeface="Arial" charset="0"/>
              </a:rPr>
              <a:pPr fontAlgn="base">
                <a:spcBef>
                  <a:spcPct val="0"/>
                </a:spcBef>
                <a:spcAft>
                  <a:spcPct val="0"/>
                </a:spcAft>
                <a:defRPr/>
              </a:pPr>
              <a:t>46</a:t>
            </a:fld>
            <a:endParaRPr lang="en-US" smtClean="0">
              <a:solidFill>
                <a:srgbClr val="000000"/>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p:spPr>
      </p:sp>
      <p:sp>
        <p:nvSpPr>
          <p:cNvPr id="186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0468"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3F481A53-52FF-47C6-9749-6E9FDD415793}" type="slidenum">
              <a:rPr lang="en-US" smtClean="0">
                <a:solidFill>
                  <a:srgbClr val="000000"/>
                </a:solidFill>
                <a:latin typeface="Arial" charset="0"/>
              </a:rPr>
              <a:pPr fontAlgn="base">
                <a:spcBef>
                  <a:spcPct val="0"/>
                </a:spcBef>
                <a:spcAft>
                  <a:spcPct val="0"/>
                </a:spcAft>
                <a:defRPr/>
              </a:pPr>
              <a:t>47</a:t>
            </a:fld>
            <a:endParaRPr lang="en-US" smtClean="0">
              <a:solidFill>
                <a:srgbClr val="000000"/>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1492"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AF64CC0C-B09D-476D-84D5-18C21E4E9931}" type="slidenum">
              <a:rPr lang="en-US" smtClean="0">
                <a:solidFill>
                  <a:srgbClr val="000000"/>
                </a:solidFill>
                <a:latin typeface="Arial" charset="0"/>
              </a:rPr>
              <a:pPr fontAlgn="base">
                <a:spcBef>
                  <a:spcPct val="0"/>
                </a:spcBef>
                <a:spcAft>
                  <a:spcPct val="0"/>
                </a:spcAft>
                <a:defRPr/>
              </a:pPr>
              <a:t>48</a:t>
            </a:fld>
            <a:endParaRPr lang="en-US" smtClean="0">
              <a:solidFill>
                <a:srgbClr val="000000"/>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p:spPr>
      </p:sp>
      <p:sp>
        <p:nvSpPr>
          <p:cNvPr id="188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2516"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FC771A1B-7340-4DF3-99C8-7CD85648CC9E}" type="slidenum">
              <a:rPr lang="en-US" smtClean="0">
                <a:solidFill>
                  <a:srgbClr val="000000"/>
                </a:solidFill>
                <a:latin typeface="Arial" charset="0"/>
              </a:rPr>
              <a:pPr fontAlgn="base">
                <a:spcBef>
                  <a:spcPct val="0"/>
                </a:spcBef>
                <a:spcAft>
                  <a:spcPct val="0"/>
                </a:spcAft>
                <a:defRPr/>
              </a:pPr>
              <a:t>49</a:t>
            </a:fld>
            <a:endParaRPr lang="en-US" smtClean="0">
              <a:solidFill>
                <a:srgbClr val="000000"/>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p:spPr>
      </p:sp>
      <p:sp>
        <p:nvSpPr>
          <p:cNvPr id="163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66916"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4880BC9E-3158-467C-AC02-EF02AD8DFED8}" type="slidenum">
              <a:rPr lang="en-US" smtClean="0">
                <a:solidFill>
                  <a:srgbClr val="000000"/>
                </a:solidFill>
                <a:latin typeface="Arial" charset="0"/>
              </a:rPr>
              <a:pPr fontAlgn="base">
                <a:spcBef>
                  <a:spcPct val="0"/>
                </a:spcBef>
                <a:spcAft>
                  <a:spcPct val="0"/>
                </a:spcAft>
                <a:defRPr/>
              </a:pPr>
              <a:t>2</a:t>
            </a:fld>
            <a:endParaRPr lang="en-US" dirty="0" smtClean="0">
              <a:solidFill>
                <a:srgbClr val="000000"/>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3540"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A4D0AAEE-3CA6-4B89-9B18-3324C327C204}" type="slidenum">
              <a:rPr lang="en-US" smtClean="0">
                <a:solidFill>
                  <a:srgbClr val="000000"/>
                </a:solidFill>
                <a:latin typeface="Arial" charset="0"/>
              </a:rPr>
              <a:pPr fontAlgn="base">
                <a:spcBef>
                  <a:spcPct val="0"/>
                </a:spcBef>
                <a:spcAft>
                  <a:spcPct val="0"/>
                </a:spcAft>
                <a:defRPr/>
              </a:pPr>
              <a:t>50</a:t>
            </a:fld>
            <a:endParaRPr lang="en-US" smtClean="0">
              <a:solidFill>
                <a:srgbClr val="000000"/>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p:spPr>
      </p:sp>
      <p:sp>
        <p:nvSpPr>
          <p:cNvPr id="190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4564"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34C5752A-DF7A-40C7-8124-03ABA508CC8E}" type="slidenum">
              <a:rPr lang="en-US" smtClean="0">
                <a:solidFill>
                  <a:srgbClr val="000000"/>
                </a:solidFill>
                <a:latin typeface="Arial" charset="0"/>
              </a:rPr>
              <a:pPr fontAlgn="base">
                <a:spcBef>
                  <a:spcPct val="0"/>
                </a:spcBef>
                <a:spcAft>
                  <a:spcPct val="0"/>
                </a:spcAft>
                <a:defRPr/>
              </a:pPr>
              <a:t>51</a:t>
            </a:fld>
            <a:endParaRPr lang="en-US" smtClean="0">
              <a:solidFill>
                <a:srgbClr val="000000"/>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p:spPr>
      </p:sp>
      <p:sp>
        <p:nvSpPr>
          <p:cNvPr id="191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5588"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61E91051-D307-46C3-84C3-C68DCE4B79E5}" type="slidenum">
              <a:rPr lang="en-US" smtClean="0">
                <a:solidFill>
                  <a:srgbClr val="000000"/>
                </a:solidFill>
                <a:latin typeface="Arial" charset="0"/>
              </a:rPr>
              <a:pPr fontAlgn="base">
                <a:spcBef>
                  <a:spcPct val="0"/>
                </a:spcBef>
                <a:spcAft>
                  <a:spcPct val="0"/>
                </a:spcAft>
                <a:defRPr/>
              </a:pPr>
              <a:t>52</a:t>
            </a:fld>
            <a:endParaRPr lang="en-US" smtClean="0">
              <a:solidFill>
                <a:srgbClr val="000000"/>
              </a:solidFill>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p:spPr>
      </p:sp>
      <p:sp>
        <p:nvSpPr>
          <p:cNvPr id="192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6612"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3DFCA231-0B0F-4153-AFE7-E9CA9C63BF59}" type="slidenum">
              <a:rPr lang="en-US" smtClean="0">
                <a:solidFill>
                  <a:srgbClr val="000000"/>
                </a:solidFill>
                <a:latin typeface="Arial" charset="0"/>
              </a:rPr>
              <a:pPr fontAlgn="base">
                <a:spcBef>
                  <a:spcPct val="0"/>
                </a:spcBef>
                <a:spcAft>
                  <a:spcPct val="0"/>
                </a:spcAft>
                <a:defRPr/>
              </a:pPr>
              <a:t>53</a:t>
            </a:fld>
            <a:endParaRPr lang="en-US" smtClean="0">
              <a:solidFill>
                <a:srgbClr val="000000"/>
              </a:solidFill>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p:spPr>
      </p:sp>
      <p:sp>
        <p:nvSpPr>
          <p:cNvPr id="193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7636"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866AE0C6-021D-49EA-B0D3-FC88CF2B0EEA}" type="slidenum">
              <a:rPr lang="en-US" smtClean="0">
                <a:solidFill>
                  <a:srgbClr val="000000"/>
                </a:solidFill>
                <a:latin typeface="Arial" charset="0"/>
              </a:rPr>
              <a:pPr fontAlgn="base">
                <a:spcBef>
                  <a:spcPct val="0"/>
                </a:spcBef>
                <a:spcAft>
                  <a:spcPct val="0"/>
                </a:spcAft>
                <a:defRPr/>
              </a:pPr>
              <a:t>54</a:t>
            </a:fld>
            <a:endParaRPr lang="en-US" smtClean="0">
              <a:solidFill>
                <a:srgbClr val="000000"/>
              </a:solidFill>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p:spPr>
      </p:sp>
      <p:sp>
        <p:nvSpPr>
          <p:cNvPr id="194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8660"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07D2D271-05CE-468D-AE5C-174876127D72}" type="slidenum">
              <a:rPr lang="en-US" smtClean="0">
                <a:solidFill>
                  <a:srgbClr val="000000"/>
                </a:solidFill>
                <a:latin typeface="Arial" charset="0"/>
              </a:rPr>
              <a:pPr fontAlgn="base">
                <a:spcBef>
                  <a:spcPct val="0"/>
                </a:spcBef>
                <a:spcAft>
                  <a:spcPct val="0"/>
                </a:spcAft>
                <a:defRPr/>
              </a:pPr>
              <a:t>55</a:t>
            </a:fld>
            <a:endParaRPr lang="en-US" smtClean="0">
              <a:solidFill>
                <a:srgbClr val="000000"/>
              </a:solidFill>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p:spPr>
      </p:sp>
      <p:sp>
        <p:nvSpPr>
          <p:cNvPr id="195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99684"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C4DCC587-07B3-4891-B05E-FED51F34ABFA}" type="slidenum">
              <a:rPr lang="en-US" smtClean="0">
                <a:solidFill>
                  <a:srgbClr val="000000"/>
                </a:solidFill>
                <a:latin typeface="Arial" charset="0"/>
              </a:rPr>
              <a:pPr fontAlgn="base">
                <a:spcBef>
                  <a:spcPct val="0"/>
                </a:spcBef>
                <a:spcAft>
                  <a:spcPct val="0"/>
                </a:spcAft>
                <a:defRPr/>
              </a:pPr>
              <a:t>56</a:t>
            </a:fld>
            <a:endParaRPr lang="en-US" smtClean="0">
              <a:solidFill>
                <a:srgbClr val="000000"/>
              </a:solidFill>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00708"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64352118-4FA2-4BA0-A804-9445AA59DA05}" type="slidenum">
              <a:rPr lang="en-US" smtClean="0">
                <a:solidFill>
                  <a:srgbClr val="000000"/>
                </a:solidFill>
                <a:latin typeface="Arial" charset="0"/>
              </a:rPr>
              <a:pPr fontAlgn="base">
                <a:spcBef>
                  <a:spcPct val="0"/>
                </a:spcBef>
                <a:spcAft>
                  <a:spcPct val="0"/>
                </a:spcAft>
                <a:defRPr/>
              </a:pPr>
              <a:t>57</a:t>
            </a:fld>
            <a:endParaRPr lang="en-US" smtClean="0">
              <a:solidFill>
                <a:srgbClr val="000000"/>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p:spPr>
      </p:sp>
      <p:sp>
        <p:nvSpPr>
          <p:cNvPr id="164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67940"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BF72DF74-CFE4-4B01-999E-A08C1C870B6B}" type="slidenum">
              <a:rPr lang="en-US" smtClean="0">
                <a:solidFill>
                  <a:srgbClr val="000000"/>
                </a:solidFill>
                <a:latin typeface="Arial" charset="0"/>
              </a:rPr>
              <a:pPr fontAlgn="base">
                <a:spcBef>
                  <a:spcPct val="0"/>
                </a:spcBef>
                <a:spcAft>
                  <a:spcPct val="0"/>
                </a:spcAft>
                <a:defRPr/>
              </a:pPr>
              <a:t>3</a:t>
            </a:fld>
            <a:endParaRPr lang="en-US" dirty="0" smtClean="0">
              <a:solidFill>
                <a:srgbClr val="000000"/>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p:spPr>
      </p:sp>
      <p:sp>
        <p:nvSpPr>
          <p:cNvPr id="165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68964"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3071A91A-81E7-4ED1-8577-9F38B4067FB6}" type="slidenum">
              <a:rPr lang="en-US" smtClean="0">
                <a:solidFill>
                  <a:srgbClr val="000000"/>
                </a:solidFill>
                <a:latin typeface="Arial" charset="0"/>
              </a:rPr>
              <a:pPr fontAlgn="base">
                <a:spcBef>
                  <a:spcPct val="0"/>
                </a:spcBef>
                <a:spcAft>
                  <a:spcPct val="0"/>
                </a:spcAft>
                <a:defRPr/>
              </a:pPr>
              <a:t>4</a:t>
            </a:fld>
            <a:endParaRPr lang="en-US" dirty="0" smtClean="0">
              <a:solidFill>
                <a:srgbClr val="000000"/>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p:spPr>
      </p:sp>
      <p:sp>
        <p:nvSpPr>
          <p:cNvPr id="166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69988"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E2672801-F83A-430C-B854-2A9C83888232}" type="slidenum">
              <a:rPr lang="en-US" smtClean="0">
                <a:solidFill>
                  <a:srgbClr val="000000"/>
                </a:solidFill>
                <a:latin typeface="Arial" charset="0"/>
              </a:rPr>
              <a:pPr fontAlgn="base">
                <a:spcBef>
                  <a:spcPct val="0"/>
                </a:spcBef>
                <a:spcAft>
                  <a:spcPct val="0"/>
                </a:spcAft>
                <a:defRPr/>
              </a:pPr>
              <a:t>5</a:t>
            </a:fld>
            <a:endParaRPr lang="en-US" smtClean="0">
              <a:solidFill>
                <a:srgbClr val="000000"/>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p:spPr>
      </p:sp>
      <p:sp>
        <p:nvSpPr>
          <p:cNvPr id="167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1012"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BCCB4D31-982F-4564-A2A6-2727F275F8B2}" type="slidenum">
              <a:rPr lang="en-US" smtClean="0">
                <a:solidFill>
                  <a:srgbClr val="000000"/>
                </a:solidFill>
                <a:latin typeface="Arial" charset="0"/>
              </a:rPr>
              <a:pPr fontAlgn="base">
                <a:spcBef>
                  <a:spcPct val="0"/>
                </a:spcBef>
                <a:spcAft>
                  <a:spcPct val="0"/>
                </a:spcAft>
                <a:defRPr/>
              </a:pPr>
              <a:t>6</a:t>
            </a:fld>
            <a:endParaRPr lang="en-US" smtClean="0">
              <a:solidFill>
                <a:srgbClr val="000000"/>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p:spPr>
      </p:sp>
      <p:sp>
        <p:nvSpPr>
          <p:cNvPr id="168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3300"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D5BD1D3B-D30E-4EF4-96EE-A123B76DE9F0}" type="slidenum">
              <a:rPr lang="en-US" smtClean="0">
                <a:solidFill>
                  <a:srgbClr val="000000"/>
                </a:solidFill>
                <a:latin typeface="Arial" charset="0"/>
              </a:rPr>
              <a:pPr fontAlgn="base">
                <a:spcBef>
                  <a:spcPct val="0"/>
                </a:spcBef>
                <a:spcAft>
                  <a:spcPct val="0"/>
                </a:spcAft>
                <a:defRPr/>
              </a:pPr>
              <a:t>7</a:t>
            </a:fld>
            <a:endParaRPr lang="en-US" smtClean="0">
              <a:solidFill>
                <a:srgbClr val="000000"/>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p:spPr>
      </p:sp>
      <p:sp>
        <p:nvSpPr>
          <p:cNvPr id="169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4324"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BCAE06DC-AD0D-4B68-AA75-A757FE810C25}" type="slidenum">
              <a:rPr lang="en-US" smtClean="0">
                <a:solidFill>
                  <a:srgbClr val="000000"/>
                </a:solidFill>
                <a:latin typeface="Arial" charset="0"/>
              </a:rPr>
              <a:pPr fontAlgn="base">
                <a:spcBef>
                  <a:spcPct val="0"/>
                </a:spcBef>
                <a:spcAft>
                  <a:spcPct val="0"/>
                </a:spcAft>
                <a:defRPr/>
              </a:pPr>
              <a:t>8</a:t>
            </a:fld>
            <a:endParaRPr lang="en-US" smtClean="0">
              <a:solidFill>
                <a:srgbClr val="000000"/>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p:spPr>
      </p:sp>
      <p:sp>
        <p:nvSpPr>
          <p:cNvPr id="171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2036"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fontAlgn="base">
              <a:spcBef>
                <a:spcPct val="0"/>
              </a:spcBef>
              <a:spcAft>
                <a:spcPct val="0"/>
              </a:spcAft>
              <a:defRPr>
                <a:solidFill>
                  <a:schemeClr val="tx1"/>
                </a:solidFill>
                <a:latin typeface="Arial Black" pitchFamily="34" charset="0"/>
              </a:defRPr>
            </a:lvl6pPr>
            <a:lvl7pPr marL="2971800" indent="-228600" fontAlgn="base">
              <a:spcBef>
                <a:spcPct val="0"/>
              </a:spcBef>
              <a:spcAft>
                <a:spcPct val="0"/>
              </a:spcAft>
              <a:defRPr>
                <a:solidFill>
                  <a:schemeClr val="tx1"/>
                </a:solidFill>
                <a:latin typeface="Arial Black" pitchFamily="34" charset="0"/>
              </a:defRPr>
            </a:lvl7pPr>
            <a:lvl8pPr marL="3429000" indent="-228600" fontAlgn="base">
              <a:spcBef>
                <a:spcPct val="0"/>
              </a:spcBef>
              <a:spcAft>
                <a:spcPct val="0"/>
              </a:spcAft>
              <a:defRPr>
                <a:solidFill>
                  <a:schemeClr val="tx1"/>
                </a:solidFill>
                <a:latin typeface="Arial Black" pitchFamily="34" charset="0"/>
              </a:defRPr>
            </a:lvl8pPr>
            <a:lvl9pPr marL="3886200" indent="-228600" fontAlgn="base">
              <a:spcBef>
                <a:spcPct val="0"/>
              </a:spcBef>
              <a:spcAft>
                <a:spcPct val="0"/>
              </a:spcAft>
              <a:defRPr>
                <a:solidFill>
                  <a:schemeClr val="tx1"/>
                </a:solidFill>
                <a:latin typeface="Arial Black" pitchFamily="34" charset="0"/>
              </a:defRPr>
            </a:lvl9pPr>
          </a:lstStyle>
          <a:p>
            <a:pPr fontAlgn="base">
              <a:spcBef>
                <a:spcPct val="0"/>
              </a:spcBef>
              <a:spcAft>
                <a:spcPct val="0"/>
              </a:spcAft>
              <a:defRPr/>
            </a:pPr>
            <a:fld id="{5EBC67CB-5134-4ADE-8A35-647F5926D0CF}" type="slidenum">
              <a:rPr lang="en-US" smtClean="0">
                <a:solidFill>
                  <a:srgbClr val="000000"/>
                </a:solidFill>
                <a:latin typeface="Arial" charset="0"/>
              </a:rPr>
              <a:pPr fontAlgn="base">
                <a:spcBef>
                  <a:spcPct val="0"/>
                </a:spcBef>
                <a:spcAft>
                  <a:spcPct val="0"/>
                </a:spcAft>
                <a:defRPr/>
              </a:pPr>
              <a:t>11</a:t>
            </a:fld>
            <a:endParaRPr lang="en-US" smtClean="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B26C9C-2235-46C3-89EC-30DB7526C334}"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B26C9C-2235-46C3-89EC-30DB7526C334}"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B26C9C-2235-46C3-89EC-30DB7526C334}"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B26C9C-2235-46C3-89EC-30DB7526C334}"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B26C9C-2235-46C3-89EC-30DB7526C334}"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B26C9C-2235-46C3-89EC-30DB7526C334}" type="datetimeFigureOut">
              <a:rPr lang="en-US" smtClean="0"/>
              <a:pPr/>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B26C9C-2235-46C3-89EC-30DB7526C334}" type="datetimeFigureOut">
              <a:rPr lang="en-US" smtClean="0"/>
              <a:pPr/>
              <a:t>9/12/2017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B26C9C-2235-46C3-89EC-30DB7526C334}" type="datetimeFigureOut">
              <a:rPr lang="en-US" smtClean="0"/>
              <a:pPr/>
              <a:t>9/12/2017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B26C9C-2235-46C3-89EC-30DB7526C334}" type="datetimeFigureOut">
              <a:rPr lang="en-US" smtClean="0"/>
              <a:pPr/>
              <a:t>9/12/2017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B26C9C-2235-46C3-89EC-30DB7526C334}" type="datetimeFigureOut">
              <a:rPr lang="en-US" smtClean="0"/>
              <a:pPr/>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B26C9C-2235-46C3-89EC-30DB7526C334}" type="datetimeFigureOut">
              <a:rPr lang="en-US" smtClean="0"/>
              <a:pPr/>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E9650A-8C5F-4D7C-86AE-825CE67BC62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26C9C-2235-46C3-89EC-30DB7526C334}" type="datetimeFigureOut">
              <a:rPr lang="en-US" smtClean="0"/>
              <a:pPr/>
              <a:t>9/12/2017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9650A-8C5F-4D7C-86AE-825CE67BC62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3" Type="http://schemas.openxmlformats.org/officeDocument/2006/relationships/image" Target="http://www.infibeam.com/assets/skins/common/images/rsblack.gif"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http://www.infibeam.com/assets/skins/common/images/rsblack.gif"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http://www.infibeam.com/assets/skins/common/images/rsblack.gif"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slides/_rels/slide43.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slides/_rels/slide47.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2.wmf"/></Relationships>
</file>

<file path=ppt/slides/_rels/slide57.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685800" y="914400"/>
            <a:ext cx="7772400" cy="5257800"/>
          </a:xfrm>
        </p:spPr>
        <p:txBody>
          <a:bodyPr/>
          <a:lstStyle/>
          <a:p>
            <a:pPr eaLnBrk="1" hangingPunct="1"/>
            <a:r>
              <a:rPr lang="en-US" altLang="en-US" sz="4000" smtClean="0"/>
              <a:t/>
            </a:r>
            <a:br>
              <a:rPr lang="en-US" altLang="en-US" sz="4000" smtClean="0"/>
            </a:br>
            <a:r>
              <a:rPr lang="en-US" altLang="en-US" sz="4800" smtClean="0">
                <a:solidFill>
                  <a:schemeClr val="tx2"/>
                </a:solidFill>
              </a:rPr>
              <a:t>BM 553</a:t>
            </a:r>
            <a:br>
              <a:rPr lang="en-US" altLang="en-US" sz="4800" smtClean="0">
                <a:solidFill>
                  <a:schemeClr val="tx2"/>
                </a:solidFill>
              </a:rPr>
            </a:br>
            <a:r>
              <a:rPr lang="en-US" altLang="en-US" sz="4800" smtClean="0">
                <a:solidFill>
                  <a:schemeClr val="tx2"/>
                </a:solidFill>
              </a:rPr>
              <a:t>Financial Reporting</a:t>
            </a:r>
            <a:br>
              <a:rPr lang="en-US" altLang="en-US" sz="4800" smtClean="0">
                <a:solidFill>
                  <a:schemeClr val="tx2"/>
                </a:solidFill>
              </a:rPr>
            </a:br>
            <a:r>
              <a:rPr lang="en-US" altLang="en-US" sz="4000" smtClean="0"/>
              <a:t/>
            </a:r>
            <a:br>
              <a:rPr lang="en-US" altLang="en-US" sz="4000" smtClean="0"/>
            </a:br>
            <a:r>
              <a:rPr lang="en-US" altLang="en-US" sz="4000" smtClean="0"/>
              <a:t/>
            </a:r>
            <a:br>
              <a:rPr lang="en-US" altLang="en-US" sz="4000" smtClean="0"/>
            </a:br>
            <a:r>
              <a:rPr lang="en-US" altLang="en-US" sz="4000" smtClean="0"/>
              <a:t>By Dr. Manish Dadhich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C:\Users\Vineet\Desktop\Picture1.jpg"/>
          <p:cNvPicPr>
            <a:picLocks noChangeAspect="1" noChangeArrowheads="1"/>
          </p:cNvPicPr>
          <p:nvPr/>
        </p:nvPicPr>
        <p:blipFill>
          <a:blip r:embed="rId2"/>
          <a:srcRect/>
          <a:stretch>
            <a:fillRect/>
          </a:stretch>
        </p:blipFill>
        <p:spPr bwMode="auto">
          <a:xfrm>
            <a:off x="381000" y="304800"/>
            <a:ext cx="8118475" cy="6324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Generally Accepted Accounting Principle (GAAP)</a:t>
            </a:r>
          </a:p>
        </p:txBody>
      </p:sp>
      <p:sp>
        <p:nvSpPr>
          <p:cNvPr id="13315" name="Rectangle 3"/>
          <p:cNvSpPr>
            <a:spLocks noGrp="1" noChangeArrowheads="1"/>
          </p:cNvSpPr>
          <p:nvPr>
            <p:ph idx="1"/>
          </p:nvPr>
        </p:nvSpPr>
        <p:spPr/>
        <p:txBody>
          <a:bodyPr/>
          <a:lstStyle/>
          <a:p>
            <a:pPr eaLnBrk="1" hangingPunct="1"/>
            <a:r>
              <a:rPr lang="en-US" smtClean="0"/>
              <a:t>           Rule of Science: Fixed and can be                             </a:t>
            </a:r>
          </a:p>
          <a:p>
            <a:pPr eaLnBrk="1" hangingPunct="1">
              <a:buFont typeface="Wingdings" pitchFamily="2" charset="2"/>
              <a:buNone/>
            </a:pPr>
            <a:r>
              <a:rPr lang="en-US" smtClean="0"/>
              <a:t>                prove at any time any place</a:t>
            </a:r>
          </a:p>
          <a:p>
            <a:pPr eaLnBrk="1" hangingPunct="1">
              <a:buFont typeface="Wingdings" pitchFamily="2" charset="2"/>
              <a:buNone/>
            </a:pPr>
            <a:endParaRPr lang="en-US" smtClean="0"/>
          </a:p>
          <a:p>
            <a:pPr eaLnBrk="1" hangingPunct="1">
              <a:buFont typeface="Wingdings" pitchFamily="2" charset="2"/>
              <a:buNone/>
            </a:pPr>
            <a:r>
              <a:rPr lang="en-US" smtClean="0"/>
              <a:t>				Gravitational force can be </a:t>
            </a:r>
          </a:p>
          <a:p>
            <a:pPr eaLnBrk="1" hangingPunct="1">
              <a:buFont typeface="Wingdings" pitchFamily="2" charset="2"/>
              <a:buNone/>
            </a:pPr>
            <a:r>
              <a:rPr lang="en-US" smtClean="0"/>
              <a:t>				prove at any time any place</a:t>
            </a:r>
          </a:p>
          <a:p>
            <a:pPr eaLnBrk="1" hangingPunct="1">
              <a:buFont typeface="Wingdings" pitchFamily="2" charset="2"/>
              <a:buNone/>
            </a:pPr>
            <a:r>
              <a:rPr lang="en-US" smtClean="0"/>
              <a:t>Rules of Accounting can be proved in certain fixed condition so in place of principle of accounting we say GAAP</a:t>
            </a:r>
          </a:p>
        </p:txBody>
      </p:sp>
      <p:sp>
        <p:nvSpPr>
          <p:cNvPr id="130052" name="plant"/>
          <p:cNvSpPr>
            <a:spLocks noEditPoints="1" noChangeArrowheads="1"/>
          </p:cNvSpPr>
          <p:nvPr/>
        </p:nvSpPr>
        <p:spPr bwMode="auto">
          <a:xfrm>
            <a:off x="1524000" y="3581400"/>
            <a:ext cx="381000" cy="3048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grpSp>
        <p:nvGrpSpPr>
          <p:cNvPr id="2" name="Group 6"/>
          <p:cNvGrpSpPr>
            <a:grpSpLocks/>
          </p:cNvGrpSpPr>
          <p:nvPr/>
        </p:nvGrpSpPr>
        <p:grpSpPr bwMode="auto">
          <a:xfrm>
            <a:off x="533400" y="1447800"/>
            <a:ext cx="1138238" cy="1509713"/>
            <a:chOff x="1632" y="1248"/>
            <a:chExt cx="2682" cy="2286"/>
          </a:xfrm>
        </p:grpSpPr>
        <p:sp>
          <p:nvSpPr>
            <p:cNvPr id="13340" name="Gear"/>
            <p:cNvSpPr>
              <a:spLocks noEditPoints="1" noChangeArrowheads="1"/>
            </p:cNvSpPr>
            <p:nvPr/>
          </p:nvSpPr>
          <p:spPr bwMode="auto">
            <a:xfrm>
              <a:off x="3119" y="1248"/>
              <a:ext cx="1195" cy="104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374 w 21600"/>
                <a:gd name="T13" fmla="*/ 3957 h 21600"/>
                <a:gd name="T14" fmla="*/ 17840 w 21600"/>
                <a:gd name="T15" fmla="*/ 17643 h 21600"/>
              </a:gdLst>
              <a:ahLst/>
              <a:cxnLst>
                <a:cxn ang="T8">
                  <a:pos x="T0" y="T1"/>
                </a:cxn>
                <a:cxn ang="T9">
                  <a:pos x="T2" y="T3"/>
                </a:cxn>
                <a:cxn ang="T10">
                  <a:pos x="T4" y="T5"/>
                </a:cxn>
                <a:cxn ang="T11">
                  <a:pos x="T6" y="T7"/>
                </a:cxn>
              </a:cxnLst>
              <a:rect l="T12" t="T13" r="T14" b="T15"/>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FF3300"/>
            </a:solidFill>
            <a:ln w="9525">
              <a:miter lim="800000"/>
              <a:headEnd/>
              <a:tailEnd/>
            </a:ln>
            <a:scene3d>
              <a:camera prst="legacyPerspectiveFront">
                <a:rot lat="20099957" lon="1500000" rev="0"/>
              </a:camera>
              <a:lightRig rig="legacyFlat4" dir="b"/>
            </a:scene3d>
            <a:sp3d extrusionH="430200" prstMaterial="legacyMatte">
              <a:bevelT w="13500" h="13500" prst="angle"/>
              <a:bevelB w="13500" h="13500" prst="angle"/>
              <a:extrusionClr>
                <a:srgbClr val="FF3300"/>
              </a:extrusionClr>
            </a:sp3d>
          </p:spPr>
          <p:txBody>
            <a:bodyPr>
              <a:flatTx/>
            </a:bodyPr>
            <a:lstStyle/>
            <a:p>
              <a:endParaRPr lang="en-US"/>
            </a:p>
          </p:txBody>
        </p:sp>
        <p:sp>
          <p:nvSpPr>
            <p:cNvPr id="13341" name="AutoShape 8"/>
            <p:cNvSpPr>
              <a:spLocks noEditPoints="1" noChangeArrowheads="1"/>
            </p:cNvSpPr>
            <p:nvPr/>
          </p:nvSpPr>
          <p:spPr bwMode="auto">
            <a:xfrm>
              <a:off x="1632" y="1680"/>
              <a:ext cx="1429" cy="1253"/>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368 w 21600"/>
                <a:gd name="T13" fmla="*/ 3965 h 21600"/>
                <a:gd name="T14" fmla="*/ 17836 w 21600"/>
                <a:gd name="T15" fmla="*/ 17635 h 21600"/>
              </a:gdLst>
              <a:ahLst/>
              <a:cxnLst>
                <a:cxn ang="T8">
                  <a:pos x="T0" y="T1"/>
                </a:cxn>
                <a:cxn ang="T9">
                  <a:pos x="T2" y="T3"/>
                </a:cxn>
                <a:cxn ang="T10">
                  <a:pos x="T4" y="T5"/>
                </a:cxn>
                <a:cxn ang="T11">
                  <a:pos x="T6" y="T7"/>
                </a:cxn>
              </a:cxnLst>
              <a:rect l="T12" t="T13" r="T14" b="T15"/>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FF3300"/>
            </a:solidFill>
            <a:ln w="9525">
              <a:miter lim="800000"/>
              <a:headEnd/>
              <a:tailEnd/>
            </a:ln>
            <a:scene3d>
              <a:camera prst="legacyPerspectiveFront">
                <a:rot lat="20099957" lon="1500000" rev="0"/>
              </a:camera>
              <a:lightRig rig="legacyFlat4" dir="b"/>
            </a:scene3d>
            <a:sp3d extrusionH="430200" prstMaterial="legacyMatte">
              <a:bevelT w="13500" h="13500" prst="angle"/>
              <a:bevelB w="13500" h="13500" prst="angle"/>
              <a:extrusionClr>
                <a:srgbClr val="FF3300"/>
              </a:extrusionClr>
            </a:sp3d>
          </p:spPr>
          <p:txBody>
            <a:bodyPr>
              <a:flatTx/>
            </a:bodyPr>
            <a:lstStyle/>
            <a:p>
              <a:endParaRPr lang="en-US"/>
            </a:p>
          </p:txBody>
        </p:sp>
        <p:sp>
          <p:nvSpPr>
            <p:cNvPr id="13342" name="AutoShape 9"/>
            <p:cNvSpPr>
              <a:spLocks noEditPoints="1" noChangeArrowheads="1"/>
            </p:cNvSpPr>
            <p:nvPr/>
          </p:nvSpPr>
          <p:spPr bwMode="auto">
            <a:xfrm>
              <a:off x="2559" y="2142"/>
              <a:ext cx="1588" cy="139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380 w 21600"/>
                <a:gd name="T13" fmla="*/ 3957 h 21600"/>
                <a:gd name="T14" fmla="*/ 17846 w 21600"/>
                <a:gd name="T15" fmla="*/ 17628 h 21600"/>
              </a:gdLst>
              <a:ahLst/>
              <a:cxnLst>
                <a:cxn ang="T8">
                  <a:pos x="T0" y="T1"/>
                </a:cxn>
                <a:cxn ang="T9">
                  <a:pos x="T2" y="T3"/>
                </a:cxn>
                <a:cxn ang="T10">
                  <a:pos x="T4" y="T5"/>
                </a:cxn>
                <a:cxn ang="T11">
                  <a:pos x="T6" y="T7"/>
                </a:cxn>
              </a:cxnLst>
              <a:rect l="T12" t="T13" r="T14" b="T15"/>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FF3300"/>
            </a:solidFill>
            <a:ln w="9525">
              <a:miter lim="800000"/>
              <a:headEnd/>
              <a:tailEnd/>
            </a:ln>
            <a:scene3d>
              <a:camera prst="legacyPerspectiveFront">
                <a:rot lat="20099957" lon="1500000" rev="0"/>
              </a:camera>
              <a:lightRig rig="legacyFlat4" dir="b"/>
            </a:scene3d>
            <a:sp3d extrusionH="430200" prstMaterial="legacyMatte">
              <a:bevelT w="13500" h="13500" prst="angle"/>
              <a:bevelB w="13500" h="13500" prst="angle"/>
              <a:extrusionClr>
                <a:srgbClr val="FF3300"/>
              </a:extrusionClr>
            </a:sp3d>
          </p:spPr>
          <p:txBody>
            <a:bodyPr>
              <a:flatTx/>
            </a:bodyPr>
            <a:lstStyle/>
            <a:p>
              <a:endParaRPr lang="en-US"/>
            </a:p>
          </p:txBody>
        </p:sp>
      </p:grpSp>
      <p:grpSp>
        <p:nvGrpSpPr>
          <p:cNvPr id="3" name="Group 11"/>
          <p:cNvGrpSpPr>
            <a:grpSpLocks noChangeAspect="1"/>
          </p:cNvGrpSpPr>
          <p:nvPr/>
        </p:nvGrpSpPr>
        <p:grpSpPr bwMode="auto">
          <a:xfrm>
            <a:off x="685800" y="3749675"/>
            <a:ext cx="1371600" cy="815975"/>
            <a:chOff x="432" y="2208"/>
            <a:chExt cx="1122" cy="668"/>
          </a:xfrm>
        </p:grpSpPr>
        <p:sp>
          <p:nvSpPr>
            <p:cNvPr id="13324" name="AutoShape 10"/>
            <p:cNvSpPr>
              <a:spLocks noChangeAspect="1" noChangeArrowheads="1" noTextEdit="1"/>
            </p:cNvSpPr>
            <p:nvPr/>
          </p:nvSpPr>
          <p:spPr bwMode="auto">
            <a:xfrm>
              <a:off x="432" y="2208"/>
              <a:ext cx="1122" cy="668"/>
            </a:xfrm>
            <a:prstGeom prst="rect">
              <a:avLst/>
            </a:prstGeom>
            <a:noFill/>
            <a:ln w="9525">
              <a:noFill/>
              <a:miter lim="800000"/>
              <a:headEnd/>
              <a:tailEnd/>
            </a:ln>
          </p:spPr>
          <p:txBody>
            <a:bodyPr/>
            <a:lstStyle/>
            <a:p>
              <a:endParaRPr lang="en-US"/>
            </a:p>
          </p:txBody>
        </p:sp>
        <p:sp>
          <p:nvSpPr>
            <p:cNvPr id="13325" name="Rectangle 12"/>
            <p:cNvSpPr>
              <a:spLocks noChangeArrowheads="1"/>
            </p:cNvSpPr>
            <p:nvPr/>
          </p:nvSpPr>
          <p:spPr bwMode="auto">
            <a:xfrm>
              <a:off x="433" y="2840"/>
              <a:ext cx="768" cy="36"/>
            </a:xfrm>
            <a:prstGeom prst="rect">
              <a:avLst/>
            </a:prstGeom>
            <a:solidFill>
              <a:srgbClr val="000000"/>
            </a:solidFill>
            <a:ln w="9525">
              <a:noFill/>
              <a:miter lim="800000"/>
              <a:headEnd/>
              <a:tailEnd/>
            </a:ln>
          </p:spPr>
          <p:txBody>
            <a:bodyPr/>
            <a:lstStyle/>
            <a:p>
              <a:endParaRPr lang="en-US" altLang="en-US" u="sng">
                <a:solidFill>
                  <a:srgbClr val="FFFFFF"/>
                </a:solidFill>
                <a:latin typeface="Arial" charset="0"/>
              </a:endParaRPr>
            </a:p>
          </p:txBody>
        </p:sp>
        <p:sp>
          <p:nvSpPr>
            <p:cNvPr id="13326" name="Freeform 13"/>
            <p:cNvSpPr>
              <a:spLocks/>
            </p:cNvSpPr>
            <p:nvPr/>
          </p:nvSpPr>
          <p:spPr bwMode="auto">
            <a:xfrm>
              <a:off x="445" y="2208"/>
              <a:ext cx="1109" cy="640"/>
            </a:xfrm>
            <a:custGeom>
              <a:avLst/>
              <a:gdLst>
                <a:gd name="T0" fmla="*/ 1 w 2218"/>
                <a:gd name="T1" fmla="*/ 1 h 1280"/>
                <a:gd name="T2" fmla="*/ 1 w 2218"/>
                <a:gd name="T3" fmla="*/ 1 h 1280"/>
                <a:gd name="T4" fmla="*/ 1 w 2218"/>
                <a:gd name="T5" fmla="*/ 1 h 1280"/>
                <a:gd name="T6" fmla="*/ 1 w 2218"/>
                <a:gd name="T7" fmla="*/ 1 h 1280"/>
                <a:gd name="T8" fmla="*/ 1 w 2218"/>
                <a:gd name="T9" fmla="*/ 1 h 1280"/>
                <a:gd name="T10" fmla="*/ 1 w 2218"/>
                <a:gd name="T11" fmla="*/ 1 h 1280"/>
                <a:gd name="T12" fmla="*/ 1 w 2218"/>
                <a:gd name="T13" fmla="*/ 1 h 1280"/>
                <a:gd name="T14" fmla="*/ 1 w 2218"/>
                <a:gd name="T15" fmla="*/ 1 h 1280"/>
                <a:gd name="T16" fmla="*/ 1 w 2218"/>
                <a:gd name="T17" fmla="*/ 1 h 1280"/>
                <a:gd name="T18" fmla="*/ 1 w 2218"/>
                <a:gd name="T19" fmla="*/ 1 h 1280"/>
                <a:gd name="T20" fmla="*/ 1 w 2218"/>
                <a:gd name="T21" fmla="*/ 1 h 1280"/>
                <a:gd name="T22" fmla="*/ 1 w 2218"/>
                <a:gd name="T23" fmla="*/ 1 h 1280"/>
                <a:gd name="T24" fmla="*/ 1 w 2218"/>
                <a:gd name="T25" fmla="*/ 1 h 1280"/>
                <a:gd name="T26" fmla="*/ 1 w 2218"/>
                <a:gd name="T27" fmla="*/ 1 h 1280"/>
                <a:gd name="T28" fmla="*/ 1 w 2218"/>
                <a:gd name="T29" fmla="*/ 1 h 1280"/>
                <a:gd name="T30" fmla="*/ 1 w 2218"/>
                <a:gd name="T31" fmla="*/ 1 h 1280"/>
                <a:gd name="T32" fmla="*/ 1 w 2218"/>
                <a:gd name="T33" fmla="*/ 1 h 1280"/>
                <a:gd name="T34" fmla="*/ 1 w 2218"/>
                <a:gd name="T35" fmla="*/ 1 h 1280"/>
                <a:gd name="T36" fmla="*/ 1 w 2218"/>
                <a:gd name="T37" fmla="*/ 1 h 1280"/>
                <a:gd name="T38" fmla="*/ 1 w 2218"/>
                <a:gd name="T39" fmla="*/ 1 h 1280"/>
                <a:gd name="T40" fmla="*/ 1 w 2218"/>
                <a:gd name="T41" fmla="*/ 1 h 1280"/>
                <a:gd name="T42" fmla="*/ 1 w 2218"/>
                <a:gd name="T43" fmla="*/ 1 h 1280"/>
                <a:gd name="T44" fmla="*/ 1 w 2218"/>
                <a:gd name="T45" fmla="*/ 1 h 1280"/>
                <a:gd name="T46" fmla="*/ 1 w 2218"/>
                <a:gd name="T47" fmla="*/ 1 h 1280"/>
                <a:gd name="T48" fmla="*/ 1 w 2218"/>
                <a:gd name="T49" fmla="*/ 1 h 1280"/>
                <a:gd name="T50" fmla="*/ 1 w 2218"/>
                <a:gd name="T51" fmla="*/ 1 h 1280"/>
                <a:gd name="T52" fmla="*/ 1 w 2218"/>
                <a:gd name="T53" fmla="*/ 1 h 1280"/>
                <a:gd name="T54" fmla="*/ 1 w 2218"/>
                <a:gd name="T55" fmla="*/ 1 h 1280"/>
                <a:gd name="T56" fmla="*/ 1 w 2218"/>
                <a:gd name="T57" fmla="*/ 1 h 1280"/>
                <a:gd name="T58" fmla="*/ 1 w 2218"/>
                <a:gd name="T59" fmla="*/ 1 h 1280"/>
                <a:gd name="T60" fmla="*/ 1 w 2218"/>
                <a:gd name="T61" fmla="*/ 1 h 1280"/>
                <a:gd name="T62" fmla="*/ 1 w 2218"/>
                <a:gd name="T63" fmla="*/ 1 h 1280"/>
                <a:gd name="T64" fmla="*/ 1 w 2218"/>
                <a:gd name="T65" fmla="*/ 1 h 1280"/>
                <a:gd name="T66" fmla="*/ 1 w 2218"/>
                <a:gd name="T67" fmla="*/ 1 h 1280"/>
                <a:gd name="T68" fmla="*/ 1 w 2218"/>
                <a:gd name="T69" fmla="*/ 1 h 1280"/>
                <a:gd name="T70" fmla="*/ 1 w 2218"/>
                <a:gd name="T71" fmla="*/ 1 h 1280"/>
                <a:gd name="T72" fmla="*/ 1 w 2218"/>
                <a:gd name="T73" fmla="*/ 1 h 1280"/>
                <a:gd name="T74" fmla="*/ 1 w 2218"/>
                <a:gd name="T75" fmla="*/ 1 h 1280"/>
                <a:gd name="T76" fmla="*/ 1 w 2218"/>
                <a:gd name="T77" fmla="*/ 1 h 1280"/>
                <a:gd name="T78" fmla="*/ 1 w 2218"/>
                <a:gd name="T79" fmla="*/ 1 h 1280"/>
                <a:gd name="T80" fmla="*/ 1 w 2218"/>
                <a:gd name="T81" fmla="*/ 1 h 1280"/>
                <a:gd name="T82" fmla="*/ 1 w 2218"/>
                <a:gd name="T83" fmla="*/ 1 h 1280"/>
                <a:gd name="T84" fmla="*/ 1 w 2218"/>
                <a:gd name="T85" fmla="*/ 1 h 1280"/>
                <a:gd name="T86" fmla="*/ 1 w 2218"/>
                <a:gd name="T87" fmla="*/ 1 h 1280"/>
                <a:gd name="T88" fmla="*/ 1 w 2218"/>
                <a:gd name="T89" fmla="*/ 1 h 1280"/>
                <a:gd name="T90" fmla="*/ 1 w 2218"/>
                <a:gd name="T91" fmla="*/ 1 h 1280"/>
                <a:gd name="T92" fmla="*/ 1 w 2218"/>
                <a:gd name="T93" fmla="*/ 1 h 1280"/>
                <a:gd name="T94" fmla="*/ 1 w 2218"/>
                <a:gd name="T95" fmla="*/ 1 h 1280"/>
                <a:gd name="T96" fmla="*/ 1 w 2218"/>
                <a:gd name="T97" fmla="*/ 1 h 1280"/>
                <a:gd name="T98" fmla="*/ 1 w 2218"/>
                <a:gd name="T99" fmla="*/ 1 h 1280"/>
                <a:gd name="T100" fmla="*/ 1 w 2218"/>
                <a:gd name="T101" fmla="*/ 1 h 1280"/>
                <a:gd name="T102" fmla="*/ 1 w 2218"/>
                <a:gd name="T103" fmla="*/ 1 h 1280"/>
                <a:gd name="T104" fmla="*/ 1 w 2218"/>
                <a:gd name="T105" fmla="*/ 1 h 1280"/>
                <a:gd name="T106" fmla="*/ 1 w 2218"/>
                <a:gd name="T107" fmla="*/ 1 h 1280"/>
                <a:gd name="T108" fmla="*/ 1 w 2218"/>
                <a:gd name="T109" fmla="*/ 1 h 1280"/>
                <a:gd name="T110" fmla="*/ 1 w 2218"/>
                <a:gd name="T111" fmla="*/ 1 h 1280"/>
                <a:gd name="T112" fmla="*/ 1 w 2218"/>
                <a:gd name="T113" fmla="*/ 1 h 1280"/>
                <a:gd name="T114" fmla="*/ 1 w 2218"/>
                <a:gd name="T115" fmla="*/ 1 h 128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218"/>
                <a:gd name="T175" fmla="*/ 0 h 1280"/>
                <a:gd name="T176" fmla="*/ 2218 w 2218"/>
                <a:gd name="T177" fmla="*/ 1280 h 128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218" h="1280">
                  <a:moveTo>
                    <a:pt x="2218" y="0"/>
                  </a:moveTo>
                  <a:lnTo>
                    <a:pt x="1540" y="108"/>
                  </a:lnTo>
                  <a:lnTo>
                    <a:pt x="1536" y="97"/>
                  </a:lnTo>
                  <a:lnTo>
                    <a:pt x="1531" y="85"/>
                  </a:lnTo>
                  <a:lnTo>
                    <a:pt x="1527" y="76"/>
                  </a:lnTo>
                  <a:lnTo>
                    <a:pt x="1521" y="67"/>
                  </a:lnTo>
                  <a:lnTo>
                    <a:pt x="1515" y="61"/>
                  </a:lnTo>
                  <a:lnTo>
                    <a:pt x="1508" y="56"/>
                  </a:lnTo>
                  <a:lnTo>
                    <a:pt x="1503" y="53"/>
                  </a:lnTo>
                  <a:lnTo>
                    <a:pt x="1496" y="53"/>
                  </a:lnTo>
                  <a:lnTo>
                    <a:pt x="1487" y="58"/>
                  </a:lnTo>
                  <a:lnTo>
                    <a:pt x="1480" y="67"/>
                  </a:lnTo>
                  <a:lnTo>
                    <a:pt x="1474" y="82"/>
                  </a:lnTo>
                  <a:lnTo>
                    <a:pt x="1472" y="99"/>
                  </a:lnTo>
                  <a:lnTo>
                    <a:pt x="1467" y="100"/>
                  </a:lnTo>
                  <a:lnTo>
                    <a:pt x="1461" y="100"/>
                  </a:lnTo>
                  <a:lnTo>
                    <a:pt x="1457" y="101"/>
                  </a:lnTo>
                  <a:lnTo>
                    <a:pt x="1453" y="101"/>
                  </a:lnTo>
                  <a:lnTo>
                    <a:pt x="1446" y="103"/>
                  </a:lnTo>
                  <a:lnTo>
                    <a:pt x="1438" y="105"/>
                  </a:lnTo>
                  <a:lnTo>
                    <a:pt x="1429" y="107"/>
                  </a:lnTo>
                  <a:lnTo>
                    <a:pt x="1420" y="111"/>
                  </a:lnTo>
                  <a:lnTo>
                    <a:pt x="1412" y="113"/>
                  </a:lnTo>
                  <a:lnTo>
                    <a:pt x="1405" y="115"/>
                  </a:lnTo>
                  <a:lnTo>
                    <a:pt x="1400" y="116"/>
                  </a:lnTo>
                  <a:lnTo>
                    <a:pt x="1399" y="118"/>
                  </a:lnTo>
                  <a:lnTo>
                    <a:pt x="1396" y="119"/>
                  </a:lnTo>
                  <a:lnTo>
                    <a:pt x="1385" y="123"/>
                  </a:lnTo>
                  <a:lnTo>
                    <a:pt x="1370" y="129"/>
                  </a:lnTo>
                  <a:lnTo>
                    <a:pt x="1352" y="136"/>
                  </a:lnTo>
                  <a:lnTo>
                    <a:pt x="1331" y="143"/>
                  </a:lnTo>
                  <a:lnTo>
                    <a:pt x="1311" y="150"/>
                  </a:lnTo>
                  <a:lnTo>
                    <a:pt x="1293" y="156"/>
                  </a:lnTo>
                  <a:lnTo>
                    <a:pt x="1278" y="160"/>
                  </a:lnTo>
                  <a:lnTo>
                    <a:pt x="1265" y="164"/>
                  </a:lnTo>
                  <a:lnTo>
                    <a:pt x="1253" y="166"/>
                  </a:lnTo>
                  <a:lnTo>
                    <a:pt x="1240" y="171"/>
                  </a:lnTo>
                  <a:lnTo>
                    <a:pt x="1227" y="174"/>
                  </a:lnTo>
                  <a:lnTo>
                    <a:pt x="1215" y="179"/>
                  </a:lnTo>
                  <a:lnTo>
                    <a:pt x="1203" y="182"/>
                  </a:lnTo>
                  <a:lnTo>
                    <a:pt x="1193" y="186"/>
                  </a:lnTo>
                  <a:lnTo>
                    <a:pt x="1182" y="189"/>
                  </a:lnTo>
                  <a:lnTo>
                    <a:pt x="1171" y="191"/>
                  </a:lnTo>
                  <a:lnTo>
                    <a:pt x="1156" y="193"/>
                  </a:lnTo>
                  <a:lnTo>
                    <a:pt x="1137" y="193"/>
                  </a:lnTo>
                  <a:lnTo>
                    <a:pt x="1119" y="193"/>
                  </a:lnTo>
                  <a:lnTo>
                    <a:pt x="1101" y="193"/>
                  </a:lnTo>
                  <a:lnTo>
                    <a:pt x="1083" y="193"/>
                  </a:lnTo>
                  <a:lnTo>
                    <a:pt x="1068" y="193"/>
                  </a:lnTo>
                  <a:lnTo>
                    <a:pt x="1058" y="194"/>
                  </a:lnTo>
                  <a:lnTo>
                    <a:pt x="1049" y="194"/>
                  </a:lnTo>
                  <a:lnTo>
                    <a:pt x="1037" y="195"/>
                  </a:lnTo>
                  <a:lnTo>
                    <a:pt x="1021" y="196"/>
                  </a:lnTo>
                  <a:lnTo>
                    <a:pt x="1005" y="196"/>
                  </a:lnTo>
                  <a:lnTo>
                    <a:pt x="987" y="197"/>
                  </a:lnTo>
                  <a:lnTo>
                    <a:pt x="968" y="198"/>
                  </a:lnTo>
                  <a:lnTo>
                    <a:pt x="952" y="199"/>
                  </a:lnTo>
                  <a:lnTo>
                    <a:pt x="937" y="201"/>
                  </a:lnTo>
                  <a:lnTo>
                    <a:pt x="940" y="180"/>
                  </a:lnTo>
                  <a:lnTo>
                    <a:pt x="942" y="158"/>
                  </a:lnTo>
                  <a:lnTo>
                    <a:pt x="938" y="135"/>
                  </a:lnTo>
                  <a:lnTo>
                    <a:pt x="934" y="107"/>
                  </a:lnTo>
                  <a:lnTo>
                    <a:pt x="929" y="89"/>
                  </a:lnTo>
                  <a:lnTo>
                    <a:pt x="923" y="73"/>
                  </a:lnTo>
                  <a:lnTo>
                    <a:pt x="916" y="60"/>
                  </a:lnTo>
                  <a:lnTo>
                    <a:pt x="909" y="50"/>
                  </a:lnTo>
                  <a:lnTo>
                    <a:pt x="901" y="40"/>
                  </a:lnTo>
                  <a:lnTo>
                    <a:pt x="893" y="33"/>
                  </a:lnTo>
                  <a:lnTo>
                    <a:pt x="885" y="28"/>
                  </a:lnTo>
                  <a:lnTo>
                    <a:pt x="876" y="23"/>
                  </a:lnTo>
                  <a:lnTo>
                    <a:pt x="866" y="20"/>
                  </a:lnTo>
                  <a:lnTo>
                    <a:pt x="853" y="17"/>
                  </a:lnTo>
                  <a:lnTo>
                    <a:pt x="839" y="17"/>
                  </a:lnTo>
                  <a:lnTo>
                    <a:pt x="823" y="20"/>
                  </a:lnTo>
                  <a:lnTo>
                    <a:pt x="807" y="23"/>
                  </a:lnTo>
                  <a:lnTo>
                    <a:pt x="790" y="28"/>
                  </a:lnTo>
                  <a:lnTo>
                    <a:pt x="773" y="36"/>
                  </a:lnTo>
                  <a:lnTo>
                    <a:pt x="758" y="45"/>
                  </a:lnTo>
                  <a:lnTo>
                    <a:pt x="747" y="58"/>
                  </a:lnTo>
                  <a:lnTo>
                    <a:pt x="740" y="73"/>
                  </a:lnTo>
                  <a:lnTo>
                    <a:pt x="739" y="90"/>
                  </a:lnTo>
                  <a:lnTo>
                    <a:pt x="739" y="107"/>
                  </a:lnTo>
                  <a:lnTo>
                    <a:pt x="742" y="123"/>
                  </a:lnTo>
                  <a:lnTo>
                    <a:pt x="745" y="136"/>
                  </a:lnTo>
                  <a:lnTo>
                    <a:pt x="748" y="145"/>
                  </a:lnTo>
                  <a:lnTo>
                    <a:pt x="749" y="149"/>
                  </a:lnTo>
                  <a:lnTo>
                    <a:pt x="753" y="158"/>
                  </a:lnTo>
                  <a:lnTo>
                    <a:pt x="757" y="166"/>
                  </a:lnTo>
                  <a:lnTo>
                    <a:pt x="762" y="173"/>
                  </a:lnTo>
                  <a:lnTo>
                    <a:pt x="767" y="180"/>
                  </a:lnTo>
                  <a:lnTo>
                    <a:pt x="772" y="186"/>
                  </a:lnTo>
                  <a:lnTo>
                    <a:pt x="778" y="190"/>
                  </a:lnTo>
                  <a:lnTo>
                    <a:pt x="785" y="195"/>
                  </a:lnTo>
                  <a:lnTo>
                    <a:pt x="791" y="199"/>
                  </a:lnTo>
                  <a:lnTo>
                    <a:pt x="785" y="201"/>
                  </a:lnTo>
                  <a:lnTo>
                    <a:pt x="779" y="202"/>
                  </a:lnTo>
                  <a:lnTo>
                    <a:pt x="775" y="203"/>
                  </a:lnTo>
                  <a:lnTo>
                    <a:pt x="769" y="204"/>
                  </a:lnTo>
                  <a:lnTo>
                    <a:pt x="756" y="210"/>
                  </a:lnTo>
                  <a:lnTo>
                    <a:pt x="742" y="217"/>
                  </a:lnTo>
                  <a:lnTo>
                    <a:pt x="727" y="225"/>
                  </a:lnTo>
                  <a:lnTo>
                    <a:pt x="711" y="233"/>
                  </a:lnTo>
                  <a:lnTo>
                    <a:pt x="693" y="241"/>
                  </a:lnTo>
                  <a:lnTo>
                    <a:pt x="672" y="248"/>
                  </a:lnTo>
                  <a:lnTo>
                    <a:pt x="649" y="256"/>
                  </a:lnTo>
                  <a:lnTo>
                    <a:pt x="623" y="262"/>
                  </a:lnTo>
                  <a:lnTo>
                    <a:pt x="606" y="264"/>
                  </a:lnTo>
                  <a:lnTo>
                    <a:pt x="591" y="267"/>
                  </a:lnTo>
                  <a:lnTo>
                    <a:pt x="580" y="270"/>
                  </a:lnTo>
                  <a:lnTo>
                    <a:pt x="568" y="272"/>
                  </a:lnTo>
                  <a:lnTo>
                    <a:pt x="559" y="277"/>
                  </a:lnTo>
                  <a:lnTo>
                    <a:pt x="551" y="281"/>
                  </a:lnTo>
                  <a:lnTo>
                    <a:pt x="545" y="288"/>
                  </a:lnTo>
                  <a:lnTo>
                    <a:pt x="540" y="296"/>
                  </a:lnTo>
                  <a:lnTo>
                    <a:pt x="534" y="311"/>
                  </a:lnTo>
                  <a:lnTo>
                    <a:pt x="532" y="325"/>
                  </a:lnTo>
                  <a:lnTo>
                    <a:pt x="533" y="338"/>
                  </a:lnTo>
                  <a:lnTo>
                    <a:pt x="537" y="349"/>
                  </a:lnTo>
                  <a:lnTo>
                    <a:pt x="545" y="357"/>
                  </a:lnTo>
                  <a:lnTo>
                    <a:pt x="558" y="363"/>
                  </a:lnTo>
                  <a:lnTo>
                    <a:pt x="575" y="364"/>
                  </a:lnTo>
                  <a:lnTo>
                    <a:pt x="596" y="361"/>
                  </a:lnTo>
                  <a:lnTo>
                    <a:pt x="608" y="357"/>
                  </a:lnTo>
                  <a:lnTo>
                    <a:pt x="620" y="354"/>
                  </a:lnTo>
                  <a:lnTo>
                    <a:pt x="634" y="349"/>
                  </a:lnTo>
                  <a:lnTo>
                    <a:pt x="646" y="345"/>
                  </a:lnTo>
                  <a:lnTo>
                    <a:pt x="657" y="341"/>
                  </a:lnTo>
                  <a:lnTo>
                    <a:pt x="665" y="338"/>
                  </a:lnTo>
                  <a:lnTo>
                    <a:pt x="671" y="335"/>
                  </a:lnTo>
                  <a:lnTo>
                    <a:pt x="673" y="334"/>
                  </a:lnTo>
                  <a:lnTo>
                    <a:pt x="674" y="340"/>
                  </a:lnTo>
                  <a:lnTo>
                    <a:pt x="677" y="360"/>
                  </a:lnTo>
                  <a:lnTo>
                    <a:pt x="674" y="392"/>
                  </a:lnTo>
                  <a:lnTo>
                    <a:pt x="665" y="439"/>
                  </a:lnTo>
                  <a:lnTo>
                    <a:pt x="661" y="455"/>
                  </a:lnTo>
                  <a:lnTo>
                    <a:pt x="657" y="468"/>
                  </a:lnTo>
                  <a:lnTo>
                    <a:pt x="654" y="477"/>
                  </a:lnTo>
                  <a:lnTo>
                    <a:pt x="650" y="484"/>
                  </a:lnTo>
                  <a:lnTo>
                    <a:pt x="646" y="492"/>
                  </a:lnTo>
                  <a:lnTo>
                    <a:pt x="640" y="503"/>
                  </a:lnTo>
                  <a:lnTo>
                    <a:pt x="633" y="515"/>
                  </a:lnTo>
                  <a:lnTo>
                    <a:pt x="623" y="533"/>
                  </a:lnTo>
                  <a:lnTo>
                    <a:pt x="610" y="552"/>
                  </a:lnTo>
                  <a:lnTo>
                    <a:pt x="597" y="569"/>
                  </a:lnTo>
                  <a:lnTo>
                    <a:pt x="585" y="586"/>
                  </a:lnTo>
                  <a:lnTo>
                    <a:pt x="571" y="602"/>
                  </a:lnTo>
                  <a:lnTo>
                    <a:pt x="559" y="617"/>
                  </a:lnTo>
                  <a:lnTo>
                    <a:pt x="548" y="632"/>
                  </a:lnTo>
                  <a:lnTo>
                    <a:pt x="537" y="647"/>
                  </a:lnTo>
                  <a:lnTo>
                    <a:pt x="529" y="663"/>
                  </a:lnTo>
                  <a:lnTo>
                    <a:pt x="520" y="692"/>
                  </a:lnTo>
                  <a:lnTo>
                    <a:pt x="515" y="720"/>
                  </a:lnTo>
                  <a:lnTo>
                    <a:pt x="518" y="747"/>
                  </a:lnTo>
                  <a:lnTo>
                    <a:pt x="528" y="769"/>
                  </a:lnTo>
                  <a:lnTo>
                    <a:pt x="519" y="795"/>
                  </a:lnTo>
                  <a:lnTo>
                    <a:pt x="510" y="823"/>
                  </a:lnTo>
                  <a:lnTo>
                    <a:pt x="502" y="850"/>
                  </a:lnTo>
                  <a:lnTo>
                    <a:pt x="496" y="869"/>
                  </a:lnTo>
                  <a:lnTo>
                    <a:pt x="492" y="881"/>
                  </a:lnTo>
                  <a:lnTo>
                    <a:pt x="488" y="893"/>
                  </a:lnTo>
                  <a:lnTo>
                    <a:pt x="482" y="905"/>
                  </a:lnTo>
                  <a:lnTo>
                    <a:pt x="475" y="915"/>
                  </a:lnTo>
                  <a:lnTo>
                    <a:pt x="468" y="924"/>
                  </a:lnTo>
                  <a:lnTo>
                    <a:pt x="460" y="934"/>
                  </a:lnTo>
                  <a:lnTo>
                    <a:pt x="452" y="939"/>
                  </a:lnTo>
                  <a:lnTo>
                    <a:pt x="444" y="944"/>
                  </a:lnTo>
                  <a:lnTo>
                    <a:pt x="434" y="948"/>
                  </a:lnTo>
                  <a:lnTo>
                    <a:pt x="418" y="950"/>
                  </a:lnTo>
                  <a:lnTo>
                    <a:pt x="400" y="952"/>
                  </a:lnTo>
                  <a:lnTo>
                    <a:pt x="379" y="956"/>
                  </a:lnTo>
                  <a:lnTo>
                    <a:pt x="360" y="960"/>
                  </a:lnTo>
                  <a:lnTo>
                    <a:pt x="340" y="964"/>
                  </a:lnTo>
                  <a:lnTo>
                    <a:pt x="322" y="969"/>
                  </a:lnTo>
                  <a:lnTo>
                    <a:pt x="308" y="976"/>
                  </a:lnTo>
                  <a:lnTo>
                    <a:pt x="293" y="986"/>
                  </a:lnTo>
                  <a:lnTo>
                    <a:pt x="272" y="998"/>
                  </a:lnTo>
                  <a:lnTo>
                    <a:pt x="247" y="1013"/>
                  </a:lnTo>
                  <a:lnTo>
                    <a:pt x="221" y="1029"/>
                  </a:lnTo>
                  <a:lnTo>
                    <a:pt x="194" y="1046"/>
                  </a:lnTo>
                  <a:lnTo>
                    <a:pt x="170" y="1062"/>
                  </a:lnTo>
                  <a:lnTo>
                    <a:pt x="149" y="1077"/>
                  </a:lnTo>
                  <a:lnTo>
                    <a:pt x="133" y="1090"/>
                  </a:lnTo>
                  <a:lnTo>
                    <a:pt x="121" y="1101"/>
                  </a:lnTo>
                  <a:lnTo>
                    <a:pt x="109" y="1110"/>
                  </a:lnTo>
                  <a:lnTo>
                    <a:pt x="97" y="1118"/>
                  </a:lnTo>
                  <a:lnTo>
                    <a:pt x="85" y="1125"/>
                  </a:lnTo>
                  <a:lnTo>
                    <a:pt x="71" y="1133"/>
                  </a:lnTo>
                  <a:lnTo>
                    <a:pt x="57" y="1141"/>
                  </a:lnTo>
                  <a:lnTo>
                    <a:pt x="41" y="1150"/>
                  </a:lnTo>
                  <a:lnTo>
                    <a:pt x="24" y="1162"/>
                  </a:lnTo>
                  <a:lnTo>
                    <a:pt x="9" y="1175"/>
                  </a:lnTo>
                  <a:lnTo>
                    <a:pt x="2" y="1187"/>
                  </a:lnTo>
                  <a:lnTo>
                    <a:pt x="0" y="1198"/>
                  </a:lnTo>
                  <a:lnTo>
                    <a:pt x="3" y="1208"/>
                  </a:lnTo>
                  <a:lnTo>
                    <a:pt x="7" y="1216"/>
                  </a:lnTo>
                  <a:lnTo>
                    <a:pt x="13" y="1222"/>
                  </a:lnTo>
                  <a:lnTo>
                    <a:pt x="17" y="1226"/>
                  </a:lnTo>
                  <a:lnTo>
                    <a:pt x="19" y="1228"/>
                  </a:lnTo>
                  <a:lnTo>
                    <a:pt x="21" y="1228"/>
                  </a:lnTo>
                  <a:lnTo>
                    <a:pt x="28" y="1230"/>
                  </a:lnTo>
                  <a:lnTo>
                    <a:pt x="40" y="1232"/>
                  </a:lnTo>
                  <a:lnTo>
                    <a:pt x="52" y="1236"/>
                  </a:lnTo>
                  <a:lnTo>
                    <a:pt x="66" y="1239"/>
                  </a:lnTo>
                  <a:lnTo>
                    <a:pt x="81" y="1244"/>
                  </a:lnTo>
                  <a:lnTo>
                    <a:pt x="95" y="1250"/>
                  </a:lnTo>
                  <a:lnTo>
                    <a:pt x="108" y="1254"/>
                  </a:lnTo>
                  <a:lnTo>
                    <a:pt x="119" y="1259"/>
                  </a:lnTo>
                  <a:lnTo>
                    <a:pt x="131" y="1261"/>
                  </a:lnTo>
                  <a:lnTo>
                    <a:pt x="142" y="1262"/>
                  </a:lnTo>
                  <a:lnTo>
                    <a:pt x="153" y="1261"/>
                  </a:lnTo>
                  <a:lnTo>
                    <a:pt x="163" y="1259"/>
                  </a:lnTo>
                  <a:lnTo>
                    <a:pt x="170" y="1255"/>
                  </a:lnTo>
                  <a:lnTo>
                    <a:pt x="177" y="1251"/>
                  </a:lnTo>
                  <a:lnTo>
                    <a:pt x="180" y="1244"/>
                  </a:lnTo>
                  <a:lnTo>
                    <a:pt x="181" y="1233"/>
                  </a:lnTo>
                  <a:lnTo>
                    <a:pt x="176" y="1226"/>
                  </a:lnTo>
                  <a:lnTo>
                    <a:pt x="168" y="1221"/>
                  </a:lnTo>
                  <a:lnTo>
                    <a:pt x="161" y="1214"/>
                  </a:lnTo>
                  <a:lnTo>
                    <a:pt x="156" y="1203"/>
                  </a:lnTo>
                  <a:lnTo>
                    <a:pt x="151" y="1193"/>
                  </a:lnTo>
                  <a:lnTo>
                    <a:pt x="149" y="1182"/>
                  </a:lnTo>
                  <a:lnTo>
                    <a:pt x="154" y="1170"/>
                  </a:lnTo>
                  <a:lnTo>
                    <a:pt x="158" y="1164"/>
                  </a:lnTo>
                  <a:lnTo>
                    <a:pt x="164" y="1161"/>
                  </a:lnTo>
                  <a:lnTo>
                    <a:pt x="170" y="1156"/>
                  </a:lnTo>
                  <a:lnTo>
                    <a:pt x="177" y="1153"/>
                  </a:lnTo>
                  <a:lnTo>
                    <a:pt x="183" y="1149"/>
                  </a:lnTo>
                  <a:lnTo>
                    <a:pt x="189" y="1146"/>
                  </a:lnTo>
                  <a:lnTo>
                    <a:pt x="196" y="1142"/>
                  </a:lnTo>
                  <a:lnTo>
                    <a:pt x="202" y="1139"/>
                  </a:lnTo>
                  <a:lnTo>
                    <a:pt x="211" y="1133"/>
                  </a:lnTo>
                  <a:lnTo>
                    <a:pt x="218" y="1129"/>
                  </a:lnTo>
                  <a:lnTo>
                    <a:pt x="225" y="1124"/>
                  </a:lnTo>
                  <a:lnTo>
                    <a:pt x="232" y="1120"/>
                  </a:lnTo>
                  <a:lnTo>
                    <a:pt x="241" y="1117"/>
                  </a:lnTo>
                  <a:lnTo>
                    <a:pt x="252" y="1112"/>
                  </a:lnTo>
                  <a:lnTo>
                    <a:pt x="265" y="1108"/>
                  </a:lnTo>
                  <a:lnTo>
                    <a:pt x="283" y="1103"/>
                  </a:lnTo>
                  <a:lnTo>
                    <a:pt x="298" y="1099"/>
                  </a:lnTo>
                  <a:lnTo>
                    <a:pt x="312" y="1094"/>
                  </a:lnTo>
                  <a:lnTo>
                    <a:pt x="323" y="1090"/>
                  </a:lnTo>
                  <a:lnTo>
                    <a:pt x="333" y="1087"/>
                  </a:lnTo>
                  <a:lnTo>
                    <a:pt x="345" y="1084"/>
                  </a:lnTo>
                  <a:lnTo>
                    <a:pt x="355" y="1081"/>
                  </a:lnTo>
                  <a:lnTo>
                    <a:pt x="367" y="1079"/>
                  </a:lnTo>
                  <a:lnTo>
                    <a:pt x="381" y="1078"/>
                  </a:lnTo>
                  <a:lnTo>
                    <a:pt x="393" y="1075"/>
                  </a:lnTo>
                  <a:lnTo>
                    <a:pt x="406" y="1072"/>
                  </a:lnTo>
                  <a:lnTo>
                    <a:pt x="416" y="1069"/>
                  </a:lnTo>
                  <a:lnTo>
                    <a:pt x="427" y="1064"/>
                  </a:lnTo>
                  <a:lnTo>
                    <a:pt x="436" y="1059"/>
                  </a:lnTo>
                  <a:lnTo>
                    <a:pt x="445" y="1055"/>
                  </a:lnTo>
                  <a:lnTo>
                    <a:pt x="456" y="1051"/>
                  </a:lnTo>
                  <a:lnTo>
                    <a:pt x="466" y="1048"/>
                  </a:lnTo>
                  <a:lnTo>
                    <a:pt x="475" y="1047"/>
                  </a:lnTo>
                  <a:lnTo>
                    <a:pt x="484" y="1044"/>
                  </a:lnTo>
                  <a:lnTo>
                    <a:pt x="494" y="1044"/>
                  </a:lnTo>
                  <a:lnTo>
                    <a:pt x="503" y="1043"/>
                  </a:lnTo>
                  <a:lnTo>
                    <a:pt x="512" y="1042"/>
                  </a:lnTo>
                  <a:lnTo>
                    <a:pt x="520" y="1041"/>
                  </a:lnTo>
                  <a:lnTo>
                    <a:pt x="527" y="1041"/>
                  </a:lnTo>
                  <a:lnTo>
                    <a:pt x="533" y="1040"/>
                  </a:lnTo>
                  <a:lnTo>
                    <a:pt x="542" y="1035"/>
                  </a:lnTo>
                  <a:lnTo>
                    <a:pt x="551" y="1026"/>
                  </a:lnTo>
                  <a:lnTo>
                    <a:pt x="559" y="1013"/>
                  </a:lnTo>
                  <a:lnTo>
                    <a:pt x="566" y="1002"/>
                  </a:lnTo>
                  <a:lnTo>
                    <a:pt x="568" y="996"/>
                  </a:lnTo>
                  <a:lnTo>
                    <a:pt x="571" y="990"/>
                  </a:lnTo>
                  <a:lnTo>
                    <a:pt x="574" y="984"/>
                  </a:lnTo>
                  <a:lnTo>
                    <a:pt x="578" y="979"/>
                  </a:lnTo>
                  <a:lnTo>
                    <a:pt x="581" y="973"/>
                  </a:lnTo>
                  <a:lnTo>
                    <a:pt x="587" y="966"/>
                  </a:lnTo>
                  <a:lnTo>
                    <a:pt x="594" y="959"/>
                  </a:lnTo>
                  <a:lnTo>
                    <a:pt x="603" y="951"/>
                  </a:lnTo>
                  <a:lnTo>
                    <a:pt x="611" y="943"/>
                  </a:lnTo>
                  <a:lnTo>
                    <a:pt x="620" y="933"/>
                  </a:lnTo>
                  <a:lnTo>
                    <a:pt x="631" y="919"/>
                  </a:lnTo>
                  <a:lnTo>
                    <a:pt x="642" y="904"/>
                  </a:lnTo>
                  <a:lnTo>
                    <a:pt x="654" y="888"/>
                  </a:lnTo>
                  <a:lnTo>
                    <a:pt x="665" y="871"/>
                  </a:lnTo>
                  <a:lnTo>
                    <a:pt x="677" y="855"/>
                  </a:lnTo>
                  <a:lnTo>
                    <a:pt x="687" y="840"/>
                  </a:lnTo>
                  <a:lnTo>
                    <a:pt x="688" y="840"/>
                  </a:lnTo>
                  <a:lnTo>
                    <a:pt x="689" y="840"/>
                  </a:lnTo>
                  <a:lnTo>
                    <a:pt x="691" y="841"/>
                  </a:lnTo>
                  <a:lnTo>
                    <a:pt x="715" y="843"/>
                  </a:lnTo>
                  <a:lnTo>
                    <a:pt x="739" y="843"/>
                  </a:lnTo>
                  <a:lnTo>
                    <a:pt x="762" y="841"/>
                  </a:lnTo>
                  <a:lnTo>
                    <a:pt x="784" y="839"/>
                  </a:lnTo>
                  <a:lnTo>
                    <a:pt x="805" y="836"/>
                  </a:lnTo>
                  <a:lnTo>
                    <a:pt x="825" y="832"/>
                  </a:lnTo>
                  <a:lnTo>
                    <a:pt x="845" y="826"/>
                  </a:lnTo>
                  <a:lnTo>
                    <a:pt x="863" y="820"/>
                  </a:lnTo>
                  <a:lnTo>
                    <a:pt x="881" y="814"/>
                  </a:lnTo>
                  <a:lnTo>
                    <a:pt x="897" y="810"/>
                  </a:lnTo>
                  <a:lnTo>
                    <a:pt x="912" y="809"/>
                  </a:lnTo>
                  <a:lnTo>
                    <a:pt x="926" y="809"/>
                  </a:lnTo>
                  <a:lnTo>
                    <a:pt x="937" y="810"/>
                  </a:lnTo>
                  <a:lnTo>
                    <a:pt x="947" y="813"/>
                  </a:lnTo>
                  <a:lnTo>
                    <a:pt x="955" y="815"/>
                  </a:lnTo>
                  <a:lnTo>
                    <a:pt x="962" y="816"/>
                  </a:lnTo>
                  <a:lnTo>
                    <a:pt x="967" y="829"/>
                  </a:lnTo>
                  <a:lnTo>
                    <a:pt x="964" y="855"/>
                  </a:lnTo>
                  <a:lnTo>
                    <a:pt x="961" y="892"/>
                  </a:lnTo>
                  <a:lnTo>
                    <a:pt x="968" y="933"/>
                  </a:lnTo>
                  <a:lnTo>
                    <a:pt x="981" y="969"/>
                  </a:lnTo>
                  <a:lnTo>
                    <a:pt x="987" y="1001"/>
                  </a:lnTo>
                  <a:lnTo>
                    <a:pt x="991" y="1031"/>
                  </a:lnTo>
                  <a:lnTo>
                    <a:pt x="995" y="1065"/>
                  </a:lnTo>
                  <a:lnTo>
                    <a:pt x="998" y="1090"/>
                  </a:lnTo>
                  <a:lnTo>
                    <a:pt x="1000" y="1119"/>
                  </a:lnTo>
                  <a:lnTo>
                    <a:pt x="998" y="1150"/>
                  </a:lnTo>
                  <a:lnTo>
                    <a:pt x="991" y="1183"/>
                  </a:lnTo>
                  <a:lnTo>
                    <a:pt x="989" y="1188"/>
                  </a:lnTo>
                  <a:lnTo>
                    <a:pt x="987" y="1193"/>
                  </a:lnTo>
                  <a:lnTo>
                    <a:pt x="983" y="1199"/>
                  </a:lnTo>
                  <a:lnTo>
                    <a:pt x="977" y="1212"/>
                  </a:lnTo>
                  <a:lnTo>
                    <a:pt x="973" y="1232"/>
                  </a:lnTo>
                  <a:lnTo>
                    <a:pt x="974" y="1252"/>
                  </a:lnTo>
                  <a:lnTo>
                    <a:pt x="980" y="1268"/>
                  </a:lnTo>
                  <a:lnTo>
                    <a:pt x="991" y="1276"/>
                  </a:lnTo>
                  <a:lnTo>
                    <a:pt x="997" y="1277"/>
                  </a:lnTo>
                  <a:lnTo>
                    <a:pt x="1005" y="1277"/>
                  </a:lnTo>
                  <a:lnTo>
                    <a:pt x="1014" y="1278"/>
                  </a:lnTo>
                  <a:lnTo>
                    <a:pt x="1025" y="1278"/>
                  </a:lnTo>
                  <a:lnTo>
                    <a:pt x="1036" y="1278"/>
                  </a:lnTo>
                  <a:lnTo>
                    <a:pt x="1050" y="1280"/>
                  </a:lnTo>
                  <a:lnTo>
                    <a:pt x="1064" y="1280"/>
                  </a:lnTo>
                  <a:lnTo>
                    <a:pt x="1078" y="1280"/>
                  </a:lnTo>
                  <a:lnTo>
                    <a:pt x="1093" y="1280"/>
                  </a:lnTo>
                  <a:lnTo>
                    <a:pt x="1109" y="1280"/>
                  </a:lnTo>
                  <a:lnTo>
                    <a:pt x="1124" y="1278"/>
                  </a:lnTo>
                  <a:lnTo>
                    <a:pt x="1140" y="1278"/>
                  </a:lnTo>
                  <a:lnTo>
                    <a:pt x="1155" y="1277"/>
                  </a:lnTo>
                  <a:lnTo>
                    <a:pt x="1170" y="1276"/>
                  </a:lnTo>
                  <a:lnTo>
                    <a:pt x="1184" y="1275"/>
                  </a:lnTo>
                  <a:lnTo>
                    <a:pt x="1197" y="1273"/>
                  </a:lnTo>
                  <a:lnTo>
                    <a:pt x="1218" y="1267"/>
                  </a:lnTo>
                  <a:lnTo>
                    <a:pt x="1237" y="1260"/>
                  </a:lnTo>
                  <a:lnTo>
                    <a:pt x="1250" y="1250"/>
                  </a:lnTo>
                  <a:lnTo>
                    <a:pt x="1261" y="1238"/>
                  </a:lnTo>
                  <a:lnTo>
                    <a:pt x="1264" y="1228"/>
                  </a:lnTo>
                  <a:lnTo>
                    <a:pt x="1262" y="1217"/>
                  </a:lnTo>
                  <a:lnTo>
                    <a:pt x="1253" y="1209"/>
                  </a:lnTo>
                  <a:lnTo>
                    <a:pt x="1235" y="1203"/>
                  </a:lnTo>
                  <a:lnTo>
                    <a:pt x="1217" y="1201"/>
                  </a:lnTo>
                  <a:lnTo>
                    <a:pt x="1202" y="1199"/>
                  </a:lnTo>
                  <a:lnTo>
                    <a:pt x="1187" y="1198"/>
                  </a:lnTo>
                  <a:lnTo>
                    <a:pt x="1174" y="1195"/>
                  </a:lnTo>
                  <a:lnTo>
                    <a:pt x="1163" y="1194"/>
                  </a:lnTo>
                  <a:lnTo>
                    <a:pt x="1151" y="1191"/>
                  </a:lnTo>
                  <a:lnTo>
                    <a:pt x="1139" y="1186"/>
                  </a:lnTo>
                  <a:lnTo>
                    <a:pt x="1126" y="1180"/>
                  </a:lnTo>
                  <a:lnTo>
                    <a:pt x="1121" y="1173"/>
                  </a:lnTo>
                  <a:lnTo>
                    <a:pt x="1114" y="1164"/>
                  </a:lnTo>
                  <a:lnTo>
                    <a:pt x="1109" y="1154"/>
                  </a:lnTo>
                  <a:lnTo>
                    <a:pt x="1103" y="1146"/>
                  </a:lnTo>
                  <a:lnTo>
                    <a:pt x="1101" y="1142"/>
                  </a:lnTo>
                  <a:lnTo>
                    <a:pt x="1097" y="1140"/>
                  </a:lnTo>
                  <a:lnTo>
                    <a:pt x="1094" y="1139"/>
                  </a:lnTo>
                  <a:lnTo>
                    <a:pt x="1090" y="1138"/>
                  </a:lnTo>
                  <a:lnTo>
                    <a:pt x="1089" y="1133"/>
                  </a:lnTo>
                  <a:lnTo>
                    <a:pt x="1088" y="1129"/>
                  </a:lnTo>
                  <a:lnTo>
                    <a:pt x="1088" y="1125"/>
                  </a:lnTo>
                  <a:lnTo>
                    <a:pt x="1087" y="1124"/>
                  </a:lnTo>
                  <a:lnTo>
                    <a:pt x="1083" y="1092"/>
                  </a:lnTo>
                  <a:lnTo>
                    <a:pt x="1083" y="1039"/>
                  </a:lnTo>
                  <a:lnTo>
                    <a:pt x="1084" y="975"/>
                  </a:lnTo>
                  <a:lnTo>
                    <a:pt x="1084" y="913"/>
                  </a:lnTo>
                  <a:lnTo>
                    <a:pt x="1083" y="885"/>
                  </a:lnTo>
                  <a:lnTo>
                    <a:pt x="1082" y="863"/>
                  </a:lnTo>
                  <a:lnTo>
                    <a:pt x="1081" y="847"/>
                  </a:lnTo>
                  <a:lnTo>
                    <a:pt x="1082" y="833"/>
                  </a:lnTo>
                  <a:lnTo>
                    <a:pt x="1087" y="795"/>
                  </a:lnTo>
                  <a:lnTo>
                    <a:pt x="1090" y="757"/>
                  </a:lnTo>
                  <a:lnTo>
                    <a:pt x="1086" y="723"/>
                  </a:lnTo>
                  <a:lnTo>
                    <a:pt x="1068" y="699"/>
                  </a:lnTo>
                  <a:lnTo>
                    <a:pt x="1060" y="693"/>
                  </a:lnTo>
                  <a:lnTo>
                    <a:pt x="1053" y="688"/>
                  </a:lnTo>
                  <a:lnTo>
                    <a:pt x="1046" y="685"/>
                  </a:lnTo>
                  <a:lnTo>
                    <a:pt x="1040" y="681"/>
                  </a:lnTo>
                  <a:lnTo>
                    <a:pt x="1033" y="680"/>
                  </a:lnTo>
                  <a:lnTo>
                    <a:pt x="1025" y="678"/>
                  </a:lnTo>
                  <a:lnTo>
                    <a:pt x="1018" y="677"/>
                  </a:lnTo>
                  <a:lnTo>
                    <a:pt x="1008" y="675"/>
                  </a:lnTo>
                  <a:lnTo>
                    <a:pt x="997" y="674"/>
                  </a:lnTo>
                  <a:lnTo>
                    <a:pt x="982" y="672"/>
                  </a:lnTo>
                  <a:lnTo>
                    <a:pt x="965" y="669"/>
                  </a:lnTo>
                  <a:lnTo>
                    <a:pt x="946" y="665"/>
                  </a:lnTo>
                  <a:lnTo>
                    <a:pt x="928" y="662"/>
                  </a:lnTo>
                  <a:lnTo>
                    <a:pt x="911" y="658"/>
                  </a:lnTo>
                  <a:lnTo>
                    <a:pt x="896" y="655"/>
                  </a:lnTo>
                  <a:lnTo>
                    <a:pt x="885" y="652"/>
                  </a:lnTo>
                  <a:lnTo>
                    <a:pt x="876" y="651"/>
                  </a:lnTo>
                  <a:lnTo>
                    <a:pt x="863" y="651"/>
                  </a:lnTo>
                  <a:lnTo>
                    <a:pt x="851" y="650"/>
                  </a:lnTo>
                  <a:lnTo>
                    <a:pt x="837" y="650"/>
                  </a:lnTo>
                  <a:lnTo>
                    <a:pt x="824" y="651"/>
                  </a:lnTo>
                  <a:lnTo>
                    <a:pt x="814" y="651"/>
                  </a:lnTo>
                  <a:lnTo>
                    <a:pt x="807" y="651"/>
                  </a:lnTo>
                  <a:lnTo>
                    <a:pt x="805" y="651"/>
                  </a:lnTo>
                  <a:lnTo>
                    <a:pt x="808" y="639"/>
                  </a:lnTo>
                  <a:lnTo>
                    <a:pt x="843" y="622"/>
                  </a:lnTo>
                  <a:lnTo>
                    <a:pt x="841" y="620"/>
                  </a:lnTo>
                  <a:lnTo>
                    <a:pt x="843" y="612"/>
                  </a:lnTo>
                  <a:lnTo>
                    <a:pt x="848" y="592"/>
                  </a:lnTo>
                  <a:lnTo>
                    <a:pt x="866" y="558"/>
                  </a:lnTo>
                  <a:lnTo>
                    <a:pt x="878" y="538"/>
                  </a:lnTo>
                  <a:lnTo>
                    <a:pt x="891" y="520"/>
                  </a:lnTo>
                  <a:lnTo>
                    <a:pt x="905" y="503"/>
                  </a:lnTo>
                  <a:lnTo>
                    <a:pt x="917" y="485"/>
                  </a:lnTo>
                  <a:lnTo>
                    <a:pt x="929" y="469"/>
                  </a:lnTo>
                  <a:lnTo>
                    <a:pt x="939" y="453"/>
                  </a:lnTo>
                  <a:lnTo>
                    <a:pt x="949" y="436"/>
                  </a:lnTo>
                  <a:lnTo>
                    <a:pt x="955" y="418"/>
                  </a:lnTo>
                  <a:lnTo>
                    <a:pt x="964" y="399"/>
                  </a:lnTo>
                  <a:lnTo>
                    <a:pt x="973" y="382"/>
                  </a:lnTo>
                  <a:lnTo>
                    <a:pt x="984" y="365"/>
                  </a:lnTo>
                  <a:lnTo>
                    <a:pt x="996" y="352"/>
                  </a:lnTo>
                  <a:lnTo>
                    <a:pt x="1008" y="341"/>
                  </a:lnTo>
                  <a:lnTo>
                    <a:pt x="1020" y="332"/>
                  </a:lnTo>
                  <a:lnTo>
                    <a:pt x="1030" y="325"/>
                  </a:lnTo>
                  <a:lnTo>
                    <a:pt x="1038" y="320"/>
                  </a:lnTo>
                  <a:lnTo>
                    <a:pt x="1050" y="316"/>
                  </a:lnTo>
                  <a:lnTo>
                    <a:pt x="1067" y="310"/>
                  </a:lnTo>
                  <a:lnTo>
                    <a:pt x="1090" y="302"/>
                  </a:lnTo>
                  <a:lnTo>
                    <a:pt x="1116" y="294"/>
                  </a:lnTo>
                  <a:lnTo>
                    <a:pt x="1141" y="287"/>
                  </a:lnTo>
                  <a:lnTo>
                    <a:pt x="1165" y="282"/>
                  </a:lnTo>
                  <a:lnTo>
                    <a:pt x="1186" y="279"/>
                  </a:lnTo>
                  <a:lnTo>
                    <a:pt x="1200" y="280"/>
                  </a:lnTo>
                  <a:lnTo>
                    <a:pt x="1209" y="282"/>
                  </a:lnTo>
                  <a:lnTo>
                    <a:pt x="1218" y="282"/>
                  </a:lnTo>
                  <a:lnTo>
                    <a:pt x="1225" y="282"/>
                  </a:lnTo>
                  <a:lnTo>
                    <a:pt x="1232" y="280"/>
                  </a:lnTo>
                  <a:lnTo>
                    <a:pt x="1238" y="279"/>
                  </a:lnTo>
                  <a:lnTo>
                    <a:pt x="1243" y="275"/>
                  </a:lnTo>
                  <a:lnTo>
                    <a:pt x="1248" y="273"/>
                  </a:lnTo>
                  <a:lnTo>
                    <a:pt x="1253" y="271"/>
                  </a:lnTo>
                  <a:lnTo>
                    <a:pt x="1264" y="266"/>
                  </a:lnTo>
                  <a:lnTo>
                    <a:pt x="1285" y="256"/>
                  </a:lnTo>
                  <a:lnTo>
                    <a:pt x="1313" y="243"/>
                  </a:lnTo>
                  <a:lnTo>
                    <a:pt x="1343" y="228"/>
                  </a:lnTo>
                  <a:lnTo>
                    <a:pt x="1372" y="214"/>
                  </a:lnTo>
                  <a:lnTo>
                    <a:pt x="1398" y="202"/>
                  </a:lnTo>
                  <a:lnTo>
                    <a:pt x="1416" y="194"/>
                  </a:lnTo>
                  <a:lnTo>
                    <a:pt x="1423" y="190"/>
                  </a:lnTo>
                  <a:lnTo>
                    <a:pt x="1423" y="175"/>
                  </a:lnTo>
                  <a:lnTo>
                    <a:pt x="1424" y="175"/>
                  </a:lnTo>
                  <a:lnTo>
                    <a:pt x="1427" y="175"/>
                  </a:lnTo>
                  <a:lnTo>
                    <a:pt x="1431" y="176"/>
                  </a:lnTo>
                  <a:lnTo>
                    <a:pt x="1439" y="182"/>
                  </a:lnTo>
                  <a:lnTo>
                    <a:pt x="1446" y="189"/>
                  </a:lnTo>
                  <a:lnTo>
                    <a:pt x="1451" y="194"/>
                  </a:lnTo>
                  <a:lnTo>
                    <a:pt x="1457" y="195"/>
                  </a:lnTo>
                  <a:lnTo>
                    <a:pt x="1466" y="193"/>
                  </a:lnTo>
                  <a:lnTo>
                    <a:pt x="1472" y="190"/>
                  </a:lnTo>
                  <a:lnTo>
                    <a:pt x="1478" y="188"/>
                  </a:lnTo>
                  <a:lnTo>
                    <a:pt x="1484" y="184"/>
                  </a:lnTo>
                  <a:lnTo>
                    <a:pt x="1490" y="181"/>
                  </a:lnTo>
                  <a:lnTo>
                    <a:pt x="1497" y="189"/>
                  </a:lnTo>
                  <a:lnTo>
                    <a:pt x="1505" y="196"/>
                  </a:lnTo>
                  <a:lnTo>
                    <a:pt x="1512" y="199"/>
                  </a:lnTo>
                  <a:lnTo>
                    <a:pt x="1520" y="201"/>
                  </a:lnTo>
                  <a:lnTo>
                    <a:pt x="1531" y="193"/>
                  </a:lnTo>
                  <a:lnTo>
                    <a:pt x="1541" y="176"/>
                  </a:lnTo>
                  <a:lnTo>
                    <a:pt x="1544" y="152"/>
                  </a:lnTo>
                  <a:lnTo>
                    <a:pt x="1543" y="124"/>
                  </a:lnTo>
                  <a:lnTo>
                    <a:pt x="2218" y="0"/>
                  </a:lnTo>
                  <a:close/>
                </a:path>
              </a:pathLst>
            </a:custGeom>
            <a:solidFill>
              <a:srgbClr val="000000"/>
            </a:solidFill>
            <a:ln w="9525">
              <a:noFill/>
              <a:round/>
              <a:headEnd/>
              <a:tailEnd/>
            </a:ln>
          </p:spPr>
          <p:txBody>
            <a:bodyPr/>
            <a:lstStyle/>
            <a:p>
              <a:endParaRPr lang="en-US"/>
            </a:p>
          </p:txBody>
        </p:sp>
        <p:sp>
          <p:nvSpPr>
            <p:cNvPr id="13327" name="Freeform 14"/>
            <p:cNvSpPr>
              <a:spLocks/>
            </p:cNvSpPr>
            <p:nvPr/>
          </p:nvSpPr>
          <p:spPr bwMode="auto">
            <a:xfrm>
              <a:off x="821" y="2221"/>
              <a:ext cx="74" cy="83"/>
            </a:xfrm>
            <a:custGeom>
              <a:avLst/>
              <a:gdLst>
                <a:gd name="T0" fmla="*/ 1 w 146"/>
                <a:gd name="T1" fmla="*/ 1 h 166"/>
                <a:gd name="T2" fmla="*/ 1 w 146"/>
                <a:gd name="T3" fmla="*/ 1 h 166"/>
                <a:gd name="T4" fmla="*/ 1 w 146"/>
                <a:gd name="T5" fmla="*/ 1 h 166"/>
                <a:gd name="T6" fmla="*/ 1 w 146"/>
                <a:gd name="T7" fmla="*/ 1 h 166"/>
                <a:gd name="T8" fmla="*/ 1 w 146"/>
                <a:gd name="T9" fmla="*/ 1 h 166"/>
                <a:gd name="T10" fmla="*/ 1 w 146"/>
                <a:gd name="T11" fmla="*/ 1 h 166"/>
                <a:gd name="T12" fmla="*/ 1 w 146"/>
                <a:gd name="T13" fmla="*/ 1 h 166"/>
                <a:gd name="T14" fmla="*/ 1 w 146"/>
                <a:gd name="T15" fmla="*/ 1 h 166"/>
                <a:gd name="T16" fmla="*/ 1 w 146"/>
                <a:gd name="T17" fmla="*/ 1 h 166"/>
                <a:gd name="T18" fmla="*/ 1 w 146"/>
                <a:gd name="T19" fmla="*/ 1 h 166"/>
                <a:gd name="T20" fmla="*/ 1 w 146"/>
                <a:gd name="T21" fmla="*/ 1 h 166"/>
                <a:gd name="T22" fmla="*/ 1 w 146"/>
                <a:gd name="T23" fmla="*/ 1 h 166"/>
                <a:gd name="T24" fmla="*/ 1 w 146"/>
                <a:gd name="T25" fmla="*/ 1 h 166"/>
                <a:gd name="T26" fmla="*/ 1 w 146"/>
                <a:gd name="T27" fmla="*/ 1 h 166"/>
                <a:gd name="T28" fmla="*/ 1 w 146"/>
                <a:gd name="T29" fmla="*/ 1 h 166"/>
                <a:gd name="T30" fmla="*/ 1 w 146"/>
                <a:gd name="T31" fmla="*/ 1 h 166"/>
                <a:gd name="T32" fmla="*/ 1 w 146"/>
                <a:gd name="T33" fmla="*/ 1 h 166"/>
                <a:gd name="T34" fmla="*/ 0 w 146"/>
                <a:gd name="T35" fmla="*/ 1 h 166"/>
                <a:gd name="T36" fmla="*/ 1 w 146"/>
                <a:gd name="T37" fmla="*/ 1 h 166"/>
                <a:gd name="T38" fmla="*/ 1 w 146"/>
                <a:gd name="T39" fmla="*/ 1 h 166"/>
                <a:gd name="T40" fmla="*/ 1 w 146"/>
                <a:gd name="T41" fmla="*/ 1 h 166"/>
                <a:gd name="T42" fmla="*/ 1 w 146"/>
                <a:gd name="T43" fmla="*/ 1 h 166"/>
                <a:gd name="T44" fmla="*/ 1 w 146"/>
                <a:gd name="T45" fmla="*/ 1 h 166"/>
                <a:gd name="T46" fmla="*/ 1 w 146"/>
                <a:gd name="T47" fmla="*/ 1 h 166"/>
                <a:gd name="T48" fmla="*/ 1 w 146"/>
                <a:gd name="T49" fmla="*/ 1 h 166"/>
                <a:gd name="T50" fmla="*/ 1 w 146"/>
                <a:gd name="T51" fmla="*/ 1 h 166"/>
                <a:gd name="T52" fmla="*/ 1 w 146"/>
                <a:gd name="T53" fmla="*/ 1 h 166"/>
                <a:gd name="T54" fmla="*/ 1 w 146"/>
                <a:gd name="T55" fmla="*/ 1 h 166"/>
                <a:gd name="T56" fmla="*/ 1 w 146"/>
                <a:gd name="T57" fmla="*/ 1 h 166"/>
                <a:gd name="T58" fmla="*/ 1 w 146"/>
                <a:gd name="T59" fmla="*/ 1 h 166"/>
                <a:gd name="T60" fmla="*/ 1 w 146"/>
                <a:gd name="T61" fmla="*/ 1 h 166"/>
                <a:gd name="T62" fmla="*/ 1 w 146"/>
                <a:gd name="T63" fmla="*/ 1 h 166"/>
                <a:gd name="T64" fmla="*/ 1 w 146"/>
                <a:gd name="T65" fmla="*/ 1 h 166"/>
                <a:gd name="T66" fmla="*/ 1 w 146"/>
                <a:gd name="T67" fmla="*/ 1 h 166"/>
                <a:gd name="T68" fmla="*/ 1 w 146"/>
                <a:gd name="T69" fmla="*/ 1 h 166"/>
                <a:gd name="T70" fmla="*/ 1 w 146"/>
                <a:gd name="T71" fmla="*/ 1 h 166"/>
                <a:gd name="T72" fmla="*/ 1 w 146"/>
                <a:gd name="T73" fmla="*/ 1 h 166"/>
                <a:gd name="T74" fmla="*/ 1 w 146"/>
                <a:gd name="T75" fmla="*/ 1 h 166"/>
                <a:gd name="T76" fmla="*/ 1 w 146"/>
                <a:gd name="T77" fmla="*/ 1 h 166"/>
                <a:gd name="T78" fmla="*/ 1 w 146"/>
                <a:gd name="T79" fmla="*/ 1 h 166"/>
                <a:gd name="T80" fmla="*/ 1 w 146"/>
                <a:gd name="T81" fmla="*/ 1 h 166"/>
                <a:gd name="T82" fmla="*/ 1 w 146"/>
                <a:gd name="T83" fmla="*/ 1 h 16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6"/>
                <a:gd name="T127" fmla="*/ 0 h 166"/>
                <a:gd name="T128" fmla="*/ 146 w 146"/>
                <a:gd name="T129" fmla="*/ 166 h 16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6" h="166">
                  <a:moveTo>
                    <a:pt x="109" y="63"/>
                  </a:moveTo>
                  <a:lnTo>
                    <a:pt x="125" y="59"/>
                  </a:lnTo>
                  <a:lnTo>
                    <a:pt x="146" y="117"/>
                  </a:lnTo>
                  <a:lnTo>
                    <a:pt x="145" y="113"/>
                  </a:lnTo>
                  <a:lnTo>
                    <a:pt x="144" y="104"/>
                  </a:lnTo>
                  <a:lnTo>
                    <a:pt x="140" y="91"/>
                  </a:lnTo>
                  <a:lnTo>
                    <a:pt x="136" y="76"/>
                  </a:lnTo>
                  <a:lnTo>
                    <a:pt x="132" y="64"/>
                  </a:lnTo>
                  <a:lnTo>
                    <a:pt x="128" y="52"/>
                  </a:lnTo>
                  <a:lnTo>
                    <a:pt x="123" y="42"/>
                  </a:lnTo>
                  <a:lnTo>
                    <a:pt x="115" y="31"/>
                  </a:lnTo>
                  <a:lnTo>
                    <a:pt x="110" y="28"/>
                  </a:lnTo>
                  <a:lnTo>
                    <a:pt x="106" y="25"/>
                  </a:lnTo>
                  <a:lnTo>
                    <a:pt x="100" y="22"/>
                  </a:lnTo>
                  <a:lnTo>
                    <a:pt x="95" y="20"/>
                  </a:lnTo>
                  <a:lnTo>
                    <a:pt x="90" y="19"/>
                  </a:lnTo>
                  <a:lnTo>
                    <a:pt x="85" y="18"/>
                  </a:lnTo>
                  <a:lnTo>
                    <a:pt x="80" y="18"/>
                  </a:lnTo>
                  <a:lnTo>
                    <a:pt x="78" y="18"/>
                  </a:lnTo>
                  <a:lnTo>
                    <a:pt x="79" y="10"/>
                  </a:lnTo>
                  <a:lnTo>
                    <a:pt x="80" y="5"/>
                  </a:lnTo>
                  <a:lnTo>
                    <a:pt x="82" y="2"/>
                  </a:lnTo>
                  <a:lnTo>
                    <a:pt x="82" y="0"/>
                  </a:lnTo>
                  <a:lnTo>
                    <a:pt x="32" y="12"/>
                  </a:lnTo>
                  <a:lnTo>
                    <a:pt x="32" y="13"/>
                  </a:lnTo>
                  <a:lnTo>
                    <a:pt x="31" y="15"/>
                  </a:lnTo>
                  <a:lnTo>
                    <a:pt x="31" y="18"/>
                  </a:lnTo>
                  <a:lnTo>
                    <a:pt x="30" y="22"/>
                  </a:lnTo>
                  <a:lnTo>
                    <a:pt x="25" y="23"/>
                  </a:lnTo>
                  <a:lnTo>
                    <a:pt x="18" y="26"/>
                  </a:lnTo>
                  <a:lnTo>
                    <a:pt x="12" y="30"/>
                  </a:lnTo>
                  <a:lnTo>
                    <a:pt x="7" y="37"/>
                  </a:lnTo>
                  <a:lnTo>
                    <a:pt x="3" y="43"/>
                  </a:lnTo>
                  <a:lnTo>
                    <a:pt x="1" y="51"/>
                  </a:lnTo>
                  <a:lnTo>
                    <a:pt x="0" y="60"/>
                  </a:lnTo>
                  <a:lnTo>
                    <a:pt x="0" y="71"/>
                  </a:lnTo>
                  <a:lnTo>
                    <a:pt x="1" y="73"/>
                  </a:lnTo>
                  <a:lnTo>
                    <a:pt x="3" y="66"/>
                  </a:lnTo>
                  <a:lnTo>
                    <a:pt x="7" y="55"/>
                  </a:lnTo>
                  <a:lnTo>
                    <a:pt x="12" y="43"/>
                  </a:lnTo>
                  <a:lnTo>
                    <a:pt x="16" y="40"/>
                  </a:lnTo>
                  <a:lnTo>
                    <a:pt x="20" y="36"/>
                  </a:lnTo>
                  <a:lnTo>
                    <a:pt x="24" y="34"/>
                  </a:lnTo>
                  <a:lnTo>
                    <a:pt x="29" y="33"/>
                  </a:lnTo>
                  <a:lnTo>
                    <a:pt x="27" y="44"/>
                  </a:lnTo>
                  <a:lnTo>
                    <a:pt x="26" y="57"/>
                  </a:lnTo>
                  <a:lnTo>
                    <a:pt x="26" y="71"/>
                  </a:lnTo>
                  <a:lnTo>
                    <a:pt x="27" y="83"/>
                  </a:lnTo>
                  <a:lnTo>
                    <a:pt x="31" y="95"/>
                  </a:lnTo>
                  <a:lnTo>
                    <a:pt x="35" y="108"/>
                  </a:lnTo>
                  <a:lnTo>
                    <a:pt x="41" y="121"/>
                  </a:lnTo>
                  <a:lnTo>
                    <a:pt x="47" y="134"/>
                  </a:lnTo>
                  <a:lnTo>
                    <a:pt x="53" y="147"/>
                  </a:lnTo>
                  <a:lnTo>
                    <a:pt x="57" y="156"/>
                  </a:lnTo>
                  <a:lnTo>
                    <a:pt x="61" y="163"/>
                  </a:lnTo>
                  <a:lnTo>
                    <a:pt x="62" y="165"/>
                  </a:lnTo>
                  <a:lnTo>
                    <a:pt x="122" y="166"/>
                  </a:lnTo>
                  <a:lnTo>
                    <a:pt x="121" y="164"/>
                  </a:lnTo>
                  <a:lnTo>
                    <a:pt x="118" y="161"/>
                  </a:lnTo>
                  <a:lnTo>
                    <a:pt x="113" y="151"/>
                  </a:lnTo>
                  <a:lnTo>
                    <a:pt x="109" y="146"/>
                  </a:lnTo>
                  <a:lnTo>
                    <a:pt x="105" y="136"/>
                  </a:lnTo>
                  <a:lnTo>
                    <a:pt x="100" y="126"/>
                  </a:lnTo>
                  <a:lnTo>
                    <a:pt x="94" y="114"/>
                  </a:lnTo>
                  <a:lnTo>
                    <a:pt x="90" y="102"/>
                  </a:lnTo>
                  <a:lnTo>
                    <a:pt x="85" y="88"/>
                  </a:lnTo>
                  <a:lnTo>
                    <a:pt x="82" y="74"/>
                  </a:lnTo>
                  <a:lnTo>
                    <a:pt x="78" y="59"/>
                  </a:lnTo>
                  <a:lnTo>
                    <a:pt x="77" y="49"/>
                  </a:lnTo>
                  <a:lnTo>
                    <a:pt x="77" y="40"/>
                  </a:lnTo>
                  <a:lnTo>
                    <a:pt x="77" y="31"/>
                  </a:lnTo>
                  <a:lnTo>
                    <a:pt x="78" y="23"/>
                  </a:lnTo>
                  <a:lnTo>
                    <a:pt x="90" y="23"/>
                  </a:lnTo>
                  <a:lnTo>
                    <a:pt x="85" y="29"/>
                  </a:lnTo>
                  <a:lnTo>
                    <a:pt x="90" y="33"/>
                  </a:lnTo>
                  <a:lnTo>
                    <a:pt x="95" y="28"/>
                  </a:lnTo>
                  <a:lnTo>
                    <a:pt x="100" y="34"/>
                  </a:lnTo>
                  <a:lnTo>
                    <a:pt x="94" y="37"/>
                  </a:lnTo>
                  <a:lnTo>
                    <a:pt x="99" y="44"/>
                  </a:lnTo>
                  <a:lnTo>
                    <a:pt x="111" y="38"/>
                  </a:lnTo>
                  <a:lnTo>
                    <a:pt x="113" y="44"/>
                  </a:lnTo>
                  <a:lnTo>
                    <a:pt x="103" y="52"/>
                  </a:lnTo>
                  <a:lnTo>
                    <a:pt x="109" y="63"/>
                  </a:lnTo>
                  <a:close/>
                </a:path>
              </a:pathLst>
            </a:custGeom>
            <a:solidFill>
              <a:srgbClr val="BFBFBF"/>
            </a:solidFill>
            <a:ln w="9525">
              <a:noFill/>
              <a:round/>
              <a:headEnd/>
              <a:tailEnd/>
            </a:ln>
          </p:spPr>
          <p:txBody>
            <a:bodyPr/>
            <a:lstStyle/>
            <a:p>
              <a:endParaRPr lang="en-US"/>
            </a:p>
          </p:txBody>
        </p:sp>
        <p:sp>
          <p:nvSpPr>
            <p:cNvPr id="13328" name="Freeform 15"/>
            <p:cNvSpPr>
              <a:spLocks/>
            </p:cNvSpPr>
            <p:nvPr/>
          </p:nvSpPr>
          <p:spPr bwMode="auto">
            <a:xfrm>
              <a:off x="786" y="2271"/>
              <a:ext cx="362" cy="251"/>
            </a:xfrm>
            <a:custGeom>
              <a:avLst/>
              <a:gdLst>
                <a:gd name="T0" fmla="*/ 1 w 724"/>
                <a:gd name="T1" fmla="*/ 1 h 500"/>
                <a:gd name="T2" fmla="*/ 1 w 724"/>
                <a:gd name="T3" fmla="*/ 1 h 500"/>
                <a:gd name="T4" fmla="*/ 1 w 724"/>
                <a:gd name="T5" fmla="*/ 1 h 500"/>
                <a:gd name="T6" fmla="*/ 1 w 724"/>
                <a:gd name="T7" fmla="*/ 1 h 500"/>
                <a:gd name="T8" fmla="*/ 1 w 724"/>
                <a:gd name="T9" fmla="*/ 1 h 500"/>
                <a:gd name="T10" fmla="*/ 1 w 724"/>
                <a:gd name="T11" fmla="*/ 1 h 500"/>
                <a:gd name="T12" fmla="*/ 1 w 724"/>
                <a:gd name="T13" fmla="*/ 1 h 500"/>
                <a:gd name="T14" fmla="*/ 1 w 724"/>
                <a:gd name="T15" fmla="*/ 1 h 500"/>
                <a:gd name="T16" fmla="*/ 1 w 724"/>
                <a:gd name="T17" fmla="*/ 1 h 500"/>
                <a:gd name="T18" fmla="*/ 1 w 724"/>
                <a:gd name="T19" fmla="*/ 1 h 500"/>
                <a:gd name="T20" fmla="*/ 1 w 724"/>
                <a:gd name="T21" fmla="*/ 1 h 500"/>
                <a:gd name="T22" fmla="*/ 1 w 724"/>
                <a:gd name="T23" fmla="*/ 1 h 500"/>
                <a:gd name="T24" fmla="*/ 1 w 724"/>
                <a:gd name="T25" fmla="*/ 1 h 500"/>
                <a:gd name="T26" fmla="*/ 1 w 724"/>
                <a:gd name="T27" fmla="*/ 1 h 500"/>
                <a:gd name="T28" fmla="*/ 1 w 724"/>
                <a:gd name="T29" fmla="*/ 1 h 500"/>
                <a:gd name="T30" fmla="*/ 1 w 724"/>
                <a:gd name="T31" fmla="*/ 1 h 500"/>
                <a:gd name="T32" fmla="*/ 1 w 724"/>
                <a:gd name="T33" fmla="*/ 1 h 500"/>
                <a:gd name="T34" fmla="*/ 1 w 724"/>
                <a:gd name="T35" fmla="*/ 1 h 500"/>
                <a:gd name="T36" fmla="*/ 1 w 724"/>
                <a:gd name="T37" fmla="*/ 1 h 500"/>
                <a:gd name="T38" fmla="*/ 1 w 724"/>
                <a:gd name="T39" fmla="*/ 1 h 500"/>
                <a:gd name="T40" fmla="*/ 1 w 724"/>
                <a:gd name="T41" fmla="*/ 1 h 500"/>
                <a:gd name="T42" fmla="*/ 1 w 724"/>
                <a:gd name="T43" fmla="*/ 1 h 500"/>
                <a:gd name="T44" fmla="*/ 1 w 724"/>
                <a:gd name="T45" fmla="*/ 1 h 500"/>
                <a:gd name="T46" fmla="*/ 1 w 724"/>
                <a:gd name="T47" fmla="*/ 1 h 500"/>
                <a:gd name="T48" fmla="*/ 1 w 724"/>
                <a:gd name="T49" fmla="*/ 1 h 500"/>
                <a:gd name="T50" fmla="*/ 1 w 724"/>
                <a:gd name="T51" fmla="*/ 1 h 500"/>
                <a:gd name="T52" fmla="*/ 1 w 724"/>
                <a:gd name="T53" fmla="*/ 1 h 500"/>
                <a:gd name="T54" fmla="*/ 1 w 724"/>
                <a:gd name="T55" fmla="*/ 1 h 500"/>
                <a:gd name="T56" fmla="*/ 1 w 724"/>
                <a:gd name="T57" fmla="*/ 1 h 500"/>
                <a:gd name="T58" fmla="*/ 1 w 724"/>
                <a:gd name="T59" fmla="*/ 1 h 500"/>
                <a:gd name="T60" fmla="*/ 1 w 724"/>
                <a:gd name="T61" fmla="*/ 1 h 500"/>
                <a:gd name="T62" fmla="*/ 1 w 724"/>
                <a:gd name="T63" fmla="*/ 1 h 500"/>
                <a:gd name="T64" fmla="*/ 1 w 724"/>
                <a:gd name="T65" fmla="*/ 1 h 500"/>
                <a:gd name="T66" fmla="*/ 1 w 724"/>
                <a:gd name="T67" fmla="*/ 1 h 500"/>
                <a:gd name="T68" fmla="*/ 1 w 724"/>
                <a:gd name="T69" fmla="*/ 1 h 500"/>
                <a:gd name="T70" fmla="*/ 1 w 724"/>
                <a:gd name="T71" fmla="*/ 1 h 500"/>
                <a:gd name="T72" fmla="*/ 1 w 724"/>
                <a:gd name="T73" fmla="*/ 1 h 500"/>
                <a:gd name="T74" fmla="*/ 1 w 724"/>
                <a:gd name="T75" fmla="*/ 1 h 500"/>
                <a:gd name="T76" fmla="*/ 1 w 724"/>
                <a:gd name="T77" fmla="*/ 1 h 500"/>
                <a:gd name="T78" fmla="*/ 1 w 724"/>
                <a:gd name="T79" fmla="*/ 1 h 500"/>
                <a:gd name="T80" fmla="*/ 1 w 724"/>
                <a:gd name="T81" fmla="*/ 1 h 500"/>
                <a:gd name="T82" fmla="*/ 1 w 724"/>
                <a:gd name="T83" fmla="*/ 1 h 500"/>
                <a:gd name="T84" fmla="*/ 1 w 724"/>
                <a:gd name="T85" fmla="*/ 1 h 500"/>
                <a:gd name="T86" fmla="*/ 1 w 724"/>
                <a:gd name="T87" fmla="*/ 1 h 500"/>
                <a:gd name="T88" fmla="*/ 1 w 724"/>
                <a:gd name="T89" fmla="*/ 1 h 500"/>
                <a:gd name="T90" fmla="*/ 1 w 724"/>
                <a:gd name="T91" fmla="*/ 1 h 500"/>
                <a:gd name="T92" fmla="*/ 1 w 724"/>
                <a:gd name="T93" fmla="*/ 1 h 500"/>
                <a:gd name="T94" fmla="*/ 1 w 724"/>
                <a:gd name="T95" fmla="*/ 1 h 500"/>
                <a:gd name="T96" fmla="*/ 1 w 724"/>
                <a:gd name="T97" fmla="*/ 1 h 500"/>
                <a:gd name="T98" fmla="*/ 1 w 724"/>
                <a:gd name="T99" fmla="*/ 1 h 500"/>
                <a:gd name="T100" fmla="*/ 1 w 724"/>
                <a:gd name="T101" fmla="*/ 1 h 500"/>
                <a:gd name="T102" fmla="*/ 1 w 724"/>
                <a:gd name="T103" fmla="*/ 1 h 500"/>
                <a:gd name="T104" fmla="*/ 1 w 724"/>
                <a:gd name="T105" fmla="*/ 1 h 500"/>
                <a:gd name="T106" fmla="*/ 1 w 724"/>
                <a:gd name="T107" fmla="*/ 1 h 500"/>
                <a:gd name="T108" fmla="*/ 1 w 724"/>
                <a:gd name="T109" fmla="*/ 1 h 500"/>
                <a:gd name="T110" fmla="*/ 1 w 724"/>
                <a:gd name="T111" fmla="*/ 1 h 500"/>
                <a:gd name="T112" fmla="*/ 1 w 724"/>
                <a:gd name="T113" fmla="*/ 1 h 500"/>
                <a:gd name="T114" fmla="*/ 1 w 724"/>
                <a:gd name="T115" fmla="*/ 1 h 500"/>
                <a:gd name="T116" fmla="*/ 1 w 724"/>
                <a:gd name="T117" fmla="*/ 1 h 500"/>
                <a:gd name="T118" fmla="*/ 1 w 724"/>
                <a:gd name="T119" fmla="*/ 1 h 500"/>
                <a:gd name="T120" fmla="*/ 1 w 724"/>
                <a:gd name="T121" fmla="*/ 0 h 50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724"/>
                <a:gd name="T184" fmla="*/ 0 h 500"/>
                <a:gd name="T185" fmla="*/ 724 w 724"/>
                <a:gd name="T186" fmla="*/ 500 h 50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724" h="500">
                  <a:moveTo>
                    <a:pt x="715" y="0"/>
                  </a:moveTo>
                  <a:lnTo>
                    <a:pt x="710" y="2"/>
                  </a:lnTo>
                  <a:lnTo>
                    <a:pt x="699" y="7"/>
                  </a:lnTo>
                  <a:lnTo>
                    <a:pt x="681" y="14"/>
                  </a:lnTo>
                  <a:lnTo>
                    <a:pt x="662" y="22"/>
                  </a:lnTo>
                  <a:lnTo>
                    <a:pt x="640" y="31"/>
                  </a:lnTo>
                  <a:lnTo>
                    <a:pt x="620" y="38"/>
                  </a:lnTo>
                  <a:lnTo>
                    <a:pt x="603" y="45"/>
                  </a:lnTo>
                  <a:lnTo>
                    <a:pt x="591" y="48"/>
                  </a:lnTo>
                  <a:lnTo>
                    <a:pt x="583" y="51"/>
                  </a:lnTo>
                  <a:lnTo>
                    <a:pt x="574" y="52"/>
                  </a:lnTo>
                  <a:lnTo>
                    <a:pt x="566" y="54"/>
                  </a:lnTo>
                  <a:lnTo>
                    <a:pt x="557" y="57"/>
                  </a:lnTo>
                  <a:lnTo>
                    <a:pt x="548" y="60"/>
                  </a:lnTo>
                  <a:lnTo>
                    <a:pt x="540" y="63"/>
                  </a:lnTo>
                  <a:lnTo>
                    <a:pt x="531" y="67"/>
                  </a:lnTo>
                  <a:lnTo>
                    <a:pt x="525" y="71"/>
                  </a:lnTo>
                  <a:lnTo>
                    <a:pt x="518" y="76"/>
                  </a:lnTo>
                  <a:lnTo>
                    <a:pt x="511" y="78"/>
                  </a:lnTo>
                  <a:lnTo>
                    <a:pt x="505" y="80"/>
                  </a:lnTo>
                  <a:lnTo>
                    <a:pt x="498" y="83"/>
                  </a:lnTo>
                  <a:lnTo>
                    <a:pt x="492" y="83"/>
                  </a:lnTo>
                  <a:lnTo>
                    <a:pt x="487" y="84"/>
                  </a:lnTo>
                  <a:lnTo>
                    <a:pt x="482" y="84"/>
                  </a:lnTo>
                  <a:lnTo>
                    <a:pt x="479" y="84"/>
                  </a:lnTo>
                  <a:lnTo>
                    <a:pt x="473" y="84"/>
                  </a:lnTo>
                  <a:lnTo>
                    <a:pt x="460" y="84"/>
                  </a:lnTo>
                  <a:lnTo>
                    <a:pt x="443" y="84"/>
                  </a:lnTo>
                  <a:lnTo>
                    <a:pt x="423" y="84"/>
                  </a:lnTo>
                  <a:lnTo>
                    <a:pt x="402" y="84"/>
                  </a:lnTo>
                  <a:lnTo>
                    <a:pt x="383" y="85"/>
                  </a:lnTo>
                  <a:lnTo>
                    <a:pt x="366" y="85"/>
                  </a:lnTo>
                  <a:lnTo>
                    <a:pt x="352" y="86"/>
                  </a:lnTo>
                  <a:lnTo>
                    <a:pt x="338" y="86"/>
                  </a:lnTo>
                  <a:lnTo>
                    <a:pt x="317" y="86"/>
                  </a:lnTo>
                  <a:lnTo>
                    <a:pt x="294" y="86"/>
                  </a:lnTo>
                  <a:lnTo>
                    <a:pt x="269" y="85"/>
                  </a:lnTo>
                  <a:lnTo>
                    <a:pt x="246" y="84"/>
                  </a:lnTo>
                  <a:lnTo>
                    <a:pt x="225" y="83"/>
                  </a:lnTo>
                  <a:lnTo>
                    <a:pt x="211" y="82"/>
                  </a:lnTo>
                  <a:lnTo>
                    <a:pt x="207" y="82"/>
                  </a:lnTo>
                  <a:lnTo>
                    <a:pt x="195" y="82"/>
                  </a:lnTo>
                  <a:lnTo>
                    <a:pt x="185" y="82"/>
                  </a:lnTo>
                  <a:lnTo>
                    <a:pt x="176" y="83"/>
                  </a:lnTo>
                  <a:lnTo>
                    <a:pt x="169" y="84"/>
                  </a:lnTo>
                  <a:lnTo>
                    <a:pt x="163" y="86"/>
                  </a:lnTo>
                  <a:lnTo>
                    <a:pt x="159" y="87"/>
                  </a:lnTo>
                  <a:lnTo>
                    <a:pt x="159" y="89"/>
                  </a:lnTo>
                  <a:lnTo>
                    <a:pt x="161" y="89"/>
                  </a:lnTo>
                  <a:lnTo>
                    <a:pt x="164" y="89"/>
                  </a:lnTo>
                  <a:lnTo>
                    <a:pt x="172" y="90"/>
                  </a:lnTo>
                  <a:lnTo>
                    <a:pt x="181" y="90"/>
                  </a:lnTo>
                  <a:lnTo>
                    <a:pt x="193" y="91"/>
                  </a:lnTo>
                  <a:lnTo>
                    <a:pt x="205" y="92"/>
                  </a:lnTo>
                  <a:lnTo>
                    <a:pt x="219" y="93"/>
                  </a:lnTo>
                  <a:lnTo>
                    <a:pt x="232" y="93"/>
                  </a:lnTo>
                  <a:lnTo>
                    <a:pt x="245" y="94"/>
                  </a:lnTo>
                  <a:lnTo>
                    <a:pt x="238" y="98"/>
                  </a:lnTo>
                  <a:lnTo>
                    <a:pt x="230" y="104"/>
                  </a:lnTo>
                  <a:lnTo>
                    <a:pt x="220" y="109"/>
                  </a:lnTo>
                  <a:lnTo>
                    <a:pt x="211" y="117"/>
                  </a:lnTo>
                  <a:lnTo>
                    <a:pt x="197" y="136"/>
                  </a:lnTo>
                  <a:lnTo>
                    <a:pt x="193" y="159"/>
                  </a:lnTo>
                  <a:lnTo>
                    <a:pt x="189" y="188"/>
                  </a:lnTo>
                  <a:lnTo>
                    <a:pt x="180" y="228"/>
                  </a:lnTo>
                  <a:lnTo>
                    <a:pt x="167" y="265"/>
                  </a:lnTo>
                  <a:lnTo>
                    <a:pt x="158" y="283"/>
                  </a:lnTo>
                  <a:lnTo>
                    <a:pt x="154" y="291"/>
                  </a:lnTo>
                  <a:lnTo>
                    <a:pt x="151" y="293"/>
                  </a:lnTo>
                  <a:lnTo>
                    <a:pt x="153" y="293"/>
                  </a:lnTo>
                  <a:lnTo>
                    <a:pt x="155" y="294"/>
                  </a:lnTo>
                  <a:lnTo>
                    <a:pt x="159" y="295"/>
                  </a:lnTo>
                  <a:lnTo>
                    <a:pt x="166" y="295"/>
                  </a:lnTo>
                  <a:lnTo>
                    <a:pt x="173" y="295"/>
                  </a:lnTo>
                  <a:lnTo>
                    <a:pt x="181" y="294"/>
                  </a:lnTo>
                  <a:lnTo>
                    <a:pt x="191" y="291"/>
                  </a:lnTo>
                  <a:lnTo>
                    <a:pt x="200" y="288"/>
                  </a:lnTo>
                  <a:lnTo>
                    <a:pt x="207" y="285"/>
                  </a:lnTo>
                  <a:lnTo>
                    <a:pt x="214" y="283"/>
                  </a:lnTo>
                  <a:lnTo>
                    <a:pt x="219" y="285"/>
                  </a:lnTo>
                  <a:lnTo>
                    <a:pt x="224" y="287"/>
                  </a:lnTo>
                  <a:lnTo>
                    <a:pt x="223" y="288"/>
                  </a:lnTo>
                  <a:lnTo>
                    <a:pt x="222" y="288"/>
                  </a:lnTo>
                  <a:lnTo>
                    <a:pt x="220" y="289"/>
                  </a:lnTo>
                  <a:lnTo>
                    <a:pt x="219" y="290"/>
                  </a:lnTo>
                  <a:lnTo>
                    <a:pt x="209" y="298"/>
                  </a:lnTo>
                  <a:lnTo>
                    <a:pt x="194" y="304"/>
                  </a:lnTo>
                  <a:lnTo>
                    <a:pt x="179" y="310"/>
                  </a:lnTo>
                  <a:lnTo>
                    <a:pt x="162" y="313"/>
                  </a:lnTo>
                  <a:lnTo>
                    <a:pt x="146" y="318"/>
                  </a:lnTo>
                  <a:lnTo>
                    <a:pt x="132" y="323"/>
                  </a:lnTo>
                  <a:lnTo>
                    <a:pt x="121" y="326"/>
                  </a:lnTo>
                  <a:lnTo>
                    <a:pt x="116" y="331"/>
                  </a:lnTo>
                  <a:lnTo>
                    <a:pt x="116" y="334"/>
                  </a:lnTo>
                  <a:lnTo>
                    <a:pt x="123" y="336"/>
                  </a:lnTo>
                  <a:lnTo>
                    <a:pt x="132" y="336"/>
                  </a:lnTo>
                  <a:lnTo>
                    <a:pt x="144" y="336"/>
                  </a:lnTo>
                  <a:lnTo>
                    <a:pt x="158" y="335"/>
                  </a:lnTo>
                  <a:lnTo>
                    <a:pt x="170" y="335"/>
                  </a:lnTo>
                  <a:lnTo>
                    <a:pt x="178" y="335"/>
                  </a:lnTo>
                  <a:lnTo>
                    <a:pt x="180" y="336"/>
                  </a:lnTo>
                  <a:lnTo>
                    <a:pt x="179" y="339"/>
                  </a:lnTo>
                  <a:lnTo>
                    <a:pt x="177" y="343"/>
                  </a:lnTo>
                  <a:lnTo>
                    <a:pt x="174" y="349"/>
                  </a:lnTo>
                  <a:lnTo>
                    <a:pt x="171" y="356"/>
                  </a:lnTo>
                  <a:lnTo>
                    <a:pt x="165" y="363"/>
                  </a:lnTo>
                  <a:lnTo>
                    <a:pt x="158" y="372"/>
                  </a:lnTo>
                  <a:lnTo>
                    <a:pt x="150" y="380"/>
                  </a:lnTo>
                  <a:lnTo>
                    <a:pt x="139" y="388"/>
                  </a:lnTo>
                  <a:lnTo>
                    <a:pt x="124" y="399"/>
                  </a:lnTo>
                  <a:lnTo>
                    <a:pt x="111" y="408"/>
                  </a:lnTo>
                  <a:lnTo>
                    <a:pt x="101" y="416"/>
                  </a:lnTo>
                  <a:lnTo>
                    <a:pt x="93" y="423"/>
                  </a:lnTo>
                  <a:lnTo>
                    <a:pt x="87" y="430"/>
                  </a:lnTo>
                  <a:lnTo>
                    <a:pt x="82" y="434"/>
                  </a:lnTo>
                  <a:lnTo>
                    <a:pt x="82" y="439"/>
                  </a:lnTo>
                  <a:lnTo>
                    <a:pt x="83" y="441"/>
                  </a:lnTo>
                  <a:lnTo>
                    <a:pt x="87" y="444"/>
                  </a:lnTo>
                  <a:lnTo>
                    <a:pt x="93" y="446"/>
                  </a:lnTo>
                  <a:lnTo>
                    <a:pt x="100" y="448"/>
                  </a:lnTo>
                  <a:lnTo>
                    <a:pt x="106" y="451"/>
                  </a:lnTo>
                  <a:lnTo>
                    <a:pt x="113" y="454"/>
                  </a:lnTo>
                  <a:lnTo>
                    <a:pt x="118" y="455"/>
                  </a:lnTo>
                  <a:lnTo>
                    <a:pt x="123" y="457"/>
                  </a:lnTo>
                  <a:lnTo>
                    <a:pt x="124" y="457"/>
                  </a:lnTo>
                  <a:lnTo>
                    <a:pt x="125" y="468"/>
                  </a:lnTo>
                  <a:lnTo>
                    <a:pt x="121" y="474"/>
                  </a:lnTo>
                  <a:lnTo>
                    <a:pt x="112" y="476"/>
                  </a:lnTo>
                  <a:lnTo>
                    <a:pt x="95" y="479"/>
                  </a:lnTo>
                  <a:lnTo>
                    <a:pt x="88" y="480"/>
                  </a:lnTo>
                  <a:lnTo>
                    <a:pt x="82" y="480"/>
                  </a:lnTo>
                  <a:lnTo>
                    <a:pt x="76" y="482"/>
                  </a:lnTo>
                  <a:lnTo>
                    <a:pt x="71" y="482"/>
                  </a:lnTo>
                  <a:lnTo>
                    <a:pt x="65" y="480"/>
                  </a:lnTo>
                  <a:lnTo>
                    <a:pt x="57" y="480"/>
                  </a:lnTo>
                  <a:lnTo>
                    <a:pt x="48" y="480"/>
                  </a:lnTo>
                  <a:lnTo>
                    <a:pt x="36" y="480"/>
                  </a:lnTo>
                  <a:lnTo>
                    <a:pt x="29" y="480"/>
                  </a:lnTo>
                  <a:lnTo>
                    <a:pt x="22" y="482"/>
                  </a:lnTo>
                  <a:lnTo>
                    <a:pt x="15" y="483"/>
                  </a:lnTo>
                  <a:lnTo>
                    <a:pt x="9" y="484"/>
                  </a:lnTo>
                  <a:lnTo>
                    <a:pt x="4" y="485"/>
                  </a:lnTo>
                  <a:lnTo>
                    <a:pt x="0" y="486"/>
                  </a:lnTo>
                  <a:lnTo>
                    <a:pt x="2" y="486"/>
                  </a:lnTo>
                  <a:lnTo>
                    <a:pt x="5" y="487"/>
                  </a:lnTo>
                  <a:lnTo>
                    <a:pt x="11" y="489"/>
                  </a:lnTo>
                  <a:lnTo>
                    <a:pt x="15" y="489"/>
                  </a:lnTo>
                  <a:lnTo>
                    <a:pt x="20" y="490"/>
                  </a:lnTo>
                  <a:lnTo>
                    <a:pt x="26" y="490"/>
                  </a:lnTo>
                  <a:lnTo>
                    <a:pt x="30" y="490"/>
                  </a:lnTo>
                  <a:lnTo>
                    <a:pt x="36" y="490"/>
                  </a:lnTo>
                  <a:lnTo>
                    <a:pt x="43" y="491"/>
                  </a:lnTo>
                  <a:lnTo>
                    <a:pt x="52" y="491"/>
                  </a:lnTo>
                  <a:lnTo>
                    <a:pt x="63" y="492"/>
                  </a:lnTo>
                  <a:lnTo>
                    <a:pt x="73" y="493"/>
                  </a:lnTo>
                  <a:lnTo>
                    <a:pt x="83" y="494"/>
                  </a:lnTo>
                  <a:lnTo>
                    <a:pt x="94" y="497"/>
                  </a:lnTo>
                  <a:lnTo>
                    <a:pt x="102" y="498"/>
                  </a:lnTo>
                  <a:lnTo>
                    <a:pt x="110" y="499"/>
                  </a:lnTo>
                  <a:lnTo>
                    <a:pt x="114" y="500"/>
                  </a:lnTo>
                  <a:lnTo>
                    <a:pt x="116" y="500"/>
                  </a:lnTo>
                  <a:lnTo>
                    <a:pt x="121" y="498"/>
                  </a:lnTo>
                  <a:lnTo>
                    <a:pt x="133" y="493"/>
                  </a:lnTo>
                  <a:lnTo>
                    <a:pt x="143" y="487"/>
                  </a:lnTo>
                  <a:lnTo>
                    <a:pt x="149" y="483"/>
                  </a:lnTo>
                  <a:lnTo>
                    <a:pt x="150" y="478"/>
                  </a:lnTo>
                  <a:lnTo>
                    <a:pt x="153" y="471"/>
                  </a:lnTo>
                  <a:lnTo>
                    <a:pt x="156" y="461"/>
                  </a:lnTo>
                  <a:lnTo>
                    <a:pt x="162" y="448"/>
                  </a:lnTo>
                  <a:lnTo>
                    <a:pt x="167" y="434"/>
                  </a:lnTo>
                  <a:lnTo>
                    <a:pt x="174" y="421"/>
                  </a:lnTo>
                  <a:lnTo>
                    <a:pt x="182" y="406"/>
                  </a:lnTo>
                  <a:lnTo>
                    <a:pt x="191" y="392"/>
                  </a:lnTo>
                  <a:lnTo>
                    <a:pt x="199" y="380"/>
                  </a:lnTo>
                  <a:lnTo>
                    <a:pt x="205" y="370"/>
                  </a:lnTo>
                  <a:lnTo>
                    <a:pt x="211" y="363"/>
                  </a:lnTo>
                  <a:lnTo>
                    <a:pt x="216" y="356"/>
                  </a:lnTo>
                  <a:lnTo>
                    <a:pt x="222" y="350"/>
                  </a:lnTo>
                  <a:lnTo>
                    <a:pt x="226" y="344"/>
                  </a:lnTo>
                  <a:lnTo>
                    <a:pt x="232" y="339"/>
                  </a:lnTo>
                  <a:lnTo>
                    <a:pt x="238" y="331"/>
                  </a:lnTo>
                  <a:lnTo>
                    <a:pt x="245" y="320"/>
                  </a:lnTo>
                  <a:lnTo>
                    <a:pt x="250" y="311"/>
                  </a:lnTo>
                  <a:lnTo>
                    <a:pt x="256" y="298"/>
                  </a:lnTo>
                  <a:lnTo>
                    <a:pt x="263" y="280"/>
                  </a:lnTo>
                  <a:lnTo>
                    <a:pt x="272" y="263"/>
                  </a:lnTo>
                  <a:lnTo>
                    <a:pt x="280" y="242"/>
                  </a:lnTo>
                  <a:lnTo>
                    <a:pt x="288" y="218"/>
                  </a:lnTo>
                  <a:lnTo>
                    <a:pt x="297" y="192"/>
                  </a:lnTo>
                  <a:lnTo>
                    <a:pt x="305" y="167"/>
                  </a:lnTo>
                  <a:lnTo>
                    <a:pt x="313" y="144"/>
                  </a:lnTo>
                  <a:lnTo>
                    <a:pt x="320" y="125"/>
                  </a:lnTo>
                  <a:lnTo>
                    <a:pt x="328" y="112"/>
                  </a:lnTo>
                  <a:lnTo>
                    <a:pt x="332" y="115"/>
                  </a:lnTo>
                  <a:lnTo>
                    <a:pt x="337" y="119"/>
                  </a:lnTo>
                  <a:lnTo>
                    <a:pt x="340" y="122"/>
                  </a:lnTo>
                  <a:lnTo>
                    <a:pt x="345" y="127"/>
                  </a:lnTo>
                  <a:lnTo>
                    <a:pt x="353" y="135"/>
                  </a:lnTo>
                  <a:lnTo>
                    <a:pt x="359" y="139"/>
                  </a:lnTo>
                  <a:lnTo>
                    <a:pt x="363" y="139"/>
                  </a:lnTo>
                  <a:lnTo>
                    <a:pt x="368" y="136"/>
                  </a:lnTo>
                  <a:lnTo>
                    <a:pt x="373" y="132"/>
                  </a:lnTo>
                  <a:lnTo>
                    <a:pt x="378" y="127"/>
                  </a:lnTo>
                  <a:lnTo>
                    <a:pt x="386" y="122"/>
                  </a:lnTo>
                  <a:lnTo>
                    <a:pt x="398" y="120"/>
                  </a:lnTo>
                  <a:lnTo>
                    <a:pt x="411" y="117"/>
                  </a:lnTo>
                  <a:lnTo>
                    <a:pt x="423" y="115"/>
                  </a:lnTo>
                  <a:lnTo>
                    <a:pt x="436" y="113"/>
                  </a:lnTo>
                  <a:lnTo>
                    <a:pt x="449" y="110"/>
                  </a:lnTo>
                  <a:lnTo>
                    <a:pt x="460" y="108"/>
                  </a:lnTo>
                  <a:lnTo>
                    <a:pt x="472" y="107"/>
                  </a:lnTo>
                  <a:lnTo>
                    <a:pt x="483" y="107"/>
                  </a:lnTo>
                  <a:lnTo>
                    <a:pt x="493" y="108"/>
                  </a:lnTo>
                  <a:lnTo>
                    <a:pt x="508" y="109"/>
                  </a:lnTo>
                  <a:lnTo>
                    <a:pt x="515" y="107"/>
                  </a:lnTo>
                  <a:lnTo>
                    <a:pt x="518" y="104"/>
                  </a:lnTo>
                  <a:lnTo>
                    <a:pt x="518" y="102"/>
                  </a:lnTo>
                  <a:lnTo>
                    <a:pt x="531" y="86"/>
                  </a:lnTo>
                  <a:lnTo>
                    <a:pt x="567" y="74"/>
                  </a:lnTo>
                  <a:lnTo>
                    <a:pt x="566" y="76"/>
                  </a:lnTo>
                  <a:lnTo>
                    <a:pt x="563" y="82"/>
                  </a:lnTo>
                  <a:lnTo>
                    <a:pt x="557" y="93"/>
                  </a:lnTo>
                  <a:lnTo>
                    <a:pt x="549" y="110"/>
                  </a:lnTo>
                  <a:lnTo>
                    <a:pt x="546" y="117"/>
                  </a:lnTo>
                  <a:lnTo>
                    <a:pt x="548" y="120"/>
                  </a:lnTo>
                  <a:lnTo>
                    <a:pt x="551" y="117"/>
                  </a:lnTo>
                  <a:lnTo>
                    <a:pt x="558" y="112"/>
                  </a:lnTo>
                  <a:lnTo>
                    <a:pt x="566" y="104"/>
                  </a:lnTo>
                  <a:lnTo>
                    <a:pt x="575" y="94"/>
                  </a:lnTo>
                  <a:lnTo>
                    <a:pt x="584" y="84"/>
                  </a:lnTo>
                  <a:lnTo>
                    <a:pt x="594" y="74"/>
                  </a:lnTo>
                  <a:lnTo>
                    <a:pt x="604" y="64"/>
                  </a:lnTo>
                  <a:lnTo>
                    <a:pt x="617" y="57"/>
                  </a:lnTo>
                  <a:lnTo>
                    <a:pt x="632" y="51"/>
                  </a:lnTo>
                  <a:lnTo>
                    <a:pt x="647" y="46"/>
                  </a:lnTo>
                  <a:lnTo>
                    <a:pt x="662" y="41"/>
                  </a:lnTo>
                  <a:lnTo>
                    <a:pt x="674" y="38"/>
                  </a:lnTo>
                  <a:lnTo>
                    <a:pt x="685" y="36"/>
                  </a:lnTo>
                  <a:lnTo>
                    <a:pt x="693" y="33"/>
                  </a:lnTo>
                  <a:lnTo>
                    <a:pt x="703" y="30"/>
                  </a:lnTo>
                  <a:lnTo>
                    <a:pt x="714" y="25"/>
                  </a:lnTo>
                  <a:lnTo>
                    <a:pt x="720" y="23"/>
                  </a:lnTo>
                  <a:lnTo>
                    <a:pt x="724" y="22"/>
                  </a:lnTo>
                  <a:lnTo>
                    <a:pt x="715" y="0"/>
                  </a:lnTo>
                  <a:close/>
                </a:path>
              </a:pathLst>
            </a:custGeom>
            <a:solidFill>
              <a:srgbClr val="D8EAEA"/>
            </a:solidFill>
            <a:ln w="9525">
              <a:noFill/>
              <a:round/>
              <a:headEnd/>
              <a:tailEnd/>
            </a:ln>
          </p:spPr>
          <p:txBody>
            <a:bodyPr/>
            <a:lstStyle/>
            <a:p>
              <a:endParaRPr lang="en-US"/>
            </a:p>
          </p:txBody>
        </p:sp>
        <p:sp>
          <p:nvSpPr>
            <p:cNvPr id="13329" name="Freeform 16"/>
            <p:cNvSpPr>
              <a:spLocks/>
            </p:cNvSpPr>
            <p:nvPr/>
          </p:nvSpPr>
          <p:spPr bwMode="auto">
            <a:xfrm>
              <a:off x="772" y="2535"/>
              <a:ext cx="38" cy="25"/>
            </a:xfrm>
            <a:custGeom>
              <a:avLst/>
              <a:gdLst>
                <a:gd name="T0" fmla="*/ 1 w 76"/>
                <a:gd name="T1" fmla="*/ 0 h 50"/>
                <a:gd name="T2" fmla="*/ 1 w 76"/>
                <a:gd name="T3" fmla="*/ 0 h 50"/>
                <a:gd name="T4" fmla="*/ 1 w 76"/>
                <a:gd name="T5" fmla="*/ 1 h 50"/>
                <a:gd name="T6" fmla="*/ 1 w 76"/>
                <a:gd name="T7" fmla="*/ 1 h 50"/>
                <a:gd name="T8" fmla="*/ 1 w 76"/>
                <a:gd name="T9" fmla="*/ 1 h 50"/>
                <a:gd name="T10" fmla="*/ 1 w 76"/>
                <a:gd name="T11" fmla="*/ 1 h 50"/>
                <a:gd name="T12" fmla="*/ 1 w 76"/>
                <a:gd name="T13" fmla="*/ 1 h 50"/>
                <a:gd name="T14" fmla="*/ 1 w 76"/>
                <a:gd name="T15" fmla="*/ 1 h 50"/>
                <a:gd name="T16" fmla="*/ 1 w 76"/>
                <a:gd name="T17" fmla="*/ 1 h 50"/>
                <a:gd name="T18" fmla="*/ 1 w 76"/>
                <a:gd name="T19" fmla="*/ 1 h 50"/>
                <a:gd name="T20" fmla="*/ 1 w 76"/>
                <a:gd name="T21" fmla="*/ 1 h 50"/>
                <a:gd name="T22" fmla="*/ 1 w 76"/>
                <a:gd name="T23" fmla="*/ 1 h 50"/>
                <a:gd name="T24" fmla="*/ 1 w 76"/>
                <a:gd name="T25" fmla="*/ 1 h 50"/>
                <a:gd name="T26" fmla="*/ 1 w 76"/>
                <a:gd name="T27" fmla="*/ 1 h 50"/>
                <a:gd name="T28" fmla="*/ 1 w 76"/>
                <a:gd name="T29" fmla="*/ 1 h 50"/>
                <a:gd name="T30" fmla="*/ 1 w 76"/>
                <a:gd name="T31" fmla="*/ 1 h 50"/>
                <a:gd name="T32" fmla="*/ 0 w 76"/>
                <a:gd name="T33" fmla="*/ 1 h 50"/>
                <a:gd name="T34" fmla="*/ 1 w 76"/>
                <a:gd name="T35" fmla="*/ 1 h 50"/>
                <a:gd name="T36" fmla="*/ 1 w 76"/>
                <a:gd name="T37" fmla="*/ 1 h 50"/>
                <a:gd name="T38" fmla="*/ 1 w 76"/>
                <a:gd name="T39" fmla="*/ 1 h 50"/>
                <a:gd name="T40" fmla="*/ 1 w 76"/>
                <a:gd name="T41" fmla="*/ 1 h 50"/>
                <a:gd name="T42" fmla="*/ 1 w 76"/>
                <a:gd name="T43" fmla="*/ 1 h 50"/>
                <a:gd name="T44" fmla="*/ 1 w 76"/>
                <a:gd name="T45" fmla="*/ 1 h 50"/>
                <a:gd name="T46" fmla="*/ 1 w 76"/>
                <a:gd name="T47" fmla="*/ 1 h 50"/>
                <a:gd name="T48" fmla="*/ 1 w 76"/>
                <a:gd name="T49" fmla="*/ 1 h 50"/>
                <a:gd name="T50" fmla="*/ 1 w 76"/>
                <a:gd name="T51" fmla="*/ 1 h 50"/>
                <a:gd name="T52" fmla="*/ 1 w 76"/>
                <a:gd name="T53" fmla="*/ 1 h 50"/>
                <a:gd name="T54" fmla="*/ 1 w 76"/>
                <a:gd name="T55" fmla="*/ 1 h 50"/>
                <a:gd name="T56" fmla="*/ 1 w 76"/>
                <a:gd name="T57" fmla="*/ 1 h 50"/>
                <a:gd name="T58" fmla="*/ 1 w 76"/>
                <a:gd name="T59" fmla="*/ 1 h 50"/>
                <a:gd name="T60" fmla="*/ 1 w 76"/>
                <a:gd name="T61" fmla="*/ 0 h 50"/>
                <a:gd name="T62" fmla="*/ 1 w 76"/>
                <a:gd name="T63" fmla="*/ 0 h 50"/>
                <a:gd name="T64" fmla="*/ 1 w 76"/>
                <a:gd name="T65" fmla="*/ 0 h 5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6"/>
                <a:gd name="T100" fmla="*/ 0 h 50"/>
                <a:gd name="T101" fmla="*/ 76 w 76"/>
                <a:gd name="T102" fmla="*/ 50 h 5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6" h="50">
                  <a:moveTo>
                    <a:pt x="76" y="0"/>
                  </a:moveTo>
                  <a:lnTo>
                    <a:pt x="76" y="0"/>
                  </a:lnTo>
                  <a:lnTo>
                    <a:pt x="73" y="2"/>
                  </a:lnTo>
                  <a:lnTo>
                    <a:pt x="71" y="3"/>
                  </a:lnTo>
                  <a:lnTo>
                    <a:pt x="66" y="7"/>
                  </a:lnTo>
                  <a:lnTo>
                    <a:pt x="62" y="10"/>
                  </a:lnTo>
                  <a:lnTo>
                    <a:pt x="55" y="13"/>
                  </a:lnTo>
                  <a:lnTo>
                    <a:pt x="47" y="17"/>
                  </a:lnTo>
                  <a:lnTo>
                    <a:pt x="38" y="21"/>
                  </a:lnTo>
                  <a:lnTo>
                    <a:pt x="30" y="26"/>
                  </a:lnTo>
                  <a:lnTo>
                    <a:pt x="22" y="31"/>
                  </a:lnTo>
                  <a:lnTo>
                    <a:pt x="16" y="35"/>
                  </a:lnTo>
                  <a:lnTo>
                    <a:pt x="10" y="40"/>
                  </a:lnTo>
                  <a:lnTo>
                    <a:pt x="5" y="43"/>
                  </a:lnTo>
                  <a:lnTo>
                    <a:pt x="2" y="47"/>
                  </a:lnTo>
                  <a:lnTo>
                    <a:pt x="1" y="49"/>
                  </a:lnTo>
                  <a:lnTo>
                    <a:pt x="0" y="50"/>
                  </a:lnTo>
                  <a:lnTo>
                    <a:pt x="1" y="49"/>
                  </a:lnTo>
                  <a:lnTo>
                    <a:pt x="2" y="47"/>
                  </a:lnTo>
                  <a:lnTo>
                    <a:pt x="5" y="42"/>
                  </a:lnTo>
                  <a:lnTo>
                    <a:pt x="9" y="36"/>
                  </a:lnTo>
                  <a:lnTo>
                    <a:pt x="15" y="31"/>
                  </a:lnTo>
                  <a:lnTo>
                    <a:pt x="20" y="25"/>
                  </a:lnTo>
                  <a:lnTo>
                    <a:pt x="27" y="19"/>
                  </a:lnTo>
                  <a:lnTo>
                    <a:pt x="35" y="15"/>
                  </a:lnTo>
                  <a:lnTo>
                    <a:pt x="43" y="10"/>
                  </a:lnTo>
                  <a:lnTo>
                    <a:pt x="50" y="7"/>
                  </a:lnTo>
                  <a:lnTo>
                    <a:pt x="57" y="4"/>
                  </a:lnTo>
                  <a:lnTo>
                    <a:pt x="64" y="2"/>
                  </a:lnTo>
                  <a:lnTo>
                    <a:pt x="69" y="1"/>
                  </a:lnTo>
                  <a:lnTo>
                    <a:pt x="72" y="0"/>
                  </a:lnTo>
                  <a:lnTo>
                    <a:pt x="75" y="0"/>
                  </a:lnTo>
                  <a:lnTo>
                    <a:pt x="76" y="0"/>
                  </a:lnTo>
                  <a:close/>
                </a:path>
              </a:pathLst>
            </a:custGeom>
            <a:solidFill>
              <a:srgbClr val="D8EAEA"/>
            </a:solidFill>
            <a:ln w="9525">
              <a:noFill/>
              <a:round/>
              <a:headEnd/>
              <a:tailEnd/>
            </a:ln>
          </p:spPr>
          <p:txBody>
            <a:bodyPr/>
            <a:lstStyle/>
            <a:p>
              <a:endParaRPr lang="en-US"/>
            </a:p>
          </p:txBody>
        </p:sp>
        <p:sp>
          <p:nvSpPr>
            <p:cNvPr id="13330" name="Freeform 17"/>
            <p:cNvSpPr>
              <a:spLocks/>
            </p:cNvSpPr>
            <p:nvPr/>
          </p:nvSpPr>
          <p:spPr bwMode="auto">
            <a:xfrm>
              <a:off x="699" y="2630"/>
              <a:ext cx="80" cy="90"/>
            </a:xfrm>
            <a:custGeom>
              <a:avLst/>
              <a:gdLst>
                <a:gd name="T0" fmla="*/ 1 w 160"/>
                <a:gd name="T1" fmla="*/ 0 h 180"/>
                <a:gd name="T2" fmla="*/ 1 w 160"/>
                <a:gd name="T3" fmla="*/ 1 h 180"/>
                <a:gd name="T4" fmla="*/ 1 w 160"/>
                <a:gd name="T5" fmla="*/ 1 h 180"/>
                <a:gd name="T6" fmla="*/ 1 w 160"/>
                <a:gd name="T7" fmla="*/ 1 h 180"/>
                <a:gd name="T8" fmla="*/ 1 w 160"/>
                <a:gd name="T9" fmla="*/ 1 h 180"/>
                <a:gd name="T10" fmla="*/ 1 w 160"/>
                <a:gd name="T11" fmla="*/ 1 h 180"/>
                <a:gd name="T12" fmla="*/ 1 w 160"/>
                <a:gd name="T13" fmla="*/ 1 h 180"/>
                <a:gd name="T14" fmla="*/ 1 w 160"/>
                <a:gd name="T15" fmla="*/ 1 h 180"/>
                <a:gd name="T16" fmla="*/ 1 w 160"/>
                <a:gd name="T17" fmla="*/ 1 h 180"/>
                <a:gd name="T18" fmla="*/ 1 w 160"/>
                <a:gd name="T19" fmla="*/ 1 h 180"/>
                <a:gd name="T20" fmla="*/ 1 w 160"/>
                <a:gd name="T21" fmla="*/ 1 h 180"/>
                <a:gd name="T22" fmla="*/ 1 w 160"/>
                <a:gd name="T23" fmla="*/ 1 h 180"/>
                <a:gd name="T24" fmla="*/ 1 w 160"/>
                <a:gd name="T25" fmla="*/ 1 h 180"/>
                <a:gd name="T26" fmla="*/ 1 w 160"/>
                <a:gd name="T27" fmla="*/ 1 h 180"/>
                <a:gd name="T28" fmla="*/ 1 w 160"/>
                <a:gd name="T29" fmla="*/ 1 h 180"/>
                <a:gd name="T30" fmla="*/ 1 w 160"/>
                <a:gd name="T31" fmla="*/ 1 h 180"/>
                <a:gd name="T32" fmla="*/ 1 w 160"/>
                <a:gd name="T33" fmla="*/ 1 h 180"/>
                <a:gd name="T34" fmla="*/ 1 w 160"/>
                <a:gd name="T35" fmla="*/ 1 h 180"/>
                <a:gd name="T36" fmla="*/ 1 w 160"/>
                <a:gd name="T37" fmla="*/ 1 h 180"/>
                <a:gd name="T38" fmla="*/ 1 w 160"/>
                <a:gd name="T39" fmla="*/ 1 h 180"/>
                <a:gd name="T40" fmla="*/ 1 w 160"/>
                <a:gd name="T41" fmla="*/ 1 h 180"/>
                <a:gd name="T42" fmla="*/ 0 w 160"/>
                <a:gd name="T43" fmla="*/ 1 h 180"/>
                <a:gd name="T44" fmla="*/ 1 w 160"/>
                <a:gd name="T45" fmla="*/ 1 h 180"/>
                <a:gd name="T46" fmla="*/ 1 w 160"/>
                <a:gd name="T47" fmla="*/ 1 h 180"/>
                <a:gd name="T48" fmla="*/ 1 w 160"/>
                <a:gd name="T49" fmla="*/ 1 h 180"/>
                <a:gd name="T50" fmla="*/ 1 w 160"/>
                <a:gd name="T51" fmla="*/ 1 h 180"/>
                <a:gd name="T52" fmla="*/ 1 w 160"/>
                <a:gd name="T53" fmla="*/ 1 h 180"/>
                <a:gd name="T54" fmla="*/ 1 w 160"/>
                <a:gd name="T55" fmla="*/ 1 h 180"/>
                <a:gd name="T56" fmla="*/ 1 w 160"/>
                <a:gd name="T57" fmla="*/ 1 h 180"/>
                <a:gd name="T58" fmla="*/ 1 w 160"/>
                <a:gd name="T59" fmla="*/ 1 h 180"/>
                <a:gd name="T60" fmla="*/ 1 w 160"/>
                <a:gd name="T61" fmla="*/ 1 h 180"/>
                <a:gd name="T62" fmla="*/ 1 w 160"/>
                <a:gd name="T63" fmla="*/ 1 h 180"/>
                <a:gd name="T64" fmla="*/ 1 w 160"/>
                <a:gd name="T65" fmla="*/ 1 h 180"/>
                <a:gd name="T66" fmla="*/ 1 w 160"/>
                <a:gd name="T67" fmla="*/ 1 h 180"/>
                <a:gd name="T68" fmla="*/ 1 w 160"/>
                <a:gd name="T69" fmla="*/ 1 h 180"/>
                <a:gd name="T70" fmla="*/ 1 w 160"/>
                <a:gd name="T71" fmla="*/ 1 h 180"/>
                <a:gd name="T72" fmla="*/ 1 w 160"/>
                <a:gd name="T73" fmla="*/ 1 h 180"/>
                <a:gd name="T74" fmla="*/ 1 w 160"/>
                <a:gd name="T75" fmla="*/ 1 h 180"/>
                <a:gd name="T76" fmla="*/ 1 w 160"/>
                <a:gd name="T77" fmla="*/ 1 h 180"/>
                <a:gd name="T78" fmla="*/ 1 w 160"/>
                <a:gd name="T79" fmla="*/ 1 h 180"/>
                <a:gd name="T80" fmla="*/ 1 w 160"/>
                <a:gd name="T81" fmla="*/ 1 h 180"/>
                <a:gd name="T82" fmla="*/ 1 w 160"/>
                <a:gd name="T83" fmla="*/ 1 h 180"/>
                <a:gd name="T84" fmla="*/ 1 w 160"/>
                <a:gd name="T85" fmla="*/ 1 h 180"/>
                <a:gd name="T86" fmla="*/ 1 w 160"/>
                <a:gd name="T87" fmla="*/ 1 h 180"/>
                <a:gd name="T88" fmla="*/ 1 w 160"/>
                <a:gd name="T89" fmla="*/ 1 h 180"/>
                <a:gd name="T90" fmla="*/ 1 w 160"/>
                <a:gd name="T91" fmla="*/ 0 h 180"/>
                <a:gd name="T92" fmla="*/ 1 w 160"/>
                <a:gd name="T93" fmla="*/ 0 h 18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60"/>
                <a:gd name="T142" fmla="*/ 0 h 180"/>
                <a:gd name="T143" fmla="*/ 160 w 160"/>
                <a:gd name="T144" fmla="*/ 180 h 18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60" h="180">
                  <a:moveTo>
                    <a:pt x="160" y="0"/>
                  </a:moveTo>
                  <a:lnTo>
                    <a:pt x="159" y="2"/>
                  </a:lnTo>
                  <a:lnTo>
                    <a:pt x="156" y="8"/>
                  </a:lnTo>
                  <a:lnTo>
                    <a:pt x="150" y="16"/>
                  </a:lnTo>
                  <a:lnTo>
                    <a:pt x="142" y="26"/>
                  </a:lnTo>
                  <a:lnTo>
                    <a:pt x="134" y="37"/>
                  </a:lnTo>
                  <a:lnTo>
                    <a:pt x="126" y="48"/>
                  </a:lnTo>
                  <a:lnTo>
                    <a:pt x="118" y="59"/>
                  </a:lnTo>
                  <a:lnTo>
                    <a:pt x="110" y="67"/>
                  </a:lnTo>
                  <a:lnTo>
                    <a:pt x="103" y="74"/>
                  </a:lnTo>
                  <a:lnTo>
                    <a:pt x="96" y="80"/>
                  </a:lnTo>
                  <a:lnTo>
                    <a:pt x="88" y="89"/>
                  </a:lnTo>
                  <a:lnTo>
                    <a:pt x="81" y="95"/>
                  </a:lnTo>
                  <a:lnTo>
                    <a:pt x="74" y="104"/>
                  </a:lnTo>
                  <a:lnTo>
                    <a:pt x="67" y="112"/>
                  </a:lnTo>
                  <a:lnTo>
                    <a:pt x="61" y="121"/>
                  </a:lnTo>
                  <a:lnTo>
                    <a:pt x="56" y="131"/>
                  </a:lnTo>
                  <a:lnTo>
                    <a:pt x="45" y="150"/>
                  </a:lnTo>
                  <a:lnTo>
                    <a:pt x="37" y="163"/>
                  </a:lnTo>
                  <a:lnTo>
                    <a:pt x="31" y="173"/>
                  </a:lnTo>
                  <a:lnTo>
                    <a:pt x="29" y="175"/>
                  </a:lnTo>
                  <a:lnTo>
                    <a:pt x="0" y="180"/>
                  </a:lnTo>
                  <a:lnTo>
                    <a:pt x="4" y="178"/>
                  </a:lnTo>
                  <a:lnTo>
                    <a:pt x="11" y="174"/>
                  </a:lnTo>
                  <a:lnTo>
                    <a:pt x="19" y="167"/>
                  </a:lnTo>
                  <a:lnTo>
                    <a:pt x="27" y="158"/>
                  </a:lnTo>
                  <a:lnTo>
                    <a:pt x="29" y="153"/>
                  </a:lnTo>
                  <a:lnTo>
                    <a:pt x="33" y="146"/>
                  </a:lnTo>
                  <a:lnTo>
                    <a:pt x="36" y="138"/>
                  </a:lnTo>
                  <a:lnTo>
                    <a:pt x="40" y="130"/>
                  </a:lnTo>
                  <a:lnTo>
                    <a:pt x="44" y="121"/>
                  </a:lnTo>
                  <a:lnTo>
                    <a:pt x="50" y="113"/>
                  </a:lnTo>
                  <a:lnTo>
                    <a:pt x="56" y="105"/>
                  </a:lnTo>
                  <a:lnTo>
                    <a:pt x="63" y="98"/>
                  </a:lnTo>
                  <a:lnTo>
                    <a:pt x="71" y="91"/>
                  </a:lnTo>
                  <a:lnTo>
                    <a:pt x="80" y="82"/>
                  </a:lnTo>
                  <a:lnTo>
                    <a:pt x="89" y="71"/>
                  </a:lnTo>
                  <a:lnTo>
                    <a:pt x="99" y="60"/>
                  </a:lnTo>
                  <a:lnTo>
                    <a:pt x="109" y="48"/>
                  </a:lnTo>
                  <a:lnTo>
                    <a:pt x="117" y="38"/>
                  </a:lnTo>
                  <a:lnTo>
                    <a:pt x="124" y="29"/>
                  </a:lnTo>
                  <a:lnTo>
                    <a:pt x="127" y="22"/>
                  </a:lnTo>
                  <a:lnTo>
                    <a:pt x="132" y="11"/>
                  </a:lnTo>
                  <a:lnTo>
                    <a:pt x="134" y="4"/>
                  </a:lnTo>
                  <a:lnTo>
                    <a:pt x="136" y="1"/>
                  </a:lnTo>
                  <a:lnTo>
                    <a:pt x="136" y="0"/>
                  </a:lnTo>
                  <a:lnTo>
                    <a:pt x="160" y="0"/>
                  </a:lnTo>
                  <a:close/>
                </a:path>
              </a:pathLst>
            </a:custGeom>
            <a:solidFill>
              <a:srgbClr val="D8EAEA"/>
            </a:solidFill>
            <a:ln w="9525">
              <a:noFill/>
              <a:round/>
              <a:headEnd/>
              <a:tailEnd/>
            </a:ln>
          </p:spPr>
          <p:txBody>
            <a:bodyPr/>
            <a:lstStyle/>
            <a:p>
              <a:endParaRPr lang="en-US"/>
            </a:p>
          </p:txBody>
        </p:sp>
        <p:sp>
          <p:nvSpPr>
            <p:cNvPr id="13331" name="Freeform 18"/>
            <p:cNvSpPr>
              <a:spLocks/>
            </p:cNvSpPr>
            <p:nvPr/>
          </p:nvSpPr>
          <p:spPr bwMode="auto">
            <a:xfrm>
              <a:off x="792" y="2541"/>
              <a:ext cx="191" cy="88"/>
            </a:xfrm>
            <a:custGeom>
              <a:avLst/>
              <a:gdLst>
                <a:gd name="T0" fmla="*/ 1 w 382"/>
                <a:gd name="T1" fmla="*/ 1 h 176"/>
                <a:gd name="T2" fmla="*/ 1 w 382"/>
                <a:gd name="T3" fmla="*/ 1 h 176"/>
                <a:gd name="T4" fmla="*/ 1 w 382"/>
                <a:gd name="T5" fmla="*/ 1 h 176"/>
                <a:gd name="T6" fmla="*/ 1 w 382"/>
                <a:gd name="T7" fmla="*/ 1 h 176"/>
                <a:gd name="T8" fmla="*/ 1 w 382"/>
                <a:gd name="T9" fmla="*/ 1 h 176"/>
                <a:gd name="T10" fmla="*/ 1 w 382"/>
                <a:gd name="T11" fmla="*/ 1 h 176"/>
                <a:gd name="T12" fmla="*/ 1 w 382"/>
                <a:gd name="T13" fmla="*/ 1 h 176"/>
                <a:gd name="T14" fmla="*/ 1 w 382"/>
                <a:gd name="T15" fmla="*/ 1 h 176"/>
                <a:gd name="T16" fmla="*/ 1 w 382"/>
                <a:gd name="T17" fmla="*/ 1 h 176"/>
                <a:gd name="T18" fmla="*/ 1 w 382"/>
                <a:gd name="T19" fmla="*/ 1 h 176"/>
                <a:gd name="T20" fmla="*/ 1 w 382"/>
                <a:gd name="T21" fmla="*/ 1 h 176"/>
                <a:gd name="T22" fmla="*/ 1 w 382"/>
                <a:gd name="T23" fmla="*/ 1 h 176"/>
                <a:gd name="T24" fmla="*/ 1 w 382"/>
                <a:gd name="T25" fmla="*/ 1 h 176"/>
                <a:gd name="T26" fmla="*/ 1 w 382"/>
                <a:gd name="T27" fmla="*/ 1 h 176"/>
                <a:gd name="T28" fmla="*/ 1 w 382"/>
                <a:gd name="T29" fmla="*/ 1 h 176"/>
                <a:gd name="T30" fmla="*/ 1 w 382"/>
                <a:gd name="T31" fmla="*/ 0 h 176"/>
                <a:gd name="T32" fmla="*/ 1 w 382"/>
                <a:gd name="T33" fmla="*/ 0 h 176"/>
                <a:gd name="T34" fmla="*/ 1 w 382"/>
                <a:gd name="T35" fmla="*/ 0 h 176"/>
                <a:gd name="T36" fmla="*/ 1 w 382"/>
                <a:gd name="T37" fmla="*/ 1 h 176"/>
                <a:gd name="T38" fmla="*/ 1 w 382"/>
                <a:gd name="T39" fmla="*/ 1 h 176"/>
                <a:gd name="T40" fmla="*/ 1 w 382"/>
                <a:gd name="T41" fmla="*/ 1 h 176"/>
                <a:gd name="T42" fmla="*/ 0 w 382"/>
                <a:gd name="T43" fmla="*/ 1 h 176"/>
                <a:gd name="T44" fmla="*/ 1 w 382"/>
                <a:gd name="T45" fmla="*/ 1 h 176"/>
                <a:gd name="T46" fmla="*/ 1 w 382"/>
                <a:gd name="T47" fmla="*/ 1 h 176"/>
                <a:gd name="T48" fmla="*/ 1 w 382"/>
                <a:gd name="T49" fmla="*/ 1 h 176"/>
                <a:gd name="T50" fmla="*/ 1 w 382"/>
                <a:gd name="T51" fmla="*/ 1 h 176"/>
                <a:gd name="T52" fmla="*/ 1 w 382"/>
                <a:gd name="T53" fmla="*/ 1 h 176"/>
                <a:gd name="T54" fmla="*/ 1 w 382"/>
                <a:gd name="T55" fmla="*/ 1 h 176"/>
                <a:gd name="T56" fmla="*/ 1 w 382"/>
                <a:gd name="T57" fmla="*/ 1 h 176"/>
                <a:gd name="T58" fmla="*/ 1 w 382"/>
                <a:gd name="T59" fmla="*/ 1 h 176"/>
                <a:gd name="T60" fmla="*/ 1 w 382"/>
                <a:gd name="T61" fmla="*/ 1 h 176"/>
                <a:gd name="T62" fmla="*/ 1 w 382"/>
                <a:gd name="T63" fmla="*/ 1 h 176"/>
                <a:gd name="T64" fmla="*/ 1 w 382"/>
                <a:gd name="T65" fmla="*/ 1 h 176"/>
                <a:gd name="T66" fmla="*/ 1 w 382"/>
                <a:gd name="T67" fmla="*/ 1 h 176"/>
                <a:gd name="T68" fmla="*/ 1 w 382"/>
                <a:gd name="T69" fmla="*/ 1 h 176"/>
                <a:gd name="T70" fmla="*/ 1 w 382"/>
                <a:gd name="T71" fmla="*/ 1 h 176"/>
                <a:gd name="T72" fmla="*/ 1 w 382"/>
                <a:gd name="T73" fmla="*/ 1 h 176"/>
                <a:gd name="T74" fmla="*/ 1 w 382"/>
                <a:gd name="T75" fmla="*/ 1 h 176"/>
                <a:gd name="T76" fmla="*/ 1 w 382"/>
                <a:gd name="T77" fmla="*/ 1 h 176"/>
                <a:gd name="T78" fmla="*/ 1 w 382"/>
                <a:gd name="T79" fmla="*/ 1 h 176"/>
                <a:gd name="T80" fmla="*/ 1 w 382"/>
                <a:gd name="T81" fmla="*/ 1 h 176"/>
                <a:gd name="T82" fmla="*/ 1 w 382"/>
                <a:gd name="T83" fmla="*/ 1 h 176"/>
                <a:gd name="T84" fmla="*/ 1 w 382"/>
                <a:gd name="T85" fmla="*/ 1 h 176"/>
                <a:gd name="T86" fmla="*/ 1 w 382"/>
                <a:gd name="T87" fmla="*/ 1 h 176"/>
                <a:gd name="T88" fmla="*/ 1 w 382"/>
                <a:gd name="T89" fmla="*/ 1 h 176"/>
                <a:gd name="T90" fmla="*/ 1 w 382"/>
                <a:gd name="T91" fmla="*/ 1 h 176"/>
                <a:gd name="T92" fmla="*/ 1 w 382"/>
                <a:gd name="T93" fmla="*/ 1 h 176"/>
                <a:gd name="T94" fmla="*/ 1 w 382"/>
                <a:gd name="T95" fmla="*/ 1 h 176"/>
                <a:gd name="T96" fmla="*/ 1 w 382"/>
                <a:gd name="T97" fmla="*/ 1 h 176"/>
                <a:gd name="T98" fmla="*/ 1 w 382"/>
                <a:gd name="T99" fmla="*/ 1 h 176"/>
                <a:gd name="T100" fmla="*/ 1 w 382"/>
                <a:gd name="T101" fmla="*/ 1 h 176"/>
                <a:gd name="T102" fmla="*/ 1 w 382"/>
                <a:gd name="T103" fmla="*/ 1 h 176"/>
                <a:gd name="T104" fmla="*/ 1 w 382"/>
                <a:gd name="T105" fmla="*/ 1 h 176"/>
                <a:gd name="T106" fmla="*/ 1 w 382"/>
                <a:gd name="T107" fmla="*/ 1 h 176"/>
                <a:gd name="T108" fmla="*/ 1 w 382"/>
                <a:gd name="T109" fmla="*/ 1 h 176"/>
                <a:gd name="T110" fmla="*/ 1 w 382"/>
                <a:gd name="T111" fmla="*/ 1 h 176"/>
                <a:gd name="T112" fmla="*/ 1 w 382"/>
                <a:gd name="T113" fmla="*/ 1 h 176"/>
                <a:gd name="T114" fmla="*/ 1 w 382"/>
                <a:gd name="T115" fmla="*/ 1 h 176"/>
                <a:gd name="T116" fmla="*/ 1 w 382"/>
                <a:gd name="T117" fmla="*/ 1 h 176"/>
                <a:gd name="T118" fmla="*/ 1 w 382"/>
                <a:gd name="T119" fmla="*/ 1 h 176"/>
                <a:gd name="T120" fmla="*/ 1 w 382"/>
                <a:gd name="T121" fmla="*/ 1 h 176"/>
                <a:gd name="T122" fmla="*/ 1 w 382"/>
                <a:gd name="T123" fmla="*/ 1 h 17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82"/>
                <a:gd name="T187" fmla="*/ 0 h 176"/>
                <a:gd name="T188" fmla="*/ 382 w 382"/>
                <a:gd name="T189" fmla="*/ 176 h 17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82" h="176">
                  <a:moveTo>
                    <a:pt x="376" y="80"/>
                  </a:moveTo>
                  <a:lnTo>
                    <a:pt x="379" y="74"/>
                  </a:lnTo>
                  <a:lnTo>
                    <a:pt x="381" y="66"/>
                  </a:lnTo>
                  <a:lnTo>
                    <a:pt x="382" y="59"/>
                  </a:lnTo>
                  <a:lnTo>
                    <a:pt x="380" y="53"/>
                  </a:lnTo>
                  <a:lnTo>
                    <a:pt x="377" y="50"/>
                  </a:lnTo>
                  <a:lnTo>
                    <a:pt x="372" y="46"/>
                  </a:lnTo>
                  <a:lnTo>
                    <a:pt x="366" y="42"/>
                  </a:lnTo>
                  <a:lnTo>
                    <a:pt x="361" y="38"/>
                  </a:lnTo>
                  <a:lnTo>
                    <a:pt x="354" y="34"/>
                  </a:lnTo>
                  <a:lnTo>
                    <a:pt x="347" y="31"/>
                  </a:lnTo>
                  <a:lnTo>
                    <a:pt x="341" y="29"/>
                  </a:lnTo>
                  <a:lnTo>
                    <a:pt x="335" y="28"/>
                  </a:lnTo>
                  <a:lnTo>
                    <a:pt x="329" y="28"/>
                  </a:lnTo>
                  <a:lnTo>
                    <a:pt x="325" y="28"/>
                  </a:lnTo>
                  <a:lnTo>
                    <a:pt x="319" y="28"/>
                  </a:lnTo>
                  <a:lnTo>
                    <a:pt x="312" y="28"/>
                  </a:lnTo>
                  <a:lnTo>
                    <a:pt x="304" y="28"/>
                  </a:lnTo>
                  <a:lnTo>
                    <a:pt x="296" y="27"/>
                  </a:lnTo>
                  <a:lnTo>
                    <a:pt x="285" y="24"/>
                  </a:lnTo>
                  <a:lnTo>
                    <a:pt x="272" y="22"/>
                  </a:lnTo>
                  <a:lnTo>
                    <a:pt x="258" y="20"/>
                  </a:lnTo>
                  <a:lnTo>
                    <a:pt x="244" y="17"/>
                  </a:lnTo>
                  <a:lnTo>
                    <a:pt x="230" y="14"/>
                  </a:lnTo>
                  <a:lnTo>
                    <a:pt x="219" y="12"/>
                  </a:lnTo>
                  <a:lnTo>
                    <a:pt x="206" y="9"/>
                  </a:lnTo>
                  <a:lnTo>
                    <a:pt x="195" y="7"/>
                  </a:lnTo>
                  <a:lnTo>
                    <a:pt x="183" y="6"/>
                  </a:lnTo>
                  <a:lnTo>
                    <a:pt x="173" y="4"/>
                  </a:lnTo>
                  <a:lnTo>
                    <a:pt x="159" y="2"/>
                  </a:lnTo>
                  <a:lnTo>
                    <a:pt x="142" y="1"/>
                  </a:lnTo>
                  <a:lnTo>
                    <a:pt x="121" y="0"/>
                  </a:lnTo>
                  <a:lnTo>
                    <a:pt x="100" y="0"/>
                  </a:lnTo>
                  <a:lnTo>
                    <a:pt x="79" y="0"/>
                  </a:lnTo>
                  <a:lnTo>
                    <a:pt x="63" y="0"/>
                  </a:lnTo>
                  <a:lnTo>
                    <a:pt x="51" y="0"/>
                  </a:lnTo>
                  <a:lnTo>
                    <a:pt x="44" y="1"/>
                  </a:lnTo>
                  <a:lnTo>
                    <a:pt x="40" y="4"/>
                  </a:lnTo>
                  <a:lnTo>
                    <a:pt x="32" y="9"/>
                  </a:lnTo>
                  <a:lnTo>
                    <a:pt x="22" y="16"/>
                  </a:lnTo>
                  <a:lnTo>
                    <a:pt x="13" y="22"/>
                  </a:lnTo>
                  <a:lnTo>
                    <a:pt x="6" y="29"/>
                  </a:lnTo>
                  <a:lnTo>
                    <a:pt x="1" y="37"/>
                  </a:lnTo>
                  <a:lnTo>
                    <a:pt x="0" y="43"/>
                  </a:lnTo>
                  <a:lnTo>
                    <a:pt x="2" y="44"/>
                  </a:lnTo>
                  <a:lnTo>
                    <a:pt x="6" y="43"/>
                  </a:lnTo>
                  <a:lnTo>
                    <a:pt x="11" y="39"/>
                  </a:lnTo>
                  <a:lnTo>
                    <a:pt x="18" y="36"/>
                  </a:lnTo>
                  <a:lnTo>
                    <a:pt x="25" y="32"/>
                  </a:lnTo>
                  <a:lnTo>
                    <a:pt x="32" y="28"/>
                  </a:lnTo>
                  <a:lnTo>
                    <a:pt x="39" y="24"/>
                  </a:lnTo>
                  <a:lnTo>
                    <a:pt x="45" y="21"/>
                  </a:lnTo>
                  <a:lnTo>
                    <a:pt x="48" y="17"/>
                  </a:lnTo>
                  <a:lnTo>
                    <a:pt x="53" y="15"/>
                  </a:lnTo>
                  <a:lnTo>
                    <a:pt x="56" y="19"/>
                  </a:lnTo>
                  <a:lnTo>
                    <a:pt x="58" y="23"/>
                  </a:lnTo>
                  <a:lnTo>
                    <a:pt x="58" y="30"/>
                  </a:lnTo>
                  <a:lnTo>
                    <a:pt x="55" y="36"/>
                  </a:lnTo>
                  <a:lnTo>
                    <a:pt x="53" y="42"/>
                  </a:lnTo>
                  <a:lnTo>
                    <a:pt x="54" y="46"/>
                  </a:lnTo>
                  <a:lnTo>
                    <a:pt x="64" y="51"/>
                  </a:lnTo>
                  <a:lnTo>
                    <a:pt x="74" y="54"/>
                  </a:lnTo>
                  <a:lnTo>
                    <a:pt x="85" y="59"/>
                  </a:lnTo>
                  <a:lnTo>
                    <a:pt x="99" y="66"/>
                  </a:lnTo>
                  <a:lnTo>
                    <a:pt x="114" y="73"/>
                  </a:lnTo>
                  <a:lnTo>
                    <a:pt x="130" y="81"/>
                  </a:lnTo>
                  <a:lnTo>
                    <a:pt x="146" y="87"/>
                  </a:lnTo>
                  <a:lnTo>
                    <a:pt x="162" y="91"/>
                  </a:lnTo>
                  <a:lnTo>
                    <a:pt x="177" y="95"/>
                  </a:lnTo>
                  <a:lnTo>
                    <a:pt x="195" y="96"/>
                  </a:lnTo>
                  <a:lnTo>
                    <a:pt x="213" y="95"/>
                  </a:lnTo>
                  <a:lnTo>
                    <a:pt x="234" y="91"/>
                  </a:lnTo>
                  <a:lnTo>
                    <a:pt x="253" y="88"/>
                  </a:lnTo>
                  <a:lnTo>
                    <a:pt x="271" y="84"/>
                  </a:lnTo>
                  <a:lnTo>
                    <a:pt x="287" y="81"/>
                  </a:lnTo>
                  <a:lnTo>
                    <a:pt x="298" y="77"/>
                  </a:lnTo>
                  <a:lnTo>
                    <a:pt x="305" y="75"/>
                  </a:lnTo>
                  <a:lnTo>
                    <a:pt x="310" y="74"/>
                  </a:lnTo>
                  <a:lnTo>
                    <a:pt x="314" y="72"/>
                  </a:lnTo>
                  <a:lnTo>
                    <a:pt x="320" y="72"/>
                  </a:lnTo>
                  <a:lnTo>
                    <a:pt x="327" y="70"/>
                  </a:lnTo>
                  <a:lnTo>
                    <a:pt x="333" y="70"/>
                  </a:lnTo>
                  <a:lnTo>
                    <a:pt x="340" y="70"/>
                  </a:lnTo>
                  <a:lnTo>
                    <a:pt x="346" y="72"/>
                  </a:lnTo>
                  <a:lnTo>
                    <a:pt x="351" y="73"/>
                  </a:lnTo>
                  <a:lnTo>
                    <a:pt x="359" y="76"/>
                  </a:lnTo>
                  <a:lnTo>
                    <a:pt x="365" y="79"/>
                  </a:lnTo>
                  <a:lnTo>
                    <a:pt x="370" y="82"/>
                  </a:lnTo>
                  <a:lnTo>
                    <a:pt x="372" y="84"/>
                  </a:lnTo>
                  <a:lnTo>
                    <a:pt x="333" y="126"/>
                  </a:lnTo>
                  <a:lnTo>
                    <a:pt x="335" y="128"/>
                  </a:lnTo>
                  <a:lnTo>
                    <a:pt x="340" y="132"/>
                  </a:lnTo>
                  <a:lnTo>
                    <a:pt x="346" y="135"/>
                  </a:lnTo>
                  <a:lnTo>
                    <a:pt x="351" y="135"/>
                  </a:lnTo>
                  <a:lnTo>
                    <a:pt x="357" y="135"/>
                  </a:lnTo>
                  <a:lnTo>
                    <a:pt x="359" y="137"/>
                  </a:lnTo>
                  <a:lnTo>
                    <a:pt x="358" y="141"/>
                  </a:lnTo>
                  <a:lnTo>
                    <a:pt x="354" y="145"/>
                  </a:lnTo>
                  <a:lnTo>
                    <a:pt x="349" y="148"/>
                  </a:lnTo>
                  <a:lnTo>
                    <a:pt x="341" y="152"/>
                  </a:lnTo>
                  <a:lnTo>
                    <a:pt x="332" y="157"/>
                  </a:lnTo>
                  <a:lnTo>
                    <a:pt x="323" y="163"/>
                  </a:lnTo>
                  <a:lnTo>
                    <a:pt x="312" y="168"/>
                  </a:lnTo>
                  <a:lnTo>
                    <a:pt x="305" y="172"/>
                  </a:lnTo>
                  <a:lnTo>
                    <a:pt x="299" y="175"/>
                  </a:lnTo>
                  <a:lnTo>
                    <a:pt x="297" y="176"/>
                  </a:lnTo>
                  <a:lnTo>
                    <a:pt x="298" y="176"/>
                  </a:lnTo>
                  <a:lnTo>
                    <a:pt x="303" y="175"/>
                  </a:lnTo>
                  <a:lnTo>
                    <a:pt x="310" y="174"/>
                  </a:lnTo>
                  <a:lnTo>
                    <a:pt x="318" y="173"/>
                  </a:lnTo>
                  <a:lnTo>
                    <a:pt x="326" y="171"/>
                  </a:lnTo>
                  <a:lnTo>
                    <a:pt x="335" y="168"/>
                  </a:lnTo>
                  <a:lnTo>
                    <a:pt x="343" y="165"/>
                  </a:lnTo>
                  <a:lnTo>
                    <a:pt x="349" y="161"/>
                  </a:lnTo>
                  <a:lnTo>
                    <a:pt x="361" y="155"/>
                  </a:lnTo>
                  <a:lnTo>
                    <a:pt x="371" y="147"/>
                  </a:lnTo>
                  <a:lnTo>
                    <a:pt x="377" y="138"/>
                  </a:lnTo>
                  <a:lnTo>
                    <a:pt x="376" y="133"/>
                  </a:lnTo>
                  <a:lnTo>
                    <a:pt x="370" y="128"/>
                  </a:lnTo>
                  <a:lnTo>
                    <a:pt x="364" y="126"/>
                  </a:lnTo>
                  <a:lnTo>
                    <a:pt x="359" y="123"/>
                  </a:lnTo>
                  <a:lnTo>
                    <a:pt x="357" y="123"/>
                  </a:lnTo>
                  <a:lnTo>
                    <a:pt x="378" y="77"/>
                  </a:lnTo>
                  <a:lnTo>
                    <a:pt x="376" y="80"/>
                  </a:lnTo>
                  <a:close/>
                </a:path>
              </a:pathLst>
            </a:custGeom>
            <a:solidFill>
              <a:srgbClr val="D8EAEA"/>
            </a:solidFill>
            <a:ln w="9525">
              <a:noFill/>
              <a:round/>
              <a:headEnd/>
              <a:tailEnd/>
            </a:ln>
          </p:spPr>
          <p:txBody>
            <a:bodyPr/>
            <a:lstStyle/>
            <a:p>
              <a:endParaRPr lang="en-US"/>
            </a:p>
          </p:txBody>
        </p:sp>
        <p:sp>
          <p:nvSpPr>
            <p:cNvPr id="13332" name="Freeform 19"/>
            <p:cNvSpPr>
              <a:spLocks/>
            </p:cNvSpPr>
            <p:nvPr/>
          </p:nvSpPr>
          <p:spPr bwMode="auto">
            <a:xfrm>
              <a:off x="937" y="2629"/>
              <a:ext cx="40" cy="10"/>
            </a:xfrm>
            <a:custGeom>
              <a:avLst/>
              <a:gdLst>
                <a:gd name="T0" fmla="*/ 0 w 81"/>
                <a:gd name="T1" fmla="*/ 0 h 21"/>
                <a:gd name="T2" fmla="*/ 0 w 81"/>
                <a:gd name="T3" fmla="*/ 0 h 21"/>
                <a:gd name="T4" fmla="*/ 0 w 81"/>
                <a:gd name="T5" fmla="*/ 0 h 21"/>
                <a:gd name="T6" fmla="*/ 0 w 81"/>
                <a:gd name="T7" fmla="*/ 0 h 21"/>
                <a:gd name="T8" fmla="*/ 0 w 81"/>
                <a:gd name="T9" fmla="*/ 0 h 21"/>
                <a:gd name="T10" fmla="*/ 0 w 81"/>
                <a:gd name="T11" fmla="*/ 0 h 21"/>
                <a:gd name="T12" fmla="*/ 0 w 81"/>
                <a:gd name="T13" fmla="*/ 0 h 21"/>
                <a:gd name="T14" fmla="*/ 0 w 81"/>
                <a:gd name="T15" fmla="*/ 0 h 21"/>
                <a:gd name="T16" fmla="*/ 0 w 81"/>
                <a:gd name="T17" fmla="*/ 0 h 21"/>
                <a:gd name="T18" fmla="*/ 0 w 81"/>
                <a:gd name="T19" fmla="*/ 0 h 21"/>
                <a:gd name="T20" fmla="*/ 0 w 81"/>
                <a:gd name="T21" fmla="*/ 0 h 21"/>
                <a:gd name="T22" fmla="*/ 0 w 81"/>
                <a:gd name="T23" fmla="*/ 0 h 21"/>
                <a:gd name="T24" fmla="*/ 0 w 81"/>
                <a:gd name="T25" fmla="*/ 0 h 21"/>
                <a:gd name="T26" fmla="*/ 0 w 81"/>
                <a:gd name="T27" fmla="*/ 0 h 21"/>
                <a:gd name="T28" fmla="*/ 0 w 81"/>
                <a:gd name="T29" fmla="*/ 0 h 21"/>
                <a:gd name="T30" fmla="*/ 0 w 81"/>
                <a:gd name="T31" fmla="*/ 0 h 21"/>
                <a:gd name="T32" fmla="*/ 0 w 81"/>
                <a:gd name="T33" fmla="*/ 0 h 21"/>
                <a:gd name="T34" fmla="*/ 0 w 81"/>
                <a:gd name="T35" fmla="*/ 0 h 21"/>
                <a:gd name="T36" fmla="*/ 0 w 81"/>
                <a:gd name="T37" fmla="*/ 0 h 21"/>
                <a:gd name="T38" fmla="*/ 0 w 81"/>
                <a:gd name="T39" fmla="*/ 0 h 21"/>
                <a:gd name="T40" fmla="*/ 0 w 81"/>
                <a:gd name="T41" fmla="*/ 0 h 21"/>
                <a:gd name="T42" fmla="*/ 0 w 81"/>
                <a:gd name="T43" fmla="*/ 0 h 21"/>
                <a:gd name="T44" fmla="*/ 0 w 81"/>
                <a:gd name="T45" fmla="*/ 0 h 21"/>
                <a:gd name="T46" fmla="*/ 0 w 81"/>
                <a:gd name="T47" fmla="*/ 0 h 21"/>
                <a:gd name="T48" fmla="*/ 0 w 81"/>
                <a:gd name="T49" fmla="*/ 0 h 21"/>
                <a:gd name="T50" fmla="*/ 0 w 81"/>
                <a:gd name="T51" fmla="*/ 0 h 21"/>
                <a:gd name="T52" fmla="*/ 0 w 81"/>
                <a:gd name="T53" fmla="*/ 0 h 21"/>
                <a:gd name="T54" fmla="*/ 0 w 81"/>
                <a:gd name="T55" fmla="*/ 0 h 21"/>
                <a:gd name="T56" fmla="*/ 0 w 81"/>
                <a:gd name="T57" fmla="*/ 0 h 21"/>
                <a:gd name="T58" fmla="*/ 0 w 81"/>
                <a:gd name="T59" fmla="*/ 0 h 2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1"/>
                <a:gd name="T91" fmla="*/ 0 h 21"/>
                <a:gd name="T92" fmla="*/ 81 w 81"/>
                <a:gd name="T93" fmla="*/ 21 h 2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1" h="21">
                  <a:moveTo>
                    <a:pt x="0" y="5"/>
                  </a:moveTo>
                  <a:lnTo>
                    <a:pt x="1" y="5"/>
                  </a:lnTo>
                  <a:lnTo>
                    <a:pt x="3" y="6"/>
                  </a:lnTo>
                  <a:lnTo>
                    <a:pt x="6" y="7"/>
                  </a:lnTo>
                  <a:lnTo>
                    <a:pt x="11" y="9"/>
                  </a:lnTo>
                  <a:lnTo>
                    <a:pt x="16" y="10"/>
                  </a:lnTo>
                  <a:lnTo>
                    <a:pt x="23" y="10"/>
                  </a:lnTo>
                  <a:lnTo>
                    <a:pt x="31" y="10"/>
                  </a:lnTo>
                  <a:lnTo>
                    <a:pt x="41" y="10"/>
                  </a:lnTo>
                  <a:lnTo>
                    <a:pt x="50" y="9"/>
                  </a:lnTo>
                  <a:lnTo>
                    <a:pt x="58" y="7"/>
                  </a:lnTo>
                  <a:lnTo>
                    <a:pt x="65" y="6"/>
                  </a:lnTo>
                  <a:lnTo>
                    <a:pt x="71" y="4"/>
                  </a:lnTo>
                  <a:lnTo>
                    <a:pt x="75" y="3"/>
                  </a:lnTo>
                  <a:lnTo>
                    <a:pt x="79" y="2"/>
                  </a:lnTo>
                  <a:lnTo>
                    <a:pt x="80" y="0"/>
                  </a:lnTo>
                  <a:lnTo>
                    <a:pt x="81" y="0"/>
                  </a:lnTo>
                  <a:lnTo>
                    <a:pt x="79" y="14"/>
                  </a:lnTo>
                  <a:lnTo>
                    <a:pt x="77" y="14"/>
                  </a:lnTo>
                  <a:lnTo>
                    <a:pt x="73" y="17"/>
                  </a:lnTo>
                  <a:lnTo>
                    <a:pt x="66" y="18"/>
                  </a:lnTo>
                  <a:lnTo>
                    <a:pt x="58" y="20"/>
                  </a:lnTo>
                  <a:lnTo>
                    <a:pt x="49" y="21"/>
                  </a:lnTo>
                  <a:lnTo>
                    <a:pt x="39" y="21"/>
                  </a:lnTo>
                  <a:lnTo>
                    <a:pt x="30" y="21"/>
                  </a:lnTo>
                  <a:lnTo>
                    <a:pt x="22" y="19"/>
                  </a:lnTo>
                  <a:lnTo>
                    <a:pt x="9" y="14"/>
                  </a:lnTo>
                  <a:lnTo>
                    <a:pt x="3" y="10"/>
                  </a:lnTo>
                  <a:lnTo>
                    <a:pt x="0" y="6"/>
                  </a:lnTo>
                  <a:lnTo>
                    <a:pt x="0" y="5"/>
                  </a:lnTo>
                  <a:close/>
                </a:path>
              </a:pathLst>
            </a:custGeom>
            <a:solidFill>
              <a:srgbClr val="D8EAEA"/>
            </a:solidFill>
            <a:ln w="9525">
              <a:noFill/>
              <a:round/>
              <a:headEnd/>
              <a:tailEnd/>
            </a:ln>
          </p:spPr>
          <p:txBody>
            <a:bodyPr/>
            <a:lstStyle/>
            <a:p>
              <a:endParaRPr lang="en-US"/>
            </a:p>
          </p:txBody>
        </p:sp>
        <p:sp>
          <p:nvSpPr>
            <p:cNvPr id="13333" name="Freeform 20"/>
            <p:cNvSpPr>
              <a:spLocks/>
            </p:cNvSpPr>
            <p:nvPr/>
          </p:nvSpPr>
          <p:spPr bwMode="auto">
            <a:xfrm>
              <a:off x="955" y="2650"/>
              <a:ext cx="30" cy="154"/>
            </a:xfrm>
            <a:custGeom>
              <a:avLst/>
              <a:gdLst>
                <a:gd name="T0" fmla="*/ 1 w 60"/>
                <a:gd name="T1" fmla="*/ 0 h 308"/>
                <a:gd name="T2" fmla="*/ 1 w 60"/>
                <a:gd name="T3" fmla="*/ 1 h 308"/>
                <a:gd name="T4" fmla="*/ 1 w 60"/>
                <a:gd name="T5" fmla="*/ 1 h 308"/>
                <a:gd name="T6" fmla="*/ 1 w 60"/>
                <a:gd name="T7" fmla="*/ 1 h 308"/>
                <a:gd name="T8" fmla="*/ 1 w 60"/>
                <a:gd name="T9" fmla="*/ 1 h 308"/>
                <a:gd name="T10" fmla="*/ 1 w 60"/>
                <a:gd name="T11" fmla="*/ 1 h 308"/>
                <a:gd name="T12" fmla="*/ 1 w 60"/>
                <a:gd name="T13" fmla="*/ 1 h 308"/>
                <a:gd name="T14" fmla="*/ 1 w 60"/>
                <a:gd name="T15" fmla="*/ 1 h 308"/>
                <a:gd name="T16" fmla="*/ 1 w 60"/>
                <a:gd name="T17" fmla="*/ 1 h 308"/>
                <a:gd name="T18" fmla="*/ 1 w 60"/>
                <a:gd name="T19" fmla="*/ 1 h 308"/>
                <a:gd name="T20" fmla="*/ 1 w 60"/>
                <a:gd name="T21" fmla="*/ 1 h 308"/>
                <a:gd name="T22" fmla="*/ 1 w 60"/>
                <a:gd name="T23" fmla="*/ 1 h 308"/>
                <a:gd name="T24" fmla="*/ 1 w 60"/>
                <a:gd name="T25" fmla="*/ 1 h 308"/>
                <a:gd name="T26" fmla="*/ 1 w 60"/>
                <a:gd name="T27" fmla="*/ 1 h 308"/>
                <a:gd name="T28" fmla="*/ 1 w 60"/>
                <a:gd name="T29" fmla="*/ 1 h 308"/>
                <a:gd name="T30" fmla="*/ 1 w 60"/>
                <a:gd name="T31" fmla="*/ 1 h 308"/>
                <a:gd name="T32" fmla="*/ 1 w 60"/>
                <a:gd name="T33" fmla="*/ 1 h 308"/>
                <a:gd name="T34" fmla="*/ 1 w 60"/>
                <a:gd name="T35" fmla="*/ 1 h 308"/>
                <a:gd name="T36" fmla="*/ 1 w 60"/>
                <a:gd name="T37" fmla="*/ 1 h 308"/>
                <a:gd name="T38" fmla="*/ 1 w 60"/>
                <a:gd name="T39" fmla="*/ 1 h 308"/>
                <a:gd name="T40" fmla="*/ 1 w 60"/>
                <a:gd name="T41" fmla="*/ 1 h 308"/>
                <a:gd name="T42" fmla="*/ 1 w 60"/>
                <a:gd name="T43" fmla="*/ 1 h 308"/>
                <a:gd name="T44" fmla="*/ 1 w 60"/>
                <a:gd name="T45" fmla="*/ 1 h 308"/>
                <a:gd name="T46" fmla="*/ 1 w 60"/>
                <a:gd name="T47" fmla="*/ 1 h 308"/>
                <a:gd name="T48" fmla="*/ 1 w 60"/>
                <a:gd name="T49" fmla="*/ 1 h 308"/>
                <a:gd name="T50" fmla="*/ 1 w 60"/>
                <a:gd name="T51" fmla="*/ 1 h 308"/>
                <a:gd name="T52" fmla="*/ 1 w 60"/>
                <a:gd name="T53" fmla="*/ 1 h 308"/>
                <a:gd name="T54" fmla="*/ 0 w 60"/>
                <a:gd name="T55" fmla="*/ 1 h 308"/>
                <a:gd name="T56" fmla="*/ 1 w 60"/>
                <a:gd name="T57" fmla="*/ 1 h 308"/>
                <a:gd name="T58" fmla="*/ 1 w 60"/>
                <a:gd name="T59" fmla="*/ 1 h 308"/>
                <a:gd name="T60" fmla="*/ 1 w 60"/>
                <a:gd name="T61" fmla="*/ 1 h 308"/>
                <a:gd name="T62" fmla="*/ 1 w 60"/>
                <a:gd name="T63" fmla="*/ 1 h 308"/>
                <a:gd name="T64" fmla="*/ 1 w 60"/>
                <a:gd name="T65" fmla="*/ 1 h 308"/>
                <a:gd name="T66" fmla="*/ 1 w 60"/>
                <a:gd name="T67" fmla="*/ 1 h 308"/>
                <a:gd name="T68" fmla="*/ 1 w 60"/>
                <a:gd name="T69" fmla="*/ 1 h 308"/>
                <a:gd name="T70" fmla="*/ 1 w 60"/>
                <a:gd name="T71" fmla="*/ 1 h 308"/>
                <a:gd name="T72" fmla="*/ 1 w 60"/>
                <a:gd name="T73" fmla="*/ 0 h 30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0"/>
                <a:gd name="T112" fmla="*/ 0 h 308"/>
                <a:gd name="T113" fmla="*/ 60 w 60"/>
                <a:gd name="T114" fmla="*/ 308 h 30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0" h="308">
                  <a:moveTo>
                    <a:pt x="43" y="0"/>
                  </a:moveTo>
                  <a:lnTo>
                    <a:pt x="44" y="12"/>
                  </a:lnTo>
                  <a:lnTo>
                    <a:pt x="45" y="42"/>
                  </a:lnTo>
                  <a:lnTo>
                    <a:pt x="45" y="82"/>
                  </a:lnTo>
                  <a:lnTo>
                    <a:pt x="43" y="126"/>
                  </a:lnTo>
                  <a:lnTo>
                    <a:pt x="41" y="171"/>
                  </a:lnTo>
                  <a:lnTo>
                    <a:pt x="43" y="215"/>
                  </a:lnTo>
                  <a:lnTo>
                    <a:pt x="45" y="250"/>
                  </a:lnTo>
                  <a:lnTo>
                    <a:pt x="47" y="270"/>
                  </a:lnTo>
                  <a:lnTo>
                    <a:pt x="51" y="279"/>
                  </a:lnTo>
                  <a:lnTo>
                    <a:pt x="54" y="287"/>
                  </a:lnTo>
                  <a:lnTo>
                    <a:pt x="59" y="293"/>
                  </a:lnTo>
                  <a:lnTo>
                    <a:pt x="60" y="295"/>
                  </a:lnTo>
                  <a:lnTo>
                    <a:pt x="58" y="298"/>
                  </a:lnTo>
                  <a:lnTo>
                    <a:pt x="53" y="302"/>
                  </a:lnTo>
                  <a:lnTo>
                    <a:pt x="45" y="307"/>
                  </a:lnTo>
                  <a:lnTo>
                    <a:pt x="38" y="308"/>
                  </a:lnTo>
                  <a:lnTo>
                    <a:pt x="30" y="304"/>
                  </a:lnTo>
                  <a:lnTo>
                    <a:pt x="22" y="299"/>
                  </a:lnTo>
                  <a:lnTo>
                    <a:pt x="17" y="292"/>
                  </a:lnTo>
                  <a:lnTo>
                    <a:pt x="16" y="284"/>
                  </a:lnTo>
                  <a:lnTo>
                    <a:pt x="18" y="262"/>
                  </a:lnTo>
                  <a:lnTo>
                    <a:pt x="22" y="223"/>
                  </a:lnTo>
                  <a:lnTo>
                    <a:pt x="22" y="179"/>
                  </a:lnTo>
                  <a:lnTo>
                    <a:pt x="18" y="142"/>
                  </a:lnTo>
                  <a:lnTo>
                    <a:pt x="10" y="115"/>
                  </a:lnTo>
                  <a:lnTo>
                    <a:pt x="3" y="90"/>
                  </a:lnTo>
                  <a:lnTo>
                    <a:pt x="0" y="67"/>
                  </a:lnTo>
                  <a:lnTo>
                    <a:pt x="2" y="44"/>
                  </a:lnTo>
                  <a:lnTo>
                    <a:pt x="6" y="24"/>
                  </a:lnTo>
                  <a:lnTo>
                    <a:pt x="8" y="13"/>
                  </a:lnTo>
                  <a:lnTo>
                    <a:pt x="9" y="7"/>
                  </a:lnTo>
                  <a:lnTo>
                    <a:pt x="9" y="5"/>
                  </a:lnTo>
                  <a:lnTo>
                    <a:pt x="14" y="6"/>
                  </a:lnTo>
                  <a:lnTo>
                    <a:pt x="23" y="6"/>
                  </a:lnTo>
                  <a:lnTo>
                    <a:pt x="35" y="5"/>
                  </a:lnTo>
                  <a:lnTo>
                    <a:pt x="43" y="0"/>
                  </a:lnTo>
                  <a:close/>
                </a:path>
              </a:pathLst>
            </a:custGeom>
            <a:solidFill>
              <a:srgbClr val="D8EAEA"/>
            </a:solidFill>
            <a:ln w="9525">
              <a:noFill/>
              <a:round/>
              <a:headEnd/>
              <a:tailEnd/>
            </a:ln>
          </p:spPr>
          <p:txBody>
            <a:bodyPr/>
            <a:lstStyle/>
            <a:p>
              <a:endParaRPr lang="en-US"/>
            </a:p>
          </p:txBody>
        </p:sp>
        <p:sp>
          <p:nvSpPr>
            <p:cNvPr id="13334" name="Freeform 21"/>
            <p:cNvSpPr>
              <a:spLocks/>
            </p:cNvSpPr>
            <p:nvPr/>
          </p:nvSpPr>
          <p:spPr bwMode="auto">
            <a:xfrm>
              <a:off x="717" y="2328"/>
              <a:ext cx="86" cy="38"/>
            </a:xfrm>
            <a:custGeom>
              <a:avLst/>
              <a:gdLst>
                <a:gd name="T0" fmla="*/ 0 w 173"/>
                <a:gd name="T1" fmla="*/ 0 h 77"/>
                <a:gd name="T2" fmla="*/ 0 w 173"/>
                <a:gd name="T3" fmla="*/ 0 h 77"/>
                <a:gd name="T4" fmla="*/ 0 w 173"/>
                <a:gd name="T5" fmla="*/ 0 h 77"/>
                <a:gd name="T6" fmla="*/ 0 w 173"/>
                <a:gd name="T7" fmla="*/ 0 h 77"/>
                <a:gd name="T8" fmla="*/ 0 w 173"/>
                <a:gd name="T9" fmla="*/ 0 h 77"/>
                <a:gd name="T10" fmla="*/ 0 w 173"/>
                <a:gd name="T11" fmla="*/ 0 h 77"/>
                <a:gd name="T12" fmla="*/ 0 w 173"/>
                <a:gd name="T13" fmla="*/ 0 h 77"/>
                <a:gd name="T14" fmla="*/ 0 w 173"/>
                <a:gd name="T15" fmla="*/ 0 h 77"/>
                <a:gd name="T16" fmla="*/ 0 w 173"/>
                <a:gd name="T17" fmla="*/ 0 h 77"/>
                <a:gd name="T18" fmla="*/ 0 w 173"/>
                <a:gd name="T19" fmla="*/ 0 h 77"/>
                <a:gd name="T20" fmla="*/ 0 w 173"/>
                <a:gd name="T21" fmla="*/ 0 h 77"/>
                <a:gd name="T22" fmla="*/ 0 w 173"/>
                <a:gd name="T23" fmla="*/ 0 h 77"/>
                <a:gd name="T24" fmla="*/ 0 w 173"/>
                <a:gd name="T25" fmla="*/ 0 h 77"/>
                <a:gd name="T26" fmla="*/ 0 w 173"/>
                <a:gd name="T27" fmla="*/ 0 h 77"/>
                <a:gd name="T28" fmla="*/ 0 w 173"/>
                <a:gd name="T29" fmla="*/ 0 h 77"/>
                <a:gd name="T30" fmla="*/ 0 w 173"/>
                <a:gd name="T31" fmla="*/ 0 h 77"/>
                <a:gd name="T32" fmla="*/ 0 w 173"/>
                <a:gd name="T33" fmla="*/ 0 h 77"/>
                <a:gd name="T34" fmla="*/ 0 w 173"/>
                <a:gd name="T35" fmla="*/ 0 h 77"/>
                <a:gd name="T36" fmla="*/ 0 w 173"/>
                <a:gd name="T37" fmla="*/ 0 h 77"/>
                <a:gd name="T38" fmla="*/ 0 w 173"/>
                <a:gd name="T39" fmla="*/ 0 h 77"/>
                <a:gd name="T40" fmla="*/ 0 w 173"/>
                <a:gd name="T41" fmla="*/ 0 h 77"/>
                <a:gd name="T42" fmla="*/ 0 w 173"/>
                <a:gd name="T43" fmla="*/ 0 h 77"/>
                <a:gd name="T44" fmla="*/ 0 w 173"/>
                <a:gd name="T45" fmla="*/ 0 h 77"/>
                <a:gd name="T46" fmla="*/ 0 w 173"/>
                <a:gd name="T47" fmla="*/ 0 h 77"/>
                <a:gd name="T48" fmla="*/ 0 w 173"/>
                <a:gd name="T49" fmla="*/ 0 h 77"/>
                <a:gd name="T50" fmla="*/ 0 w 173"/>
                <a:gd name="T51" fmla="*/ 0 h 77"/>
                <a:gd name="T52" fmla="*/ 0 w 173"/>
                <a:gd name="T53" fmla="*/ 0 h 77"/>
                <a:gd name="T54" fmla="*/ 0 w 173"/>
                <a:gd name="T55" fmla="*/ 0 h 77"/>
                <a:gd name="T56" fmla="*/ 0 w 173"/>
                <a:gd name="T57" fmla="*/ 0 h 77"/>
                <a:gd name="T58" fmla="*/ 0 w 173"/>
                <a:gd name="T59" fmla="*/ 0 h 77"/>
                <a:gd name="T60" fmla="*/ 0 w 173"/>
                <a:gd name="T61" fmla="*/ 0 h 77"/>
                <a:gd name="T62" fmla="*/ 0 w 173"/>
                <a:gd name="T63" fmla="*/ 0 h 77"/>
                <a:gd name="T64" fmla="*/ 0 w 173"/>
                <a:gd name="T65" fmla="*/ 0 h 77"/>
                <a:gd name="T66" fmla="*/ 0 w 173"/>
                <a:gd name="T67" fmla="*/ 0 h 77"/>
                <a:gd name="T68" fmla="*/ 0 w 173"/>
                <a:gd name="T69" fmla="*/ 0 h 77"/>
                <a:gd name="T70" fmla="*/ 0 w 173"/>
                <a:gd name="T71" fmla="*/ 0 h 77"/>
                <a:gd name="T72" fmla="*/ 0 w 173"/>
                <a:gd name="T73" fmla="*/ 0 h 77"/>
                <a:gd name="T74" fmla="*/ 0 w 173"/>
                <a:gd name="T75" fmla="*/ 0 h 77"/>
                <a:gd name="T76" fmla="*/ 0 w 173"/>
                <a:gd name="T77" fmla="*/ 0 h 77"/>
                <a:gd name="T78" fmla="*/ 0 w 173"/>
                <a:gd name="T79" fmla="*/ 0 h 77"/>
                <a:gd name="T80" fmla="*/ 0 w 173"/>
                <a:gd name="T81" fmla="*/ 0 h 77"/>
                <a:gd name="T82" fmla="*/ 0 w 173"/>
                <a:gd name="T83" fmla="*/ 0 h 77"/>
                <a:gd name="T84" fmla="*/ 0 w 173"/>
                <a:gd name="T85" fmla="*/ 0 h 77"/>
                <a:gd name="T86" fmla="*/ 0 w 173"/>
                <a:gd name="T87" fmla="*/ 0 h 77"/>
                <a:gd name="T88" fmla="*/ 0 w 173"/>
                <a:gd name="T89" fmla="*/ 0 h 77"/>
                <a:gd name="T90" fmla="*/ 0 w 173"/>
                <a:gd name="T91" fmla="*/ 0 h 77"/>
                <a:gd name="T92" fmla="*/ 0 w 173"/>
                <a:gd name="T93" fmla="*/ 0 h 77"/>
                <a:gd name="T94" fmla="*/ 0 w 173"/>
                <a:gd name="T95" fmla="*/ 0 h 77"/>
                <a:gd name="T96" fmla="*/ 0 w 173"/>
                <a:gd name="T97" fmla="*/ 0 h 77"/>
                <a:gd name="T98" fmla="*/ 0 w 173"/>
                <a:gd name="T99" fmla="*/ 0 h 7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73"/>
                <a:gd name="T151" fmla="*/ 0 h 77"/>
                <a:gd name="T152" fmla="*/ 173 w 173"/>
                <a:gd name="T153" fmla="*/ 77 h 7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73" h="77">
                  <a:moveTo>
                    <a:pt x="0" y="76"/>
                  </a:moveTo>
                  <a:lnTo>
                    <a:pt x="1" y="72"/>
                  </a:lnTo>
                  <a:lnTo>
                    <a:pt x="4" y="64"/>
                  </a:lnTo>
                  <a:lnTo>
                    <a:pt x="8" y="55"/>
                  </a:lnTo>
                  <a:lnTo>
                    <a:pt x="14" y="47"/>
                  </a:lnTo>
                  <a:lnTo>
                    <a:pt x="21" y="41"/>
                  </a:lnTo>
                  <a:lnTo>
                    <a:pt x="25" y="38"/>
                  </a:lnTo>
                  <a:lnTo>
                    <a:pt x="27" y="37"/>
                  </a:lnTo>
                  <a:lnTo>
                    <a:pt x="27" y="40"/>
                  </a:lnTo>
                  <a:lnTo>
                    <a:pt x="24" y="48"/>
                  </a:lnTo>
                  <a:lnTo>
                    <a:pt x="22" y="55"/>
                  </a:lnTo>
                  <a:lnTo>
                    <a:pt x="21" y="60"/>
                  </a:lnTo>
                  <a:lnTo>
                    <a:pt x="20" y="62"/>
                  </a:lnTo>
                  <a:lnTo>
                    <a:pt x="45" y="38"/>
                  </a:lnTo>
                  <a:lnTo>
                    <a:pt x="46" y="38"/>
                  </a:lnTo>
                  <a:lnTo>
                    <a:pt x="48" y="37"/>
                  </a:lnTo>
                  <a:lnTo>
                    <a:pt x="53" y="34"/>
                  </a:lnTo>
                  <a:lnTo>
                    <a:pt x="60" y="33"/>
                  </a:lnTo>
                  <a:lnTo>
                    <a:pt x="67" y="31"/>
                  </a:lnTo>
                  <a:lnTo>
                    <a:pt x="76" y="29"/>
                  </a:lnTo>
                  <a:lnTo>
                    <a:pt x="88" y="25"/>
                  </a:lnTo>
                  <a:lnTo>
                    <a:pt x="99" y="23"/>
                  </a:lnTo>
                  <a:lnTo>
                    <a:pt x="112" y="19"/>
                  </a:lnTo>
                  <a:lnTo>
                    <a:pt x="124" y="16"/>
                  </a:lnTo>
                  <a:lnTo>
                    <a:pt x="137" y="12"/>
                  </a:lnTo>
                  <a:lnTo>
                    <a:pt x="149" y="9"/>
                  </a:lnTo>
                  <a:lnTo>
                    <a:pt x="158" y="6"/>
                  </a:lnTo>
                  <a:lnTo>
                    <a:pt x="166" y="2"/>
                  </a:lnTo>
                  <a:lnTo>
                    <a:pt x="171" y="1"/>
                  </a:lnTo>
                  <a:lnTo>
                    <a:pt x="173" y="0"/>
                  </a:lnTo>
                  <a:lnTo>
                    <a:pt x="169" y="3"/>
                  </a:lnTo>
                  <a:lnTo>
                    <a:pt x="159" y="8"/>
                  </a:lnTo>
                  <a:lnTo>
                    <a:pt x="143" y="14"/>
                  </a:lnTo>
                  <a:lnTo>
                    <a:pt x="126" y="19"/>
                  </a:lnTo>
                  <a:lnTo>
                    <a:pt x="107" y="25"/>
                  </a:lnTo>
                  <a:lnTo>
                    <a:pt x="90" y="31"/>
                  </a:lnTo>
                  <a:lnTo>
                    <a:pt x="76" y="35"/>
                  </a:lnTo>
                  <a:lnTo>
                    <a:pt x="69" y="38"/>
                  </a:lnTo>
                  <a:lnTo>
                    <a:pt x="62" y="41"/>
                  </a:lnTo>
                  <a:lnTo>
                    <a:pt x="57" y="45"/>
                  </a:lnTo>
                  <a:lnTo>
                    <a:pt x="50" y="49"/>
                  </a:lnTo>
                  <a:lnTo>
                    <a:pt x="43" y="57"/>
                  </a:lnTo>
                  <a:lnTo>
                    <a:pt x="36" y="64"/>
                  </a:lnTo>
                  <a:lnTo>
                    <a:pt x="30" y="70"/>
                  </a:lnTo>
                  <a:lnTo>
                    <a:pt x="25" y="74"/>
                  </a:lnTo>
                  <a:lnTo>
                    <a:pt x="20" y="76"/>
                  </a:lnTo>
                  <a:lnTo>
                    <a:pt x="13" y="77"/>
                  </a:lnTo>
                  <a:lnTo>
                    <a:pt x="7" y="77"/>
                  </a:lnTo>
                  <a:lnTo>
                    <a:pt x="2" y="76"/>
                  </a:lnTo>
                  <a:lnTo>
                    <a:pt x="0" y="76"/>
                  </a:lnTo>
                  <a:close/>
                </a:path>
              </a:pathLst>
            </a:custGeom>
            <a:solidFill>
              <a:srgbClr val="D8EAEA"/>
            </a:solidFill>
            <a:ln w="9525">
              <a:noFill/>
              <a:round/>
              <a:headEnd/>
              <a:tailEnd/>
            </a:ln>
          </p:spPr>
          <p:txBody>
            <a:bodyPr/>
            <a:lstStyle/>
            <a:p>
              <a:endParaRPr lang="en-US"/>
            </a:p>
          </p:txBody>
        </p:sp>
        <p:sp>
          <p:nvSpPr>
            <p:cNvPr id="13335" name="Freeform 22"/>
            <p:cNvSpPr>
              <a:spLocks/>
            </p:cNvSpPr>
            <p:nvPr/>
          </p:nvSpPr>
          <p:spPr bwMode="auto">
            <a:xfrm>
              <a:off x="960" y="2816"/>
              <a:ext cx="93" cy="21"/>
            </a:xfrm>
            <a:custGeom>
              <a:avLst/>
              <a:gdLst>
                <a:gd name="T0" fmla="*/ 0 w 187"/>
                <a:gd name="T1" fmla="*/ 1 h 42"/>
                <a:gd name="T2" fmla="*/ 0 w 187"/>
                <a:gd name="T3" fmla="*/ 1 h 42"/>
                <a:gd name="T4" fmla="*/ 0 w 187"/>
                <a:gd name="T5" fmla="*/ 1 h 42"/>
                <a:gd name="T6" fmla="*/ 0 w 187"/>
                <a:gd name="T7" fmla="*/ 1 h 42"/>
                <a:gd name="T8" fmla="*/ 0 w 187"/>
                <a:gd name="T9" fmla="*/ 1 h 42"/>
                <a:gd name="T10" fmla="*/ 0 w 187"/>
                <a:gd name="T11" fmla="*/ 1 h 42"/>
                <a:gd name="T12" fmla="*/ 0 w 187"/>
                <a:gd name="T13" fmla="*/ 1 h 42"/>
                <a:gd name="T14" fmla="*/ 0 w 187"/>
                <a:gd name="T15" fmla="*/ 1 h 42"/>
                <a:gd name="T16" fmla="*/ 0 w 187"/>
                <a:gd name="T17" fmla="*/ 1 h 42"/>
                <a:gd name="T18" fmla="*/ 0 w 187"/>
                <a:gd name="T19" fmla="*/ 1 h 42"/>
                <a:gd name="T20" fmla="*/ 0 w 187"/>
                <a:gd name="T21" fmla="*/ 1 h 42"/>
                <a:gd name="T22" fmla="*/ 0 w 187"/>
                <a:gd name="T23" fmla="*/ 1 h 42"/>
                <a:gd name="T24" fmla="*/ 0 w 187"/>
                <a:gd name="T25" fmla="*/ 1 h 42"/>
                <a:gd name="T26" fmla="*/ 0 w 187"/>
                <a:gd name="T27" fmla="*/ 1 h 42"/>
                <a:gd name="T28" fmla="*/ 0 w 187"/>
                <a:gd name="T29" fmla="*/ 1 h 42"/>
                <a:gd name="T30" fmla="*/ 0 w 187"/>
                <a:gd name="T31" fmla="*/ 1 h 42"/>
                <a:gd name="T32" fmla="*/ 0 w 187"/>
                <a:gd name="T33" fmla="*/ 1 h 42"/>
                <a:gd name="T34" fmla="*/ 0 w 187"/>
                <a:gd name="T35" fmla="*/ 1 h 42"/>
                <a:gd name="T36" fmla="*/ 0 w 187"/>
                <a:gd name="T37" fmla="*/ 1 h 42"/>
                <a:gd name="T38" fmla="*/ 0 w 187"/>
                <a:gd name="T39" fmla="*/ 1 h 42"/>
                <a:gd name="T40" fmla="*/ 0 w 187"/>
                <a:gd name="T41" fmla="*/ 1 h 42"/>
                <a:gd name="T42" fmla="*/ 0 w 187"/>
                <a:gd name="T43" fmla="*/ 1 h 42"/>
                <a:gd name="T44" fmla="*/ 0 w 187"/>
                <a:gd name="T45" fmla="*/ 1 h 42"/>
                <a:gd name="T46" fmla="*/ 0 w 187"/>
                <a:gd name="T47" fmla="*/ 1 h 42"/>
                <a:gd name="T48" fmla="*/ 0 w 187"/>
                <a:gd name="T49" fmla="*/ 1 h 42"/>
                <a:gd name="T50" fmla="*/ 0 w 187"/>
                <a:gd name="T51" fmla="*/ 1 h 42"/>
                <a:gd name="T52" fmla="*/ 0 w 187"/>
                <a:gd name="T53" fmla="*/ 1 h 42"/>
                <a:gd name="T54" fmla="*/ 0 w 187"/>
                <a:gd name="T55" fmla="*/ 1 h 42"/>
                <a:gd name="T56" fmla="*/ 0 w 187"/>
                <a:gd name="T57" fmla="*/ 1 h 42"/>
                <a:gd name="T58" fmla="*/ 0 w 187"/>
                <a:gd name="T59" fmla="*/ 1 h 42"/>
                <a:gd name="T60" fmla="*/ 0 w 187"/>
                <a:gd name="T61" fmla="*/ 1 h 42"/>
                <a:gd name="T62" fmla="*/ 0 w 187"/>
                <a:gd name="T63" fmla="*/ 0 h 42"/>
                <a:gd name="T64" fmla="*/ 0 w 187"/>
                <a:gd name="T65" fmla="*/ 1 h 42"/>
                <a:gd name="T66" fmla="*/ 0 w 187"/>
                <a:gd name="T67" fmla="*/ 1 h 42"/>
                <a:gd name="T68" fmla="*/ 0 w 187"/>
                <a:gd name="T69" fmla="*/ 1 h 42"/>
                <a:gd name="T70" fmla="*/ 0 w 187"/>
                <a:gd name="T71" fmla="*/ 1 h 42"/>
                <a:gd name="T72" fmla="*/ 0 w 187"/>
                <a:gd name="T73" fmla="*/ 1 h 42"/>
                <a:gd name="T74" fmla="*/ 0 w 187"/>
                <a:gd name="T75" fmla="*/ 1 h 42"/>
                <a:gd name="T76" fmla="*/ 0 w 187"/>
                <a:gd name="T77" fmla="*/ 1 h 42"/>
                <a:gd name="T78" fmla="*/ 0 w 187"/>
                <a:gd name="T79" fmla="*/ 1 h 42"/>
                <a:gd name="T80" fmla="*/ 0 w 187"/>
                <a:gd name="T81" fmla="*/ 1 h 42"/>
                <a:gd name="T82" fmla="*/ 0 w 187"/>
                <a:gd name="T83" fmla="*/ 1 h 42"/>
                <a:gd name="T84" fmla="*/ 0 w 187"/>
                <a:gd name="T85" fmla="*/ 1 h 42"/>
                <a:gd name="T86" fmla="*/ 0 w 187"/>
                <a:gd name="T87" fmla="*/ 1 h 42"/>
                <a:gd name="T88" fmla="*/ 0 w 187"/>
                <a:gd name="T89" fmla="*/ 1 h 42"/>
                <a:gd name="T90" fmla="*/ 0 w 187"/>
                <a:gd name="T91" fmla="*/ 1 h 42"/>
                <a:gd name="T92" fmla="*/ 0 w 187"/>
                <a:gd name="T93" fmla="*/ 1 h 42"/>
                <a:gd name="T94" fmla="*/ 0 w 187"/>
                <a:gd name="T95" fmla="*/ 1 h 42"/>
                <a:gd name="T96" fmla="*/ 0 w 187"/>
                <a:gd name="T97" fmla="*/ 1 h 42"/>
                <a:gd name="T98" fmla="*/ 0 w 187"/>
                <a:gd name="T99" fmla="*/ 1 h 42"/>
                <a:gd name="T100" fmla="*/ 0 w 187"/>
                <a:gd name="T101" fmla="*/ 1 h 42"/>
                <a:gd name="T102" fmla="*/ 0 w 187"/>
                <a:gd name="T103" fmla="*/ 1 h 42"/>
                <a:gd name="T104" fmla="*/ 0 w 187"/>
                <a:gd name="T105" fmla="*/ 1 h 42"/>
                <a:gd name="T106" fmla="*/ 0 w 187"/>
                <a:gd name="T107" fmla="*/ 1 h 42"/>
                <a:gd name="T108" fmla="*/ 0 w 187"/>
                <a:gd name="T109" fmla="*/ 1 h 42"/>
                <a:gd name="T110" fmla="*/ 0 w 187"/>
                <a:gd name="T111" fmla="*/ 1 h 4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7"/>
                <a:gd name="T169" fmla="*/ 0 h 42"/>
                <a:gd name="T170" fmla="*/ 187 w 187"/>
                <a:gd name="T171" fmla="*/ 42 h 4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7" h="42">
                  <a:moveTo>
                    <a:pt x="159" y="32"/>
                  </a:moveTo>
                  <a:lnTo>
                    <a:pt x="155" y="34"/>
                  </a:lnTo>
                  <a:lnTo>
                    <a:pt x="150" y="35"/>
                  </a:lnTo>
                  <a:lnTo>
                    <a:pt x="144" y="35"/>
                  </a:lnTo>
                  <a:lnTo>
                    <a:pt x="138" y="36"/>
                  </a:lnTo>
                  <a:lnTo>
                    <a:pt x="134" y="36"/>
                  </a:lnTo>
                  <a:lnTo>
                    <a:pt x="128" y="36"/>
                  </a:lnTo>
                  <a:lnTo>
                    <a:pt x="122" y="36"/>
                  </a:lnTo>
                  <a:lnTo>
                    <a:pt x="118" y="36"/>
                  </a:lnTo>
                  <a:lnTo>
                    <a:pt x="117" y="36"/>
                  </a:lnTo>
                  <a:lnTo>
                    <a:pt x="115" y="36"/>
                  </a:lnTo>
                  <a:lnTo>
                    <a:pt x="117" y="32"/>
                  </a:lnTo>
                  <a:lnTo>
                    <a:pt x="118" y="29"/>
                  </a:lnTo>
                  <a:lnTo>
                    <a:pt x="120" y="25"/>
                  </a:lnTo>
                  <a:lnTo>
                    <a:pt x="121" y="22"/>
                  </a:lnTo>
                  <a:lnTo>
                    <a:pt x="125" y="17"/>
                  </a:lnTo>
                  <a:lnTo>
                    <a:pt x="128" y="13"/>
                  </a:lnTo>
                  <a:lnTo>
                    <a:pt x="129" y="9"/>
                  </a:lnTo>
                  <a:lnTo>
                    <a:pt x="130" y="8"/>
                  </a:lnTo>
                  <a:lnTo>
                    <a:pt x="120" y="6"/>
                  </a:lnTo>
                  <a:lnTo>
                    <a:pt x="119" y="7"/>
                  </a:lnTo>
                  <a:lnTo>
                    <a:pt x="117" y="10"/>
                  </a:lnTo>
                  <a:lnTo>
                    <a:pt x="113" y="15"/>
                  </a:lnTo>
                  <a:lnTo>
                    <a:pt x="110" y="22"/>
                  </a:lnTo>
                  <a:lnTo>
                    <a:pt x="107" y="25"/>
                  </a:lnTo>
                  <a:lnTo>
                    <a:pt x="106" y="29"/>
                  </a:lnTo>
                  <a:lnTo>
                    <a:pt x="105" y="32"/>
                  </a:lnTo>
                  <a:lnTo>
                    <a:pt x="104" y="35"/>
                  </a:lnTo>
                  <a:lnTo>
                    <a:pt x="102" y="34"/>
                  </a:lnTo>
                  <a:lnTo>
                    <a:pt x="98" y="34"/>
                  </a:lnTo>
                  <a:lnTo>
                    <a:pt x="96" y="34"/>
                  </a:lnTo>
                  <a:lnTo>
                    <a:pt x="92" y="32"/>
                  </a:lnTo>
                  <a:lnTo>
                    <a:pt x="93" y="30"/>
                  </a:lnTo>
                  <a:lnTo>
                    <a:pt x="95" y="27"/>
                  </a:lnTo>
                  <a:lnTo>
                    <a:pt x="97" y="23"/>
                  </a:lnTo>
                  <a:lnTo>
                    <a:pt x="98" y="20"/>
                  </a:lnTo>
                  <a:lnTo>
                    <a:pt x="102" y="15"/>
                  </a:lnTo>
                  <a:lnTo>
                    <a:pt x="105" y="10"/>
                  </a:lnTo>
                  <a:lnTo>
                    <a:pt x="106" y="8"/>
                  </a:lnTo>
                  <a:lnTo>
                    <a:pt x="107" y="7"/>
                  </a:lnTo>
                  <a:lnTo>
                    <a:pt x="97" y="4"/>
                  </a:lnTo>
                  <a:lnTo>
                    <a:pt x="96" y="5"/>
                  </a:lnTo>
                  <a:lnTo>
                    <a:pt x="93" y="8"/>
                  </a:lnTo>
                  <a:lnTo>
                    <a:pt x="89" y="13"/>
                  </a:lnTo>
                  <a:lnTo>
                    <a:pt x="85" y="20"/>
                  </a:lnTo>
                  <a:lnTo>
                    <a:pt x="84" y="23"/>
                  </a:lnTo>
                  <a:lnTo>
                    <a:pt x="83" y="27"/>
                  </a:lnTo>
                  <a:lnTo>
                    <a:pt x="82" y="29"/>
                  </a:lnTo>
                  <a:lnTo>
                    <a:pt x="81" y="31"/>
                  </a:lnTo>
                  <a:lnTo>
                    <a:pt x="79" y="31"/>
                  </a:lnTo>
                  <a:lnTo>
                    <a:pt x="75" y="30"/>
                  </a:lnTo>
                  <a:lnTo>
                    <a:pt x="73" y="30"/>
                  </a:lnTo>
                  <a:lnTo>
                    <a:pt x="69" y="30"/>
                  </a:lnTo>
                  <a:lnTo>
                    <a:pt x="70" y="27"/>
                  </a:lnTo>
                  <a:lnTo>
                    <a:pt x="72" y="23"/>
                  </a:lnTo>
                  <a:lnTo>
                    <a:pt x="74" y="20"/>
                  </a:lnTo>
                  <a:lnTo>
                    <a:pt x="76" y="16"/>
                  </a:lnTo>
                  <a:lnTo>
                    <a:pt x="80" y="12"/>
                  </a:lnTo>
                  <a:lnTo>
                    <a:pt x="82" y="7"/>
                  </a:lnTo>
                  <a:lnTo>
                    <a:pt x="83" y="5"/>
                  </a:lnTo>
                  <a:lnTo>
                    <a:pt x="84" y="4"/>
                  </a:lnTo>
                  <a:lnTo>
                    <a:pt x="74" y="0"/>
                  </a:lnTo>
                  <a:lnTo>
                    <a:pt x="73" y="1"/>
                  </a:lnTo>
                  <a:lnTo>
                    <a:pt x="70" y="5"/>
                  </a:lnTo>
                  <a:lnTo>
                    <a:pt x="67" y="9"/>
                  </a:lnTo>
                  <a:lnTo>
                    <a:pt x="64" y="16"/>
                  </a:lnTo>
                  <a:lnTo>
                    <a:pt x="62" y="21"/>
                  </a:lnTo>
                  <a:lnTo>
                    <a:pt x="60" y="24"/>
                  </a:lnTo>
                  <a:lnTo>
                    <a:pt x="59" y="27"/>
                  </a:lnTo>
                  <a:lnTo>
                    <a:pt x="58" y="29"/>
                  </a:lnTo>
                  <a:lnTo>
                    <a:pt x="55" y="29"/>
                  </a:lnTo>
                  <a:lnTo>
                    <a:pt x="52" y="29"/>
                  </a:lnTo>
                  <a:lnTo>
                    <a:pt x="49" y="29"/>
                  </a:lnTo>
                  <a:lnTo>
                    <a:pt x="46" y="28"/>
                  </a:lnTo>
                  <a:lnTo>
                    <a:pt x="35" y="28"/>
                  </a:lnTo>
                  <a:lnTo>
                    <a:pt x="26" y="29"/>
                  </a:lnTo>
                  <a:lnTo>
                    <a:pt x="17" y="29"/>
                  </a:lnTo>
                  <a:lnTo>
                    <a:pt x="12" y="31"/>
                  </a:lnTo>
                  <a:lnTo>
                    <a:pt x="6" y="32"/>
                  </a:lnTo>
                  <a:lnTo>
                    <a:pt x="2" y="34"/>
                  </a:lnTo>
                  <a:lnTo>
                    <a:pt x="1" y="35"/>
                  </a:lnTo>
                  <a:lnTo>
                    <a:pt x="0" y="35"/>
                  </a:lnTo>
                  <a:lnTo>
                    <a:pt x="1" y="35"/>
                  </a:lnTo>
                  <a:lnTo>
                    <a:pt x="5" y="35"/>
                  </a:lnTo>
                  <a:lnTo>
                    <a:pt x="9" y="35"/>
                  </a:lnTo>
                  <a:lnTo>
                    <a:pt x="15" y="35"/>
                  </a:lnTo>
                  <a:lnTo>
                    <a:pt x="22" y="35"/>
                  </a:lnTo>
                  <a:lnTo>
                    <a:pt x="29" y="35"/>
                  </a:lnTo>
                  <a:lnTo>
                    <a:pt x="36" y="35"/>
                  </a:lnTo>
                  <a:lnTo>
                    <a:pt x="43" y="35"/>
                  </a:lnTo>
                  <a:lnTo>
                    <a:pt x="50" y="35"/>
                  </a:lnTo>
                  <a:lnTo>
                    <a:pt x="57" y="36"/>
                  </a:lnTo>
                  <a:lnTo>
                    <a:pt x="66" y="37"/>
                  </a:lnTo>
                  <a:lnTo>
                    <a:pt x="75" y="38"/>
                  </a:lnTo>
                  <a:lnTo>
                    <a:pt x="85" y="39"/>
                  </a:lnTo>
                  <a:lnTo>
                    <a:pt x="97" y="40"/>
                  </a:lnTo>
                  <a:lnTo>
                    <a:pt x="107" y="40"/>
                  </a:lnTo>
                  <a:lnTo>
                    <a:pt x="119" y="42"/>
                  </a:lnTo>
                  <a:lnTo>
                    <a:pt x="130" y="42"/>
                  </a:lnTo>
                  <a:lnTo>
                    <a:pt x="142" y="40"/>
                  </a:lnTo>
                  <a:lnTo>
                    <a:pt x="153" y="38"/>
                  </a:lnTo>
                  <a:lnTo>
                    <a:pt x="164" y="35"/>
                  </a:lnTo>
                  <a:lnTo>
                    <a:pt x="173" y="32"/>
                  </a:lnTo>
                  <a:lnTo>
                    <a:pt x="180" y="30"/>
                  </a:lnTo>
                  <a:lnTo>
                    <a:pt x="186" y="29"/>
                  </a:lnTo>
                  <a:lnTo>
                    <a:pt x="187" y="28"/>
                  </a:lnTo>
                  <a:lnTo>
                    <a:pt x="184" y="28"/>
                  </a:lnTo>
                  <a:lnTo>
                    <a:pt x="176" y="29"/>
                  </a:lnTo>
                  <a:lnTo>
                    <a:pt x="168" y="31"/>
                  </a:lnTo>
                  <a:lnTo>
                    <a:pt x="159" y="32"/>
                  </a:lnTo>
                  <a:close/>
                </a:path>
              </a:pathLst>
            </a:custGeom>
            <a:solidFill>
              <a:srgbClr val="BFBFBF"/>
            </a:solidFill>
            <a:ln w="9525">
              <a:noFill/>
              <a:round/>
              <a:headEnd/>
              <a:tailEnd/>
            </a:ln>
          </p:spPr>
          <p:txBody>
            <a:bodyPr/>
            <a:lstStyle/>
            <a:p>
              <a:endParaRPr lang="en-US"/>
            </a:p>
          </p:txBody>
        </p:sp>
        <p:sp>
          <p:nvSpPr>
            <p:cNvPr id="13336" name="Freeform 23"/>
            <p:cNvSpPr>
              <a:spLocks/>
            </p:cNvSpPr>
            <p:nvPr/>
          </p:nvSpPr>
          <p:spPr bwMode="auto">
            <a:xfrm>
              <a:off x="502" y="2813"/>
              <a:ext cx="27" cy="19"/>
            </a:xfrm>
            <a:custGeom>
              <a:avLst/>
              <a:gdLst>
                <a:gd name="T0" fmla="*/ 0 w 55"/>
                <a:gd name="T1" fmla="*/ 0 h 38"/>
                <a:gd name="T2" fmla="*/ 0 w 55"/>
                <a:gd name="T3" fmla="*/ 1 h 38"/>
                <a:gd name="T4" fmla="*/ 0 w 55"/>
                <a:gd name="T5" fmla="*/ 1 h 38"/>
                <a:gd name="T6" fmla="*/ 0 w 55"/>
                <a:gd name="T7" fmla="*/ 1 h 38"/>
                <a:gd name="T8" fmla="*/ 0 w 55"/>
                <a:gd name="T9" fmla="*/ 1 h 38"/>
                <a:gd name="T10" fmla="*/ 0 w 55"/>
                <a:gd name="T11" fmla="*/ 1 h 38"/>
                <a:gd name="T12" fmla="*/ 0 w 55"/>
                <a:gd name="T13" fmla="*/ 1 h 38"/>
                <a:gd name="T14" fmla="*/ 0 w 55"/>
                <a:gd name="T15" fmla="*/ 1 h 38"/>
                <a:gd name="T16" fmla="*/ 0 w 55"/>
                <a:gd name="T17" fmla="*/ 1 h 38"/>
                <a:gd name="T18" fmla="*/ 0 w 55"/>
                <a:gd name="T19" fmla="*/ 1 h 38"/>
                <a:gd name="T20" fmla="*/ 0 w 55"/>
                <a:gd name="T21" fmla="*/ 1 h 38"/>
                <a:gd name="T22" fmla="*/ 0 w 55"/>
                <a:gd name="T23" fmla="*/ 1 h 38"/>
                <a:gd name="T24" fmla="*/ 0 w 55"/>
                <a:gd name="T25" fmla="*/ 1 h 38"/>
                <a:gd name="T26" fmla="*/ 0 w 55"/>
                <a:gd name="T27" fmla="*/ 1 h 38"/>
                <a:gd name="T28" fmla="*/ 0 w 55"/>
                <a:gd name="T29" fmla="*/ 1 h 38"/>
                <a:gd name="T30" fmla="*/ 0 w 55"/>
                <a:gd name="T31" fmla="*/ 1 h 38"/>
                <a:gd name="T32" fmla="*/ 0 w 55"/>
                <a:gd name="T33" fmla="*/ 1 h 38"/>
                <a:gd name="T34" fmla="*/ 0 w 55"/>
                <a:gd name="T35" fmla="*/ 1 h 38"/>
                <a:gd name="T36" fmla="*/ 0 w 55"/>
                <a:gd name="T37" fmla="*/ 1 h 38"/>
                <a:gd name="T38" fmla="*/ 0 w 55"/>
                <a:gd name="T39" fmla="*/ 1 h 38"/>
                <a:gd name="T40" fmla="*/ 0 w 55"/>
                <a:gd name="T41" fmla="*/ 1 h 38"/>
                <a:gd name="T42" fmla="*/ 0 w 55"/>
                <a:gd name="T43" fmla="*/ 1 h 38"/>
                <a:gd name="T44" fmla="*/ 0 w 55"/>
                <a:gd name="T45" fmla="*/ 1 h 38"/>
                <a:gd name="T46" fmla="*/ 0 w 55"/>
                <a:gd name="T47" fmla="*/ 1 h 38"/>
                <a:gd name="T48" fmla="*/ 0 w 55"/>
                <a:gd name="T49" fmla="*/ 1 h 38"/>
                <a:gd name="T50" fmla="*/ 0 w 55"/>
                <a:gd name="T51" fmla="*/ 1 h 38"/>
                <a:gd name="T52" fmla="*/ 0 w 55"/>
                <a:gd name="T53" fmla="*/ 1 h 38"/>
                <a:gd name="T54" fmla="*/ 0 w 55"/>
                <a:gd name="T55" fmla="*/ 1 h 38"/>
                <a:gd name="T56" fmla="*/ 0 w 55"/>
                <a:gd name="T57" fmla="*/ 1 h 38"/>
                <a:gd name="T58" fmla="*/ 0 w 55"/>
                <a:gd name="T59" fmla="*/ 1 h 38"/>
                <a:gd name="T60" fmla="*/ 0 w 55"/>
                <a:gd name="T61" fmla="*/ 1 h 38"/>
                <a:gd name="T62" fmla="*/ 0 w 55"/>
                <a:gd name="T63" fmla="*/ 1 h 38"/>
                <a:gd name="T64" fmla="*/ 0 w 55"/>
                <a:gd name="T65" fmla="*/ 0 h 3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5"/>
                <a:gd name="T100" fmla="*/ 0 h 38"/>
                <a:gd name="T101" fmla="*/ 55 w 55"/>
                <a:gd name="T102" fmla="*/ 38 h 3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5" h="38">
                  <a:moveTo>
                    <a:pt x="33" y="0"/>
                  </a:moveTo>
                  <a:lnTo>
                    <a:pt x="33" y="3"/>
                  </a:lnTo>
                  <a:lnTo>
                    <a:pt x="30" y="7"/>
                  </a:lnTo>
                  <a:lnTo>
                    <a:pt x="27" y="13"/>
                  </a:lnTo>
                  <a:lnTo>
                    <a:pt x="22" y="18"/>
                  </a:lnTo>
                  <a:lnTo>
                    <a:pt x="17" y="21"/>
                  </a:lnTo>
                  <a:lnTo>
                    <a:pt x="8" y="23"/>
                  </a:lnTo>
                  <a:lnTo>
                    <a:pt x="3" y="26"/>
                  </a:lnTo>
                  <a:lnTo>
                    <a:pt x="0" y="27"/>
                  </a:lnTo>
                  <a:lnTo>
                    <a:pt x="3" y="27"/>
                  </a:lnTo>
                  <a:lnTo>
                    <a:pt x="6" y="29"/>
                  </a:lnTo>
                  <a:lnTo>
                    <a:pt x="13" y="30"/>
                  </a:lnTo>
                  <a:lnTo>
                    <a:pt x="19" y="33"/>
                  </a:lnTo>
                  <a:lnTo>
                    <a:pt x="26" y="35"/>
                  </a:lnTo>
                  <a:lnTo>
                    <a:pt x="31" y="36"/>
                  </a:lnTo>
                  <a:lnTo>
                    <a:pt x="38" y="37"/>
                  </a:lnTo>
                  <a:lnTo>
                    <a:pt x="43" y="38"/>
                  </a:lnTo>
                  <a:lnTo>
                    <a:pt x="48" y="37"/>
                  </a:lnTo>
                  <a:lnTo>
                    <a:pt x="51" y="36"/>
                  </a:lnTo>
                  <a:lnTo>
                    <a:pt x="53" y="34"/>
                  </a:lnTo>
                  <a:lnTo>
                    <a:pt x="55" y="34"/>
                  </a:lnTo>
                  <a:lnTo>
                    <a:pt x="52" y="34"/>
                  </a:lnTo>
                  <a:lnTo>
                    <a:pt x="46" y="34"/>
                  </a:lnTo>
                  <a:lnTo>
                    <a:pt x="40" y="34"/>
                  </a:lnTo>
                  <a:lnTo>
                    <a:pt x="35" y="33"/>
                  </a:lnTo>
                  <a:lnTo>
                    <a:pt x="34" y="31"/>
                  </a:lnTo>
                  <a:lnTo>
                    <a:pt x="35" y="29"/>
                  </a:lnTo>
                  <a:lnTo>
                    <a:pt x="37" y="26"/>
                  </a:lnTo>
                  <a:lnTo>
                    <a:pt x="40" y="20"/>
                  </a:lnTo>
                  <a:lnTo>
                    <a:pt x="40" y="13"/>
                  </a:lnTo>
                  <a:lnTo>
                    <a:pt x="37" y="6"/>
                  </a:lnTo>
                  <a:lnTo>
                    <a:pt x="34" y="3"/>
                  </a:lnTo>
                  <a:lnTo>
                    <a:pt x="33" y="0"/>
                  </a:lnTo>
                  <a:close/>
                </a:path>
              </a:pathLst>
            </a:custGeom>
            <a:solidFill>
              <a:srgbClr val="BFBFBF"/>
            </a:solidFill>
            <a:ln w="9525">
              <a:noFill/>
              <a:round/>
              <a:headEnd/>
              <a:tailEnd/>
            </a:ln>
          </p:spPr>
          <p:txBody>
            <a:bodyPr/>
            <a:lstStyle/>
            <a:p>
              <a:endParaRPr lang="en-US"/>
            </a:p>
          </p:txBody>
        </p:sp>
        <p:sp>
          <p:nvSpPr>
            <p:cNvPr id="13337" name="Freeform 24"/>
            <p:cNvSpPr>
              <a:spLocks/>
            </p:cNvSpPr>
            <p:nvPr/>
          </p:nvSpPr>
          <p:spPr bwMode="auto">
            <a:xfrm>
              <a:off x="1151" y="2262"/>
              <a:ext cx="46" cy="27"/>
            </a:xfrm>
            <a:custGeom>
              <a:avLst/>
              <a:gdLst>
                <a:gd name="T0" fmla="*/ 1 w 91"/>
                <a:gd name="T1" fmla="*/ 0 h 55"/>
                <a:gd name="T2" fmla="*/ 1 w 91"/>
                <a:gd name="T3" fmla="*/ 0 h 55"/>
                <a:gd name="T4" fmla="*/ 1 w 91"/>
                <a:gd name="T5" fmla="*/ 0 h 55"/>
                <a:gd name="T6" fmla="*/ 1 w 91"/>
                <a:gd name="T7" fmla="*/ 0 h 55"/>
                <a:gd name="T8" fmla="*/ 1 w 91"/>
                <a:gd name="T9" fmla="*/ 0 h 55"/>
                <a:gd name="T10" fmla="*/ 1 w 91"/>
                <a:gd name="T11" fmla="*/ 0 h 55"/>
                <a:gd name="T12" fmla="*/ 1 w 91"/>
                <a:gd name="T13" fmla="*/ 0 h 55"/>
                <a:gd name="T14" fmla="*/ 1 w 91"/>
                <a:gd name="T15" fmla="*/ 0 h 55"/>
                <a:gd name="T16" fmla="*/ 1 w 91"/>
                <a:gd name="T17" fmla="*/ 0 h 55"/>
                <a:gd name="T18" fmla="*/ 1 w 91"/>
                <a:gd name="T19" fmla="*/ 0 h 55"/>
                <a:gd name="T20" fmla="*/ 1 w 91"/>
                <a:gd name="T21" fmla="*/ 0 h 55"/>
                <a:gd name="T22" fmla="*/ 1 w 91"/>
                <a:gd name="T23" fmla="*/ 0 h 55"/>
                <a:gd name="T24" fmla="*/ 1 w 91"/>
                <a:gd name="T25" fmla="*/ 0 h 55"/>
                <a:gd name="T26" fmla="*/ 1 w 91"/>
                <a:gd name="T27" fmla="*/ 0 h 55"/>
                <a:gd name="T28" fmla="*/ 1 w 91"/>
                <a:gd name="T29" fmla="*/ 0 h 55"/>
                <a:gd name="T30" fmla="*/ 1 w 91"/>
                <a:gd name="T31" fmla="*/ 0 h 55"/>
                <a:gd name="T32" fmla="*/ 1 w 91"/>
                <a:gd name="T33" fmla="*/ 0 h 55"/>
                <a:gd name="T34" fmla="*/ 1 w 91"/>
                <a:gd name="T35" fmla="*/ 0 h 55"/>
                <a:gd name="T36" fmla="*/ 1 w 91"/>
                <a:gd name="T37" fmla="*/ 0 h 55"/>
                <a:gd name="T38" fmla="*/ 1 w 91"/>
                <a:gd name="T39" fmla="*/ 0 h 55"/>
                <a:gd name="T40" fmla="*/ 1 w 91"/>
                <a:gd name="T41" fmla="*/ 0 h 55"/>
                <a:gd name="T42" fmla="*/ 1 w 91"/>
                <a:gd name="T43" fmla="*/ 0 h 55"/>
                <a:gd name="T44" fmla="*/ 1 w 91"/>
                <a:gd name="T45" fmla="*/ 0 h 55"/>
                <a:gd name="T46" fmla="*/ 1 w 91"/>
                <a:gd name="T47" fmla="*/ 0 h 55"/>
                <a:gd name="T48" fmla="*/ 1 w 91"/>
                <a:gd name="T49" fmla="*/ 0 h 55"/>
                <a:gd name="T50" fmla="*/ 1 w 91"/>
                <a:gd name="T51" fmla="*/ 0 h 55"/>
                <a:gd name="T52" fmla="*/ 1 w 91"/>
                <a:gd name="T53" fmla="*/ 0 h 55"/>
                <a:gd name="T54" fmla="*/ 1 w 91"/>
                <a:gd name="T55" fmla="*/ 0 h 55"/>
                <a:gd name="T56" fmla="*/ 1 w 91"/>
                <a:gd name="T57" fmla="*/ 0 h 55"/>
                <a:gd name="T58" fmla="*/ 1 w 91"/>
                <a:gd name="T59" fmla="*/ 0 h 55"/>
                <a:gd name="T60" fmla="*/ 1 w 91"/>
                <a:gd name="T61" fmla="*/ 0 h 55"/>
                <a:gd name="T62" fmla="*/ 1 w 91"/>
                <a:gd name="T63" fmla="*/ 0 h 55"/>
                <a:gd name="T64" fmla="*/ 1 w 91"/>
                <a:gd name="T65" fmla="*/ 0 h 55"/>
                <a:gd name="T66" fmla="*/ 1 w 91"/>
                <a:gd name="T67" fmla="*/ 0 h 55"/>
                <a:gd name="T68" fmla="*/ 1 w 91"/>
                <a:gd name="T69" fmla="*/ 0 h 55"/>
                <a:gd name="T70" fmla="*/ 1 w 91"/>
                <a:gd name="T71" fmla="*/ 0 h 55"/>
                <a:gd name="T72" fmla="*/ 1 w 91"/>
                <a:gd name="T73" fmla="*/ 0 h 55"/>
                <a:gd name="T74" fmla="*/ 1 w 91"/>
                <a:gd name="T75" fmla="*/ 0 h 55"/>
                <a:gd name="T76" fmla="*/ 1 w 91"/>
                <a:gd name="T77" fmla="*/ 0 h 55"/>
                <a:gd name="T78" fmla="*/ 0 w 91"/>
                <a:gd name="T79" fmla="*/ 0 h 55"/>
                <a:gd name="T80" fmla="*/ 1 w 91"/>
                <a:gd name="T81" fmla="*/ 0 h 5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91"/>
                <a:gd name="T124" fmla="*/ 0 h 55"/>
                <a:gd name="T125" fmla="*/ 91 w 91"/>
                <a:gd name="T126" fmla="*/ 55 h 5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91" h="55">
                  <a:moveTo>
                    <a:pt x="10" y="13"/>
                  </a:moveTo>
                  <a:lnTo>
                    <a:pt x="14" y="11"/>
                  </a:lnTo>
                  <a:lnTo>
                    <a:pt x="23" y="6"/>
                  </a:lnTo>
                  <a:lnTo>
                    <a:pt x="34" y="3"/>
                  </a:lnTo>
                  <a:lnTo>
                    <a:pt x="42" y="0"/>
                  </a:lnTo>
                  <a:lnTo>
                    <a:pt x="48" y="0"/>
                  </a:lnTo>
                  <a:lnTo>
                    <a:pt x="54" y="0"/>
                  </a:lnTo>
                  <a:lnTo>
                    <a:pt x="59" y="2"/>
                  </a:lnTo>
                  <a:lnTo>
                    <a:pt x="61" y="5"/>
                  </a:lnTo>
                  <a:lnTo>
                    <a:pt x="60" y="10"/>
                  </a:lnTo>
                  <a:lnTo>
                    <a:pt x="55" y="11"/>
                  </a:lnTo>
                  <a:lnTo>
                    <a:pt x="50" y="12"/>
                  </a:lnTo>
                  <a:lnTo>
                    <a:pt x="50" y="15"/>
                  </a:lnTo>
                  <a:lnTo>
                    <a:pt x="57" y="21"/>
                  </a:lnTo>
                  <a:lnTo>
                    <a:pt x="67" y="21"/>
                  </a:lnTo>
                  <a:lnTo>
                    <a:pt x="75" y="20"/>
                  </a:lnTo>
                  <a:lnTo>
                    <a:pt x="79" y="19"/>
                  </a:lnTo>
                  <a:lnTo>
                    <a:pt x="86" y="23"/>
                  </a:lnTo>
                  <a:lnTo>
                    <a:pt x="90" y="29"/>
                  </a:lnTo>
                  <a:lnTo>
                    <a:pt x="91" y="34"/>
                  </a:lnTo>
                  <a:lnTo>
                    <a:pt x="90" y="38"/>
                  </a:lnTo>
                  <a:lnTo>
                    <a:pt x="85" y="46"/>
                  </a:lnTo>
                  <a:lnTo>
                    <a:pt x="80" y="50"/>
                  </a:lnTo>
                  <a:lnTo>
                    <a:pt x="75" y="51"/>
                  </a:lnTo>
                  <a:lnTo>
                    <a:pt x="71" y="52"/>
                  </a:lnTo>
                  <a:lnTo>
                    <a:pt x="69" y="53"/>
                  </a:lnTo>
                  <a:lnTo>
                    <a:pt x="67" y="55"/>
                  </a:lnTo>
                  <a:lnTo>
                    <a:pt x="64" y="55"/>
                  </a:lnTo>
                  <a:lnTo>
                    <a:pt x="61" y="55"/>
                  </a:lnTo>
                  <a:lnTo>
                    <a:pt x="56" y="55"/>
                  </a:lnTo>
                  <a:lnTo>
                    <a:pt x="50" y="53"/>
                  </a:lnTo>
                  <a:lnTo>
                    <a:pt x="45" y="51"/>
                  </a:lnTo>
                  <a:lnTo>
                    <a:pt x="39" y="46"/>
                  </a:lnTo>
                  <a:lnTo>
                    <a:pt x="34" y="41"/>
                  </a:lnTo>
                  <a:lnTo>
                    <a:pt x="30" y="37"/>
                  </a:lnTo>
                  <a:lnTo>
                    <a:pt x="24" y="34"/>
                  </a:lnTo>
                  <a:lnTo>
                    <a:pt x="17" y="31"/>
                  </a:lnTo>
                  <a:lnTo>
                    <a:pt x="9" y="29"/>
                  </a:lnTo>
                  <a:lnTo>
                    <a:pt x="2" y="25"/>
                  </a:lnTo>
                  <a:lnTo>
                    <a:pt x="0" y="19"/>
                  </a:lnTo>
                  <a:lnTo>
                    <a:pt x="10" y="13"/>
                  </a:lnTo>
                  <a:close/>
                </a:path>
              </a:pathLst>
            </a:custGeom>
            <a:solidFill>
              <a:srgbClr val="BFBFBF"/>
            </a:solidFill>
            <a:ln w="9525">
              <a:noFill/>
              <a:round/>
              <a:headEnd/>
              <a:tailEnd/>
            </a:ln>
          </p:spPr>
          <p:txBody>
            <a:bodyPr/>
            <a:lstStyle/>
            <a:p>
              <a:endParaRPr lang="en-US"/>
            </a:p>
          </p:txBody>
        </p:sp>
        <p:sp>
          <p:nvSpPr>
            <p:cNvPr id="13338" name="Freeform 25"/>
            <p:cNvSpPr>
              <a:spLocks/>
            </p:cNvSpPr>
            <p:nvPr/>
          </p:nvSpPr>
          <p:spPr bwMode="auto">
            <a:xfrm>
              <a:off x="1199" y="2241"/>
              <a:ext cx="12" cy="40"/>
            </a:xfrm>
            <a:custGeom>
              <a:avLst/>
              <a:gdLst>
                <a:gd name="T0" fmla="*/ 0 w 26"/>
                <a:gd name="T1" fmla="*/ 0 h 79"/>
                <a:gd name="T2" fmla="*/ 0 w 26"/>
                <a:gd name="T3" fmla="*/ 1 h 79"/>
                <a:gd name="T4" fmla="*/ 0 w 26"/>
                <a:gd name="T5" fmla="*/ 1 h 79"/>
                <a:gd name="T6" fmla="*/ 0 w 26"/>
                <a:gd name="T7" fmla="*/ 1 h 79"/>
                <a:gd name="T8" fmla="*/ 0 w 26"/>
                <a:gd name="T9" fmla="*/ 1 h 79"/>
                <a:gd name="T10" fmla="*/ 0 w 26"/>
                <a:gd name="T11" fmla="*/ 1 h 79"/>
                <a:gd name="T12" fmla="*/ 0 w 26"/>
                <a:gd name="T13" fmla="*/ 1 h 79"/>
                <a:gd name="T14" fmla="*/ 0 w 26"/>
                <a:gd name="T15" fmla="*/ 1 h 79"/>
                <a:gd name="T16" fmla="*/ 0 w 26"/>
                <a:gd name="T17" fmla="*/ 1 h 79"/>
                <a:gd name="T18" fmla="*/ 0 w 26"/>
                <a:gd name="T19" fmla="*/ 1 h 79"/>
                <a:gd name="T20" fmla="*/ 0 w 26"/>
                <a:gd name="T21" fmla="*/ 1 h 79"/>
                <a:gd name="T22" fmla="*/ 0 w 26"/>
                <a:gd name="T23" fmla="*/ 1 h 79"/>
                <a:gd name="T24" fmla="*/ 0 w 26"/>
                <a:gd name="T25" fmla="*/ 1 h 79"/>
                <a:gd name="T26" fmla="*/ 0 w 26"/>
                <a:gd name="T27" fmla="*/ 1 h 79"/>
                <a:gd name="T28" fmla="*/ 0 w 26"/>
                <a:gd name="T29" fmla="*/ 1 h 79"/>
                <a:gd name="T30" fmla="*/ 0 w 26"/>
                <a:gd name="T31" fmla="*/ 1 h 79"/>
                <a:gd name="T32" fmla="*/ 0 w 26"/>
                <a:gd name="T33" fmla="*/ 0 h 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79"/>
                <a:gd name="T53" fmla="*/ 26 w 26"/>
                <a:gd name="T54" fmla="*/ 79 h 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79">
                  <a:moveTo>
                    <a:pt x="0" y="0"/>
                  </a:moveTo>
                  <a:lnTo>
                    <a:pt x="3" y="2"/>
                  </a:lnTo>
                  <a:lnTo>
                    <a:pt x="7" y="8"/>
                  </a:lnTo>
                  <a:lnTo>
                    <a:pt x="13" y="17"/>
                  </a:lnTo>
                  <a:lnTo>
                    <a:pt x="18" y="30"/>
                  </a:lnTo>
                  <a:lnTo>
                    <a:pt x="23" y="51"/>
                  </a:lnTo>
                  <a:lnTo>
                    <a:pt x="26" y="67"/>
                  </a:lnTo>
                  <a:lnTo>
                    <a:pt x="26" y="76"/>
                  </a:lnTo>
                  <a:lnTo>
                    <a:pt x="26" y="79"/>
                  </a:lnTo>
                  <a:lnTo>
                    <a:pt x="24" y="74"/>
                  </a:lnTo>
                  <a:lnTo>
                    <a:pt x="21" y="60"/>
                  </a:lnTo>
                  <a:lnTo>
                    <a:pt x="15" y="43"/>
                  </a:lnTo>
                  <a:lnTo>
                    <a:pt x="9" y="25"/>
                  </a:lnTo>
                  <a:lnTo>
                    <a:pt x="5" y="14"/>
                  </a:lnTo>
                  <a:lnTo>
                    <a:pt x="3" y="6"/>
                  </a:lnTo>
                  <a:lnTo>
                    <a:pt x="0" y="1"/>
                  </a:lnTo>
                  <a:lnTo>
                    <a:pt x="0" y="0"/>
                  </a:lnTo>
                  <a:close/>
                </a:path>
              </a:pathLst>
            </a:custGeom>
            <a:solidFill>
              <a:srgbClr val="3F3F3F"/>
            </a:solidFill>
            <a:ln w="9525">
              <a:noFill/>
              <a:round/>
              <a:headEnd/>
              <a:tailEnd/>
            </a:ln>
          </p:spPr>
          <p:txBody>
            <a:bodyPr/>
            <a:lstStyle/>
            <a:p>
              <a:endParaRPr lang="en-US"/>
            </a:p>
          </p:txBody>
        </p:sp>
        <p:sp>
          <p:nvSpPr>
            <p:cNvPr id="13339" name="Freeform 26"/>
            <p:cNvSpPr>
              <a:spLocks/>
            </p:cNvSpPr>
            <p:nvPr/>
          </p:nvSpPr>
          <p:spPr bwMode="auto">
            <a:xfrm>
              <a:off x="842" y="2311"/>
              <a:ext cx="19" cy="8"/>
            </a:xfrm>
            <a:custGeom>
              <a:avLst/>
              <a:gdLst>
                <a:gd name="T0" fmla="*/ 1 w 37"/>
                <a:gd name="T1" fmla="*/ 0 h 15"/>
                <a:gd name="T2" fmla="*/ 1 w 37"/>
                <a:gd name="T3" fmla="*/ 1 h 15"/>
                <a:gd name="T4" fmla="*/ 0 w 37"/>
                <a:gd name="T5" fmla="*/ 1 h 15"/>
                <a:gd name="T6" fmla="*/ 1 w 37"/>
                <a:gd name="T7" fmla="*/ 1 h 15"/>
                <a:gd name="T8" fmla="*/ 1 w 37"/>
                <a:gd name="T9" fmla="*/ 1 h 15"/>
                <a:gd name="T10" fmla="*/ 1 w 37"/>
                <a:gd name="T11" fmla="*/ 1 h 15"/>
                <a:gd name="T12" fmla="*/ 1 w 37"/>
                <a:gd name="T13" fmla="*/ 1 h 15"/>
                <a:gd name="T14" fmla="*/ 1 w 37"/>
                <a:gd name="T15" fmla="*/ 1 h 15"/>
                <a:gd name="T16" fmla="*/ 1 w 37"/>
                <a:gd name="T17" fmla="*/ 1 h 15"/>
                <a:gd name="T18" fmla="*/ 1 w 37"/>
                <a:gd name="T19" fmla="*/ 0 h 15"/>
                <a:gd name="T20" fmla="*/ 1 w 37"/>
                <a:gd name="T21" fmla="*/ 0 h 1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
                <a:gd name="T34" fmla="*/ 0 h 15"/>
                <a:gd name="T35" fmla="*/ 37 w 37"/>
                <a:gd name="T36" fmla="*/ 15 h 1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 h="15">
                  <a:moveTo>
                    <a:pt x="37" y="0"/>
                  </a:moveTo>
                  <a:lnTo>
                    <a:pt x="26" y="13"/>
                  </a:lnTo>
                  <a:lnTo>
                    <a:pt x="0" y="15"/>
                  </a:lnTo>
                  <a:lnTo>
                    <a:pt x="1" y="14"/>
                  </a:lnTo>
                  <a:lnTo>
                    <a:pt x="2" y="12"/>
                  </a:lnTo>
                  <a:lnTo>
                    <a:pt x="6" y="10"/>
                  </a:lnTo>
                  <a:lnTo>
                    <a:pt x="9" y="6"/>
                  </a:lnTo>
                  <a:lnTo>
                    <a:pt x="16" y="4"/>
                  </a:lnTo>
                  <a:lnTo>
                    <a:pt x="26" y="1"/>
                  </a:lnTo>
                  <a:lnTo>
                    <a:pt x="34" y="0"/>
                  </a:lnTo>
                  <a:lnTo>
                    <a:pt x="37" y="0"/>
                  </a:lnTo>
                  <a:close/>
                </a:path>
              </a:pathLst>
            </a:custGeom>
            <a:solidFill>
              <a:srgbClr val="D8EAEA"/>
            </a:solidFill>
            <a:ln w="9525">
              <a:noFill/>
              <a:round/>
              <a:headEnd/>
              <a:tailEnd/>
            </a:ln>
          </p:spPr>
          <p:txBody>
            <a:bodyPr/>
            <a:lstStyle/>
            <a:p>
              <a:endParaRPr lang="en-US"/>
            </a:p>
          </p:txBody>
        </p:sp>
      </p:grpSp>
      <p:sp>
        <p:nvSpPr>
          <p:cNvPr id="130055" name="plant"/>
          <p:cNvSpPr>
            <a:spLocks noEditPoints="1" noChangeArrowheads="1"/>
          </p:cNvSpPr>
          <p:nvPr/>
        </p:nvSpPr>
        <p:spPr bwMode="auto">
          <a:xfrm>
            <a:off x="1676400" y="3733800"/>
            <a:ext cx="381000" cy="3048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sp>
        <p:nvSpPr>
          <p:cNvPr id="130056" name="plant"/>
          <p:cNvSpPr>
            <a:spLocks noEditPoints="1" noChangeArrowheads="1"/>
          </p:cNvSpPr>
          <p:nvPr/>
        </p:nvSpPr>
        <p:spPr bwMode="auto">
          <a:xfrm>
            <a:off x="1828800" y="3886200"/>
            <a:ext cx="381000" cy="3048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sp>
        <p:nvSpPr>
          <p:cNvPr id="130057" name="plant"/>
          <p:cNvSpPr>
            <a:spLocks noEditPoints="1" noChangeArrowheads="1"/>
          </p:cNvSpPr>
          <p:nvPr/>
        </p:nvSpPr>
        <p:spPr bwMode="auto">
          <a:xfrm>
            <a:off x="1981200" y="4038600"/>
            <a:ext cx="381000" cy="3048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sp>
        <p:nvSpPr>
          <p:cNvPr id="130058" name="plant"/>
          <p:cNvSpPr>
            <a:spLocks noEditPoints="1" noChangeArrowheads="1"/>
          </p:cNvSpPr>
          <p:nvPr/>
        </p:nvSpPr>
        <p:spPr bwMode="auto">
          <a:xfrm>
            <a:off x="2209800" y="4191000"/>
            <a:ext cx="381000" cy="3048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sp>
        <p:nvSpPr>
          <p:cNvPr id="130059" name="plant"/>
          <p:cNvSpPr>
            <a:spLocks noEditPoints="1" noChangeArrowheads="1"/>
          </p:cNvSpPr>
          <p:nvPr/>
        </p:nvSpPr>
        <p:spPr bwMode="auto">
          <a:xfrm>
            <a:off x="2133600" y="4191000"/>
            <a:ext cx="381000" cy="3048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smtClean="0"/>
              <a:t>Accounting Period Concept</a:t>
            </a:r>
          </a:p>
        </p:txBody>
      </p:sp>
      <p:sp>
        <p:nvSpPr>
          <p:cNvPr id="46083" name="Rectangle 3"/>
          <p:cNvSpPr>
            <a:spLocks noGrp="1" noChangeArrowheads="1"/>
          </p:cNvSpPr>
          <p:nvPr>
            <p:ph idx="1"/>
          </p:nvPr>
        </p:nvSpPr>
        <p:spPr>
          <a:xfrm>
            <a:off x="263525" y="1598613"/>
            <a:ext cx="7386638" cy="5106987"/>
          </a:xfrm>
        </p:spPr>
        <p:txBody>
          <a:bodyPr/>
          <a:lstStyle/>
          <a:p>
            <a:pPr eaLnBrk="1" hangingPunct="1"/>
            <a:r>
              <a:rPr lang="en-US" altLang="en-US" smtClean="0"/>
              <a:t>A Real Profit can be judge only with the difference of capital at beginning and at the end</a:t>
            </a:r>
          </a:p>
          <a:p>
            <a:pPr eaLnBrk="1" hangingPunct="1"/>
            <a:r>
              <a:rPr lang="en-US" altLang="en-US" smtClean="0"/>
              <a:t>Business goes on for fairly long time so it cannot be judged. Shareholders wants to know the profit so the life of company is divided into accounting period of one year i.e., from 1</a:t>
            </a:r>
            <a:r>
              <a:rPr lang="en-US" altLang="en-US" baseline="30000" smtClean="0"/>
              <a:t>st</a:t>
            </a:r>
            <a:r>
              <a:rPr lang="en-US" altLang="en-US" smtClean="0"/>
              <a:t> April to 31</a:t>
            </a:r>
            <a:r>
              <a:rPr lang="en-US" altLang="en-US" baseline="30000" smtClean="0"/>
              <a:t>st</a:t>
            </a:r>
            <a:r>
              <a:rPr lang="en-US" altLang="en-US" smtClean="0"/>
              <a:t> March next year </a:t>
            </a:r>
          </a:p>
        </p:txBody>
      </p:sp>
      <p:pic>
        <p:nvPicPr>
          <p:cNvPr id="17412" name="Picture 4" descr="j0300840"/>
          <p:cNvPicPr>
            <a:picLocks noChangeAspect="1" noChangeArrowheads="1"/>
          </p:cNvPicPr>
          <p:nvPr/>
        </p:nvPicPr>
        <p:blipFill>
          <a:blip r:embed="rId3"/>
          <a:srcRect/>
          <a:stretch>
            <a:fillRect/>
          </a:stretch>
        </p:blipFill>
        <p:spPr bwMode="auto">
          <a:xfrm>
            <a:off x="7620000" y="1905000"/>
            <a:ext cx="1204913" cy="101441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46082"/>
                                        </p:tgtEl>
                                        <p:attrNameLst>
                                          <p:attrName>style.visibility</p:attrName>
                                        </p:attrNameLst>
                                      </p:cBhvr>
                                      <p:to>
                                        <p:strVal val="visible"/>
                                      </p:to>
                                    </p:set>
                                    <p:animEffect transition="in" filter="fade">
                                      <p:cBhvr>
                                        <p:cTn id="7" dur="1000">
                                          <p:stCondLst>
                                            <p:cond delay="0"/>
                                          </p:stCondLst>
                                        </p:cTn>
                                        <p:tgtEl>
                                          <p:spTgt spid="46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6083">
                                            <p:txEl>
                                              <p:pRg st="0" end="0"/>
                                            </p:txEl>
                                          </p:spTgt>
                                        </p:tgtEl>
                                        <p:attrNameLst>
                                          <p:attrName>style.visibility</p:attrName>
                                        </p:attrNameLst>
                                      </p:cBhvr>
                                      <p:to>
                                        <p:strVal val="visible"/>
                                      </p:to>
                                    </p:set>
                                    <p:animEffect transition="in" filter="fade">
                                      <p:cBhvr>
                                        <p:cTn id="12" dur="500">
                                          <p:stCondLst>
                                            <p:cond delay="0"/>
                                          </p:stCondLst>
                                        </p:cTn>
                                        <p:tgtEl>
                                          <p:spTgt spid="460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6083">
                                            <p:txEl>
                                              <p:pRg st="1" end="1"/>
                                            </p:txEl>
                                          </p:spTgt>
                                        </p:tgtEl>
                                        <p:attrNameLst>
                                          <p:attrName>style.visibility</p:attrName>
                                        </p:attrNameLst>
                                      </p:cBhvr>
                                      <p:to>
                                        <p:strVal val="visible"/>
                                      </p:to>
                                    </p:set>
                                    <p:animEffect transition="in" filter="fade">
                                      <p:cBhvr>
                                        <p:cTn id="17" dur="500">
                                          <p:stCondLst>
                                            <p:cond delay="0"/>
                                          </p:stCondLst>
                                        </p:cTn>
                                        <p:tgtEl>
                                          <p:spTgt spid="460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76200"/>
            <a:ext cx="8229600" cy="850900"/>
          </a:xfrm>
          <a:solidFill>
            <a:schemeClr val="bg1"/>
          </a:solidFill>
        </p:spPr>
        <p:txBody>
          <a:bodyPr/>
          <a:lstStyle/>
          <a:p>
            <a:pPr eaLnBrk="1" hangingPunct="1"/>
            <a:r>
              <a:rPr lang="en-US" smtClean="0"/>
              <a:t>Dual Aspect  Concept</a:t>
            </a:r>
          </a:p>
        </p:txBody>
      </p:sp>
      <p:sp>
        <p:nvSpPr>
          <p:cNvPr id="54275" name="Rectangle 3"/>
          <p:cNvSpPr>
            <a:spLocks noGrp="1" noChangeArrowheads="1"/>
          </p:cNvSpPr>
          <p:nvPr>
            <p:ph idx="1"/>
          </p:nvPr>
        </p:nvSpPr>
        <p:spPr>
          <a:xfrm>
            <a:off x="457200" y="1295400"/>
            <a:ext cx="8229600" cy="5562600"/>
          </a:xfrm>
          <a:solidFill>
            <a:schemeClr val="bg1"/>
          </a:solidFill>
        </p:spPr>
        <p:txBody>
          <a:bodyPr/>
          <a:lstStyle/>
          <a:p>
            <a:pPr eaLnBrk="1" hangingPunct="1"/>
            <a:r>
              <a:rPr lang="en-US" smtClean="0"/>
              <a:t>Dual Effect of one transaction</a:t>
            </a:r>
          </a:p>
          <a:p>
            <a:pPr eaLnBrk="1" hangingPunct="1"/>
            <a:r>
              <a:rPr lang="en-US" smtClean="0"/>
              <a:t>Double entry system is used so in every transaction two parties are involved.</a:t>
            </a:r>
          </a:p>
          <a:p>
            <a:pPr eaLnBrk="1" hangingPunct="1"/>
            <a:r>
              <a:rPr lang="en-US" smtClean="0"/>
              <a:t>Giver  &amp;     Receiver</a:t>
            </a:r>
          </a:p>
          <a:p>
            <a:pPr eaLnBrk="1" hangingPunct="1">
              <a:buFontTx/>
              <a:buNone/>
            </a:pPr>
            <a:endParaRPr lang="en-US" smtClean="0"/>
          </a:p>
          <a:p>
            <a:pPr eaLnBrk="1" hangingPunct="1">
              <a:buFontTx/>
              <a:buNone/>
            </a:pPr>
            <a:endParaRPr lang="en-US" smtClean="0"/>
          </a:p>
          <a:p>
            <a:pPr eaLnBrk="1" hangingPunct="1"/>
            <a:r>
              <a:rPr lang="en-US" smtClean="0"/>
              <a:t>Debit side   &amp;    credit side</a:t>
            </a:r>
          </a:p>
          <a:p>
            <a:pPr eaLnBrk="1" hangingPunct="1">
              <a:buFontTx/>
              <a:buNone/>
            </a:pPr>
            <a:r>
              <a:rPr lang="en-US" smtClean="0"/>
              <a:t>Basic accounting equation=</a:t>
            </a:r>
          </a:p>
          <a:p>
            <a:pPr eaLnBrk="1" hangingPunct="1">
              <a:buFontTx/>
              <a:buNone/>
            </a:pPr>
            <a:r>
              <a:rPr lang="en-US" smtClean="0"/>
              <a:t>Capital+ Liabilities=Total Assets</a:t>
            </a:r>
          </a:p>
        </p:txBody>
      </p:sp>
      <p:pic>
        <p:nvPicPr>
          <p:cNvPr id="19460" name="Picture 4" descr="j0186348"/>
          <p:cNvPicPr>
            <a:picLocks noChangeAspect="1" noChangeArrowheads="1"/>
          </p:cNvPicPr>
          <p:nvPr/>
        </p:nvPicPr>
        <p:blipFill>
          <a:blip r:embed="rId3"/>
          <a:srcRect/>
          <a:stretch>
            <a:fillRect/>
          </a:stretch>
        </p:blipFill>
        <p:spPr bwMode="auto">
          <a:xfrm>
            <a:off x="1028700" y="3429000"/>
            <a:ext cx="963613" cy="1352550"/>
          </a:xfrm>
          <a:prstGeom prst="rect">
            <a:avLst/>
          </a:prstGeom>
          <a:noFill/>
          <a:ln w="9525">
            <a:noFill/>
            <a:miter lim="800000"/>
            <a:headEnd/>
            <a:tailEnd/>
          </a:ln>
        </p:spPr>
      </p:pic>
      <p:pic>
        <p:nvPicPr>
          <p:cNvPr id="19461" name="Picture 5" descr="j0302953"/>
          <p:cNvPicPr>
            <a:picLocks noChangeAspect="1" noChangeArrowheads="1"/>
          </p:cNvPicPr>
          <p:nvPr/>
        </p:nvPicPr>
        <p:blipFill>
          <a:blip r:embed="rId4"/>
          <a:srcRect/>
          <a:stretch>
            <a:fillRect/>
          </a:stretch>
        </p:blipFill>
        <p:spPr bwMode="auto">
          <a:xfrm>
            <a:off x="3200400" y="3429000"/>
            <a:ext cx="979488" cy="1371600"/>
          </a:xfrm>
          <a:prstGeom prst="rect">
            <a:avLst/>
          </a:prstGeom>
          <a:noFill/>
          <a:ln w="9525">
            <a:noFill/>
            <a:miter lim="800000"/>
            <a:headEnd/>
            <a:tailEnd/>
          </a:ln>
        </p:spPr>
      </p:pic>
      <p:pic>
        <p:nvPicPr>
          <p:cNvPr id="19462" name="Picture 6" descr="j0199283"/>
          <p:cNvPicPr>
            <a:picLocks noChangeAspect="1" noChangeArrowheads="1"/>
          </p:cNvPicPr>
          <p:nvPr/>
        </p:nvPicPr>
        <p:blipFill>
          <a:blip r:embed="rId5"/>
          <a:srcRect/>
          <a:stretch>
            <a:fillRect/>
          </a:stretch>
        </p:blipFill>
        <p:spPr bwMode="auto">
          <a:xfrm>
            <a:off x="1535113" y="3886200"/>
            <a:ext cx="609600" cy="5476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additive="base">
                                        <p:cTn id="7" dur="500" fill="hold"/>
                                        <p:tgtEl>
                                          <p:spTgt spid="54274"/>
                                        </p:tgtEl>
                                        <p:attrNameLst>
                                          <p:attrName>ppt_x</p:attrName>
                                        </p:attrNameLst>
                                      </p:cBhvr>
                                      <p:tavLst>
                                        <p:tav tm="0">
                                          <p:val>
                                            <p:strVal val="#ppt_x"/>
                                          </p:val>
                                        </p:tav>
                                        <p:tav tm="100000">
                                          <p:val>
                                            <p:strVal val="#ppt_x"/>
                                          </p:val>
                                        </p:tav>
                                      </p:tavLst>
                                    </p:anim>
                                    <p:anim calcmode="lin" valueType="num">
                                      <p:cBhvr additive="base">
                                        <p:cTn id="8" dur="500" fill="hold"/>
                                        <p:tgtEl>
                                          <p:spTgt spid="542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4275">
                                            <p:bg/>
                                          </p:spTgt>
                                        </p:tgtEl>
                                        <p:attrNameLst>
                                          <p:attrName>style.visibility</p:attrName>
                                        </p:attrNameLst>
                                      </p:cBhvr>
                                      <p:to>
                                        <p:strVal val="visible"/>
                                      </p:to>
                                    </p:set>
                                    <p:animEffect transition="in" filter="fade">
                                      <p:cBhvr>
                                        <p:cTn id="13" dur="1000"/>
                                        <p:tgtEl>
                                          <p:spTgt spid="54275">
                                            <p:bg/>
                                          </p:spTgt>
                                        </p:tgtEl>
                                      </p:cBhvr>
                                    </p:animEffect>
                                    <p:anim calcmode="lin" valueType="num">
                                      <p:cBhvr>
                                        <p:cTn id="14" dur="1000" fill="hold"/>
                                        <p:tgtEl>
                                          <p:spTgt spid="54275">
                                            <p:bg/>
                                          </p:spTgt>
                                        </p:tgtEl>
                                        <p:attrNameLst>
                                          <p:attrName>ppt_x</p:attrName>
                                        </p:attrNameLst>
                                      </p:cBhvr>
                                      <p:tavLst>
                                        <p:tav tm="0">
                                          <p:val>
                                            <p:strVal val="#ppt_x"/>
                                          </p:val>
                                        </p:tav>
                                        <p:tav tm="100000">
                                          <p:val>
                                            <p:strVal val="#ppt_x"/>
                                          </p:val>
                                        </p:tav>
                                      </p:tavLst>
                                    </p:anim>
                                    <p:anim calcmode="lin" valueType="num">
                                      <p:cBhvr>
                                        <p:cTn id="15" dur="1000" fill="hold"/>
                                        <p:tgtEl>
                                          <p:spTgt spid="54275">
                                            <p:bg/>
                                          </p:spTgt>
                                        </p:tgtEl>
                                        <p:attrNameLst>
                                          <p:attrName>ppt_y</p:attrName>
                                        </p:attrNameLst>
                                      </p:cBhvr>
                                      <p:tavLst>
                                        <p:tav tm="0">
                                          <p:val>
                                            <p:strVal val="#ppt_y+.1"/>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4275">
                                            <p:txEl>
                                              <p:pRg st="0" end="0"/>
                                            </p:txEl>
                                          </p:spTgt>
                                        </p:tgtEl>
                                        <p:attrNameLst>
                                          <p:attrName>style.visibility</p:attrName>
                                        </p:attrNameLst>
                                      </p:cBhvr>
                                      <p:to>
                                        <p:strVal val="visible"/>
                                      </p:to>
                                    </p:set>
                                    <p:animEffect transition="in" filter="fade">
                                      <p:cBhvr>
                                        <p:cTn id="20" dur="1000"/>
                                        <p:tgtEl>
                                          <p:spTgt spid="54275">
                                            <p:txEl>
                                              <p:pRg st="0" end="0"/>
                                            </p:txEl>
                                          </p:spTgt>
                                        </p:tgtEl>
                                      </p:cBhvr>
                                    </p:animEffect>
                                    <p:anim calcmode="lin" valueType="num">
                                      <p:cBhvr>
                                        <p:cTn id="21" dur="10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542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54275">
                                            <p:txEl>
                                              <p:pRg st="1" end="1"/>
                                            </p:txEl>
                                          </p:spTgt>
                                        </p:tgtEl>
                                        <p:attrNameLst>
                                          <p:attrName>style.visibility</p:attrName>
                                        </p:attrNameLst>
                                      </p:cBhvr>
                                      <p:to>
                                        <p:strVal val="visible"/>
                                      </p:to>
                                    </p:set>
                                    <p:animEffect transition="in" filter="fade">
                                      <p:cBhvr>
                                        <p:cTn id="27" dur="1000"/>
                                        <p:tgtEl>
                                          <p:spTgt spid="54275">
                                            <p:txEl>
                                              <p:pRg st="1" end="1"/>
                                            </p:txEl>
                                          </p:spTgt>
                                        </p:tgtEl>
                                      </p:cBhvr>
                                    </p:animEffect>
                                    <p:anim calcmode="lin" valueType="num">
                                      <p:cBhvr>
                                        <p:cTn id="28" dur="10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542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54275">
                                            <p:txEl>
                                              <p:pRg st="2" end="2"/>
                                            </p:txEl>
                                          </p:spTgt>
                                        </p:tgtEl>
                                        <p:attrNameLst>
                                          <p:attrName>style.visibility</p:attrName>
                                        </p:attrNameLst>
                                      </p:cBhvr>
                                      <p:to>
                                        <p:strVal val="visible"/>
                                      </p:to>
                                    </p:set>
                                    <p:animEffect transition="in" filter="fade">
                                      <p:cBhvr>
                                        <p:cTn id="34" dur="1000"/>
                                        <p:tgtEl>
                                          <p:spTgt spid="54275">
                                            <p:txEl>
                                              <p:pRg st="2" end="2"/>
                                            </p:txEl>
                                          </p:spTgt>
                                        </p:tgtEl>
                                      </p:cBhvr>
                                    </p:animEffect>
                                    <p:anim calcmode="lin" valueType="num">
                                      <p:cBhvr>
                                        <p:cTn id="35" dur="10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542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54275">
                                            <p:txEl>
                                              <p:pRg st="5" end="5"/>
                                            </p:txEl>
                                          </p:spTgt>
                                        </p:tgtEl>
                                        <p:attrNameLst>
                                          <p:attrName>style.visibility</p:attrName>
                                        </p:attrNameLst>
                                      </p:cBhvr>
                                      <p:to>
                                        <p:strVal val="visible"/>
                                      </p:to>
                                    </p:set>
                                    <p:animEffect transition="in" filter="fade">
                                      <p:cBhvr>
                                        <p:cTn id="41" dur="1000"/>
                                        <p:tgtEl>
                                          <p:spTgt spid="54275">
                                            <p:txEl>
                                              <p:pRg st="5" end="5"/>
                                            </p:txEl>
                                          </p:spTgt>
                                        </p:tgtEl>
                                      </p:cBhvr>
                                    </p:animEffect>
                                    <p:anim calcmode="lin" valueType="num">
                                      <p:cBhvr>
                                        <p:cTn id="42" dur="1000" fill="hold"/>
                                        <p:tgtEl>
                                          <p:spTgt spid="54275">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5427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54275">
                                            <p:txEl>
                                              <p:pRg st="6" end="6"/>
                                            </p:txEl>
                                          </p:spTgt>
                                        </p:tgtEl>
                                        <p:attrNameLst>
                                          <p:attrName>style.visibility</p:attrName>
                                        </p:attrNameLst>
                                      </p:cBhvr>
                                      <p:to>
                                        <p:strVal val="visible"/>
                                      </p:to>
                                    </p:set>
                                    <p:animEffect transition="in" filter="fade">
                                      <p:cBhvr>
                                        <p:cTn id="48" dur="1000"/>
                                        <p:tgtEl>
                                          <p:spTgt spid="54275">
                                            <p:txEl>
                                              <p:pRg st="6" end="6"/>
                                            </p:txEl>
                                          </p:spTgt>
                                        </p:tgtEl>
                                      </p:cBhvr>
                                    </p:animEffect>
                                    <p:anim calcmode="lin" valueType="num">
                                      <p:cBhvr>
                                        <p:cTn id="49" dur="1000" fill="hold"/>
                                        <p:tgtEl>
                                          <p:spTgt spid="54275">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5427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54275">
                                            <p:txEl>
                                              <p:pRg st="7" end="7"/>
                                            </p:txEl>
                                          </p:spTgt>
                                        </p:tgtEl>
                                        <p:attrNameLst>
                                          <p:attrName>style.visibility</p:attrName>
                                        </p:attrNameLst>
                                      </p:cBhvr>
                                      <p:to>
                                        <p:strVal val="visible"/>
                                      </p:to>
                                    </p:set>
                                    <p:animEffect transition="in" filter="fade">
                                      <p:cBhvr>
                                        <p:cTn id="55" dur="1000"/>
                                        <p:tgtEl>
                                          <p:spTgt spid="54275">
                                            <p:txEl>
                                              <p:pRg st="7" end="7"/>
                                            </p:txEl>
                                          </p:spTgt>
                                        </p:tgtEl>
                                      </p:cBhvr>
                                    </p:animEffect>
                                    <p:anim calcmode="lin" valueType="num">
                                      <p:cBhvr>
                                        <p:cTn id="56" dur="1000" fill="hold"/>
                                        <p:tgtEl>
                                          <p:spTgt spid="54275">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5427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nimBg="1"/>
      <p:bldP spid="54275"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solidFill>
            <a:schemeClr val="bg1"/>
          </a:solidFill>
        </p:spPr>
        <p:txBody>
          <a:bodyPr/>
          <a:lstStyle/>
          <a:p>
            <a:pPr eaLnBrk="1" hangingPunct="1"/>
            <a:r>
              <a:rPr lang="en-US" smtClean="0"/>
              <a:t>Accounting Conventions</a:t>
            </a:r>
          </a:p>
        </p:txBody>
      </p:sp>
      <p:sp>
        <p:nvSpPr>
          <p:cNvPr id="58371" name="Rectangle 3"/>
          <p:cNvSpPr>
            <a:spLocks noGrp="1" noChangeArrowheads="1"/>
          </p:cNvSpPr>
          <p:nvPr>
            <p:ph idx="1"/>
          </p:nvPr>
        </p:nvSpPr>
        <p:spPr>
          <a:xfrm>
            <a:off x="457200" y="1905000"/>
            <a:ext cx="8229600" cy="4953000"/>
          </a:xfrm>
          <a:solidFill>
            <a:schemeClr val="bg1"/>
          </a:solidFill>
        </p:spPr>
        <p:txBody>
          <a:bodyPr/>
          <a:lstStyle/>
          <a:p>
            <a:pPr eaLnBrk="1" hangingPunct="1">
              <a:lnSpc>
                <a:spcPct val="90000"/>
              </a:lnSpc>
            </a:pPr>
            <a:r>
              <a:rPr lang="en-US" smtClean="0"/>
              <a:t>CONSISTANCY</a:t>
            </a:r>
          </a:p>
          <a:p>
            <a:pPr eaLnBrk="1" hangingPunct="1">
              <a:lnSpc>
                <a:spcPct val="90000"/>
              </a:lnSpc>
            </a:pPr>
            <a:r>
              <a:rPr lang="en-US" smtClean="0"/>
              <a:t>Method and System of Accounting Should be consistent and no frequent changes are allowed  </a:t>
            </a:r>
          </a:p>
          <a:p>
            <a:pPr eaLnBrk="1" hangingPunct="1">
              <a:lnSpc>
                <a:spcPct val="90000"/>
              </a:lnSpc>
            </a:pPr>
            <a:r>
              <a:rPr lang="en-US" smtClean="0"/>
              <a:t>Ex. Once a company sold goods </a:t>
            </a:r>
          </a:p>
          <a:p>
            <a:pPr eaLnBrk="1" hangingPunct="1">
              <a:lnSpc>
                <a:spcPct val="90000"/>
              </a:lnSpc>
              <a:buFontTx/>
              <a:buNone/>
            </a:pPr>
            <a:r>
              <a:rPr lang="en-US" smtClean="0"/>
              <a:t>        with guarantee. it can not be</a:t>
            </a:r>
          </a:p>
          <a:p>
            <a:pPr eaLnBrk="1" hangingPunct="1">
              <a:lnSpc>
                <a:spcPct val="90000"/>
              </a:lnSpc>
              <a:buFontTx/>
              <a:buNone/>
            </a:pPr>
            <a:r>
              <a:rPr lang="en-US" smtClean="0"/>
              <a:t>        taken back after sale</a:t>
            </a:r>
          </a:p>
          <a:p>
            <a:pPr eaLnBrk="1" hangingPunct="1">
              <a:lnSpc>
                <a:spcPct val="90000"/>
              </a:lnSpc>
              <a:buFontTx/>
              <a:buNone/>
            </a:pPr>
            <a:r>
              <a:rPr lang="en-US" smtClean="0"/>
              <a:t>Ex. The rate of Depreciation cannot</a:t>
            </a:r>
          </a:p>
          <a:p>
            <a:pPr eaLnBrk="1" hangingPunct="1">
              <a:lnSpc>
                <a:spcPct val="90000"/>
              </a:lnSpc>
              <a:buFontTx/>
              <a:buNone/>
            </a:pPr>
            <a:r>
              <a:rPr lang="en-US" smtClean="0"/>
              <a:t>     be Changed frequently</a:t>
            </a:r>
          </a:p>
        </p:txBody>
      </p:sp>
      <p:pic>
        <p:nvPicPr>
          <p:cNvPr id="20484" name="Picture 4" descr="j0215086"/>
          <p:cNvPicPr>
            <a:picLocks noChangeAspect="1" noChangeArrowheads="1"/>
          </p:cNvPicPr>
          <p:nvPr/>
        </p:nvPicPr>
        <p:blipFill>
          <a:blip r:embed="rId3"/>
          <a:srcRect/>
          <a:stretch>
            <a:fillRect/>
          </a:stretch>
        </p:blipFill>
        <p:spPr bwMode="auto">
          <a:xfrm>
            <a:off x="7026275" y="3962400"/>
            <a:ext cx="1660525" cy="26003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wipe(down)">
                                      <p:cBhvr>
                                        <p:cTn id="7" dur="500"/>
                                        <p:tgtEl>
                                          <p:spTgt spid="58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8371">
                                            <p:bg/>
                                          </p:spTgt>
                                        </p:tgtEl>
                                        <p:attrNameLst>
                                          <p:attrName>style.visibility</p:attrName>
                                        </p:attrNameLst>
                                      </p:cBhvr>
                                      <p:to>
                                        <p:strVal val="visible"/>
                                      </p:to>
                                    </p:set>
                                    <p:animEffect transition="in" filter="wipe(down)">
                                      <p:cBhvr>
                                        <p:cTn id="12" dur="500"/>
                                        <p:tgtEl>
                                          <p:spTgt spid="58371">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8371">
                                            <p:txEl>
                                              <p:pRg st="0" end="0"/>
                                            </p:txEl>
                                          </p:spTgt>
                                        </p:tgtEl>
                                        <p:attrNameLst>
                                          <p:attrName>style.visibility</p:attrName>
                                        </p:attrNameLst>
                                      </p:cBhvr>
                                      <p:to>
                                        <p:strVal val="visible"/>
                                      </p:to>
                                    </p:set>
                                    <p:animEffect transition="in" filter="wipe(down)">
                                      <p:cBhvr>
                                        <p:cTn id="17" dur="500"/>
                                        <p:tgtEl>
                                          <p:spTgt spid="58371">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8371">
                                            <p:txEl>
                                              <p:pRg st="1" end="1"/>
                                            </p:txEl>
                                          </p:spTgt>
                                        </p:tgtEl>
                                        <p:attrNameLst>
                                          <p:attrName>style.visibility</p:attrName>
                                        </p:attrNameLst>
                                      </p:cBhvr>
                                      <p:to>
                                        <p:strVal val="visible"/>
                                      </p:to>
                                    </p:set>
                                    <p:animEffect transition="in" filter="wipe(down)">
                                      <p:cBhvr>
                                        <p:cTn id="22" dur="500"/>
                                        <p:tgtEl>
                                          <p:spTgt spid="58371">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8371">
                                            <p:txEl>
                                              <p:pRg st="2" end="2"/>
                                            </p:txEl>
                                          </p:spTgt>
                                        </p:tgtEl>
                                        <p:attrNameLst>
                                          <p:attrName>style.visibility</p:attrName>
                                        </p:attrNameLst>
                                      </p:cBhvr>
                                      <p:to>
                                        <p:strVal val="visible"/>
                                      </p:to>
                                    </p:set>
                                    <p:animEffect transition="in" filter="wipe(down)">
                                      <p:cBhvr>
                                        <p:cTn id="27" dur="500"/>
                                        <p:tgtEl>
                                          <p:spTgt spid="58371">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8371">
                                            <p:txEl>
                                              <p:pRg st="3" end="3"/>
                                            </p:txEl>
                                          </p:spTgt>
                                        </p:tgtEl>
                                        <p:attrNameLst>
                                          <p:attrName>style.visibility</p:attrName>
                                        </p:attrNameLst>
                                      </p:cBhvr>
                                      <p:to>
                                        <p:strVal val="visible"/>
                                      </p:to>
                                    </p:set>
                                    <p:animEffect transition="in" filter="wipe(down)">
                                      <p:cBhvr>
                                        <p:cTn id="32" dur="500"/>
                                        <p:tgtEl>
                                          <p:spTgt spid="58371">
                                            <p:txEl>
                                              <p:pRg st="3" end="3"/>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8371">
                                            <p:txEl>
                                              <p:pRg st="4" end="4"/>
                                            </p:txEl>
                                          </p:spTgt>
                                        </p:tgtEl>
                                        <p:attrNameLst>
                                          <p:attrName>style.visibility</p:attrName>
                                        </p:attrNameLst>
                                      </p:cBhvr>
                                      <p:to>
                                        <p:strVal val="visible"/>
                                      </p:to>
                                    </p:set>
                                    <p:animEffect transition="in" filter="wipe(down)">
                                      <p:cBhvr>
                                        <p:cTn id="37" dur="500"/>
                                        <p:tgtEl>
                                          <p:spTgt spid="58371">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8371">
                                            <p:txEl>
                                              <p:pRg st="5" end="5"/>
                                            </p:txEl>
                                          </p:spTgt>
                                        </p:tgtEl>
                                        <p:attrNameLst>
                                          <p:attrName>style.visibility</p:attrName>
                                        </p:attrNameLst>
                                      </p:cBhvr>
                                      <p:to>
                                        <p:strVal val="visible"/>
                                      </p:to>
                                    </p:set>
                                    <p:animEffect transition="in" filter="wipe(down)">
                                      <p:cBhvr>
                                        <p:cTn id="42" dur="500"/>
                                        <p:tgtEl>
                                          <p:spTgt spid="58371">
                                            <p:txEl>
                                              <p:pRg st="5" end="5"/>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8371">
                                            <p:txEl>
                                              <p:pRg st="6" end="6"/>
                                            </p:txEl>
                                          </p:spTgt>
                                        </p:tgtEl>
                                        <p:attrNameLst>
                                          <p:attrName>style.visibility</p:attrName>
                                        </p:attrNameLst>
                                      </p:cBhvr>
                                      <p:to>
                                        <p:strVal val="visible"/>
                                      </p:to>
                                    </p:set>
                                    <p:animEffect transition="in" filter="wipe(down)">
                                      <p:cBhvr>
                                        <p:cTn id="47" dur="500"/>
                                        <p:tgtEl>
                                          <p:spTgt spid="583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nimBg="1"/>
      <p:bldP spid="58371"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Basic Accounting Terminology</a:t>
            </a:r>
          </a:p>
        </p:txBody>
      </p:sp>
      <p:sp>
        <p:nvSpPr>
          <p:cNvPr id="24579" name="Rectangle 3"/>
          <p:cNvSpPr>
            <a:spLocks noGrp="1" noChangeArrowheads="1"/>
          </p:cNvSpPr>
          <p:nvPr>
            <p:ph idx="1"/>
          </p:nvPr>
        </p:nvSpPr>
        <p:spPr>
          <a:xfrm>
            <a:off x="457200" y="1600200"/>
            <a:ext cx="8229600" cy="1066800"/>
          </a:xfrm>
        </p:spPr>
        <p:txBody>
          <a:bodyPr/>
          <a:lstStyle/>
          <a:p>
            <a:pPr eaLnBrk="1" hangingPunct="1"/>
            <a:r>
              <a:rPr lang="en-US" smtClean="0"/>
              <a:t>Work of Accounting is defined under it. Two types of work is being done:</a:t>
            </a:r>
          </a:p>
          <a:p>
            <a:pPr eaLnBrk="1" hangingPunct="1"/>
            <a:endParaRPr lang="en-US" smtClean="0"/>
          </a:p>
        </p:txBody>
      </p:sp>
      <p:sp>
        <p:nvSpPr>
          <p:cNvPr id="71684" name="Text Box 4"/>
          <p:cNvSpPr txBox="1">
            <a:spLocks noChangeArrowheads="1"/>
          </p:cNvSpPr>
          <p:nvPr/>
        </p:nvSpPr>
        <p:spPr bwMode="auto">
          <a:xfrm>
            <a:off x="228600" y="2895600"/>
            <a:ext cx="4038600" cy="3748088"/>
          </a:xfrm>
          <a:prstGeom prst="rect">
            <a:avLst/>
          </a:prstGeom>
          <a:solidFill>
            <a:srgbClr val="000099"/>
          </a:solidFill>
          <a:ln>
            <a:noFill/>
          </a:ln>
          <a:effectLs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defRPr/>
            </a:pPr>
            <a:r>
              <a:rPr lang="en-US" sz="3200" dirty="0" smtClean="0">
                <a:solidFill>
                  <a:srgbClr val="FFFF00"/>
                </a:solidFill>
                <a:effectLst>
                  <a:outerShdw blurRad="38100" dist="38100" dir="2700000" algn="tl">
                    <a:srgbClr val="000000"/>
                  </a:outerShdw>
                </a:effectLst>
                <a:cs typeface="+mn-cs"/>
              </a:rPr>
              <a:t>Bookkeeping:</a:t>
            </a:r>
          </a:p>
          <a:p>
            <a:pPr>
              <a:defRPr/>
            </a:pPr>
            <a:r>
              <a:rPr lang="en-US" sz="3200" dirty="0" smtClean="0">
                <a:solidFill>
                  <a:srgbClr val="FFFFFF"/>
                </a:solidFill>
                <a:effectLst>
                  <a:outerShdw blurRad="38100" dist="38100" dir="2700000" algn="tl">
                    <a:srgbClr val="000000"/>
                  </a:outerShdw>
                </a:effectLst>
                <a:cs typeface="+mn-cs"/>
              </a:rPr>
              <a:t> </a:t>
            </a:r>
            <a:r>
              <a:rPr lang="en-US" sz="3200" dirty="0" err="1" smtClean="0">
                <a:solidFill>
                  <a:srgbClr val="FFFFFF"/>
                </a:solidFill>
                <a:effectLst>
                  <a:outerShdw blurRad="38100" dist="38100" dir="2700000" algn="tl">
                    <a:srgbClr val="000000"/>
                  </a:outerShdw>
                </a:effectLst>
                <a:cs typeface="+mn-cs"/>
              </a:rPr>
              <a:t>i</a:t>
            </a:r>
            <a:r>
              <a:rPr lang="en-US" sz="3200" dirty="0" smtClean="0">
                <a:solidFill>
                  <a:srgbClr val="FFFFFF"/>
                </a:solidFill>
                <a:effectLst>
                  <a:outerShdw blurRad="38100" dist="38100" dir="2700000" algn="tl">
                    <a:srgbClr val="000000"/>
                  </a:outerShdw>
                </a:effectLst>
                <a:cs typeface="+mn-cs"/>
              </a:rPr>
              <a:t> To maintain the    books 	</a:t>
            </a:r>
          </a:p>
          <a:p>
            <a:pPr>
              <a:defRPr/>
            </a:pPr>
            <a:r>
              <a:rPr lang="en-US" sz="3200" dirty="0" smtClean="0">
                <a:solidFill>
                  <a:srgbClr val="FFFFFF"/>
                </a:solidFill>
                <a:effectLst>
                  <a:outerShdw blurRad="38100" dist="38100" dir="2700000" algn="tl">
                    <a:srgbClr val="000000"/>
                  </a:outerShdw>
                </a:effectLst>
                <a:cs typeface="+mn-cs"/>
              </a:rPr>
              <a:t> ii	Primary recording    </a:t>
            </a:r>
          </a:p>
          <a:p>
            <a:pPr>
              <a:defRPr/>
            </a:pPr>
            <a:r>
              <a:rPr lang="en-US" sz="3200" dirty="0" smtClean="0">
                <a:solidFill>
                  <a:srgbClr val="FFFFFF"/>
                </a:solidFill>
                <a:effectLst>
                  <a:outerShdw blurRad="38100" dist="38100" dir="2700000" algn="tl">
                    <a:srgbClr val="000000"/>
                  </a:outerShdw>
                </a:effectLst>
                <a:cs typeface="+mn-cs"/>
              </a:rPr>
              <a:t> iii Journal and </a:t>
            </a:r>
          </a:p>
          <a:p>
            <a:pPr>
              <a:defRPr/>
            </a:pPr>
            <a:r>
              <a:rPr lang="en-US" sz="3200" dirty="0" smtClean="0">
                <a:solidFill>
                  <a:srgbClr val="FFFFFF"/>
                </a:solidFill>
                <a:effectLst>
                  <a:outerShdw blurRad="38100" dist="38100" dir="2700000" algn="tl">
                    <a:srgbClr val="000000"/>
                  </a:outerShdw>
                </a:effectLst>
                <a:cs typeface="+mn-cs"/>
              </a:rPr>
              <a:t>	  ledger		</a:t>
            </a:r>
          </a:p>
          <a:p>
            <a:pPr>
              <a:spcBef>
                <a:spcPct val="50000"/>
              </a:spcBef>
              <a:defRPr/>
            </a:pPr>
            <a:endParaRPr lang="en-US" sz="3200" dirty="0" smtClean="0">
              <a:solidFill>
                <a:srgbClr val="FFFF00"/>
              </a:solidFill>
              <a:cs typeface="+mn-cs"/>
            </a:endParaRPr>
          </a:p>
        </p:txBody>
      </p:sp>
      <p:sp>
        <p:nvSpPr>
          <p:cNvPr id="24581" name="Text Box 6"/>
          <p:cNvSpPr txBox="1">
            <a:spLocks noChangeArrowheads="1"/>
          </p:cNvSpPr>
          <p:nvPr/>
        </p:nvSpPr>
        <p:spPr bwMode="auto">
          <a:xfrm>
            <a:off x="4495800" y="3124200"/>
            <a:ext cx="4191000" cy="366713"/>
          </a:xfrm>
          <a:prstGeom prst="rect">
            <a:avLst/>
          </a:prstGeom>
          <a:noFill/>
          <a:ln w="9525">
            <a:noFill/>
            <a:miter lim="800000"/>
            <a:headEnd/>
            <a:tailEnd/>
          </a:ln>
        </p:spPr>
        <p:txBody>
          <a:bodyPr>
            <a:spAutoFit/>
          </a:bodyPr>
          <a:lstStyle/>
          <a:p>
            <a:pPr>
              <a:spcBef>
                <a:spcPct val="50000"/>
              </a:spcBef>
            </a:pPr>
            <a:endParaRPr lang="en-US" altLang="en-US">
              <a:solidFill>
                <a:srgbClr val="FFFFFF"/>
              </a:solidFill>
              <a:latin typeface="Arial" charset="0"/>
            </a:endParaRPr>
          </a:p>
        </p:txBody>
      </p:sp>
      <p:sp>
        <p:nvSpPr>
          <p:cNvPr id="71687" name="Text Box 7"/>
          <p:cNvSpPr txBox="1">
            <a:spLocks noChangeArrowheads="1"/>
          </p:cNvSpPr>
          <p:nvPr/>
        </p:nvSpPr>
        <p:spPr bwMode="auto">
          <a:xfrm>
            <a:off x="4648200" y="2952750"/>
            <a:ext cx="4191000" cy="3295650"/>
          </a:xfrm>
          <a:prstGeom prst="rect">
            <a:avLst/>
          </a:prstGeom>
          <a:solidFill>
            <a:srgbClr val="FF3300"/>
          </a:solidFill>
          <a:ln>
            <a:noFill/>
          </a:ln>
          <a:effectLst/>
          <a:extLst/>
        </p:spPr>
        <p:txBody>
          <a:bodyPr>
            <a:spAutoFit/>
          </a:bodyPr>
          <a:lstStyle/>
          <a:p>
            <a:pPr>
              <a:defRPr/>
            </a:pPr>
            <a:r>
              <a:rPr lang="en-US" sz="2800" dirty="0">
                <a:solidFill>
                  <a:srgbClr val="FFFFFF"/>
                </a:solidFill>
                <a:effectLst>
                  <a:outerShdw blurRad="38100" dist="38100" dir="2700000" algn="tl">
                    <a:srgbClr val="000000"/>
                  </a:outerShdw>
                </a:effectLst>
                <a:latin typeface="+mn-lt"/>
                <a:cs typeface="+mn-cs"/>
              </a:rPr>
              <a:t>2.</a:t>
            </a:r>
            <a:r>
              <a:rPr lang="en-US" sz="2800" dirty="0">
                <a:solidFill>
                  <a:srgbClr val="FFFF00"/>
                </a:solidFill>
                <a:effectLst>
                  <a:outerShdw blurRad="38100" dist="38100" dir="2700000" algn="tl">
                    <a:srgbClr val="000000"/>
                  </a:outerShdw>
                </a:effectLst>
                <a:latin typeface="+mn-lt"/>
                <a:cs typeface="+mn-cs"/>
              </a:rPr>
              <a:t>Accounting:</a:t>
            </a:r>
          </a:p>
          <a:p>
            <a:pPr>
              <a:defRPr/>
            </a:pPr>
            <a:r>
              <a:rPr lang="en-US" sz="2800" dirty="0">
                <a:solidFill>
                  <a:srgbClr val="FFFFFF"/>
                </a:solidFill>
                <a:effectLst>
                  <a:outerShdw blurRad="38100" dist="38100" dir="2700000" algn="tl">
                    <a:srgbClr val="000000"/>
                  </a:outerShdw>
                </a:effectLst>
                <a:latin typeface="+mn-lt"/>
                <a:cs typeface="+mn-cs"/>
              </a:rPr>
              <a:t>    </a:t>
            </a:r>
            <a:r>
              <a:rPr lang="en-US" sz="2800" dirty="0" err="1">
                <a:solidFill>
                  <a:srgbClr val="FFFFFF"/>
                </a:solidFill>
                <a:effectLst>
                  <a:outerShdw blurRad="38100" dist="38100" dir="2700000" algn="tl">
                    <a:srgbClr val="000000"/>
                  </a:outerShdw>
                </a:effectLst>
                <a:latin typeface="+mn-lt"/>
                <a:cs typeface="+mn-cs"/>
              </a:rPr>
              <a:t>i</a:t>
            </a:r>
            <a:r>
              <a:rPr lang="en-US" sz="2800" dirty="0">
                <a:solidFill>
                  <a:srgbClr val="FFFFFF"/>
                </a:solidFill>
                <a:effectLst>
                  <a:outerShdw blurRad="38100" dist="38100" dir="2700000" algn="tl">
                    <a:srgbClr val="000000"/>
                  </a:outerShdw>
                </a:effectLst>
                <a:latin typeface="+mn-lt"/>
                <a:cs typeface="+mn-cs"/>
              </a:rPr>
              <a:t> To present the result </a:t>
            </a:r>
          </a:p>
          <a:p>
            <a:pPr>
              <a:defRPr/>
            </a:pPr>
            <a:r>
              <a:rPr lang="en-US" sz="2800" dirty="0">
                <a:solidFill>
                  <a:srgbClr val="FFFFFF"/>
                </a:solidFill>
                <a:effectLst>
                  <a:outerShdw blurRad="38100" dist="38100" dir="2700000" algn="tl">
                    <a:srgbClr val="000000"/>
                  </a:outerShdw>
                </a:effectLst>
                <a:latin typeface="+mn-lt"/>
                <a:cs typeface="+mn-cs"/>
              </a:rPr>
              <a:t>      of accounting </a:t>
            </a:r>
          </a:p>
          <a:p>
            <a:pPr>
              <a:defRPr/>
            </a:pPr>
            <a:r>
              <a:rPr lang="en-US" sz="2800" dirty="0">
                <a:solidFill>
                  <a:srgbClr val="FFFFFF"/>
                </a:solidFill>
                <a:effectLst>
                  <a:outerShdw blurRad="38100" dist="38100" dir="2700000" algn="tl">
                    <a:srgbClr val="000000"/>
                  </a:outerShdw>
                </a:effectLst>
                <a:latin typeface="+mn-lt"/>
                <a:cs typeface="+mn-cs"/>
              </a:rPr>
              <a:t>    ii After Bookkeeping</a:t>
            </a:r>
          </a:p>
          <a:p>
            <a:pPr>
              <a:defRPr/>
            </a:pPr>
            <a:r>
              <a:rPr lang="en-US" sz="2800" dirty="0">
                <a:solidFill>
                  <a:srgbClr val="FFFFFF"/>
                </a:solidFill>
                <a:effectLst>
                  <a:outerShdw blurRad="38100" dist="38100" dir="2700000" algn="tl">
                    <a:srgbClr val="000000"/>
                  </a:outerShdw>
                </a:effectLst>
                <a:latin typeface="+mn-lt"/>
                <a:cs typeface="+mn-cs"/>
              </a:rPr>
              <a:t>    iii Trial Balance and      </a:t>
            </a:r>
          </a:p>
          <a:p>
            <a:pPr>
              <a:defRPr/>
            </a:pPr>
            <a:r>
              <a:rPr lang="en-US" sz="2800" dirty="0">
                <a:solidFill>
                  <a:srgbClr val="FFFFFF"/>
                </a:solidFill>
                <a:effectLst>
                  <a:outerShdw blurRad="38100" dist="38100" dir="2700000" algn="tl">
                    <a:srgbClr val="000000"/>
                  </a:outerShdw>
                </a:effectLst>
                <a:latin typeface="+mn-lt"/>
                <a:cs typeface="+mn-cs"/>
              </a:rPr>
              <a:t>        Final Accounts</a:t>
            </a:r>
          </a:p>
          <a:p>
            <a:pPr>
              <a:spcBef>
                <a:spcPct val="50000"/>
              </a:spcBef>
              <a:defRPr/>
            </a:pPr>
            <a:endParaRPr lang="en-US" sz="2800" dirty="0">
              <a:solidFill>
                <a:srgbClr val="FFFFFF"/>
              </a:solidFill>
              <a:latin typeface="+mn-lt"/>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1684"/>
                                        </p:tgtEl>
                                        <p:attrNameLst>
                                          <p:attrName>style.visibility</p:attrName>
                                        </p:attrNameLst>
                                      </p:cBhvr>
                                      <p:to>
                                        <p:strVal val="visible"/>
                                      </p:to>
                                    </p:set>
                                    <p:animEffect transition="in" filter="wheel(1)">
                                      <p:cBhvr>
                                        <p:cTn id="7" dur="2000"/>
                                        <p:tgtEl>
                                          <p:spTgt spid="716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1687"/>
                                        </p:tgtEl>
                                        <p:attrNameLst>
                                          <p:attrName>style.visibility</p:attrName>
                                        </p:attrNameLst>
                                      </p:cBhvr>
                                      <p:to>
                                        <p:strVal val="visible"/>
                                      </p:to>
                                    </p:set>
                                    <p:animEffect transition="in" filter="wheel(1)">
                                      <p:cBhvr>
                                        <p:cTn id="12" dur="2000"/>
                                        <p:tgtEl>
                                          <p:spTgt spid="716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P spid="7168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152400"/>
            <a:ext cx="8229600" cy="868363"/>
          </a:xfrm>
        </p:spPr>
        <p:txBody>
          <a:bodyPr/>
          <a:lstStyle/>
          <a:p>
            <a:pPr eaLnBrk="1" hangingPunct="1"/>
            <a:r>
              <a:rPr lang="en-US" b="1" smtClean="0"/>
              <a:t>Accounting Terminology</a:t>
            </a:r>
            <a:endParaRPr lang="en-US" smtClean="0"/>
          </a:p>
        </p:txBody>
      </p:sp>
      <p:sp>
        <p:nvSpPr>
          <p:cNvPr id="3" name="Content Placeholder 2"/>
          <p:cNvSpPr>
            <a:spLocks noGrp="1"/>
          </p:cNvSpPr>
          <p:nvPr>
            <p:ph idx="1"/>
          </p:nvPr>
        </p:nvSpPr>
        <p:spPr>
          <a:xfrm>
            <a:off x="457200" y="1066800"/>
            <a:ext cx="8229600" cy="5257800"/>
          </a:xfrm>
        </p:spPr>
        <p:txBody>
          <a:bodyPr rtlCol="0">
            <a:normAutofit fontScale="77500" lnSpcReduction="20000"/>
          </a:bodyPr>
          <a:lstStyle/>
          <a:p>
            <a:pPr algn="just" eaLnBrk="1" fontAlgn="auto" hangingPunct="1">
              <a:lnSpc>
                <a:spcPct val="120000"/>
              </a:lnSpc>
              <a:spcBef>
                <a:spcPts val="600"/>
              </a:spcBef>
              <a:spcAft>
                <a:spcPts val="0"/>
              </a:spcAft>
              <a:buFont typeface="Arial" pitchFamily="34" charset="0"/>
              <a:buChar char="•"/>
              <a:defRPr/>
            </a:pPr>
            <a:r>
              <a:rPr lang="en-US" b="1" dirty="0" smtClean="0"/>
              <a:t>Business: </a:t>
            </a:r>
            <a:r>
              <a:rPr lang="en-US" dirty="0" smtClean="0"/>
              <a:t>An organization created with the objective of making a profit from the sale of goods or services. </a:t>
            </a:r>
          </a:p>
          <a:p>
            <a:pPr algn="just" eaLnBrk="1" fontAlgn="auto" hangingPunct="1">
              <a:lnSpc>
                <a:spcPct val="120000"/>
              </a:lnSpc>
              <a:spcBef>
                <a:spcPts val="600"/>
              </a:spcBef>
              <a:spcAft>
                <a:spcPts val="0"/>
              </a:spcAft>
              <a:buFont typeface="Arial" pitchFamily="34" charset="0"/>
              <a:buChar char="•"/>
              <a:defRPr/>
            </a:pPr>
            <a:r>
              <a:rPr lang="en-US" b="1" dirty="0" smtClean="0"/>
              <a:t>Book keeping: </a:t>
            </a:r>
            <a:r>
              <a:rPr lang="en-US" dirty="0" smtClean="0"/>
              <a:t>The act of systematically recording the financial transactions affecting a business. </a:t>
            </a:r>
          </a:p>
          <a:p>
            <a:pPr algn="just" eaLnBrk="1" fontAlgn="auto" hangingPunct="1">
              <a:lnSpc>
                <a:spcPct val="120000"/>
              </a:lnSpc>
              <a:spcBef>
                <a:spcPts val="600"/>
              </a:spcBef>
              <a:spcAft>
                <a:spcPts val="0"/>
              </a:spcAft>
              <a:buFont typeface="Arial" pitchFamily="34" charset="0"/>
              <a:buChar char="•"/>
              <a:defRPr/>
            </a:pPr>
            <a:r>
              <a:rPr lang="en-US" b="1" dirty="0" smtClean="0"/>
              <a:t>Book Value: </a:t>
            </a:r>
            <a:r>
              <a:rPr lang="en-US" dirty="0" smtClean="0"/>
              <a:t>The net amount (original value plus or minus any adjustments such as depreciation) showed in the accounts for an asset, liability, or owners' equity item. </a:t>
            </a:r>
          </a:p>
          <a:p>
            <a:pPr algn="just" eaLnBrk="1" fontAlgn="auto" hangingPunct="1">
              <a:lnSpc>
                <a:spcPct val="120000"/>
              </a:lnSpc>
              <a:spcBef>
                <a:spcPts val="600"/>
              </a:spcBef>
              <a:spcAft>
                <a:spcPts val="0"/>
              </a:spcAft>
              <a:buFont typeface="Arial" pitchFamily="34" charset="0"/>
              <a:buChar char="•"/>
              <a:defRPr/>
            </a:pPr>
            <a:r>
              <a:rPr lang="en-US" b="1" dirty="0" smtClean="0"/>
              <a:t>Calendar Year: </a:t>
            </a:r>
            <a:r>
              <a:rPr lang="en-US" dirty="0" smtClean="0"/>
              <a:t>An entity's reporting year, covering 12 months.</a:t>
            </a:r>
          </a:p>
          <a:p>
            <a:pPr algn="just" eaLnBrk="1" fontAlgn="auto" hangingPunct="1">
              <a:lnSpc>
                <a:spcPct val="120000"/>
              </a:lnSpc>
              <a:spcBef>
                <a:spcPts val="600"/>
              </a:spcBef>
              <a:spcAft>
                <a:spcPts val="0"/>
              </a:spcAft>
              <a:buFont typeface="Arial" pitchFamily="34" charset="0"/>
              <a:buChar char="•"/>
              <a:defRPr/>
            </a:pPr>
            <a:r>
              <a:rPr lang="en-US" b="1" dirty="0" smtClean="0"/>
              <a:t>Transactions: </a:t>
            </a:r>
            <a:r>
              <a:rPr lang="en-US" dirty="0" smtClean="0"/>
              <a:t>Exchange of goods or services between businesses or individuals. Can also be other events having an economic impact on a business.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74638"/>
            <a:ext cx="8229600" cy="868362"/>
          </a:xfrm>
        </p:spPr>
        <p:txBody>
          <a:bodyPr/>
          <a:lstStyle/>
          <a:p>
            <a:pPr eaLnBrk="1" hangingPunct="1"/>
            <a:r>
              <a:rPr lang="en-US" b="1" smtClean="0"/>
              <a:t>Accounting Terminology</a:t>
            </a:r>
            <a:endParaRPr lang="en-US" smtClean="0"/>
          </a:p>
        </p:txBody>
      </p:sp>
      <p:sp>
        <p:nvSpPr>
          <p:cNvPr id="3" name="Content Placeholder 2"/>
          <p:cNvSpPr>
            <a:spLocks noGrp="1"/>
          </p:cNvSpPr>
          <p:nvPr>
            <p:ph idx="1"/>
          </p:nvPr>
        </p:nvSpPr>
        <p:spPr>
          <a:xfrm>
            <a:off x="457200" y="1219200"/>
            <a:ext cx="8229600" cy="5410200"/>
          </a:xfrm>
        </p:spPr>
        <p:txBody>
          <a:bodyPr rtlCol="0">
            <a:normAutofit fontScale="77500" lnSpcReduction="20000"/>
          </a:bodyPr>
          <a:lstStyle/>
          <a:p>
            <a:pPr algn="just" eaLnBrk="1" fontAlgn="auto" hangingPunct="1">
              <a:lnSpc>
                <a:spcPct val="120000"/>
              </a:lnSpc>
              <a:spcBef>
                <a:spcPts val="600"/>
              </a:spcBef>
              <a:spcAft>
                <a:spcPts val="0"/>
              </a:spcAft>
              <a:buFont typeface="Arial" pitchFamily="34" charset="0"/>
              <a:buChar char="•"/>
              <a:defRPr/>
            </a:pPr>
            <a:r>
              <a:rPr lang="en-US" b="1" dirty="0" smtClean="0"/>
              <a:t>Journal: </a:t>
            </a:r>
            <a:r>
              <a:rPr lang="en-US" dirty="0" smtClean="0"/>
              <a:t>A book or original entry in a double-entry bookkeeping system. The journal lists all transactions and indicates the accounts to which they are posted.</a:t>
            </a:r>
          </a:p>
          <a:p>
            <a:pPr algn="just" eaLnBrk="1" fontAlgn="auto" hangingPunct="1">
              <a:lnSpc>
                <a:spcPct val="120000"/>
              </a:lnSpc>
              <a:spcBef>
                <a:spcPts val="600"/>
              </a:spcBef>
              <a:spcAft>
                <a:spcPts val="0"/>
              </a:spcAft>
              <a:buFont typeface="Arial" pitchFamily="34" charset="0"/>
              <a:buChar char="•"/>
              <a:defRPr/>
            </a:pPr>
            <a:r>
              <a:rPr lang="en-US" b="1" dirty="0" smtClean="0"/>
              <a:t>Journal Entry: </a:t>
            </a:r>
            <a:r>
              <a:rPr lang="en-US" dirty="0" smtClean="0"/>
              <a:t>A recording of a transaction where debits equal credits. </a:t>
            </a:r>
          </a:p>
          <a:p>
            <a:pPr algn="just" eaLnBrk="1" fontAlgn="auto" hangingPunct="1">
              <a:lnSpc>
                <a:spcPct val="120000"/>
              </a:lnSpc>
              <a:spcBef>
                <a:spcPts val="600"/>
              </a:spcBef>
              <a:spcAft>
                <a:spcPts val="0"/>
              </a:spcAft>
              <a:buFont typeface="Arial" pitchFamily="34" charset="0"/>
              <a:buChar char="•"/>
              <a:defRPr/>
            </a:pPr>
            <a:r>
              <a:rPr lang="en-US" b="1" dirty="0" smtClean="0"/>
              <a:t>Ledger</a:t>
            </a:r>
            <a:r>
              <a:rPr lang="en-US" dirty="0" smtClean="0"/>
              <a:t>: A summary statement of all the transactions relating to a person, asset, expense or income which have taken place during a given period of time and show their net effect.</a:t>
            </a:r>
          </a:p>
          <a:p>
            <a:pPr algn="just" eaLnBrk="1" fontAlgn="auto" hangingPunct="1">
              <a:lnSpc>
                <a:spcPct val="120000"/>
              </a:lnSpc>
              <a:spcBef>
                <a:spcPts val="600"/>
              </a:spcBef>
              <a:spcAft>
                <a:spcPts val="0"/>
              </a:spcAft>
              <a:buFont typeface="Arial" pitchFamily="34" charset="0"/>
              <a:buChar char="•"/>
              <a:defRPr/>
            </a:pPr>
            <a:r>
              <a:rPr lang="en-US" b="1" dirty="0" smtClean="0"/>
              <a:t>Trial Balance: </a:t>
            </a:r>
            <a:r>
              <a:rPr lang="en-US" dirty="0" smtClean="0"/>
              <a:t>A listing of all account balances that provides a test of whether total debits equals total credits. </a:t>
            </a:r>
          </a:p>
          <a:p>
            <a:pPr algn="just" eaLnBrk="1" fontAlgn="auto" hangingPunct="1">
              <a:lnSpc>
                <a:spcPct val="120000"/>
              </a:lnSpc>
              <a:spcBef>
                <a:spcPts val="600"/>
              </a:spcBef>
              <a:spcAft>
                <a:spcPts val="0"/>
              </a:spcAft>
              <a:buFont typeface="Arial" pitchFamily="34" charset="0"/>
              <a:buChar char="•"/>
              <a:defRPr/>
            </a:pPr>
            <a:r>
              <a:rPr lang="en-US" b="1" dirty="0" smtClean="0"/>
              <a:t>Revenues: </a:t>
            </a:r>
            <a:r>
              <a:rPr lang="en-US" dirty="0" smtClean="0"/>
              <a:t>Increases in a company's resources from the sale of goods or services.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152400"/>
            <a:ext cx="8229600" cy="944563"/>
          </a:xfrm>
        </p:spPr>
        <p:txBody>
          <a:bodyPr/>
          <a:lstStyle/>
          <a:p>
            <a:pPr eaLnBrk="1" hangingPunct="1"/>
            <a:r>
              <a:rPr lang="en-US" b="1" smtClean="0"/>
              <a:t>Accounting Terminology</a:t>
            </a:r>
            <a:endParaRPr lang="en-US" smtClean="0"/>
          </a:p>
        </p:txBody>
      </p:sp>
      <p:sp>
        <p:nvSpPr>
          <p:cNvPr id="3" name="Content Placeholder 2"/>
          <p:cNvSpPr>
            <a:spLocks noGrp="1"/>
          </p:cNvSpPr>
          <p:nvPr>
            <p:ph idx="1"/>
          </p:nvPr>
        </p:nvSpPr>
        <p:spPr>
          <a:xfrm>
            <a:off x="457200" y="1066800"/>
            <a:ext cx="8229600" cy="5486400"/>
          </a:xfrm>
        </p:spPr>
        <p:txBody>
          <a:bodyPr rtlCol="0">
            <a:normAutofit fontScale="85000" lnSpcReduction="20000"/>
          </a:bodyPr>
          <a:lstStyle/>
          <a:p>
            <a:pPr algn="just" eaLnBrk="1" fontAlgn="auto" hangingPunct="1">
              <a:lnSpc>
                <a:spcPct val="120000"/>
              </a:lnSpc>
              <a:spcBef>
                <a:spcPts val="600"/>
              </a:spcBef>
              <a:spcAft>
                <a:spcPts val="0"/>
              </a:spcAft>
              <a:buFont typeface="Arial" pitchFamily="34" charset="0"/>
              <a:buChar char="•"/>
              <a:defRPr/>
            </a:pPr>
            <a:r>
              <a:rPr lang="en-US" b="1" dirty="0" smtClean="0"/>
              <a:t>Balance sheet: </a:t>
            </a:r>
            <a:r>
              <a:rPr lang="en-US" dirty="0" smtClean="0"/>
              <a:t>A balance sheet is an itemized statement which lists the total assets and the total liabilities of a given business to show its net worth at a given moment in time (like a snapshot). </a:t>
            </a:r>
          </a:p>
          <a:p>
            <a:pPr algn="just" eaLnBrk="1" fontAlgn="auto" hangingPunct="1">
              <a:lnSpc>
                <a:spcPct val="120000"/>
              </a:lnSpc>
              <a:spcBef>
                <a:spcPts val="600"/>
              </a:spcBef>
              <a:spcAft>
                <a:spcPts val="0"/>
              </a:spcAft>
              <a:buFont typeface="Arial" pitchFamily="34" charset="0"/>
              <a:buChar char="•"/>
              <a:defRPr/>
            </a:pPr>
            <a:r>
              <a:rPr lang="en-US" b="1" dirty="0" smtClean="0"/>
              <a:t>Capital: </a:t>
            </a:r>
            <a:r>
              <a:rPr lang="en-US" dirty="0" smtClean="0"/>
              <a:t>Property or money used and owned by a business and used to acquire future income or benefits. </a:t>
            </a:r>
          </a:p>
          <a:p>
            <a:pPr algn="just" eaLnBrk="1" fontAlgn="auto" hangingPunct="1">
              <a:lnSpc>
                <a:spcPct val="120000"/>
              </a:lnSpc>
              <a:spcBef>
                <a:spcPts val="600"/>
              </a:spcBef>
              <a:spcAft>
                <a:spcPts val="0"/>
              </a:spcAft>
              <a:buFont typeface="Arial" pitchFamily="34" charset="0"/>
              <a:buChar char="•"/>
              <a:defRPr/>
            </a:pPr>
            <a:r>
              <a:rPr lang="en-US" b="1" dirty="0" smtClean="0"/>
              <a:t>Debtor</a:t>
            </a:r>
            <a:r>
              <a:rPr lang="en-US" dirty="0" smtClean="0"/>
              <a:t>: A debtor is a person who owes money.  The amount due from his is called debt.</a:t>
            </a:r>
          </a:p>
          <a:p>
            <a:pPr algn="just" eaLnBrk="1" fontAlgn="auto" hangingPunct="1">
              <a:lnSpc>
                <a:spcPct val="120000"/>
              </a:lnSpc>
              <a:spcBef>
                <a:spcPts val="600"/>
              </a:spcBef>
              <a:spcAft>
                <a:spcPts val="0"/>
              </a:spcAft>
              <a:buFont typeface="Arial" pitchFamily="34" charset="0"/>
              <a:buChar char="•"/>
              <a:defRPr/>
            </a:pPr>
            <a:r>
              <a:rPr lang="en-US" b="1" dirty="0" smtClean="0"/>
              <a:t>Creditor</a:t>
            </a:r>
            <a:r>
              <a:rPr lang="en-US" dirty="0" smtClean="0"/>
              <a:t>: A person to whom money is owing or payable is called a creditor.</a:t>
            </a:r>
          </a:p>
          <a:p>
            <a:pPr algn="just" eaLnBrk="1" fontAlgn="auto" hangingPunct="1">
              <a:lnSpc>
                <a:spcPct val="120000"/>
              </a:lnSpc>
              <a:spcBef>
                <a:spcPts val="600"/>
              </a:spcBef>
              <a:spcAft>
                <a:spcPts val="0"/>
              </a:spcAft>
              <a:buFont typeface="Arial" pitchFamily="34" charset="0"/>
              <a:buChar char="•"/>
              <a:defRPr/>
            </a:pPr>
            <a:r>
              <a:rPr lang="en-US" b="1" dirty="0" smtClean="0"/>
              <a:t>Credit: </a:t>
            </a:r>
            <a:r>
              <a:rPr lang="en-US" dirty="0" smtClean="0"/>
              <a:t>An entry on the right side of a ledger account.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152400"/>
            <a:ext cx="8229600" cy="944563"/>
          </a:xfrm>
        </p:spPr>
        <p:txBody>
          <a:bodyPr/>
          <a:lstStyle/>
          <a:p>
            <a:pPr eaLnBrk="1" hangingPunct="1"/>
            <a:r>
              <a:rPr lang="en-US" b="1" smtClean="0"/>
              <a:t>Accounting Terminology</a:t>
            </a:r>
            <a:endParaRPr lang="en-US" smtClean="0"/>
          </a:p>
        </p:txBody>
      </p:sp>
      <p:sp>
        <p:nvSpPr>
          <p:cNvPr id="3" name="Content Placeholder 2"/>
          <p:cNvSpPr>
            <a:spLocks noGrp="1"/>
          </p:cNvSpPr>
          <p:nvPr>
            <p:ph idx="1"/>
          </p:nvPr>
        </p:nvSpPr>
        <p:spPr>
          <a:xfrm>
            <a:off x="457200" y="1143000"/>
            <a:ext cx="8229600" cy="5410200"/>
          </a:xfrm>
        </p:spPr>
        <p:txBody>
          <a:bodyPr rtlCol="0">
            <a:normAutofit fontScale="77500" lnSpcReduction="20000"/>
          </a:bodyPr>
          <a:lstStyle/>
          <a:p>
            <a:pPr algn="just" eaLnBrk="1" fontAlgn="auto" hangingPunct="1">
              <a:lnSpc>
                <a:spcPct val="120000"/>
              </a:lnSpc>
              <a:spcBef>
                <a:spcPts val="600"/>
              </a:spcBef>
              <a:spcAft>
                <a:spcPts val="0"/>
              </a:spcAft>
              <a:buFont typeface="Arial" pitchFamily="34" charset="0"/>
              <a:buChar char="•"/>
              <a:defRPr/>
            </a:pPr>
            <a:r>
              <a:rPr lang="en-US" b="1" dirty="0" smtClean="0"/>
              <a:t>Goods</a:t>
            </a:r>
            <a:r>
              <a:rPr lang="en-US" dirty="0" smtClean="0"/>
              <a:t>: This includes all articles, commodities or merchandise in which the business deals.  Thus, cloth would be goods for a dealer in cloth; furniture would be goods for a dealer in furniture and so on.</a:t>
            </a:r>
          </a:p>
          <a:p>
            <a:pPr algn="just" eaLnBrk="1" fontAlgn="auto" hangingPunct="1">
              <a:lnSpc>
                <a:spcPct val="120000"/>
              </a:lnSpc>
              <a:spcBef>
                <a:spcPts val="600"/>
              </a:spcBef>
              <a:spcAft>
                <a:spcPts val="0"/>
              </a:spcAft>
              <a:buFont typeface="Arial" pitchFamily="34" charset="0"/>
              <a:buChar char="•"/>
              <a:defRPr/>
            </a:pPr>
            <a:r>
              <a:rPr lang="en-US" b="1" dirty="0" smtClean="0"/>
              <a:t>Assets: </a:t>
            </a:r>
            <a:r>
              <a:rPr lang="en-US" dirty="0" smtClean="0"/>
              <a:t>Economic resources owned or controlled by a person or company.</a:t>
            </a:r>
          </a:p>
          <a:p>
            <a:pPr algn="just" eaLnBrk="1" fontAlgn="auto" hangingPunct="1">
              <a:lnSpc>
                <a:spcPct val="120000"/>
              </a:lnSpc>
              <a:spcBef>
                <a:spcPts val="600"/>
              </a:spcBef>
              <a:spcAft>
                <a:spcPts val="0"/>
              </a:spcAft>
              <a:buFont typeface="Arial" pitchFamily="34" charset="0"/>
              <a:buChar char="•"/>
              <a:defRPr/>
            </a:pPr>
            <a:r>
              <a:rPr lang="en-US" b="1" dirty="0" smtClean="0"/>
              <a:t>Net Assets:</a:t>
            </a:r>
            <a:r>
              <a:rPr lang="en-US" dirty="0" smtClean="0"/>
              <a:t> The difference between assets and liabilities.</a:t>
            </a:r>
          </a:p>
          <a:p>
            <a:pPr algn="just" eaLnBrk="1" fontAlgn="auto" hangingPunct="1">
              <a:lnSpc>
                <a:spcPct val="120000"/>
              </a:lnSpc>
              <a:spcBef>
                <a:spcPts val="600"/>
              </a:spcBef>
              <a:spcAft>
                <a:spcPts val="0"/>
              </a:spcAft>
              <a:buFont typeface="Arial" pitchFamily="34" charset="0"/>
              <a:buChar char="•"/>
              <a:defRPr/>
            </a:pPr>
            <a:r>
              <a:rPr lang="en-US" b="1" dirty="0" smtClean="0"/>
              <a:t>Liquidity: </a:t>
            </a:r>
            <a:r>
              <a:rPr lang="en-US" dirty="0" smtClean="0"/>
              <a:t>The availability of cash or ability to obtain it quickly. Also used to determine debt repayment ability. </a:t>
            </a:r>
          </a:p>
          <a:p>
            <a:pPr algn="just" eaLnBrk="1" fontAlgn="auto" hangingPunct="1">
              <a:lnSpc>
                <a:spcPct val="120000"/>
              </a:lnSpc>
              <a:spcBef>
                <a:spcPts val="600"/>
              </a:spcBef>
              <a:spcAft>
                <a:spcPts val="0"/>
              </a:spcAft>
              <a:buFont typeface="Arial" pitchFamily="34" charset="0"/>
              <a:buChar char="•"/>
              <a:defRPr/>
            </a:pPr>
            <a:r>
              <a:rPr lang="en-US" b="1" dirty="0" smtClean="0"/>
              <a:t>Goodwill: </a:t>
            </a:r>
            <a:r>
              <a:rPr lang="en-US" dirty="0" smtClean="0"/>
              <a:t>An intangible asset that exists when a business is valued at more than the fair market value of its net assets. </a:t>
            </a:r>
          </a:p>
          <a:p>
            <a:pPr algn="just" eaLnBrk="1" fontAlgn="auto" hangingPunct="1">
              <a:lnSpc>
                <a:spcPct val="120000"/>
              </a:lnSpc>
              <a:spcBef>
                <a:spcPts val="600"/>
              </a:spcBef>
              <a:spcAft>
                <a:spcPts val="0"/>
              </a:spcAft>
              <a:buFont typeface="Arial" pitchFamily="34" charset="0"/>
              <a:buChar char="•"/>
              <a:defRPr/>
            </a:pPr>
            <a:r>
              <a:rPr lang="en-US" b="1" dirty="0" smtClean="0"/>
              <a:t>Interest: </a:t>
            </a:r>
            <a:r>
              <a:rPr lang="en-US" dirty="0" smtClean="0"/>
              <a:t>The cost of the use of money.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90600" y="152400"/>
            <a:ext cx="7772400" cy="914400"/>
          </a:xfrm>
        </p:spPr>
        <p:txBody>
          <a:bodyPr/>
          <a:lstStyle/>
          <a:p>
            <a:pPr eaLnBrk="1" hangingPunct="1"/>
            <a:r>
              <a:rPr lang="en-US" smtClean="0"/>
              <a:t>Ancient time</a:t>
            </a:r>
          </a:p>
        </p:txBody>
      </p:sp>
      <p:sp>
        <p:nvSpPr>
          <p:cNvPr id="4099" name="Rectangle 3"/>
          <p:cNvSpPr>
            <a:spLocks noGrp="1" noChangeArrowheads="1"/>
          </p:cNvSpPr>
          <p:nvPr>
            <p:ph type="subTitle" idx="1"/>
          </p:nvPr>
        </p:nvSpPr>
        <p:spPr>
          <a:xfrm>
            <a:off x="990600" y="1066800"/>
            <a:ext cx="6781800" cy="2362200"/>
          </a:xfrm>
        </p:spPr>
        <p:txBody>
          <a:bodyPr/>
          <a:lstStyle/>
          <a:p>
            <a:pPr eaLnBrk="1" hangingPunct="1">
              <a:lnSpc>
                <a:spcPct val="80000"/>
              </a:lnSpc>
            </a:pPr>
            <a:r>
              <a:rPr lang="en-US" smtClean="0">
                <a:solidFill>
                  <a:schemeClr val="tx1"/>
                </a:solidFill>
              </a:rPr>
              <a:t>Limited Persons and Transactions</a:t>
            </a:r>
          </a:p>
          <a:p>
            <a:pPr eaLnBrk="1" hangingPunct="1">
              <a:lnSpc>
                <a:spcPct val="80000"/>
              </a:lnSpc>
            </a:pPr>
            <a:endParaRPr lang="en-US" smtClean="0">
              <a:solidFill>
                <a:schemeClr val="tx1"/>
              </a:solidFill>
            </a:endParaRPr>
          </a:p>
          <a:p>
            <a:pPr eaLnBrk="1" hangingPunct="1">
              <a:lnSpc>
                <a:spcPct val="80000"/>
              </a:lnSpc>
            </a:pPr>
            <a:r>
              <a:rPr lang="en-US" smtClean="0">
                <a:solidFill>
                  <a:schemeClr val="tx1"/>
                </a:solidFill>
              </a:rPr>
              <a:t>John                                    no of</a:t>
            </a:r>
          </a:p>
          <a:p>
            <a:pPr eaLnBrk="1" hangingPunct="1">
              <a:lnSpc>
                <a:spcPct val="80000"/>
              </a:lnSpc>
            </a:pPr>
            <a:r>
              <a:rPr lang="en-US" smtClean="0">
                <a:solidFill>
                  <a:schemeClr val="tx1"/>
                </a:solidFill>
              </a:rPr>
              <a:t>(A trader)                           Customers </a:t>
            </a:r>
          </a:p>
        </p:txBody>
      </p:sp>
      <p:pic>
        <p:nvPicPr>
          <p:cNvPr id="4100" name="Picture 4" descr="j0302953"/>
          <p:cNvPicPr>
            <a:picLocks noChangeAspect="1" noChangeArrowheads="1"/>
          </p:cNvPicPr>
          <p:nvPr/>
        </p:nvPicPr>
        <p:blipFill>
          <a:blip r:embed="rId3"/>
          <a:srcRect/>
          <a:stretch>
            <a:fillRect/>
          </a:stretch>
        </p:blipFill>
        <p:spPr bwMode="auto">
          <a:xfrm>
            <a:off x="1143000" y="3657600"/>
            <a:ext cx="933450" cy="1828800"/>
          </a:xfrm>
          <a:prstGeom prst="rect">
            <a:avLst/>
          </a:prstGeom>
          <a:noFill/>
          <a:ln w="9525">
            <a:noFill/>
            <a:miter lim="800000"/>
            <a:headEnd/>
            <a:tailEnd/>
          </a:ln>
        </p:spPr>
      </p:pic>
      <p:pic>
        <p:nvPicPr>
          <p:cNvPr id="4101" name="Picture 10" descr="j0252349"/>
          <p:cNvPicPr>
            <a:picLocks noChangeAspect="1" noChangeArrowheads="1"/>
          </p:cNvPicPr>
          <p:nvPr/>
        </p:nvPicPr>
        <p:blipFill>
          <a:blip r:embed="rId4"/>
          <a:srcRect/>
          <a:stretch>
            <a:fillRect/>
          </a:stretch>
        </p:blipFill>
        <p:spPr bwMode="auto">
          <a:xfrm flipV="1">
            <a:off x="2133600" y="4627563"/>
            <a:ext cx="914400" cy="555625"/>
          </a:xfrm>
          <a:prstGeom prst="rect">
            <a:avLst/>
          </a:prstGeom>
          <a:noFill/>
          <a:ln w="9525">
            <a:noFill/>
            <a:miter lim="800000"/>
            <a:headEnd/>
            <a:tailEnd/>
          </a:ln>
        </p:spPr>
      </p:pic>
      <p:pic>
        <p:nvPicPr>
          <p:cNvPr id="4102" name="Picture 13" descr="j0252349"/>
          <p:cNvPicPr>
            <a:picLocks noChangeAspect="1" noChangeArrowheads="1"/>
          </p:cNvPicPr>
          <p:nvPr/>
        </p:nvPicPr>
        <p:blipFill>
          <a:blip r:embed="rId4"/>
          <a:srcRect/>
          <a:stretch>
            <a:fillRect/>
          </a:stretch>
        </p:blipFill>
        <p:spPr bwMode="auto">
          <a:xfrm flipV="1">
            <a:off x="2133600" y="4932363"/>
            <a:ext cx="914400" cy="555625"/>
          </a:xfrm>
          <a:prstGeom prst="rect">
            <a:avLst/>
          </a:prstGeom>
          <a:noFill/>
          <a:ln w="9525">
            <a:noFill/>
            <a:miter lim="800000"/>
            <a:headEnd/>
            <a:tailEnd/>
          </a:ln>
        </p:spPr>
      </p:pic>
      <p:pic>
        <p:nvPicPr>
          <p:cNvPr id="4103" name="Picture 14" descr="j0252349"/>
          <p:cNvPicPr>
            <a:picLocks noChangeAspect="1" noChangeArrowheads="1"/>
          </p:cNvPicPr>
          <p:nvPr/>
        </p:nvPicPr>
        <p:blipFill>
          <a:blip r:embed="rId4"/>
          <a:srcRect/>
          <a:stretch>
            <a:fillRect/>
          </a:stretch>
        </p:blipFill>
        <p:spPr bwMode="auto">
          <a:xfrm flipV="1">
            <a:off x="2133600" y="5181600"/>
            <a:ext cx="914400" cy="555625"/>
          </a:xfrm>
          <a:prstGeom prst="rect">
            <a:avLst/>
          </a:prstGeom>
          <a:noFill/>
          <a:ln w="9525">
            <a:noFill/>
            <a:miter lim="800000"/>
            <a:headEnd/>
            <a:tailEnd/>
          </a:ln>
        </p:spPr>
      </p:pic>
      <p:pic>
        <p:nvPicPr>
          <p:cNvPr id="4104" name="Picture 15" descr="j0252349"/>
          <p:cNvPicPr>
            <a:picLocks noChangeAspect="1" noChangeArrowheads="1"/>
          </p:cNvPicPr>
          <p:nvPr/>
        </p:nvPicPr>
        <p:blipFill>
          <a:blip r:embed="rId4"/>
          <a:srcRect/>
          <a:stretch>
            <a:fillRect/>
          </a:stretch>
        </p:blipFill>
        <p:spPr bwMode="auto">
          <a:xfrm>
            <a:off x="2133600" y="4114800"/>
            <a:ext cx="838200" cy="509588"/>
          </a:xfrm>
          <a:prstGeom prst="rect">
            <a:avLst/>
          </a:prstGeom>
          <a:noFill/>
          <a:ln w="9525">
            <a:noFill/>
            <a:miter lim="800000"/>
            <a:headEnd/>
            <a:tailEnd/>
          </a:ln>
        </p:spPr>
      </p:pic>
      <p:pic>
        <p:nvPicPr>
          <p:cNvPr id="4105" name="Picture 16" descr="j0302953"/>
          <p:cNvPicPr>
            <a:picLocks noChangeAspect="1" noChangeArrowheads="1"/>
          </p:cNvPicPr>
          <p:nvPr/>
        </p:nvPicPr>
        <p:blipFill>
          <a:blip r:embed="rId3"/>
          <a:srcRect/>
          <a:stretch>
            <a:fillRect/>
          </a:stretch>
        </p:blipFill>
        <p:spPr bwMode="auto">
          <a:xfrm>
            <a:off x="7010400" y="3429000"/>
            <a:ext cx="933450" cy="1828800"/>
          </a:xfrm>
          <a:prstGeom prst="rect">
            <a:avLst/>
          </a:prstGeom>
          <a:noFill/>
          <a:ln w="9525">
            <a:noFill/>
            <a:miter lim="800000"/>
            <a:headEnd/>
            <a:tailEnd/>
          </a:ln>
        </p:spPr>
      </p:pic>
      <p:pic>
        <p:nvPicPr>
          <p:cNvPr id="4106" name="Picture 17" descr="j0302953"/>
          <p:cNvPicPr>
            <a:picLocks noChangeAspect="1" noChangeArrowheads="1"/>
          </p:cNvPicPr>
          <p:nvPr/>
        </p:nvPicPr>
        <p:blipFill>
          <a:blip r:embed="rId3"/>
          <a:srcRect/>
          <a:stretch>
            <a:fillRect/>
          </a:stretch>
        </p:blipFill>
        <p:spPr bwMode="auto">
          <a:xfrm>
            <a:off x="4876800" y="3429000"/>
            <a:ext cx="933450" cy="1828800"/>
          </a:xfrm>
          <a:prstGeom prst="rect">
            <a:avLst/>
          </a:prstGeom>
          <a:noFill/>
          <a:ln w="9525">
            <a:noFill/>
            <a:miter lim="800000"/>
            <a:headEnd/>
            <a:tailEnd/>
          </a:ln>
        </p:spPr>
      </p:pic>
      <p:pic>
        <p:nvPicPr>
          <p:cNvPr id="4107" name="Picture 18" descr="j0302953"/>
          <p:cNvPicPr>
            <a:picLocks noChangeAspect="1" noChangeArrowheads="1"/>
          </p:cNvPicPr>
          <p:nvPr/>
        </p:nvPicPr>
        <p:blipFill>
          <a:blip r:embed="rId3"/>
          <a:srcRect/>
          <a:stretch>
            <a:fillRect/>
          </a:stretch>
        </p:blipFill>
        <p:spPr bwMode="auto">
          <a:xfrm>
            <a:off x="5638800" y="3429000"/>
            <a:ext cx="933450" cy="1828800"/>
          </a:xfrm>
          <a:prstGeom prst="rect">
            <a:avLst/>
          </a:prstGeom>
          <a:noFill/>
          <a:ln w="9525">
            <a:noFill/>
            <a:miter lim="800000"/>
            <a:headEnd/>
            <a:tailEnd/>
          </a:ln>
        </p:spPr>
      </p:pic>
      <p:pic>
        <p:nvPicPr>
          <p:cNvPr id="4108" name="Picture 19" descr="j0302953"/>
          <p:cNvPicPr>
            <a:picLocks noChangeAspect="1" noChangeArrowheads="1"/>
          </p:cNvPicPr>
          <p:nvPr/>
        </p:nvPicPr>
        <p:blipFill>
          <a:blip r:embed="rId3"/>
          <a:srcRect/>
          <a:stretch>
            <a:fillRect/>
          </a:stretch>
        </p:blipFill>
        <p:spPr bwMode="auto">
          <a:xfrm>
            <a:off x="6381750" y="3429000"/>
            <a:ext cx="933450" cy="1828800"/>
          </a:xfrm>
          <a:prstGeom prst="rect">
            <a:avLst/>
          </a:prstGeom>
          <a:noFill/>
          <a:ln w="9525">
            <a:noFill/>
            <a:miter lim="800000"/>
            <a:headEnd/>
            <a:tailEnd/>
          </a:ln>
        </p:spPr>
      </p:pic>
      <p:sp>
        <p:nvSpPr>
          <p:cNvPr id="4109" name="Text Box 20"/>
          <p:cNvSpPr txBox="1">
            <a:spLocks noChangeArrowheads="1"/>
          </p:cNvSpPr>
          <p:nvPr/>
        </p:nvSpPr>
        <p:spPr bwMode="auto">
          <a:xfrm>
            <a:off x="4114800" y="5257800"/>
            <a:ext cx="5029200" cy="641350"/>
          </a:xfrm>
          <a:prstGeom prst="rect">
            <a:avLst/>
          </a:prstGeom>
          <a:noFill/>
          <a:ln w="9525">
            <a:noFill/>
            <a:miter lim="800000"/>
            <a:headEnd/>
            <a:tailEnd/>
          </a:ln>
        </p:spPr>
        <p:txBody>
          <a:bodyPr>
            <a:spAutoFit/>
          </a:bodyPr>
          <a:lstStyle/>
          <a:p>
            <a:pPr>
              <a:spcBef>
                <a:spcPct val="50000"/>
              </a:spcBef>
            </a:pPr>
            <a:r>
              <a:rPr lang="en-US" altLang="en-US">
                <a:solidFill>
                  <a:srgbClr val="FFFFFF"/>
                </a:solidFill>
                <a:latin typeface="Arial" charset="0"/>
              </a:rPr>
              <a:t>Customers were limited so he can remember the transactions with customers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152400"/>
            <a:ext cx="8229600" cy="868363"/>
          </a:xfrm>
        </p:spPr>
        <p:txBody>
          <a:bodyPr/>
          <a:lstStyle/>
          <a:p>
            <a:pPr eaLnBrk="1" hangingPunct="1"/>
            <a:r>
              <a:rPr lang="en-US" b="1" smtClean="0"/>
              <a:t>Accounting Terminology</a:t>
            </a:r>
            <a:endParaRPr lang="en-US" smtClean="0"/>
          </a:p>
        </p:txBody>
      </p:sp>
      <p:sp>
        <p:nvSpPr>
          <p:cNvPr id="3" name="Content Placeholder 2"/>
          <p:cNvSpPr>
            <a:spLocks noGrp="1"/>
          </p:cNvSpPr>
          <p:nvPr>
            <p:ph idx="1"/>
          </p:nvPr>
        </p:nvSpPr>
        <p:spPr>
          <a:xfrm>
            <a:off x="533400" y="1066800"/>
            <a:ext cx="8077200" cy="5486400"/>
          </a:xfrm>
        </p:spPr>
        <p:txBody>
          <a:bodyPr rtlCol="0">
            <a:normAutofit fontScale="70000" lnSpcReduction="20000"/>
          </a:bodyPr>
          <a:lstStyle/>
          <a:p>
            <a:pPr algn="just" eaLnBrk="1" fontAlgn="auto" hangingPunct="1">
              <a:lnSpc>
                <a:spcPct val="120000"/>
              </a:lnSpc>
              <a:spcBef>
                <a:spcPts val="600"/>
              </a:spcBef>
              <a:spcAft>
                <a:spcPts val="0"/>
              </a:spcAft>
              <a:buFont typeface="Arial" pitchFamily="34" charset="0"/>
              <a:buChar char="•"/>
              <a:defRPr/>
            </a:pPr>
            <a:r>
              <a:rPr lang="en-US" b="1" dirty="0" smtClean="0"/>
              <a:t>Current Assets: </a:t>
            </a:r>
            <a:r>
              <a:rPr lang="en-US" dirty="0" smtClean="0"/>
              <a:t>Current assets are those assets of a company that are expected to be converted to cash, sold, or consumed during the normal operating cycle of the business (usually one year).  Examples are cash, accounts receivable, short-term investments, US government bonds, inventories, and prepaid expenses. </a:t>
            </a:r>
          </a:p>
          <a:p>
            <a:pPr algn="just" eaLnBrk="1" fontAlgn="auto" hangingPunct="1">
              <a:lnSpc>
                <a:spcPct val="120000"/>
              </a:lnSpc>
              <a:spcBef>
                <a:spcPts val="600"/>
              </a:spcBef>
              <a:spcAft>
                <a:spcPts val="0"/>
              </a:spcAft>
              <a:buFont typeface="Arial" pitchFamily="34" charset="0"/>
              <a:buChar char="•"/>
              <a:defRPr/>
            </a:pPr>
            <a:r>
              <a:rPr lang="en-US" b="1" dirty="0" smtClean="0"/>
              <a:t>Current Liabilities: </a:t>
            </a:r>
            <a:r>
              <a:rPr lang="en-US" dirty="0" smtClean="0"/>
              <a:t>Liabilities to be paid within one year of the balance sheet date. </a:t>
            </a:r>
          </a:p>
          <a:p>
            <a:pPr algn="just" eaLnBrk="1" fontAlgn="auto" hangingPunct="1">
              <a:lnSpc>
                <a:spcPct val="120000"/>
              </a:lnSpc>
              <a:spcBef>
                <a:spcPts val="600"/>
              </a:spcBef>
              <a:spcAft>
                <a:spcPts val="0"/>
              </a:spcAft>
              <a:buFont typeface="Arial" pitchFamily="34" charset="0"/>
              <a:buChar char="•"/>
              <a:defRPr/>
            </a:pPr>
            <a:r>
              <a:rPr lang="en-US" b="1" dirty="0" smtClean="0"/>
              <a:t>Drawings: </a:t>
            </a:r>
            <a:r>
              <a:rPr lang="en-US" dirty="0" smtClean="0"/>
              <a:t>Any amount or goods withdrawn by the owner of a business for personal use is called drawings. </a:t>
            </a:r>
          </a:p>
          <a:p>
            <a:pPr algn="just" eaLnBrk="1" fontAlgn="auto" hangingPunct="1">
              <a:lnSpc>
                <a:spcPct val="120000"/>
              </a:lnSpc>
              <a:spcBef>
                <a:spcPts val="600"/>
              </a:spcBef>
              <a:spcAft>
                <a:spcPts val="0"/>
              </a:spcAft>
              <a:buFont typeface="Arial" pitchFamily="34" charset="0"/>
              <a:buChar char="•"/>
              <a:defRPr/>
            </a:pPr>
            <a:r>
              <a:rPr lang="en-US" b="1" dirty="0" smtClean="0"/>
              <a:t>Bad Debt: </a:t>
            </a:r>
            <a:r>
              <a:rPr lang="en-US" dirty="0" smtClean="0"/>
              <a:t>An uncollectible Account Receivable. </a:t>
            </a:r>
          </a:p>
          <a:p>
            <a:pPr algn="just" eaLnBrk="1" fontAlgn="auto" hangingPunct="1">
              <a:lnSpc>
                <a:spcPct val="120000"/>
              </a:lnSpc>
              <a:spcBef>
                <a:spcPts val="600"/>
              </a:spcBef>
              <a:spcAft>
                <a:spcPts val="0"/>
              </a:spcAft>
              <a:buFont typeface="Arial" pitchFamily="34" charset="0"/>
              <a:buChar char="•"/>
              <a:defRPr/>
            </a:pPr>
            <a:r>
              <a:rPr lang="en-US" b="1" dirty="0" smtClean="0"/>
              <a:t>Loss</a:t>
            </a:r>
            <a:r>
              <a:rPr lang="en-US" dirty="0" smtClean="0"/>
              <a:t>: A loss is expenditure without any benefit to the concern.  On the other hand, expense is incurred to result in some benefit.  Thus, amount spent on lighting is an expense but loss due to fire is loss.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28600"/>
            <a:ext cx="8229600" cy="868363"/>
          </a:xfrm>
        </p:spPr>
        <p:txBody>
          <a:bodyPr/>
          <a:lstStyle/>
          <a:p>
            <a:pPr eaLnBrk="1" hangingPunct="1"/>
            <a:r>
              <a:rPr lang="en-US" b="1" smtClean="0"/>
              <a:t>Accounting Terminology</a:t>
            </a:r>
            <a:endParaRPr lang="en-US" smtClean="0"/>
          </a:p>
        </p:txBody>
      </p:sp>
      <p:sp>
        <p:nvSpPr>
          <p:cNvPr id="3" name="Content Placeholder 2"/>
          <p:cNvSpPr>
            <a:spLocks noGrp="1"/>
          </p:cNvSpPr>
          <p:nvPr>
            <p:ph idx="1"/>
          </p:nvPr>
        </p:nvSpPr>
        <p:spPr>
          <a:xfrm>
            <a:off x="457200" y="1265238"/>
            <a:ext cx="8229600" cy="5211762"/>
          </a:xfrm>
        </p:spPr>
        <p:txBody>
          <a:bodyPr rtlCol="0">
            <a:normAutofit fontScale="70000" lnSpcReduction="20000"/>
          </a:bodyPr>
          <a:lstStyle/>
          <a:p>
            <a:pPr algn="just" eaLnBrk="1" fontAlgn="auto" hangingPunct="1">
              <a:lnSpc>
                <a:spcPct val="120000"/>
              </a:lnSpc>
              <a:spcAft>
                <a:spcPts val="0"/>
              </a:spcAft>
              <a:buFont typeface="Arial" pitchFamily="34" charset="0"/>
              <a:buChar char="•"/>
              <a:defRPr/>
            </a:pPr>
            <a:r>
              <a:rPr lang="en-US" b="1" dirty="0" smtClean="0"/>
              <a:t>Income</a:t>
            </a:r>
            <a:r>
              <a:rPr lang="en-US" dirty="0" smtClean="0"/>
              <a:t>: It is an inflow of assets which results in an increase in the owner’s equity.</a:t>
            </a:r>
          </a:p>
          <a:p>
            <a:pPr algn="just" eaLnBrk="1" fontAlgn="auto" hangingPunct="1">
              <a:lnSpc>
                <a:spcPct val="120000"/>
              </a:lnSpc>
              <a:spcAft>
                <a:spcPts val="0"/>
              </a:spcAft>
              <a:buFont typeface="Arial" pitchFamily="34" charset="0"/>
              <a:buChar char="•"/>
              <a:defRPr/>
            </a:pPr>
            <a:r>
              <a:rPr lang="en-US" b="1" dirty="0" smtClean="0"/>
              <a:t>Expenditure</a:t>
            </a:r>
            <a:r>
              <a:rPr lang="en-US" dirty="0" smtClean="0"/>
              <a:t>: Expenditure takes place when an asset or service is acquired.  Expenditure will include both payment of a sum immediately and a promise to pay it at a future date.</a:t>
            </a:r>
          </a:p>
          <a:p>
            <a:pPr algn="just" eaLnBrk="1" fontAlgn="auto" hangingPunct="1">
              <a:lnSpc>
                <a:spcPct val="120000"/>
              </a:lnSpc>
              <a:spcAft>
                <a:spcPts val="0"/>
              </a:spcAft>
              <a:buFont typeface="Arial" pitchFamily="34" charset="0"/>
              <a:buChar char="•"/>
              <a:defRPr/>
            </a:pPr>
            <a:r>
              <a:rPr lang="en-US" b="1" dirty="0" smtClean="0"/>
              <a:t>Expense</a:t>
            </a:r>
            <a:r>
              <a:rPr lang="en-US" dirty="0" smtClean="0"/>
              <a:t>: An expenditure whose benefit is finished or enjoyed immediately such as salaries, rent, etc. </a:t>
            </a:r>
          </a:p>
          <a:p>
            <a:pPr algn="just" eaLnBrk="1" fontAlgn="auto" hangingPunct="1">
              <a:lnSpc>
                <a:spcPct val="120000"/>
              </a:lnSpc>
              <a:spcAft>
                <a:spcPts val="0"/>
              </a:spcAft>
              <a:buFont typeface="Arial" pitchFamily="34" charset="0"/>
              <a:buChar char="•"/>
              <a:defRPr/>
            </a:pPr>
            <a:r>
              <a:rPr lang="en-US" b="1" dirty="0" smtClean="0"/>
              <a:t>Turnover</a:t>
            </a:r>
            <a:r>
              <a:rPr lang="en-US" dirty="0" smtClean="0"/>
              <a:t>: It means total trading income from cash sales and credit sales.</a:t>
            </a:r>
          </a:p>
          <a:p>
            <a:pPr algn="just" eaLnBrk="1" fontAlgn="auto" hangingPunct="1">
              <a:lnSpc>
                <a:spcPct val="120000"/>
              </a:lnSpc>
              <a:spcAft>
                <a:spcPts val="0"/>
              </a:spcAft>
              <a:buFont typeface="Arial" pitchFamily="34" charset="0"/>
              <a:buChar char="•"/>
              <a:defRPr/>
            </a:pPr>
            <a:r>
              <a:rPr lang="en-US" b="1" dirty="0" smtClean="0"/>
              <a:t>Net worth</a:t>
            </a:r>
            <a:r>
              <a:rPr lang="en-US" dirty="0" smtClean="0"/>
              <a:t>: It means assets minus outside liabilities.  Profits of a business increase net worth whereas losses reduce the net worth of a business.</a:t>
            </a:r>
          </a:p>
          <a:p>
            <a:pPr algn="just" eaLnBrk="1" fontAlgn="auto" hangingPunct="1">
              <a:lnSpc>
                <a:spcPct val="120000"/>
              </a:lnSpc>
              <a:spcAft>
                <a:spcPts val="0"/>
              </a:spcAft>
              <a:buFont typeface="Arial" pitchFamily="34" charset="0"/>
              <a:buChar char="•"/>
              <a:defRPr/>
            </a:pPr>
            <a:r>
              <a:rPr lang="en-US" b="1" dirty="0" smtClean="0"/>
              <a:t>GAAP</a:t>
            </a:r>
            <a:r>
              <a:rPr lang="en-US" dirty="0" smtClean="0"/>
              <a:t> - Refer to Generally Accepted Accounting Principles.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z="3600" b="1" dirty="0" smtClean="0"/>
              <a:t>The Accounting Cycle</a:t>
            </a:r>
            <a:br>
              <a:rPr lang="en-US" sz="3600" b="1" dirty="0" smtClean="0"/>
            </a:br>
            <a:endParaRPr lang="en-US" sz="3600" b="1" dirty="0"/>
          </a:p>
        </p:txBody>
      </p:sp>
      <p:sp>
        <p:nvSpPr>
          <p:cNvPr id="3" name="Content Placeholder 2"/>
          <p:cNvSpPr>
            <a:spLocks noGrp="1"/>
          </p:cNvSpPr>
          <p:nvPr>
            <p:ph idx="1"/>
          </p:nvPr>
        </p:nvSpPr>
        <p:spPr>
          <a:xfrm>
            <a:off x="457200" y="838200"/>
            <a:ext cx="8229600" cy="5638800"/>
          </a:xfrm>
        </p:spPr>
        <p:txBody>
          <a:bodyPr/>
          <a:lstStyle/>
          <a:p>
            <a:r>
              <a:rPr lang="en-US" sz="2600" b="1" dirty="0" smtClean="0"/>
              <a:t>The accounting cycle is a sequence of steps in the collection, processing, and presentation of accounting information. It is made up of the following steps:</a:t>
            </a:r>
          </a:p>
          <a:p>
            <a:r>
              <a:rPr lang="en-US" sz="2600" b="1" dirty="0" smtClean="0"/>
              <a:t>Identifying and analyzing business transactions and events</a:t>
            </a:r>
          </a:p>
          <a:p>
            <a:r>
              <a:rPr lang="en-US" sz="2600" b="1" dirty="0" smtClean="0"/>
              <a:t>Recording transactions in the journals</a:t>
            </a:r>
          </a:p>
          <a:p>
            <a:r>
              <a:rPr lang="en-US" sz="2600" b="1" dirty="0" smtClean="0"/>
              <a:t>Posting journal entries to the ledger</a:t>
            </a:r>
          </a:p>
          <a:p>
            <a:r>
              <a:rPr lang="en-US" sz="2600" b="1" dirty="0" smtClean="0"/>
              <a:t>Preparing an unadjusted trial balance</a:t>
            </a:r>
          </a:p>
          <a:p>
            <a:r>
              <a:rPr lang="en-US" sz="2600" b="1" dirty="0" smtClean="0"/>
              <a:t>Recording and posting adjusting entries</a:t>
            </a:r>
          </a:p>
          <a:p>
            <a:r>
              <a:rPr lang="en-US" sz="2600" b="1" dirty="0" smtClean="0"/>
              <a:t>Preparing an adjusted trial balance</a:t>
            </a:r>
          </a:p>
          <a:p>
            <a:r>
              <a:rPr lang="en-US" sz="2600" b="1" dirty="0" smtClean="0"/>
              <a:t>Preparing the financial statements</a:t>
            </a:r>
          </a:p>
          <a:p>
            <a:r>
              <a:rPr lang="en-US" sz="2600" b="1" dirty="0" smtClean="0"/>
              <a:t>Recording and posting closing entries</a:t>
            </a:r>
          </a:p>
          <a:p>
            <a:r>
              <a:rPr lang="en-US" sz="2600" b="1" dirty="0" smtClean="0"/>
              <a:t>Preparing a post-closing trial balance</a:t>
            </a:r>
          </a:p>
          <a:p>
            <a:endParaRPr lang="en-US" sz="26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52400"/>
            <a:ext cx="8229600" cy="944563"/>
          </a:xfrm>
        </p:spPr>
        <p:txBody>
          <a:bodyPr/>
          <a:lstStyle/>
          <a:p>
            <a:pPr eaLnBrk="1" hangingPunct="1"/>
            <a:r>
              <a:rPr lang="en-US" b="1" smtClean="0"/>
              <a:t>System of Accounting</a:t>
            </a:r>
            <a:endParaRPr lang="en-US" smtClean="0"/>
          </a:p>
        </p:txBody>
      </p:sp>
      <p:sp>
        <p:nvSpPr>
          <p:cNvPr id="31747" name="Content Placeholder 2"/>
          <p:cNvSpPr>
            <a:spLocks noGrp="1"/>
          </p:cNvSpPr>
          <p:nvPr>
            <p:ph idx="1"/>
          </p:nvPr>
        </p:nvSpPr>
        <p:spPr>
          <a:xfrm>
            <a:off x="457200" y="1219200"/>
            <a:ext cx="8229600" cy="4525963"/>
          </a:xfrm>
        </p:spPr>
        <p:txBody>
          <a:bodyPr/>
          <a:lstStyle/>
          <a:p>
            <a:pPr algn="just" eaLnBrk="1" hangingPunct="1">
              <a:spcBef>
                <a:spcPts val="1200"/>
              </a:spcBef>
            </a:pPr>
            <a:r>
              <a:rPr lang="en-US" b="1" smtClean="0"/>
              <a:t>Single Entry System:</a:t>
            </a:r>
            <a:r>
              <a:rPr lang="en-US" smtClean="0"/>
              <a:t> This system has no complete record of business transactions done during a specified period.</a:t>
            </a:r>
          </a:p>
          <a:p>
            <a:pPr algn="just" eaLnBrk="1" hangingPunct="1">
              <a:spcBef>
                <a:spcPts val="1200"/>
              </a:spcBef>
            </a:pPr>
            <a:r>
              <a:rPr lang="en-US" b="1" smtClean="0"/>
              <a:t>Double Entry System:</a:t>
            </a:r>
            <a:r>
              <a:rPr lang="en-US" smtClean="0"/>
              <a:t> One account is given debit while the other account is given credit with an equal amount.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274638"/>
            <a:ext cx="8229600" cy="868362"/>
          </a:xfrm>
        </p:spPr>
        <p:txBody>
          <a:bodyPr/>
          <a:lstStyle/>
          <a:p>
            <a:pPr eaLnBrk="1" hangingPunct="1"/>
            <a:r>
              <a:rPr lang="en-US" b="1" smtClean="0"/>
              <a:t>Rules of Double Entry System</a:t>
            </a:r>
            <a:endParaRPr lang="en-US" smtClean="0"/>
          </a:p>
        </p:txBody>
      </p:sp>
      <p:graphicFrame>
        <p:nvGraphicFramePr>
          <p:cNvPr id="5" name="Content Placeholder 4"/>
          <p:cNvGraphicFramePr>
            <a:graphicFrameLocks noGrp="1"/>
          </p:cNvGraphicFramePr>
          <p:nvPr>
            <p:ph idx="1"/>
          </p:nvPr>
        </p:nvGraphicFramePr>
        <p:xfrm>
          <a:off x="533400" y="1371600"/>
          <a:ext cx="8229600" cy="4008120"/>
        </p:xfrm>
        <a:graphic>
          <a:graphicData uri="http://schemas.openxmlformats.org/drawingml/2006/table">
            <a:tbl>
              <a:tblPr firstRow="1" bandRow="1">
                <a:tableStyleId>{5C22544A-7EE6-4342-B048-85BDC9FD1C3A}</a:tableStyleId>
              </a:tblPr>
              <a:tblGrid>
                <a:gridCol w="2524991"/>
                <a:gridCol w="5704609"/>
              </a:tblGrid>
              <a:tr h="370840">
                <a:tc>
                  <a:txBody>
                    <a:bodyPr/>
                    <a:lstStyle/>
                    <a:p>
                      <a:pPr algn="ctr">
                        <a:spcBef>
                          <a:spcPts val="600"/>
                        </a:spcBef>
                      </a:pPr>
                      <a:r>
                        <a:rPr lang="en-US" sz="3200" dirty="0" smtClean="0"/>
                        <a:t>Accounts</a:t>
                      </a:r>
                      <a:endParaRPr lang="en-US" sz="3200" dirty="0"/>
                    </a:p>
                  </a:txBody>
                  <a:tcPr/>
                </a:tc>
                <a:tc>
                  <a:txBody>
                    <a:bodyPr/>
                    <a:lstStyle/>
                    <a:p>
                      <a:pPr algn="ctr">
                        <a:spcBef>
                          <a:spcPts val="600"/>
                        </a:spcBef>
                      </a:pPr>
                      <a:r>
                        <a:rPr lang="en-US" sz="3200" dirty="0" smtClean="0"/>
                        <a:t>Rules</a:t>
                      </a:r>
                      <a:endParaRPr lang="en-US" sz="3200" dirty="0"/>
                    </a:p>
                  </a:txBody>
                  <a:tcPr/>
                </a:tc>
              </a:tr>
              <a:tr h="370840">
                <a:tc>
                  <a:txBody>
                    <a:bodyPr/>
                    <a:lstStyle/>
                    <a:p>
                      <a:pPr>
                        <a:spcBef>
                          <a:spcPts val="600"/>
                        </a:spcBef>
                      </a:pPr>
                      <a:r>
                        <a:rPr lang="en-US" sz="3200" b="1" dirty="0" smtClean="0"/>
                        <a:t>Personal</a:t>
                      </a:r>
                      <a:endParaRPr lang="en-US" sz="3200" b="1" dirty="0"/>
                    </a:p>
                  </a:txBody>
                  <a:tcPr anchor="ctr"/>
                </a:tc>
                <a:tc>
                  <a:txBody>
                    <a:bodyPr/>
                    <a:lstStyle/>
                    <a:p>
                      <a:pPr marL="284163" indent="-284163">
                        <a:spcBef>
                          <a:spcPts val="600"/>
                        </a:spcBef>
                        <a:buFont typeface="Arial" pitchFamily="34" charset="0"/>
                        <a:buChar char="•"/>
                      </a:pPr>
                      <a:r>
                        <a:rPr lang="en-US" sz="3200" dirty="0" smtClean="0"/>
                        <a:t>Debit the</a:t>
                      </a:r>
                      <a:r>
                        <a:rPr lang="en-US" sz="3200" baseline="0" dirty="0" smtClean="0"/>
                        <a:t> receiver</a:t>
                      </a:r>
                    </a:p>
                    <a:p>
                      <a:pPr marL="284163" indent="-284163">
                        <a:spcBef>
                          <a:spcPts val="600"/>
                        </a:spcBef>
                        <a:buFont typeface="Arial" pitchFamily="34" charset="0"/>
                        <a:buChar char="•"/>
                      </a:pPr>
                      <a:r>
                        <a:rPr lang="en-US" sz="3200" baseline="0" dirty="0" smtClean="0"/>
                        <a:t>Credit the giver</a:t>
                      </a:r>
                      <a:endParaRPr lang="en-US" sz="3200" dirty="0"/>
                    </a:p>
                  </a:txBody>
                  <a:tcPr anchor="ctr"/>
                </a:tc>
              </a:tr>
              <a:tr h="370840">
                <a:tc>
                  <a:txBody>
                    <a:bodyPr/>
                    <a:lstStyle/>
                    <a:p>
                      <a:pPr>
                        <a:spcBef>
                          <a:spcPts val="600"/>
                        </a:spcBef>
                      </a:pPr>
                      <a:r>
                        <a:rPr lang="en-US" sz="3200" b="1" dirty="0" smtClean="0"/>
                        <a:t>Real</a:t>
                      </a:r>
                      <a:endParaRPr lang="en-US" sz="3200" b="1" dirty="0"/>
                    </a:p>
                  </a:txBody>
                  <a:tcPr anchor="ctr"/>
                </a:tc>
                <a:tc>
                  <a:txBody>
                    <a:bodyPr/>
                    <a:lstStyle/>
                    <a:p>
                      <a:pPr marL="284163" indent="-284163">
                        <a:spcBef>
                          <a:spcPts val="600"/>
                        </a:spcBef>
                        <a:buFont typeface="Arial" pitchFamily="34" charset="0"/>
                        <a:buChar char="•"/>
                      </a:pPr>
                      <a:r>
                        <a:rPr lang="en-US" sz="3200" kern="1200" baseline="0" dirty="0" smtClean="0">
                          <a:solidFill>
                            <a:schemeClr val="dk1"/>
                          </a:solidFill>
                          <a:latin typeface="+mn-lt"/>
                          <a:ea typeface="+mn-ea"/>
                          <a:cs typeface="+mn-cs"/>
                        </a:rPr>
                        <a:t>Debit what comes in</a:t>
                      </a:r>
                    </a:p>
                    <a:p>
                      <a:pPr marL="284163" indent="-284163">
                        <a:spcBef>
                          <a:spcPts val="600"/>
                        </a:spcBef>
                        <a:buFont typeface="Arial" pitchFamily="34" charset="0"/>
                        <a:buChar char="•"/>
                      </a:pPr>
                      <a:r>
                        <a:rPr lang="en-US" sz="3200" kern="1200" baseline="0" dirty="0" smtClean="0">
                          <a:solidFill>
                            <a:schemeClr val="dk1"/>
                          </a:solidFill>
                          <a:latin typeface="+mn-lt"/>
                          <a:ea typeface="+mn-ea"/>
                          <a:cs typeface="+mn-cs"/>
                        </a:rPr>
                        <a:t>Credit </a:t>
                      </a:r>
                      <a:r>
                        <a:rPr lang="en-US" sz="3200" baseline="0" dirty="0" smtClean="0"/>
                        <a:t>what goes out</a:t>
                      </a:r>
                    </a:p>
                  </a:txBody>
                  <a:tcPr anchor="ctr"/>
                </a:tc>
              </a:tr>
              <a:tr h="370840">
                <a:tc>
                  <a:txBody>
                    <a:bodyPr/>
                    <a:lstStyle/>
                    <a:p>
                      <a:pPr>
                        <a:spcBef>
                          <a:spcPts val="600"/>
                        </a:spcBef>
                      </a:pPr>
                      <a:r>
                        <a:rPr lang="en-US" sz="3200" b="1" dirty="0" smtClean="0"/>
                        <a:t>Nominal</a:t>
                      </a:r>
                      <a:endParaRPr lang="en-US" sz="3200" b="1" dirty="0"/>
                    </a:p>
                  </a:txBody>
                  <a:tcPr anchor="ctr"/>
                </a:tc>
                <a:tc>
                  <a:txBody>
                    <a:bodyPr/>
                    <a:lstStyle/>
                    <a:p>
                      <a:pPr marL="284163" indent="-284163">
                        <a:spcBef>
                          <a:spcPts val="600"/>
                        </a:spcBef>
                        <a:buFont typeface="Arial" pitchFamily="34" charset="0"/>
                        <a:buChar char="•"/>
                      </a:pPr>
                      <a:r>
                        <a:rPr lang="en-US" sz="3200" dirty="0" smtClean="0"/>
                        <a:t>Debit all expenses and losses</a:t>
                      </a:r>
                    </a:p>
                    <a:p>
                      <a:pPr marL="284163" indent="-284163">
                        <a:spcBef>
                          <a:spcPts val="600"/>
                        </a:spcBef>
                        <a:buFont typeface="Arial" pitchFamily="34" charset="0"/>
                        <a:buChar char="•"/>
                      </a:pPr>
                      <a:r>
                        <a:rPr lang="en-US" sz="3200" dirty="0" smtClean="0"/>
                        <a:t>Credit all incomes and gains</a:t>
                      </a:r>
                      <a:endParaRPr lang="en-US" sz="3200" dirty="0"/>
                    </a:p>
                  </a:txBody>
                  <a:tcPr anchor="ct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228600"/>
            <a:ext cx="8229600" cy="792163"/>
          </a:xfrm>
        </p:spPr>
        <p:txBody>
          <a:bodyPr/>
          <a:lstStyle/>
          <a:p>
            <a:pPr eaLnBrk="1" hangingPunct="1"/>
            <a:r>
              <a:rPr lang="en-US" b="1" smtClean="0"/>
              <a:t>Accounting cycle</a:t>
            </a:r>
            <a:endParaRPr lang="en-US" smtClean="0"/>
          </a:p>
        </p:txBody>
      </p:sp>
      <p:grpSp>
        <p:nvGrpSpPr>
          <p:cNvPr id="2" name="Group 2"/>
          <p:cNvGrpSpPr>
            <a:grpSpLocks/>
          </p:cNvGrpSpPr>
          <p:nvPr/>
        </p:nvGrpSpPr>
        <p:grpSpPr bwMode="auto">
          <a:xfrm>
            <a:off x="1371600" y="1203325"/>
            <a:ext cx="6096000" cy="5121275"/>
            <a:chOff x="3075" y="9015"/>
            <a:chExt cx="5880" cy="5190"/>
          </a:xfrm>
        </p:grpSpPr>
        <p:sp>
          <p:nvSpPr>
            <p:cNvPr id="35844" name="Text Box 3"/>
            <p:cNvSpPr txBox="1">
              <a:spLocks noChangeArrowheads="1"/>
            </p:cNvSpPr>
            <p:nvPr/>
          </p:nvSpPr>
          <p:spPr bwMode="auto">
            <a:xfrm>
              <a:off x="3075" y="9015"/>
              <a:ext cx="5880" cy="495"/>
            </a:xfrm>
            <a:prstGeom prst="rect">
              <a:avLst/>
            </a:prstGeom>
            <a:solidFill>
              <a:srgbClr val="FFFFFF"/>
            </a:solidFill>
            <a:ln w="9525">
              <a:solidFill>
                <a:srgbClr val="000000"/>
              </a:solidFill>
              <a:miter lim="800000"/>
              <a:headEnd/>
              <a:tailEnd/>
            </a:ln>
          </p:spPr>
          <p:txBody>
            <a:bodyPr/>
            <a:lstStyle/>
            <a:p>
              <a:pPr algn="ctr">
                <a:spcAft>
                  <a:spcPts val="1000"/>
                </a:spcAft>
              </a:pPr>
              <a:r>
                <a:rPr lang="en-US" sz="2000">
                  <a:latin typeface="Calibri" pitchFamily="34" charset="0"/>
                </a:rPr>
                <a:t>Recording monetary transactions in a systematic manner</a:t>
              </a:r>
              <a:endParaRPr lang="en-US" sz="3600"/>
            </a:p>
          </p:txBody>
        </p:sp>
        <p:sp>
          <p:nvSpPr>
            <p:cNvPr id="35845" name="AutoShape 4"/>
            <p:cNvSpPr>
              <a:spLocks noChangeArrowheads="1"/>
            </p:cNvSpPr>
            <p:nvPr/>
          </p:nvSpPr>
          <p:spPr bwMode="auto">
            <a:xfrm>
              <a:off x="5910" y="9525"/>
              <a:ext cx="225" cy="435"/>
            </a:xfrm>
            <a:prstGeom prst="downArrow">
              <a:avLst>
                <a:gd name="adj1" fmla="val 50000"/>
                <a:gd name="adj2" fmla="val 48333"/>
              </a:avLst>
            </a:prstGeom>
            <a:solidFill>
              <a:srgbClr val="FFFFFF"/>
            </a:solidFill>
            <a:ln w="9525">
              <a:solidFill>
                <a:srgbClr val="000000"/>
              </a:solidFill>
              <a:miter lim="800000"/>
              <a:headEnd/>
              <a:tailEnd/>
            </a:ln>
          </p:spPr>
          <p:txBody>
            <a:bodyPr vert="eaVert"/>
            <a:lstStyle/>
            <a:p>
              <a:endParaRPr lang="en-US" sz="3600">
                <a:latin typeface="Calibri" pitchFamily="34" charset="0"/>
              </a:endParaRPr>
            </a:p>
          </p:txBody>
        </p:sp>
        <p:sp>
          <p:nvSpPr>
            <p:cNvPr id="35846" name="Text Box 5"/>
            <p:cNvSpPr txBox="1">
              <a:spLocks noChangeArrowheads="1"/>
            </p:cNvSpPr>
            <p:nvPr/>
          </p:nvSpPr>
          <p:spPr bwMode="auto">
            <a:xfrm>
              <a:off x="4200" y="9960"/>
              <a:ext cx="3570" cy="495"/>
            </a:xfrm>
            <a:prstGeom prst="rect">
              <a:avLst/>
            </a:prstGeom>
            <a:solidFill>
              <a:srgbClr val="FFFFFF"/>
            </a:solidFill>
            <a:ln w="9525">
              <a:solidFill>
                <a:srgbClr val="000000"/>
              </a:solidFill>
              <a:miter lim="800000"/>
              <a:headEnd/>
              <a:tailEnd/>
            </a:ln>
          </p:spPr>
          <p:txBody>
            <a:bodyPr/>
            <a:lstStyle/>
            <a:p>
              <a:pPr algn="ctr">
                <a:spcAft>
                  <a:spcPts val="1000"/>
                </a:spcAft>
              </a:pPr>
              <a:r>
                <a:rPr lang="en-US" sz="2000">
                  <a:latin typeface="Calibri" pitchFamily="34" charset="0"/>
                </a:rPr>
                <a:t>Journal entries</a:t>
              </a:r>
              <a:endParaRPr lang="en-US" sz="3600"/>
            </a:p>
          </p:txBody>
        </p:sp>
        <p:sp>
          <p:nvSpPr>
            <p:cNvPr id="35847" name="AutoShape 6"/>
            <p:cNvSpPr>
              <a:spLocks noChangeArrowheads="1"/>
            </p:cNvSpPr>
            <p:nvPr/>
          </p:nvSpPr>
          <p:spPr bwMode="auto">
            <a:xfrm>
              <a:off x="5910" y="10455"/>
              <a:ext cx="225" cy="435"/>
            </a:xfrm>
            <a:prstGeom prst="downArrow">
              <a:avLst>
                <a:gd name="adj1" fmla="val 50000"/>
                <a:gd name="adj2" fmla="val 48333"/>
              </a:avLst>
            </a:prstGeom>
            <a:solidFill>
              <a:srgbClr val="FFFFFF"/>
            </a:solidFill>
            <a:ln w="9525">
              <a:solidFill>
                <a:srgbClr val="000000"/>
              </a:solidFill>
              <a:miter lim="800000"/>
              <a:headEnd/>
              <a:tailEnd/>
            </a:ln>
          </p:spPr>
          <p:txBody>
            <a:bodyPr vert="eaVert"/>
            <a:lstStyle/>
            <a:p>
              <a:endParaRPr lang="en-US" sz="3600">
                <a:latin typeface="Calibri" pitchFamily="34" charset="0"/>
              </a:endParaRPr>
            </a:p>
          </p:txBody>
        </p:sp>
        <p:sp>
          <p:nvSpPr>
            <p:cNvPr id="35848" name="Text Box 7"/>
            <p:cNvSpPr txBox="1">
              <a:spLocks noChangeArrowheads="1"/>
            </p:cNvSpPr>
            <p:nvPr/>
          </p:nvSpPr>
          <p:spPr bwMode="auto">
            <a:xfrm>
              <a:off x="4410" y="10890"/>
              <a:ext cx="3135" cy="495"/>
            </a:xfrm>
            <a:prstGeom prst="rect">
              <a:avLst/>
            </a:prstGeom>
            <a:solidFill>
              <a:srgbClr val="FFFFFF"/>
            </a:solidFill>
            <a:ln w="9525">
              <a:solidFill>
                <a:srgbClr val="000000"/>
              </a:solidFill>
              <a:miter lim="800000"/>
              <a:headEnd/>
              <a:tailEnd/>
            </a:ln>
          </p:spPr>
          <p:txBody>
            <a:bodyPr/>
            <a:lstStyle/>
            <a:p>
              <a:pPr algn="ctr">
                <a:spcAft>
                  <a:spcPts val="1000"/>
                </a:spcAft>
              </a:pPr>
              <a:r>
                <a:rPr lang="en-US" sz="2000">
                  <a:latin typeface="Calibri" pitchFamily="34" charset="0"/>
                </a:rPr>
                <a:t>Ledger</a:t>
              </a:r>
              <a:endParaRPr lang="en-US" sz="3600"/>
            </a:p>
          </p:txBody>
        </p:sp>
        <p:sp>
          <p:nvSpPr>
            <p:cNvPr id="35849" name="AutoShape 8"/>
            <p:cNvSpPr>
              <a:spLocks noChangeArrowheads="1"/>
            </p:cNvSpPr>
            <p:nvPr/>
          </p:nvSpPr>
          <p:spPr bwMode="auto">
            <a:xfrm>
              <a:off x="5910" y="11385"/>
              <a:ext cx="225" cy="435"/>
            </a:xfrm>
            <a:prstGeom prst="downArrow">
              <a:avLst>
                <a:gd name="adj1" fmla="val 50000"/>
                <a:gd name="adj2" fmla="val 48333"/>
              </a:avLst>
            </a:prstGeom>
            <a:solidFill>
              <a:srgbClr val="FFFFFF"/>
            </a:solidFill>
            <a:ln w="9525">
              <a:solidFill>
                <a:srgbClr val="000000"/>
              </a:solidFill>
              <a:miter lim="800000"/>
              <a:headEnd/>
              <a:tailEnd/>
            </a:ln>
          </p:spPr>
          <p:txBody>
            <a:bodyPr vert="eaVert"/>
            <a:lstStyle/>
            <a:p>
              <a:endParaRPr lang="en-US" sz="3600">
                <a:latin typeface="Calibri" pitchFamily="34" charset="0"/>
              </a:endParaRPr>
            </a:p>
          </p:txBody>
        </p:sp>
        <p:sp>
          <p:nvSpPr>
            <p:cNvPr id="35850" name="Text Box 9"/>
            <p:cNvSpPr txBox="1">
              <a:spLocks noChangeArrowheads="1"/>
            </p:cNvSpPr>
            <p:nvPr/>
          </p:nvSpPr>
          <p:spPr bwMode="auto">
            <a:xfrm>
              <a:off x="4920" y="11820"/>
              <a:ext cx="2145" cy="495"/>
            </a:xfrm>
            <a:prstGeom prst="rect">
              <a:avLst/>
            </a:prstGeom>
            <a:solidFill>
              <a:srgbClr val="FFFFFF"/>
            </a:solidFill>
            <a:ln w="9525">
              <a:solidFill>
                <a:srgbClr val="000000"/>
              </a:solidFill>
              <a:miter lim="800000"/>
              <a:headEnd/>
              <a:tailEnd/>
            </a:ln>
          </p:spPr>
          <p:txBody>
            <a:bodyPr/>
            <a:lstStyle/>
            <a:p>
              <a:pPr algn="ctr">
                <a:spcAft>
                  <a:spcPts val="1000"/>
                </a:spcAft>
              </a:pPr>
              <a:r>
                <a:rPr lang="en-US" sz="2000">
                  <a:latin typeface="Calibri" pitchFamily="34" charset="0"/>
                </a:rPr>
                <a:t>Trial balance</a:t>
              </a:r>
              <a:endParaRPr lang="en-US" sz="3600"/>
            </a:p>
          </p:txBody>
        </p:sp>
        <p:sp>
          <p:nvSpPr>
            <p:cNvPr id="35851" name="AutoShape 10"/>
            <p:cNvSpPr>
              <a:spLocks noChangeArrowheads="1"/>
            </p:cNvSpPr>
            <p:nvPr/>
          </p:nvSpPr>
          <p:spPr bwMode="auto">
            <a:xfrm>
              <a:off x="5910" y="12330"/>
              <a:ext cx="225" cy="435"/>
            </a:xfrm>
            <a:prstGeom prst="downArrow">
              <a:avLst>
                <a:gd name="adj1" fmla="val 50000"/>
                <a:gd name="adj2" fmla="val 48333"/>
              </a:avLst>
            </a:prstGeom>
            <a:solidFill>
              <a:srgbClr val="FFFFFF"/>
            </a:solidFill>
            <a:ln w="9525">
              <a:solidFill>
                <a:srgbClr val="000000"/>
              </a:solidFill>
              <a:miter lim="800000"/>
              <a:headEnd/>
              <a:tailEnd/>
            </a:ln>
          </p:spPr>
          <p:txBody>
            <a:bodyPr vert="eaVert"/>
            <a:lstStyle/>
            <a:p>
              <a:endParaRPr lang="en-US" sz="3600">
                <a:latin typeface="Calibri" pitchFamily="34" charset="0"/>
              </a:endParaRPr>
            </a:p>
          </p:txBody>
        </p:sp>
        <p:sp>
          <p:nvSpPr>
            <p:cNvPr id="35852" name="Text Box 11"/>
            <p:cNvSpPr txBox="1">
              <a:spLocks noChangeArrowheads="1"/>
            </p:cNvSpPr>
            <p:nvPr/>
          </p:nvSpPr>
          <p:spPr bwMode="auto">
            <a:xfrm>
              <a:off x="4065" y="12765"/>
              <a:ext cx="3885" cy="495"/>
            </a:xfrm>
            <a:prstGeom prst="rect">
              <a:avLst/>
            </a:prstGeom>
            <a:solidFill>
              <a:srgbClr val="FFFFFF"/>
            </a:solidFill>
            <a:ln w="9525">
              <a:solidFill>
                <a:srgbClr val="000000"/>
              </a:solidFill>
              <a:miter lim="800000"/>
              <a:headEnd/>
              <a:tailEnd/>
            </a:ln>
          </p:spPr>
          <p:txBody>
            <a:bodyPr/>
            <a:lstStyle/>
            <a:p>
              <a:pPr algn="ctr">
                <a:spcAft>
                  <a:spcPts val="1000"/>
                </a:spcAft>
              </a:pPr>
              <a:r>
                <a:rPr lang="en-US" sz="2000">
                  <a:latin typeface="Calibri" pitchFamily="34" charset="0"/>
                </a:rPr>
                <a:t>Trading and Profit &amp; Loss Account</a:t>
              </a:r>
              <a:endParaRPr lang="en-US" sz="3600"/>
            </a:p>
          </p:txBody>
        </p:sp>
        <p:sp>
          <p:nvSpPr>
            <p:cNvPr id="35853" name="AutoShape 12"/>
            <p:cNvSpPr>
              <a:spLocks noChangeArrowheads="1"/>
            </p:cNvSpPr>
            <p:nvPr/>
          </p:nvSpPr>
          <p:spPr bwMode="auto">
            <a:xfrm>
              <a:off x="5910" y="13275"/>
              <a:ext cx="225" cy="435"/>
            </a:xfrm>
            <a:prstGeom prst="downArrow">
              <a:avLst>
                <a:gd name="adj1" fmla="val 50000"/>
                <a:gd name="adj2" fmla="val 48333"/>
              </a:avLst>
            </a:prstGeom>
            <a:solidFill>
              <a:srgbClr val="FFFFFF"/>
            </a:solidFill>
            <a:ln w="9525">
              <a:solidFill>
                <a:srgbClr val="000000"/>
              </a:solidFill>
              <a:miter lim="800000"/>
              <a:headEnd/>
              <a:tailEnd/>
            </a:ln>
          </p:spPr>
          <p:txBody>
            <a:bodyPr vert="eaVert"/>
            <a:lstStyle/>
            <a:p>
              <a:endParaRPr lang="en-US" sz="3600">
                <a:latin typeface="Calibri" pitchFamily="34" charset="0"/>
              </a:endParaRPr>
            </a:p>
          </p:txBody>
        </p:sp>
        <p:sp>
          <p:nvSpPr>
            <p:cNvPr id="35854" name="Text Box 13"/>
            <p:cNvSpPr txBox="1">
              <a:spLocks noChangeArrowheads="1"/>
            </p:cNvSpPr>
            <p:nvPr/>
          </p:nvSpPr>
          <p:spPr bwMode="auto">
            <a:xfrm>
              <a:off x="5115" y="13710"/>
              <a:ext cx="1755" cy="495"/>
            </a:xfrm>
            <a:prstGeom prst="rect">
              <a:avLst/>
            </a:prstGeom>
            <a:solidFill>
              <a:srgbClr val="FFFFFF"/>
            </a:solidFill>
            <a:ln w="9525">
              <a:solidFill>
                <a:srgbClr val="000000"/>
              </a:solidFill>
              <a:miter lim="800000"/>
              <a:headEnd/>
              <a:tailEnd/>
            </a:ln>
          </p:spPr>
          <p:txBody>
            <a:bodyPr/>
            <a:lstStyle/>
            <a:p>
              <a:pPr algn="ctr">
                <a:spcAft>
                  <a:spcPts val="1000"/>
                </a:spcAft>
              </a:pPr>
              <a:r>
                <a:rPr lang="en-US" sz="2000">
                  <a:latin typeface="Calibri" pitchFamily="34" charset="0"/>
                </a:rPr>
                <a:t>Balance Sheet</a:t>
              </a:r>
              <a:endParaRPr lang="en-US" sz="3600"/>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362200"/>
            <a:ext cx="6858000" cy="1143000"/>
          </a:xfrm>
        </p:spPr>
        <p:txBody>
          <a:bodyPr rtlCol="0">
            <a:normAutofit fontScale="90000"/>
          </a:bodyPr>
          <a:lstStyle/>
          <a:p>
            <a:pPr eaLnBrk="1" fontAlgn="auto" hangingPunct="1">
              <a:spcAft>
                <a:spcPts val="0"/>
              </a:spcAft>
              <a:defRPr/>
            </a:pPr>
            <a:r>
              <a:rPr lang="en-US" b="1" dirty="0" smtClean="0"/>
              <a:t>JOURNAL, LEDGER &amp; </a:t>
            </a:r>
            <a:br>
              <a:rPr lang="en-US" b="1" dirty="0" smtClean="0"/>
            </a:br>
            <a:r>
              <a:rPr lang="en-US" b="1" dirty="0" smtClean="0"/>
              <a:t>TRIAL BALANCE</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274638"/>
            <a:ext cx="8229600" cy="944562"/>
          </a:xfrm>
        </p:spPr>
        <p:txBody>
          <a:bodyPr/>
          <a:lstStyle/>
          <a:p>
            <a:pPr eaLnBrk="1" hangingPunct="1"/>
            <a:r>
              <a:rPr lang="en-US" b="1" smtClean="0"/>
              <a:t>Source Documents</a:t>
            </a:r>
            <a:endParaRPr lang="en-US" smtClean="0"/>
          </a:p>
        </p:txBody>
      </p:sp>
      <p:sp>
        <p:nvSpPr>
          <p:cNvPr id="3" name="Content Placeholder 2"/>
          <p:cNvSpPr>
            <a:spLocks noGrp="1"/>
          </p:cNvSpPr>
          <p:nvPr>
            <p:ph idx="1"/>
          </p:nvPr>
        </p:nvSpPr>
        <p:spPr>
          <a:xfrm>
            <a:off x="533400" y="1219200"/>
            <a:ext cx="8229600" cy="4876800"/>
          </a:xfrm>
        </p:spPr>
        <p:txBody>
          <a:bodyPr rtlCol="0">
            <a:normAutofit fontScale="85000" lnSpcReduction="10000"/>
          </a:bodyPr>
          <a:lstStyle/>
          <a:p>
            <a:pPr algn="just" eaLnBrk="1" fontAlgn="auto" hangingPunct="1">
              <a:lnSpc>
                <a:spcPct val="120000"/>
              </a:lnSpc>
              <a:spcBef>
                <a:spcPts val="1200"/>
              </a:spcBef>
              <a:spcAft>
                <a:spcPts val="0"/>
              </a:spcAft>
              <a:buFont typeface="Arial" pitchFamily="34" charset="0"/>
              <a:buChar char="•"/>
              <a:defRPr/>
            </a:pPr>
            <a:r>
              <a:rPr lang="en-US" b="1" i="1" dirty="0" smtClean="0"/>
              <a:t>Cash Memo:</a:t>
            </a:r>
            <a:r>
              <a:rPr lang="en-US" b="1" dirty="0" smtClean="0"/>
              <a:t> </a:t>
            </a:r>
            <a:r>
              <a:rPr lang="en-US" dirty="0" smtClean="0"/>
              <a:t>When goods are sold or purchased for cash, the firm receives or gives cash memos which provide details regarding cash transactions.</a:t>
            </a:r>
          </a:p>
          <a:p>
            <a:pPr algn="just" eaLnBrk="1" fontAlgn="auto" hangingPunct="1">
              <a:lnSpc>
                <a:spcPct val="120000"/>
              </a:lnSpc>
              <a:spcBef>
                <a:spcPts val="1200"/>
              </a:spcBef>
              <a:spcAft>
                <a:spcPts val="0"/>
              </a:spcAft>
              <a:buFont typeface="Arial" pitchFamily="34" charset="0"/>
              <a:buChar char="•"/>
              <a:defRPr/>
            </a:pPr>
            <a:r>
              <a:rPr lang="en-US" b="1" i="1" dirty="0" smtClean="0"/>
              <a:t>Invoice or Bill: </a:t>
            </a:r>
            <a:r>
              <a:rPr lang="en-US" dirty="0" smtClean="0"/>
              <a:t>This document is prepared when goods are sold or purchased on credit.</a:t>
            </a:r>
          </a:p>
          <a:p>
            <a:pPr algn="just" eaLnBrk="1" fontAlgn="auto" hangingPunct="1">
              <a:lnSpc>
                <a:spcPct val="120000"/>
              </a:lnSpc>
              <a:spcBef>
                <a:spcPts val="1200"/>
              </a:spcBef>
              <a:spcAft>
                <a:spcPts val="0"/>
              </a:spcAft>
              <a:buFont typeface="Arial" pitchFamily="34" charset="0"/>
              <a:buChar char="•"/>
              <a:defRPr/>
            </a:pPr>
            <a:r>
              <a:rPr lang="en-US" b="1" i="1" dirty="0" smtClean="0"/>
              <a:t>Receipt: </a:t>
            </a:r>
            <a:r>
              <a:rPr lang="en-US" dirty="0" smtClean="0"/>
              <a:t>When a firm receives cash from customers it issues a receipt which is a proof for receiving cash.</a:t>
            </a:r>
          </a:p>
          <a:p>
            <a:pPr algn="just" eaLnBrk="1" fontAlgn="auto" hangingPunct="1">
              <a:lnSpc>
                <a:spcPct val="120000"/>
              </a:lnSpc>
              <a:spcBef>
                <a:spcPts val="1200"/>
              </a:spcBef>
              <a:spcAft>
                <a:spcPts val="0"/>
              </a:spcAft>
              <a:buFont typeface="Arial" pitchFamily="34" charset="0"/>
              <a:buChar char="•"/>
              <a:defRPr/>
            </a:pPr>
            <a:r>
              <a:rPr lang="en-US" b="1" i="1" dirty="0" smtClean="0"/>
              <a:t>Pay in Slip: </a:t>
            </a:r>
            <a:r>
              <a:rPr lang="en-US" dirty="0" smtClean="0"/>
              <a:t>This is a form available from a bank for depositing cash or </a:t>
            </a:r>
            <a:r>
              <a:rPr lang="en-US" dirty="0" err="1" smtClean="0"/>
              <a:t>cheque</a:t>
            </a:r>
            <a:r>
              <a:rPr lang="en-US" dirty="0" smtClean="0"/>
              <a:t> in a bank account.</a:t>
            </a:r>
          </a:p>
        </p:txBody>
      </p:sp>
      <p:sp>
        <p:nvSpPr>
          <p:cNvPr id="37892" name="TextBox 3"/>
          <p:cNvSpPr txBox="1">
            <a:spLocks noChangeArrowheads="1"/>
          </p:cNvSpPr>
          <p:nvPr/>
        </p:nvSpPr>
        <p:spPr bwMode="auto">
          <a:xfrm>
            <a:off x="7696200" y="6400800"/>
            <a:ext cx="1143000" cy="400050"/>
          </a:xfrm>
          <a:prstGeom prst="rect">
            <a:avLst/>
          </a:prstGeom>
          <a:noFill/>
          <a:ln w="9525">
            <a:noFill/>
            <a:miter lim="800000"/>
            <a:headEnd/>
            <a:tailEnd/>
          </a:ln>
        </p:spPr>
        <p:txBody>
          <a:bodyPr>
            <a:spAutoFit/>
          </a:bodyPr>
          <a:lstStyle/>
          <a:p>
            <a:r>
              <a:rPr lang="en-US" sz="2000" b="1">
                <a:latin typeface="Calibri" pitchFamily="34" charset="0"/>
              </a:rPr>
              <a:t>Contd…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152400"/>
            <a:ext cx="8229600" cy="868363"/>
          </a:xfrm>
        </p:spPr>
        <p:txBody>
          <a:bodyPr/>
          <a:lstStyle/>
          <a:p>
            <a:pPr eaLnBrk="1" hangingPunct="1"/>
            <a:r>
              <a:rPr lang="en-US" b="1" smtClean="0"/>
              <a:t>Source Documents</a:t>
            </a:r>
            <a:endParaRPr lang="en-US" smtClean="0"/>
          </a:p>
        </p:txBody>
      </p:sp>
      <p:sp>
        <p:nvSpPr>
          <p:cNvPr id="3" name="Content Placeholder 2"/>
          <p:cNvSpPr>
            <a:spLocks noGrp="1"/>
          </p:cNvSpPr>
          <p:nvPr>
            <p:ph idx="1"/>
          </p:nvPr>
        </p:nvSpPr>
        <p:spPr>
          <a:xfrm>
            <a:off x="609600" y="1295400"/>
            <a:ext cx="8229600" cy="4525963"/>
          </a:xfrm>
        </p:spPr>
        <p:txBody>
          <a:bodyPr rtlCol="0">
            <a:normAutofit fontScale="92500"/>
          </a:bodyPr>
          <a:lstStyle/>
          <a:p>
            <a:pPr algn="just" eaLnBrk="1" fontAlgn="auto" hangingPunct="1">
              <a:spcBef>
                <a:spcPts val="1200"/>
              </a:spcBef>
              <a:spcAft>
                <a:spcPts val="0"/>
              </a:spcAft>
              <a:buFont typeface="Arial" pitchFamily="34" charset="0"/>
              <a:buChar char="•"/>
              <a:defRPr/>
            </a:pPr>
            <a:r>
              <a:rPr lang="en-US" b="1" i="1" dirty="0" err="1" smtClean="0"/>
              <a:t>Cheque</a:t>
            </a:r>
            <a:r>
              <a:rPr lang="en-US" b="1" i="1" dirty="0" smtClean="0"/>
              <a:t>:</a:t>
            </a:r>
            <a:r>
              <a:rPr lang="en-US" dirty="0" smtClean="0"/>
              <a:t> It is a document in writing drawn upon a specified banker and payable on demand.</a:t>
            </a:r>
          </a:p>
          <a:p>
            <a:pPr algn="just" eaLnBrk="1" fontAlgn="auto" hangingPunct="1">
              <a:spcBef>
                <a:spcPts val="1200"/>
              </a:spcBef>
              <a:spcAft>
                <a:spcPts val="0"/>
              </a:spcAft>
              <a:buFont typeface="Arial" pitchFamily="34" charset="0"/>
              <a:buChar char="•"/>
              <a:defRPr/>
            </a:pPr>
            <a:r>
              <a:rPr lang="en-US" b="1" i="1" dirty="0" smtClean="0"/>
              <a:t>Debit Notes:</a:t>
            </a:r>
            <a:r>
              <a:rPr lang="en-US" dirty="0" smtClean="0"/>
              <a:t> For the party from whom the money is recoverable this document becomes debit note.</a:t>
            </a:r>
          </a:p>
          <a:p>
            <a:pPr algn="just" eaLnBrk="1" fontAlgn="auto" hangingPunct="1">
              <a:spcBef>
                <a:spcPts val="1200"/>
              </a:spcBef>
              <a:spcAft>
                <a:spcPts val="0"/>
              </a:spcAft>
              <a:buFont typeface="Arial" pitchFamily="34" charset="0"/>
              <a:buChar char="•"/>
              <a:defRPr/>
            </a:pPr>
            <a:r>
              <a:rPr lang="en-US" b="1" i="1" dirty="0" smtClean="0"/>
              <a:t>Credit Note:</a:t>
            </a:r>
            <a:r>
              <a:rPr lang="en-US" dirty="0" smtClean="0"/>
              <a:t> For the party who is to recover the amount the document becomes credit note. When goods returned from the customer, a proper credit note should be sent to him.</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52400"/>
            <a:ext cx="8229600" cy="944563"/>
          </a:xfrm>
        </p:spPr>
        <p:txBody>
          <a:bodyPr/>
          <a:lstStyle/>
          <a:p>
            <a:pPr eaLnBrk="1" hangingPunct="1"/>
            <a:r>
              <a:rPr lang="en-US" b="1" smtClean="0"/>
              <a:t>Journal</a:t>
            </a:r>
            <a:endParaRPr lang="en-US" smtClean="0"/>
          </a:p>
        </p:txBody>
      </p:sp>
      <p:sp>
        <p:nvSpPr>
          <p:cNvPr id="39939" name="Content Placeholder 2"/>
          <p:cNvSpPr>
            <a:spLocks noGrp="1"/>
          </p:cNvSpPr>
          <p:nvPr>
            <p:ph idx="1"/>
          </p:nvPr>
        </p:nvSpPr>
        <p:spPr>
          <a:xfrm>
            <a:off x="457200" y="1295400"/>
            <a:ext cx="8229600" cy="4876800"/>
          </a:xfrm>
        </p:spPr>
        <p:txBody>
          <a:bodyPr/>
          <a:lstStyle/>
          <a:p>
            <a:pPr algn="just" eaLnBrk="1" hangingPunct="1"/>
            <a:r>
              <a:rPr lang="en-US" smtClean="0"/>
              <a:t>The word journal is derived from the Latin word </a:t>
            </a:r>
            <a:r>
              <a:rPr lang="en-US" b="1" i="1" smtClean="0"/>
              <a:t>‘Journ’</a:t>
            </a:r>
            <a:r>
              <a:rPr lang="en-US" smtClean="0"/>
              <a:t> which means </a:t>
            </a:r>
            <a:r>
              <a:rPr lang="en-US" b="1" i="1" smtClean="0"/>
              <a:t>a day</a:t>
            </a:r>
            <a:r>
              <a:rPr lang="en-US" smtClean="0"/>
              <a:t>.</a:t>
            </a:r>
          </a:p>
          <a:p>
            <a:pPr algn="just" eaLnBrk="1" hangingPunct="1"/>
            <a:r>
              <a:rPr lang="en-US" smtClean="0"/>
              <a:t>Journal means a day book where in day-to-day business transactions are recorded in a chronological order.</a:t>
            </a:r>
          </a:p>
          <a:p>
            <a:pPr algn="just" eaLnBrk="1" hangingPunct="1"/>
            <a:r>
              <a:rPr lang="en-US" smtClean="0"/>
              <a:t>The process of recording a transaction in the journal is called </a:t>
            </a:r>
            <a:r>
              <a:rPr lang="en-US" b="1" i="1" smtClean="0"/>
              <a:t>Journalisation.</a:t>
            </a:r>
            <a:endParaRPr lang="en-US" smtClean="0"/>
          </a:p>
          <a:p>
            <a:pPr algn="just" eaLnBrk="1" hangingPunct="1"/>
            <a:r>
              <a:rPr lang="en-US" smtClean="0"/>
              <a:t>The entries made in the book are called </a:t>
            </a:r>
            <a:r>
              <a:rPr lang="en-US" b="1" i="1" smtClean="0"/>
              <a:t>journal entries</a:t>
            </a:r>
            <a:r>
              <a:rPr lang="en-US"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90600" y="152400"/>
            <a:ext cx="7772400" cy="914400"/>
          </a:xfrm>
        </p:spPr>
        <p:txBody>
          <a:bodyPr/>
          <a:lstStyle/>
          <a:p>
            <a:pPr eaLnBrk="1" hangingPunct="1"/>
            <a:r>
              <a:rPr lang="en-US" smtClean="0"/>
              <a:t>Ancient time</a:t>
            </a:r>
          </a:p>
        </p:txBody>
      </p:sp>
      <p:sp>
        <p:nvSpPr>
          <p:cNvPr id="21507" name="Rectangle 3"/>
          <p:cNvSpPr>
            <a:spLocks noGrp="1" noChangeArrowheads="1"/>
          </p:cNvSpPr>
          <p:nvPr>
            <p:ph type="subTitle" idx="1"/>
          </p:nvPr>
        </p:nvSpPr>
        <p:spPr>
          <a:xfrm>
            <a:off x="990600" y="1066800"/>
            <a:ext cx="6781800" cy="2362200"/>
          </a:xfrm>
        </p:spPr>
        <p:txBody>
          <a:bodyPr/>
          <a:lstStyle/>
          <a:p>
            <a:pPr eaLnBrk="1" hangingPunct="1">
              <a:lnSpc>
                <a:spcPct val="90000"/>
              </a:lnSpc>
            </a:pPr>
            <a:r>
              <a:rPr lang="en-US" sz="2800" b="1" smtClean="0">
                <a:solidFill>
                  <a:schemeClr val="tx1"/>
                </a:solidFill>
              </a:rPr>
              <a:t>After some time</a:t>
            </a:r>
          </a:p>
          <a:p>
            <a:pPr eaLnBrk="1" hangingPunct="1">
              <a:lnSpc>
                <a:spcPct val="90000"/>
              </a:lnSpc>
            </a:pPr>
            <a:r>
              <a:rPr lang="en-US" sz="2800" b="1" smtClean="0">
                <a:solidFill>
                  <a:schemeClr val="tx1"/>
                </a:solidFill>
              </a:rPr>
              <a:t>Persons and Transactions</a:t>
            </a:r>
          </a:p>
          <a:p>
            <a:pPr eaLnBrk="1" hangingPunct="1">
              <a:lnSpc>
                <a:spcPct val="90000"/>
              </a:lnSpc>
            </a:pPr>
            <a:endParaRPr lang="en-US" sz="2800" b="1" smtClean="0">
              <a:solidFill>
                <a:schemeClr val="tx1"/>
              </a:solidFill>
            </a:endParaRPr>
          </a:p>
          <a:p>
            <a:pPr eaLnBrk="1" hangingPunct="1">
              <a:lnSpc>
                <a:spcPct val="90000"/>
              </a:lnSpc>
            </a:pPr>
            <a:r>
              <a:rPr lang="en-US" sz="2800" b="1" smtClean="0">
                <a:solidFill>
                  <a:schemeClr val="tx1"/>
                </a:solidFill>
              </a:rPr>
              <a:t>John                                    no of</a:t>
            </a:r>
          </a:p>
          <a:p>
            <a:pPr eaLnBrk="1" hangingPunct="1">
              <a:lnSpc>
                <a:spcPct val="90000"/>
              </a:lnSpc>
            </a:pPr>
            <a:r>
              <a:rPr lang="en-US" sz="2800" b="1" smtClean="0">
                <a:solidFill>
                  <a:schemeClr val="tx1"/>
                </a:solidFill>
              </a:rPr>
              <a:t>(A trader)                           Customers </a:t>
            </a:r>
          </a:p>
        </p:txBody>
      </p:sp>
      <p:pic>
        <p:nvPicPr>
          <p:cNvPr id="5124" name="Picture 4" descr="j0302953"/>
          <p:cNvPicPr>
            <a:picLocks noChangeAspect="1" noChangeArrowheads="1"/>
          </p:cNvPicPr>
          <p:nvPr/>
        </p:nvPicPr>
        <p:blipFill>
          <a:blip r:embed="rId3"/>
          <a:srcRect/>
          <a:stretch>
            <a:fillRect/>
          </a:stretch>
        </p:blipFill>
        <p:spPr bwMode="auto">
          <a:xfrm>
            <a:off x="1143000" y="3657600"/>
            <a:ext cx="933450" cy="1828800"/>
          </a:xfrm>
          <a:prstGeom prst="rect">
            <a:avLst/>
          </a:prstGeom>
          <a:noFill/>
          <a:ln w="9525">
            <a:noFill/>
            <a:miter lim="800000"/>
            <a:headEnd/>
            <a:tailEnd/>
          </a:ln>
        </p:spPr>
      </p:pic>
      <p:pic>
        <p:nvPicPr>
          <p:cNvPr id="5125" name="Picture 5" descr="j0252349"/>
          <p:cNvPicPr>
            <a:picLocks noChangeAspect="1" noChangeArrowheads="1"/>
          </p:cNvPicPr>
          <p:nvPr/>
        </p:nvPicPr>
        <p:blipFill>
          <a:blip r:embed="rId4"/>
          <a:srcRect/>
          <a:stretch>
            <a:fillRect/>
          </a:stretch>
        </p:blipFill>
        <p:spPr bwMode="auto">
          <a:xfrm flipV="1">
            <a:off x="2133600" y="4627563"/>
            <a:ext cx="914400" cy="555625"/>
          </a:xfrm>
          <a:prstGeom prst="rect">
            <a:avLst/>
          </a:prstGeom>
          <a:noFill/>
          <a:ln w="9525">
            <a:noFill/>
            <a:miter lim="800000"/>
            <a:headEnd/>
            <a:tailEnd/>
          </a:ln>
        </p:spPr>
      </p:pic>
      <p:pic>
        <p:nvPicPr>
          <p:cNvPr id="5126" name="Picture 6" descr="j0252349"/>
          <p:cNvPicPr>
            <a:picLocks noChangeAspect="1" noChangeArrowheads="1"/>
          </p:cNvPicPr>
          <p:nvPr/>
        </p:nvPicPr>
        <p:blipFill>
          <a:blip r:embed="rId4"/>
          <a:srcRect/>
          <a:stretch>
            <a:fillRect/>
          </a:stretch>
        </p:blipFill>
        <p:spPr bwMode="auto">
          <a:xfrm flipV="1">
            <a:off x="2133600" y="4932363"/>
            <a:ext cx="914400" cy="555625"/>
          </a:xfrm>
          <a:prstGeom prst="rect">
            <a:avLst/>
          </a:prstGeom>
          <a:noFill/>
          <a:ln w="9525">
            <a:noFill/>
            <a:miter lim="800000"/>
            <a:headEnd/>
            <a:tailEnd/>
          </a:ln>
        </p:spPr>
      </p:pic>
      <p:pic>
        <p:nvPicPr>
          <p:cNvPr id="5127" name="Picture 7" descr="j0252349"/>
          <p:cNvPicPr>
            <a:picLocks noChangeAspect="1" noChangeArrowheads="1"/>
          </p:cNvPicPr>
          <p:nvPr/>
        </p:nvPicPr>
        <p:blipFill>
          <a:blip r:embed="rId4"/>
          <a:srcRect/>
          <a:stretch>
            <a:fillRect/>
          </a:stretch>
        </p:blipFill>
        <p:spPr bwMode="auto">
          <a:xfrm flipV="1">
            <a:off x="2133600" y="5181600"/>
            <a:ext cx="914400" cy="555625"/>
          </a:xfrm>
          <a:prstGeom prst="rect">
            <a:avLst/>
          </a:prstGeom>
          <a:noFill/>
          <a:ln w="9525">
            <a:noFill/>
            <a:miter lim="800000"/>
            <a:headEnd/>
            <a:tailEnd/>
          </a:ln>
        </p:spPr>
      </p:pic>
      <p:pic>
        <p:nvPicPr>
          <p:cNvPr id="5128" name="Picture 8" descr="j0252349"/>
          <p:cNvPicPr>
            <a:picLocks noChangeAspect="1" noChangeArrowheads="1"/>
          </p:cNvPicPr>
          <p:nvPr/>
        </p:nvPicPr>
        <p:blipFill>
          <a:blip r:embed="rId4"/>
          <a:srcRect/>
          <a:stretch>
            <a:fillRect/>
          </a:stretch>
        </p:blipFill>
        <p:spPr bwMode="auto">
          <a:xfrm>
            <a:off x="2133600" y="4114800"/>
            <a:ext cx="838200" cy="509588"/>
          </a:xfrm>
          <a:prstGeom prst="rect">
            <a:avLst/>
          </a:prstGeom>
          <a:noFill/>
          <a:ln w="9525">
            <a:noFill/>
            <a:miter lim="800000"/>
            <a:headEnd/>
            <a:tailEnd/>
          </a:ln>
        </p:spPr>
      </p:pic>
      <p:pic>
        <p:nvPicPr>
          <p:cNvPr id="5129" name="Picture 9" descr="j0302953"/>
          <p:cNvPicPr>
            <a:picLocks noChangeAspect="1" noChangeArrowheads="1"/>
          </p:cNvPicPr>
          <p:nvPr/>
        </p:nvPicPr>
        <p:blipFill>
          <a:blip r:embed="rId5"/>
          <a:srcRect/>
          <a:stretch>
            <a:fillRect/>
          </a:stretch>
        </p:blipFill>
        <p:spPr bwMode="auto">
          <a:xfrm>
            <a:off x="4800600" y="3581400"/>
            <a:ext cx="350838" cy="685800"/>
          </a:xfrm>
          <a:prstGeom prst="rect">
            <a:avLst/>
          </a:prstGeom>
          <a:noFill/>
          <a:ln w="9525">
            <a:noFill/>
            <a:miter lim="800000"/>
            <a:headEnd/>
            <a:tailEnd/>
          </a:ln>
        </p:spPr>
      </p:pic>
      <p:pic>
        <p:nvPicPr>
          <p:cNvPr id="5130" name="Picture 10" descr="j0302953"/>
          <p:cNvPicPr>
            <a:picLocks noChangeAspect="1" noChangeArrowheads="1"/>
          </p:cNvPicPr>
          <p:nvPr/>
        </p:nvPicPr>
        <p:blipFill>
          <a:blip r:embed="rId5"/>
          <a:srcRect/>
          <a:stretch>
            <a:fillRect/>
          </a:stretch>
        </p:blipFill>
        <p:spPr bwMode="auto">
          <a:xfrm>
            <a:off x="3962400" y="3581400"/>
            <a:ext cx="350838" cy="685800"/>
          </a:xfrm>
          <a:prstGeom prst="rect">
            <a:avLst/>
          </a:prstGeom>
          <a:noFill/>
          <a:ln w="9525">
            <a:noFill/>
            <a:miter lim="800000"/>
            <a:headEnd/>
            <a:tailEnd/>
          </a:ln>
        </p:spPr>
      </p:pic>
      <p:pic>
        <p:nvPicPr>
          <p:cNvPr id="5131" name="Picture 11" descr="j0302953"/>
          <p:cNvPicPr>
            <a:picLocks noChangeAspect="1" noChangeArrowheads="1"/>
          </p:cNvPicPr>
          <p:nvPr/>
        </p:nvPicPr>
        <p:blipFill>
          <a:blip r:embed="rId5"/>
          <a:srcRect/>
          <a:stretch>
            <a:fillRect/>
          </a:stretch>
        </p:blipFill>
        <p:spPr bwMode="auto">
          <a:xfrm>
            <a:off x="4267200" y="3581400"/>
            <a:ext cx="350838" cy="685800"/>
          </a:xfrm>
          <a:prstGeom prst="rect">
            <a:avLst/>
          </a:prstGeom>
          <a:noFill/>
          <a:ln w="9525">
            <a:noFill/>
            <a:miter lim="800000"/>
            <a:headEnd/>
            <a:tailEnd/>
          </a:ln>
        </p:spPr>
      </p:pic>
      <p:pic>
        <p:nvPicPr>
          <p:cNvPr id="5132" name="Picture 12" descr="j0302953"/>
          <p:cNvPicPr>
            <a:picLocks noChangeAspect="1" noChangeArrowheads="1"/>
          </p:cNvPicPr>
          <p:nvPr/>
        </p:nvPicPr>
        <p:blipFill>
          <a:blip r:embed="rId5"/>
          <a:srcRect/>
          <a:stretch>
            <a:fillRect/>
          </a:stretch>
        </p:blipFill>
        <p:spPr bwMode="auto">
          <a:xfrm>
            <a:off x="4525963" y="3581400"/>
            <a:ext cx="350837" cy="685800"/>
          </a:xfrm>
          <a:prstGeom prst="rect">
            <a:avLst/>
          </a:prstGeom>
          <a:noFill/>
          <a:ln w="9525">
            <a:noFill/>
            <a:miter lim="800000"/>
            <a:headEnd/>
            <a:tailEnd/>
          </a:ln>
        </p:spPr>
      </p:pic>
      <p:sp>
        <p:nvSpPr>
          <p:cNvPr id="5133" name="Text Box 13"/>
          <p:cNvSpPr txBox="1">
            <a:spLocks noChangeArrowheads="1"/>
          </p:cNvSpPr>
          <p:nvPr/>
        </p:nvSpPr>
        <p:spPr bwMode="auto">
          <a:xfrm>
            <a:off x="4114800" y="5257800"/>
            <a:ext cx="5029200" cy="641350"/>
          </a:xfrm>
          <a:prstGeom prst="rect">
            <a:avLst/>
          </a:prstGeom>
          <a:noFill/>
          <a:ln w="9525">
            <a:noFill/>
            <a:miter lim="800000"/>
            <a:headEnd/>
            <a:tailEnd/>
          </a:ln>
        </p:spPr>
        <p:txBody>
          <a:bodyPr>
            <a:spAutoFit/>
          </a:bodyPr>
          <a:lstStyle/>
          <a:p>
            <a:pPr>
              <a:spcBef>
                <a:spcPct val="50000"/>
              </a:spcBef>
            </a:pPr>
            <a:r>
              <a:rPr lang="en-US" altLang="en-US">
                <a:solidFill>
                  <a:srgbClr val="FFFFFF"/>
                </a:solidFill>
                <a:latin typeface="Arial" charset="0"/>
              </a:rPr>
              <a:t>Customers were increased so he can not remember the transactions with customers</a:t>
            </a:r>
          </a:p>
        </p:txBody>
      </p:sp>
      <p:pic>
        <p:nvPicPr>
          <p:cNvPr id="5134" name="Picture 24" descr="j0302953"/>
          <p:cNvPicPr>
            <a:picLocks noChangeAspect="1" noChangeArrowheads="1"/>
          </p:cNvPicPr>
          <p:nvPr/>
        </p:nvPicPr>
        <p:blipFill>
          <a:blip r:embed="rId5"/>
          <a:srcRect/>
          <a:stretch>
            <a:fillRect/>
          </a:stretch>
        </p:blipFill>
        <p:spPr bwMode="auto">
          <a:xfrm>
            <a:off x="6049963" y="3581400"/>
            <a:ext cx="350837" cy="685800"/>
          </a:xfrm>
          <a:prstGeom prst="rect">
            <a:avLst/>
          </a:prstGeom>
          <a:noFill/>
          <a:ln w="9525">
            <a:noFill/>
            <a:miter lim="800000"/>
            <a:headEnd/>
            <a:tailEnd/>
          </a:ln>
        </p:spPr>
      </p:pic>
      <p:pic>
        <p:nvPicPr>
          <p:cNvPr id="5135" name="Picture 25" descr="j0302953"/>
          <p:cNvPicPr>
            <a:picLocks noChangeAspect="1" noChangeArrowheads="1"/>
          </p:cNvPicPr>
          <p:nvPr/>
        </p:nvPicPr>
        <p:blipFill>
          <a:blip r:embed="rId5"/>
          <a:srcRect/>
          <a:stretch>
            <a:fillRect/>
          </a:stretch>
        </p:blipFill>
        <p:spPr bwMode="auto">
          <a:xfrm>
            <a:off x="5211763" y="3581400"/>
            <a:ext cx="350837" cy="685800"/>
          </a:xfrm>
          <a:prstGeom prst="rect">
            <a:avLst/>
          </a:prstGeom>
          <a:noFill/>
          <a:ln w="9525">
            <a:noFill/>
            <a:miter lim="800000"/>
            <a:headEnd/>
            <a:tailEnd/>
          </a:ln>
        </p:spPr>
      </p:pic>
      <p:pic>
        <p:nvPicPr>
          <p:cNvPr id="5136" name="Picture 26" descr="j0302953"/>
          <p:cNvPicPr>
            <a:picLocks noChangeAspect="1" noChangeArrowheads="1"/>
          </p:cNvPicPr>
          <p:nvPr/>
        </p:nvPicPr>
        <p:blipFill>
          <a:blip r:embed="rId5"/>
          <a:srcRect/>
          <a:stretch>
            <a:fillRect/>
          </a:stretch>
        </p:blipFill>
        <p:spPr bwMode="auto">
          <a:xfrm>
            <a:off x="5516563" y="3581400"/>
            <a:ext cx="350837" cy="685800"/>
          </a:xfrm>
          <a:prstGeom prst="rect">
            <a:avLst/>
          </a:prstGeom>
          <a:noFill/>
          <a:ln w="9525">
            <a:noFill/>
            <a:miter lim="800000"/>
            <a:headEnd/>
            <a:tailEnd/>
          </a:ln>
        </p:spPr>
      </p:pic>
      <p:pic>
        <p:nvPicPr>
          <p:cNvPr id="5137" name="Picture 27" descr="j0302953"/>
          <p:cNvPicPr>
            <a:picLocks noChangeAspect="1" noChangeArrowheads="1"/>
          </p:cNvPicPr>
          <p:nvPr/>
        </p:nvPicPr>
        <p:blipFill>
          <a:blip r:embed="rId5"/>
          <a:srcRect/>
          <a:stretch>
            <a:fillRect/>
          </a:stretch>
        </p:blipFill>
        <p:spPr bwMode="auto">
          <a:xfrm>
            <a:off x="5775325" y="3581400"/>
            <a:ext cx="350838" cy="685800"/>
          </a:xfrm>
          <a:prstGeom prst="rect">
            <a:avLst/>
          </a:prstGeom>
          <a:noFill/>
          <a:ln w="9525">
            <a:noFill/>
            <a:miter lim="800000"/>
            <a:headEnd/>
            <a:tailEnd/>
          </a:ln>
        </p:spPr>
      </p:pic>
      <p:pic>
        <p:nvPicPr>
          <p:cNvPr id="5138" name="Picture 28" descr="j0302953"/>
          <p:cNvPicPr>
            <a:picLocks noChangeAspect="1" noChangeArrowheads="1"/>
          </p:cNvPicPr>
          <p:nvPr/>
        </p:nvPicPr>
        <p:blipFill>
          <a:blip r:embed="rId5"/>
          <a:srcRect/>
          <a:stretch>
            <a:fillRect/>
          </a:stretch>
        </p:blipFill>
        <p:spPr bwMode="auto">
          <a:xfrm>
            <a:off x="7192963" y="3581400"/>
            <a:ext cx="350837" cy="685800"/>
          </a:xfrm>
          <a:prstGeom prst="rect">
            <a:avLst/>
          </a:prstGeom>
          <a:noFill/>
          <a:ln w="9525">
            <a:noFill/>
            <a:miter lim="800000"/>
            <a:headEnd/>
            <a:tailEnd/>
          </a:ln>
        </p:spPr>
      </p:pic>
      <p:pic>
        <p:nvPicPr>
          <p:cNvPr id="5139" name="Picture 29" descr="j0302953"/>
          <p:cNvPicPr>
            <a:picLocks noChangeAspect="1" noChangeArrowheads="1"/>
          </p:cNvPicPr>
          <p:nvPr/>
        </p:nvPicPr>
        <p:blipFill>
          <a:blip r:embed="rId5"/>
          <a:srcRect/>
          <a:stretch>
            <a:fillRect/>
          </a:stretch>
        </p:blipFill>
        <p:spPr bwMode="auto">
          <a:xfrm>
            <a:off x="6354763" y="3581400"/>
            <a:ext cx="350837" cy="685800"/>
          </a:xfrm>
          <a:prstGeom prst="rect">
            <a:avLst/>
          </a:prstGeom>
          <a:noFill/>
          <a:ln w="9525">
            <a:noFill/>
            <a:miter lim="800000"/>
            <a:headEnd/>
            <a:tailEnd/>
          </a:ln>
        </p:spPr>
      </p:pic>
      <p:pic>
        <p:nvPicPr>
          <p:cNvPr id="5140" name="Picture 30" descr="j0302953"/>
          <p:cNvPicPr>
            <a:picLocks noChangeAspect="1" noChangeArrowheads="1"/>
          </p:cNvPicPr>
          <p:nvPr/>
        </p:nvPicPr>
        <p:blipFill>
          <a:blip r:embed="rId5"/>
          <a:srcRect/>
          <a:stretch>
            <a:fillRect/>
          </a:stretch>
        </p:blipFill>
        <p:spPr bwMode="auto">
          <a:xfrm>
            <a:off x="6659563" y="3581400"/>
            <a:ext cx="350837" cy="685800"/>
          </a:xfrm>
          <a:prstGeom prst="rect">
            <a:avLst/>
          </a:prstGeom>
          <a:noFill/>
          <a:ln w="9525">
            <a:noFill/>
            <a:miter lim="800000"/>
            <a:headEnd/>
            <a:tailEnd/>
          </a:ln>
        </p:spPr>
      </p:pic>
      <p:pic>
        <p:nvPicPr>
          <p:cNvPr id="5141" name="Picture 31" descr="j0302953"/>
          <p:cNvPicPr>
            <a:picLocks noChangeAspect="1" noChangeArrowheads="1"/>
          </p:cNvPicPr>
          <p:nvPr/>
        </p:nvPicPr>
        <p:blipFill>
          <a:blip r:embed="rId5"/>
          <a:srcRect/>
          <a:stretch>
            <a:fillRect/>
          </a:stretch>
        </p:blipFill>
        <p:spPr bwMode="auto">
          <a:xfrm>
            <a:off x="6918325" y="3581400"/>
            <a:ext cx="350838" cy="685800"/>
          </a:xfrm>
          <a:prstGeom prst="rect">
            <a:avLst/>
          </a:prstGeom>
          <a:noFill/>
          <a:ln w="9525">
            <a:noFill/>
            <a:miter lim="800000"/>
            <a:headEnd/>
            <a:tailEnd/>
          </a:ln>
        </p:spPr>
      </p:pic>
      <p:pic>
        <p:nvPicPr>
          <p:cNvPr id="5142" name="Picture 32" descr="j0302953"/>
          <p:cNvPicPr>
            <a:picLocks noChangeAspect="1" noChangeArrowheads="1"/>
          </p:cNvPicPr>
          <p:nvPr/>
        </p:nvPicPr>
        <p:blipFill>
          <a:blip r:embed="rId5"/>
          <a:srcRect/>
          <a:stretch>
            <a:fillRect/>
          </a:stretch>
        </p:blipFill>
        <p:spPr bwMode="auto">
          <a:xfrm>
            <a:off x="4800600" y="4267200"/>
            <a:ext cx="350838" cy="685800"/>
          </a:xfrm>
          <a:prstGeom prst="rect">
            <a:avLst/>
          </a:prstGeom>
          <a:noFill/>
          <a:ln w="9525">
            <a:noFill/>
            <a:miter lim="800000"/>
            <a:headEnd/>
            <a:tailEnd/>
          </a:ln>
        </p:spPr>
      </p:pic>
      <p:pic>
        <p:nvPicPr>
          <p:cNvPr id="5143" name="Picture 33" descr="j0302953"/>
          <p:cNvPicPr>
            <a:picLocks noChangeAspect="1" noChangeArrowheads="1"/>
          </p:cNvPicPr>
          <p:nvPr/>
        </p:nvPicPr>
        <p:blipFill>
          <a:blip r:embed="rId5"/>
          <a:srcRect/>
          <a:stretch>
            <a:fillRect/>
          </a:stretch>
        </p:blipFill>
        <p:spPr bwMode="auto">
          <a:xfrm>
            <a:off x="3962400" y="4267200"/>
            <a:ext cx="350838" cy="685800"/>
          </a:xfrm>
          <a:prstGeom prst="rect">
            <a:avLst/>
          </a:prstGeom>
          <a:noFill/>
          <a:ln w="9525">
            <a:noFill/>
            <a:miter lim="800000"/>
            <a:headEnd/>
            <a:tailEnd/>
          </a:ln>
        </p:spPr>
      </p:pic>
      <p:pic>
        <p:nvPicPr>
          <p:cNvPr id="5144" name="Picture 34" descr="j0302953"/>
          <p:cNvPicPr>
            <a:picLocks noChangeAspect="1" noChangeArrowheads="1"/>
          </p:cNvPicPr>
          <p:nvPr/>
        </p:nvPicPr>
        <p:blipFill>
          <a:blip r:embed="rId5"/>
          <a:srcRect/>
          <a:stretch>
            <a:fillRect/>
          </a:stretch>
        </p:blipFill>
        <p:spPr bwMode="auto">
          <a:xfrm>
            <a:off x="4267200" y="4267200"/>
            <a:ext cx="350838" cy="685800"/>
          </a:xfrm>
          <a:prstGeom prst="rect">
            <a:avLst/>
          </a:prstGeom>
          <a:noFill/>
          <a:ln w="9525">
            <a:noFill/>
            <a:miter lim="800000"/>
            <a:headEnd/>
            <a:tailEnd/>
          </a:ln>
        </p:spPr>
      </p:pic>
      <p:pic>
        <p:nvPicPr>
          <p:cNvPr id="5145" name="Picture 35" descr="j0302953"/>
          <p:cNvPicPr>
            <a:picLocks noChangeAspect="1" noChangeArrowheads="1"/>
          </p:cNvPicPr>
          <p:nvPr/>
        </p:nvPicPr>
        <p:blipFill>
          <a:blip r:embed="rId5"/>
          <a:srcRect/>
          <a:stretch>
            <a:fillRect/>
          </a:stretch>
        </p:blipFill>
        <p:spPr bwMode="auto">
          <a:xfrm>
            <a:off x="4525963" y="4267200"/>
            <a:ext cx="350837" cy="685800"/>
          </a:xfrm>
          <a:prstGeom prst="rect">
            <a:avLst/>
          </a:prstGeom>
          <a:noFill/>
          <a:ln w="9525">
            <a:noFill/>
            <a:miter lim="800000"/>
            <a:headEnd/>
            <a:tailEnd/>
          </a:ln>
        </p:spPr>
      </p:pic>
      <p:pic>
        <p:nvPicPr>
          <p:cNvPr id="5146" name="Picture 36" descr="j0302953"/>
          <p:cNvPicPr>
            <a:picLocks noChangeAspect="1" noChangeArrowheads="1"/>
          </p:cNvPicPr>
          <p:nvPr/>
        </p:nvPicPr>
        <p:blipFill>
          <a:blip r:embed="rId5"/>
          <a:srcRect/>
          <a:stretch>
            <a:fillRect/>
          </a:stretch>
        </p:blipFill>
        <p:spPr bwMode="auto">
          <a:xfrm>
            <a:off x="6019800" y="4267200"/>
            <a:ext cx="350838" cy="685800"/>
          </a:xfrm>
          <a:prstGeom prst="rect">
            <a:avLst/>
          </a:prstGeom>
          <a:noFill/>
          <a:ln w="9525">
            <a:noFill/>
            <a:miter lim="800000"/>
            <a:headEnd/>
            <a:tailEnd/>
          </a:ln>
        </p:spPr>
      </p:pic>
      <p:pic>
        <p:nvPicPr>
          <p:cNvPr id="5147" name="Picture 37" descr="j0302953"/>
          <p:cNvPicPr>
            <a:picLocks noChangeAspect="1" noChangeArrowheads="1"/>
          </p:cNvPicPr>
          <p:nvPr/>
        </p:nvPicPr>
        <p:blipFill>
          <a:blip r:embed="rId5"/>
          <a:srcRect/>
          <a:stretch>
            <a:fillRect/>
          </a:stretch>
        </p:blipFill>
        <p:spPr bwMode="auto">
          <a:xfrm>
            <a:off x="5181600" y="4267200"/>
            <a:ext cx="350838" cy="685800"/>
          </a:xfrm>
          <a:prstGeom prst="rect">
            <a:avLst/>
          </a:prstGeom>
          <a:noFill/>
          <a:ln w="9525">
            <a:noFill/>
            <a:miter lim="800000"/>
            <a:headEnd/>
            <a:tailEnd/>
          </a:ln>
        </p:spPr>
      </p:pic>
      <p:pic>
        <p:nvPicPr>
          <p:cNvPr id="5148" name="Picture 38" descr="j0302953"/>
          <p:cNvPicPr>
            <a:picLocks noChangeAspect="1" noChangeArrowheads="1"/>
          </p:cNvPicPr>
          <p:nvPr/>
        </p:nvPicPr>
        <p:blipFill>
          <a:blip r:embed="rId5"/>
          <a:srcRect/>
          <a:stretch>
            <a:fillRect/>
          </a:stretch>
        </p:blipFill>
        <p:spPr bwMode="auto">
          <a:xfrm>
            <a:off x="5486400" y="4267200"/>
            <a:ext cx="350838" cy="685800"/>
          </a:xfrm>
          <a:prstGeom prst="rect">
            <a:avLst/>
          </a:prstGeom>
          <a:noFill/>
          <a:ln w="9525">
            <a:noFill/>
            <a:miter lim="800000"/>
            <a:headEnd/>
            <a:tailEnd/>
          </a:ln>
        </p:spPr>
      </p:pic>
      <p:pic>
        <p:nvPicPr>
          <p:cNvPr id="5149" name="Picture 39" descr="j0302953"/>
          <p:cNvPicPr>
            <a:picLocks noChangeAspect="1" noChangeArrowheads="1"/>
          </p:cNvPicPr>
          <p:nvPr/>
        </p:nvPicPr>
        <p:blipFill>
          <a:blip r:embed="rId5"/>
          <a:srcRect/>
          <a:stretch>
            <a:fillRect/>
          </a:stretch>
        </p:blipFill>
        <p:spPr bwMode="auto">
          <a:xfrm>
            <a:off x="5745163" y="4267200"/>
            <a:ext cx="350837" cy="685800"/>
          </a:xfrm>
          <a:prstGeom prst="rect">
            <a:avLst/>
          </a:prstGeom>
          <a:noFill/>
          <a:ln w="9525">
            <a:noFill/>
            <a:miter lim="800000"/>
            <a:headEnd/>
            <a:tailEnd/>
          </a:ln>
        </p:spPr>
      </p:pic>
      <p:pic>
        <p:nvPicPr>
          <p:cNvPr id="5150" name="Picture 40" descr="j0302953"/>
          <p:cNvPicPr>
            <a:picLocks noChangeAspect="1" noChangeArrowheads="1"/>
          </p:cNvPicPr>
          <p:nvPr/>
        </p:nvPicPr>
        <p:blipFill>
          <a:blip r:embed="rId5"/>
          <a:srcRect/>
          <a:stretch>
            <a:fillRect/>
          </a:stretch>
        </p:blipFill>
        <p:spPr bwMode="auto">
          <a:xfrm>
            <a:off x="7162800" y="4267200"/>
            <a:ext cx="350838" cy="685800"/>
          </a:xfrm>
          <a:prstGeom prst="rect">
            <a:avLst/>
          </a:prstGeom>
          <a:noFill/>
          <a:ln w="9525">
            <a:noFill/>
            <a:miter lim="800000"/>
            <a:headEnd/>
            <a:tailEnd/>
          </a:ln>
        </p:spPr>
      </p:pic>
      <p:pic>
        <p:nvPicPr>
          <p:cNvPr id="5151" name="Picture 41" descr="j0302953"/>
          <p:cNvPicPr>
            <a:picLocks noChangeAspect="1" noChangeArrowheads="1"/>
          </p:cNvPicPr>
          <p:nvPr/>
        </p:nvPicPr>
        <p:blipFill>
          <a:blip r:embed="rId5"/>
          <a:srcRect/>
          <a:stretch>
            <a:fillRect/>
          </a:stretch>
        </p:blipFill>
        <p:spPr bwMode="auto">
          <a:xfrm>
            <a:off x="6324600" y="4267200"/>
            <a:ext cx="350838" cy="685800"/>
          </a:xfrm>
          <a:prstGeom prst="rect">
            <a:avLst/>
          </a:prstGeom>
          <a:noFill/>
          <a:ln w="9525">
            <a:noFill/>
            <a:miter lim="800000"/>
            <a:headEnd/>
            <a:tailEnd/>
          </a:ln>
        </p:spPr>
      </p:pic>
      <p:pic>
        <p:nvPicPr>
          <p:cNvPr id="5152" name="Picture 42" descr="j0302953"/>
          <p:cNvPicPr>
            <a:picLocks noChangeAspect="1" noChangeArrowheads="1"/>
          </p:cNvPicPr>
          <p:nvPr/>
        </p:nvPicPr>
        <p:blipFill>
          <a:blip r:embed="rId5"/>
          <a:srcRect/>
          <a:stretch>
            <a:fillRect/>
          </a:stretch>
        </p:blipFill>
        <p:spPr bwMode="auto">
          <a:xfrm>
            <a:off x="6629400" y="4267200"/>
            <a:ext cx="350838" cy="685800"/>
          </a:xfrm>
          <a:prstGeom prst="rect">
            <a:avLst/>
          </a:prstGeom>
          <a:noFill/>
          <a:ln w="9525">
            <a:noFill/>
            <a:miter lim="800000"/>
            <a:headEnd/>
            <a:tailEnd/>
          </a:ln>
        </p:spPr>
      </p:pic>
      <p:pic>
        <p:nvPicPr>
          <p:cNvPr id="5153" name="Picture 43" descr="j0302953"/>
          <p:cNvPicPr>
            <a:picLocks noChangeAspect="1" noChangeArrowheads="1"/>
          </p:cNvPicPr>
          <p:nvPr/>
        </p:nvPicPr>
        <p:blipFill>
          <a:blip r:embed="rId5"/>
          <a:srcRect/>
          <a:stretch>
            <a:fillRect/>
          </a:stretch>
        </p:blipFill>
        <p:spPr bwMode="auto">
          <a:xfrm>
            <a:off x="6888163" y="4267200"/>
            <a:ext cx="350837" cy="685800"/>
          </a:xfrm>
          <a:prstGeom prst="rect">
            <a:avLst/>
          </a:prstGeom>
          <a:noFill/>
          <a:ln w="9525">
            <a:noFill/>
            <a:miter lim="800000"/>
            <a:headEnd/>
            <a:tailEnd/>
          </a:ln>
        </p:spPr>
      </p:pic>
      <p:pic>
        <p:nvPicPr>
          <p:cNvPr id="5154" name="Picture 44" descr="j0302953"/>
          <p:cNvPicPr>
            <a:picLocks noChangeAspect="1" noChangeArrowheads="1"/>
          </p:cNvPicPr>
          <p:nvPr/>
        </p:nvPicPr>
        <p:blipFill>
          <a:blip r:embed="rId5"/>
          <a:srcRect/>
          <a:stretch>
            <a:fillRect/>
          </a:stretch>
        </p:blipFill>
        <p:spPr bwMode="auto">
          <a:xfrm>
            <a:off x="4800600" y="4648200"/>
            <a:ext cx="350838" cy="685800"/>
          </a:xfrm>
          <a:prstGeom prst="rect">
            <a:avLst/>
          </a:prstGeom>
          <a:noFill/>
          <a:ln w="9525">
            <a:noFill/>
            <a:miter lim="800000"/>
            <a:headEnd/>
            <a:tailEnd/>
          </a:ln>
        </p:spPr>
      </p:pic>
      <p:pic>
        <p:nvPicPr>
          <p:cNvPr id="5155" name="Picture 45" descr="j0302953"/>
          <p:cNvPicPr>
            <a:picLocks noChangeAspect="1" noChangeArrowheads="1"/>
          </p:cNvPicPr>
          <p:nvPr/>
        </p:nvPicPr>
        <p:blipFill>
          <a:blip r:embed="rId5"/>
          <a:srcRect/>
          <a:stretch>
            <a:fillRect/>
          </a:stretch>
        </p:blipFill>
        <p:spPr bwMode="auto">
          <a:xfrm>
            <a:off x="3962400" y="4648200"/>
            <a:ext cx="350838" cy="685800"/>
          </a:xfrm>
          <a:prstGeom prst="rect">
            <a:avLst/>
          </a:prstGeom>
          <a:noFill/>
          <a:ln w="9525">
            <a:noFill/>
            <a:miter lim="800000"/>
            <a:headEnd/>
            <a:tailEnd/>
          </a:ln>
        </p:spPr>
      </p:pic>
      <p:pic>
        <p:nvPicPr>
          <p:cNvPr id="5156" name="Picture 46" descr="j0302953"/>
          <p:cNvPicPr>
            <a:picLocks noChangeAspect="1" noChangeArrowheads="1"/>
          </p:cNvPicPr>
          <p:nvPr/>
        </p:nvPicPr>
        <p:blipFill>
          <a:blip r:embed="rId5"/>
          <a:srcRect/>
          <a:stretch>
            <a:fillRect/>
          </a:stretch>
        </p:blipFill>
        <p:spPr bwMode="auto">
          <a:xfrm>
            <a:off x="4267200" y="4648200"/>
            <a:ext cx="350838" cy="685800"/>
          </a:xfrm>
          <a:prstGeom prst="rect">
            <a:avLst/>
          </a:prstGeom>
          <a:noFill/>
          <a:ln w="9525">
            <a:noFill/>
            <a:miter lim="800000"/>
            <a:headEnd/>
            <a:tailEnd/>
          </a:ln>
        </p:spPr>
      </p:pic>
      <p:pic>
        <p:nvPicPr>
          <p:cNvPr id="5157" name="Picture 47" descr="j0302953"/>
          <p:cNvPicPr>
            <a:picLocks noChangeAspect="1" noChangeArrowheads="1"/>
          </p:cNvPicPr>
          <p:nvPr/>
        </p:nvPicPr>
        <p:blipFill>
          <a:blip r:embed="rId5"/>
          <a:srcRect/>
          <a:stretch>
            <a:fillRect/>
          </a:stretch>
        </p:blipFill>
        <p:spPr bwMode="auto">
          <a:xfrm>
            <a:off x="4525963" y="4648200"/>
            <a:ext cx="350837" cy="685800"/>
          </a:xfrm>
          <a:prstGeom prst="rect">
            <a:avLst/>
          </a:prstGeom>
          <a:noFill/>
          <a:ln w="9525">
            <a:noFill/>
            <a:miter lim="800000"/>
            <a:headEnd/>
            <a:tailEnd/>
          </a:ln>
        </p:spPr>
      </p:pic>
      <p:pic>
        <p:nvPicPr>
          <p:cNvPr id="5158" name="Picture 48" descr="j0302953"/>
          <p:cNvPicPr>
            <a:picLocks noChangeAspect="1" noChangeArrowheads="1"/>
          </p:cNvPicPr>
          <p:nvPr/>
        </p:nvPicPr>
        <p:blipFill>
          <a:blip r:embed="rId5"/>
          <a:srcRect/>
          <a:stretch>
            <a:fillRect/>
          </a:stretch>
        </p:blipFill>
        <p:spPr bwMode="auto">
          <a:xfrm>
            <a:off x="5973763" y="4648200"/>
            <a:ext cx="350837" cy="685800"/>
          </a:xfrm>
          <a:prstGeom prst="rect">
            <a:avLst/>
          </a:prstGeom>
          <a:noFill/>
          <a:ln w="9525">
            <a:noFill/>
            <a:miter lim="800000"/>
            <a:headEnd/>
            <a:tailEnd/>
          </a:ln>
        </p:spPr>
      </p:pic>
      <p:pic>
        <p:nvPicPr>
          <p:cNvPr id="5159" name="Picture 49" descr="j0302953"/>
          <p:cNvPicPr>
            <a:picLocks noChangeAspect="1" noChangeArrowheads="1"/>
          </p:cNvPicPr>
          <p:nvPr/>
        </p:nvPicPr>
        <p:blipFill>
          <a:blip r:embed="rId5"/>
          <a:srcRect/>
          <a:stretch>
            <a:fillRect/>
          </a:stretch>
        </p:blipFill>
        <p:spPr bwMode="auto">
          <a:xfrm>
            <a:off x="5135563" y="4648200"/>
            <a:ext cx="350837" cy="685800"/>
          </a:xfrm>
          <a:prstGeom prst="rect">
            <a:avLst/>
          </a:prstGeom>
          <a:noFill/>
          <a:ln w="9525">
            <a:noFill/>
            <a:miter lim="800000"/>
            <a:headEnd/>
            <a:tailEnd/>
          </a:ln>
        </p:spPr>
      </p:pic>
      <p:pic>
        <p:nvPicPr>
          <p:cNvPr id="5160" name="Picture 50" descr="j0302953"/>
          <p:cNvPicPr>
            <a:picLocks noChangeAspect="1" noChangeArrowheads="1"/>
          </p:cNvPicPr>
          <p:nvPr/>
        </p:nvPicPr>
        <p:blipFill>
          <a:blip r:embed="rId5"/>
          <a:srcRect/>
          <a:stretch>
            <a:fillRect/>
          </a:stretch>
        </p:blipFill>
        <p:spPr bwMode="auto">
          <a:xfrm>
            <a:off x="5440363" y="4648200"/>
            <a:ext cx="350837" cy="685800"/>
          </a:xfrm>
          <a:prstGeom prst="rect">
            <a:avLst/>
          </a:prstGeom>
          <a:noFill/>
          <a:ln w="9525">
            <a:noFill/>
            <a:miter lim="800000"/>
            <a:headEnd/>
            <a:tailEnd/>
          </a:ln>
        </p:spPr>
      </p:pic>
      <p:pic>
        <p:nvPicPr>
          <p:cNvPr id="5161" name="Picture 51" descr="j0302953"/>
          <p:cNvPicPr>
            <a:picLocks noChangeAspect="1" noChangeArrowheads="1"/>
          </p:cNvPicPr>
          <p:nvPr/>
        </p:nvPicPr>
        <p:blipFill>
          <a:blip r:embed="rId5"/>
          <a:srcRect/>
          <a:stretch>
            <a:fillRect/>
          </a:stretch>
        </p:blipFill>
        <p:spPr bwMode="auto">
          <a:xfrm>
            <a:off x="5699125" y="4648200"/>
            <a:ext cx="350838" cy="685800"/>
          </a:xfrm>
          <a:prstGeom prst="rect">
            <a:avLst/>
          </a:prstGeom>
          <a:noFill/>
          <a:ln w="9525">
            <a:noFill/>
            <a:miter lim="800000"/>
            <a:headEnd/>
            <a:tailEnd/>
          </a:ln>
        </p:spPr>
      </p:pic>
      <p:pic>
        <p:nvPicPr>
          <p:cNvPr id="5162" name="Picture 52" descr="j0302953"/>
          <p:cNvPicPr>
            <a:picLocks noChangeAspect="1" noChangeArrowheads="1"/>
          </p:cNvPicPr>
          <p:nvPr/>
        </p:nvPicPr>
        <p:blipFill>
          <a:blip r:embed="rId5"/>
          <a:srcRect/>
          <a:stretch>
            <a:fillRect/>
          </a:stretch>
        </p:blipFill>
        <p:spPr bwMode="auto">
          <a:xfrm>
            <a:off x="7116763" y="4648200"/>
            <a:ext cx="350837" cy="685800"/>
          </a:xfrm>
          <a:prstGeom prst="rect">
            <a:avLst/>
          </a:prstGeom>
          <a:noFill/>
          <a:ln w="9525">
            <a:noFill/>
            <a:miter lim="800000"/>
            <a:headEnd/>
            <a:tailEnd/>
          </a:ln>
        </p:spPr>
      </p:pic>
      <p:pic>
        <p:nvPicPr>
          <p:cNvPr id="5163" name="Picture 53" descr="j0302953"/>
          <p:cNvPicPr>
            <a:picLocks noChangeAspect="1" noChangeArrowheads="1"/>
          </p:cNvPicPr>
          <p:nvPr/>
        </p:nvPicPr>
        <p:blipFill>
          <a:blip r:embed="rId5"/>
          <a:srcRect/>
          <a:stretch>
            <a:fillRect/>
          </a:stretch>
        </p:blipFill>
        <p:spPr bwMode="auto">
          <a:xfrm>
            <a:off x="6278563" y="4648200"/>
            <a:ext cx="350837" cy="685800"/>
          </a:xfrm>
          <a:prstGeom prst="rect">
            <a:avLst/>
          </a:prstGeom>
          <a:noFill/>
          <a:ln w="9525">
            <a:noFill/>
            <a:miter lim="800000"/>
            <a:headEnd/>
            <a:tailEnd/>
          </a:ln>
        </p:spPr>
      </p:pic>
      <p:pic>
        <p:nvPicPr>
          <p:cNvPr id="5164" name="Picture 54" descr="j0302953"/>
          <p:cNvPicPr>
            <a:picLocks noChangeAspect="1" noChangeArrowheads="1"/>
          </p:cNvPicPr>
          <p:nvPr/>
        </p:nvPicPr>
        <p:blipFill>
          <a:blip r:embed="rId5"/>
          <a:srcRect/>
          <a:stretch>
            <a:fillRect/>
          </a:stretch>
        </p:blipFill>
        <p:spPr bwMode="auto">
          <a:xfrm>
            <a:off x="6583363" y="4648200"/>
            <a:ext cx="350837" cy="685800"/>
          </a:xfrm>
          <a:prstGeom prst="rect">
            <a:avLst/>
          </a:prstGeom>
          <a:noFill/>
          <a:ln w="9525">
            <a:noFill/>
            <a:miter lim="800000"/>
            <a:headEnd/>
            <a:tailEnd/>
          </a:ln>
        </p:spPr>
      </p:pic>
      <p:pic>
        <p:nvPicPr>
          <p:cNvPr id="5165" name="Picture 55" descr="j0302953"/>
          <p:cNvPicPr>
            <a:picLocks noChangeAspect="1" noChangeArrowheads="1"/>
          </p:cNvPicPr>
          <p:nvPr/>
        </p:nvPicPr>
        <p:blipFill>
          <a:blip r:embed="rId5"/>
          <a:srcRect/>
          <a:stretch>
            <a:fillRect/>
          </a:stretch>
        </p:blipFill>
        <p:spPr bwMode="auto">
          <a:xfrm>
            <a:off x="6842125" y="4648200"/>
            <a:ext cx="350838" cy="685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GB" b="1" smtClean="0"/>
              <a:t>Proforma</a:t>
            </a:r>
            <a:r>
              <a:rPr lang="en-US" b="1" smtClean="0"/>
              <a:t> of Journal</a:t>
            </a:r>
          </a:p>
        </p:txBody>
      </p:sp>
      <p:graphicFrame>
        <p:nvGraphicFramePr>
          <p:cNvPr id="4" name="Table 3"/>
          <p:cNvGraphicFramePr>
            <a:graphicFrameLocks noGrp="1"/>
          </p:cNvGraphicFramePr>
          <p:nvPr/>
        </p:nvGraphicFramePr>
        <p:xfrm>
          <a:off x="685800" y="1981200"/>
          <a:ext cx="7288213" cy="2362200"/>
        </p:xfrm>
        <a:graphic>
          <a:graphicData uri="http://schemas.openxmlformats.org/drawingml/2006/table">
            <a:tbl>
              <a:tblPr/>
              <a:tblGrid>
                <a:gridCol w="1749425"/>
                <a:gridCol w="3032125"/>
                <a:gridCol w="631825"/>
                <a:gridCol w="936625"/>
                <a:gridCol w="938213"/>
              </a:tblGrid>
              <a:tr h="590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Calibri" pitchFamily="34" charset="0"/>
                          <a:ea typeface="Calibri" pitchFamily="34" charset="0"/>
                          <a:cs typeface="Calibri" pitchFamily="34" charset="0"/>
                        </a:rPr>
                        <a:t>Date</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Calibri" pitchFamily="34" charset="0"/>
                          <a:ea typeface="Calibri" pitchFamily="34" charset="0"/>
                          <a:cs typeface="Calibri" pitchFamily="34" charset="0"/>
                        </a:rPr>
                        <a:t>Particulars</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Calibri" pitchFamily="34" charset="0"/>
                          <a:ea typeface="Calibri" pitchFamily="34" charset="0"/>
                          <a:cs typeface="Calibri" pitchFamily="34" charset="0"/>
                        </a:rPr>
                        <a:t>L.F.</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Calibri" pitchFamily="34" charset="0"/>
                          <a:ea typeface="Calibri" pitchFamily="34" charset="0"/>
                          <a:cs typeface="Calibri" pitchFamily="34" charset="0"/>
                        </a:rPr>
                        <a:t>Dr. ()</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Calibri" pitchFamily="34" charset="0"/>
                          <a:ea typeface="Calibri" pitchFamily="34" charset="0"/>
                          <a:cs typeface="Calibri" pitchFamily="34" charset="0"/>
                        </a:rPr>
                        <a:t>Cr. ()</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716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xx-xx-xxxx</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Name of the a/c Dr.</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     To Name of the a/c</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(being ­­­­­______)</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xxxx</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xxxx</a:t>
                      </a:r>
                      <a:endParaRPr kumimoji="0" lang="en-US" sz="3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40983" name="Picture 2" descr="Rs."/>
          <p:cNvPicPr>
            <a:picLocks noChangeAspect="1" noChangeArrowheads="1"/>
          </p:cNvPicPr>
          <p:nvPr/>
        </p:nvPicPr>
        <p:blipFill>
          <a:blip r:embed="rId2" r:link="rId3"/>
          <a:srcRect/>
          <a:stretch>
            <a:fillRect/>
          </a:stretch>
        </p:blipFill>
        <p:spPr bwMode="auto">
          <a:xfrm>
            <a:off x="0" y="0"/>
            <a:ext cx="47625" cy="85725"/>
          </a:xfrm>
          <a:prstGeom prst="rect">
            <a:avLst/>
          </a:prstGeom>
          <a:noFill/>
          <a:ln w="9525">
            <a:noFill/>
            <a:miter lim="800000"/>
            <a:headEnd/>
            <a:tailEnd/>
          </a:ln>
        </p:spPr>
      </p:pic>
      <p:pic>
        <p:nvPicPr>
          <p:cNvPr id="40984" name="Picture 1" descr="Rs."/>
          <p:cNvPicPr>
            <a:picLocks noChangeAspect="1" noChangeArrowheads="1"/>
          </p:cNvPicPr>
          <p:nvPr/>
        </p:nvPicPr>
        <p:blipFill>
          <a:blip r:embed="rId2" r:link="rId3"/>
          <a:srcRect/>
          <a:stretch>
            <a:fillRect/>
          </a:stretch>
        </p:blipFill>
        <p:spPr bwMode="auto">
          <a:xfrm>
            <a:off x="0" y="0"/>
            <a:ext cx="47625" cy="85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52400"/>
            <a:ext cx="8229600" cy="868363"/>
          </a:xfrm>
        </p:spPr>
        <p:txBody>
          <a:bodyPr/>
          <a:lstStyle/>
          <a:p>
            <a:pPr eaLnBrk="1" hangingPunct="1"/>
            <a:r>
              <a:rPr lang="en-US" b="1" smtClean="0"/>
              <a:t>Items in Journal</a:t>
            </a:r>
          </a:p>
        </p:txBody>
      </p:sp>
      <p:sp>
        <p:nvSpPr>
          <p:cNvPr id="41987" name="Content Placeholder 2"/>
          <p:cNvSpPr>
            <a:spLocks noGrp="1"/>
          </p:cNvSpPr>
          <p:nvPr>
            <p:ph idx="1"/>
          </p:nvPr>
        </p:nvSpPr>
        <p:spPr>
          <a:xfrm>
            <a:off x="457200" y="990600"/>
            <a:ext cx="8229600" cy="5105400"/>
          </a:xfrm>
        </p:spPr>
        <p:txBody>
          <a:bodyPr/>
          <a:lstStyle/>
          <a:p>
            <a:pPr marL="285750" lvl="1" algn="just" eaLnBrk="1" hangingPunct="1">
              <a:spcBef>
                <a:spcPts val="800"/>
              </a:spcBef>
              <a:buFont typeface="Arial" charset="0"/>
              <a:buChar char="•"/>
            </a:pPr>
            <a:r>
              <a:rPr lang="en-US" sz="2600" b="1" smtClean="0"/>
              <a:t>Date</a:t>
            </a:r>
            <a:r>
              <a:rPr lang="en-US" sz="2600" smtClean="0"/>
              <a:t>: The first column deals with the date of transaction.</a:t>
            </a:r>
          </a:p>
          <a:p>
            <a:pPr marL="285750" lvl="1" algn="just" eaLnBrk="1" hangingPunct="1">
              <a:spcBef>
                <a:spcPts val="800"/>
              </a:spcBef>
              <a:buFont typeface="Arial" charset="0"/>
              <a:buChar char="•"/>
            </a:pPr>
            <a:r>
              <a:rPr lang="en-US" sz="2600" b="1" smtClean="0"/>
              <a:t>Particulars</a:t>
            </a:r>
            <a:r>
              <a:rPr lang="en-US" sz="2600" smtClean="0"/>
              <a:t>: In the first line write about debit aspect and in the second line write about credit aspect.  In the third line write regarding brief explanation of the entry (narration).</a:t>
            </a:r>
          </a:p>
          <a:p>
            <a:pPr marL="285750" lvl="1" algn="just" eaLnBrk="1" hangingPunct="1">
              <a:spcBef>
                <a:spcPts val="800"/>
              </a:spcBef>
              <a:buFont typeface="Arial" charset="0"/>
              <a:buChar char="•"/>
            </a:pPr>
            <a:r>
              <a:rPr lang="en-US" sz="2600" b="1" smtClean="0"/>
              <a:t>Ledger Folio (L.F.)</a:t>
            </a:r>
            <a:r>
              <a:rPr lang="en-US" sz="2600" smtClean="0"/>
              <a:t>: It denotes page number on which its journal entry is found.</a:t>
            </a:r>
          </a:p>
          <a:p>
            <a:pPr marL="285750" lvl="1" algn="just" eaLnBrk="1" hangingPunct="1">
              <a:spcBef>
                <a:spcPts val="800"/>
              </a:spcBef>
              <a:buFont typeface="Arial" charset="0"/>
              <a:buChar char="•"/>
            </a:pPr>
            <a:r>
              <a:rPr lang="en-US" sz="2600" b="1" smtClean="0"/>
              <a:t>Debit</a:t>
            </a:r>
            <a:r>
              <a:rPr lang="en-US" sz="2600" smtClean="0"/>
              <a:t>: Fourth column deals with the amount to be debited.</a:t>
            </a:r>
          </a:p>
          <a:p>
            <a:pPr algn="just" eaLnBrk="1" hangingPunct="1">
              <a:spcBef>
                <a:spcPts val="800"/>
              </a:spcBef>
            </a:pPr>
            <a:r>
              <a:rPr lang="en-US" sz="2600" b="1" i="1" smtClean="0"/>
              <a:t>Credit</a:t>
            </a:r>
            <a:r>
              <a:rPr lang="en-US" sz="2600" smtClean="0"/>
              <a:t>: Fifth column deals with the amount to be credited.</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8363"/>
          </a:xfrm>
        </p:spPr>
        <p:txBody>
          <a:bodyPr rtlCol="0">
            <a:normAutofit fontScale="90000"/>
          </a:bodyPr>
          <a:lstStyle/>
          <a:p>
            <a:pPr eaLnBrk="1" fontAlgn="auto" hangingPunct="1">
              <a:spcAft>
                <a:spcPts val="0"/>
              </a:spcAft>
              <a:defRPr/>
            </a:pPr>
            <a:r>
              <a:rPr lang="en-US" b="1" dirty="0" smtClean="0"/>
              <a:t>Points to be noted before </a:t>
            </a:r>
            <a:r>
              <a:rPr lang="en-US" b="1" dirty="0" err="1" smtClean="0"/>
              <a:t>journalising</a:t>
            </a:r>
            <a:endParaRPr lang="en-US" dirty="0"/>
          </a:p>
        </p:txBody>
      </p:sp>
      <p:sp>
        <p:nvSpPr>
          <p:cNvPr id="3" name="Content Placeholder 2"/>
          <p:cNvSpPr>
            <a:spLocks noGrp="1"/>
          </p:cNvSpPr>
          <p:nvPr>
            <p:ph idx="1"/>
          </p:nvPr>
        </p:nvSpPr>
        <p:spPr>
          <a:xfrm>
            <a:off x="457200" y="1219200"/>
            <a:ext cx="8229600" cy="5105400"/>
          </a:xfrm>
        </p:spPr>
        <p:txBody>
          <a:bodyPr rtlCol="0">
            <a:normAutofit fontScale="77500" lnSpcReduction="20000"/>
          </a:bodyPr>
          <a:lstStyle/>
          <a:p>
            <a:pPr algn="just" eaLnBrk="1" fontAlgn="auto" hangingPunct="1">
              <a:lnSpc>
                <a:spcPct val="120000"/>
              </a:lnSpc>
              <a:spcBef>
                <a:spcPts val="1200"/>
              </a:spcBef>
              <a:spcAft>
                <a:spcPts val="0"/>
              </a:spcAft>
              <a:buFont typeface="Arial" pitchFamily="34" charset="0"/>
              <a:buChar char="•"/>
              <a:defRPr/>
            </a:pPr>
            <a:r>
              <a:rPr lang="en-US" i="1" dirty="0" smtClean="0"/>
              <a:t>Compound journal entry</a:t>
            </a:r>
            <a:endParaRPr lang="en-US" dirty="0" smtClean="0"/>
          </a:p>
          <a:p>
            <a:pPr algn="just" eaLnBrk="1" fontAlgn="auto" hangingPunct="1">
              <a:lnSpc>
                <a:spcPct val="120000"/>
              </a:lnSpc>
              <a:spcBef>
                <a:spcPts val="1200"/>
              </a:spcBef>
              <a:spcAft>
                <a:spcPts val="0"/>
              </a:spcAft>
              <a:buFont typeface="Arial" pitchFamily="34" charset="0"/>
              <a:buChar char="•"/>
              <a:defRPr/>
            </a:pPr>
            <a:r>
              <a:rPr lang="en-US" i="1" dirty="0" smtClean="0"/>
              <a:t>Cash or credit transaction</a:t>
            </a:r>
          </a:p>
          <a:p>
            <a:pPr algn="just" eaLnBrk="1" fontAlgn="auto" hangingPunct="1">
              <a:lnSpc>
                <a:spcPct val="120000"/>
              </a:lnSpc>
              <a:spcBef>
                <a:spcPts val="1200"/>
              </a:spcBef>
              <a:spcAft>
                <a:spcPts val="0"/>
              </a:spcAft>
              <a:buFont typeface="Arial" pitchFamily="34" charset="0"/>
              <a:buChar char="•"/>
              <a:defRPr/>
            </a:pPr>
            <a:r>
              <a:rPr lang="en-US" i="1" dirty="0" smtClean="0"/>
              <a:t>Cash discount</a:t>
            </a:r>
          </a:p>
          <a:p>
            <a:pPr algn="just" eaLnBrk="1" fontAlgn="auto" hangingPunct="1">
              <a:lnSpc>
                <a:spcPct val="120000"/>
              </a:lnSpc>
              <a:spcBef>
                <a:spcPts val="1200"/>
              </a:spcBef>
              <a:spcAft>
                <a:spcPts val="0"/>
              </a:spcAft>
              <a:buFont typeface="Arial" pitchFamily="34" charset="0"/>
              <a:buChar char="•"/>
              <a:defRPr/>
            </a:pPr>
            <a:r>
              <a:rPr lang="en-US" i="1" dirty="0" smtClean="0"/>
              <a:t>Trade discount</a:t>
            </a:r>
          </a:p>
          <a:p>
            <a:pPr algn="just" eaLnBrk="1" fontAlgn="auto" hangingPunct="1">
              <a:lnSpc>
                <a:spcPct val="120000"/>
              </a:lnSpc>
              <a:spcBef>
                <a:spcPts val="1200"/>
              </a:spcBef>
              <a:spcAft>
                <a:spcPts val="0"/>
              </a:spcAft>
              <a:buFont typeface="Arial" pitchFamily="34" charset="0"/>
              <a:buChar char="•"/>
              <a:defRPr/>
            </a:pPr>
            <a:r>
              <a:rPr lang="en-US" b="1" i="1" dirty="0" smtClean="0"/>
              <a:t>Purchase of shares</a:t>
            </a:r>
            <a:r>
              <a:rPr lang="en-US" dirty="0" smtClean="0"/>
              <a:t>: When shares or securities are purchased, the entry is made at market value and not at face value.  Brokerage paid on the purchase of such investment is also added in the amount of investment.</a:t>
            </a:r>
          </a:p>
          <a:p>
            <a:pPr algn="just" eaLnBrk="1" fontAlgn="auto" hangingPunct="1">
              <a:lnSpc>
                <a:spcPct val="120000"/>
              </a:lnSpc>
              <a:spcBef>
                <a:spcPts val="1200"/>
              </a:spcBef>
              <a:spcAft>
                <a:spcPts val="0"/>
              </a:spcAft>
              <a:buFont typeface="Arial" pitchFamily="34" charset="0"/>
              <a:buChar char="•"/>
              <a:defRPr/>
            </a:pPr>
            <a:r>
              <a:rPr lang="en-US" b="1" i="1" dirty="0" smtClean="0"/>
              <a:t>Sale of shares</a:t>
            </a:r>
            <a:r>
              <a:rPr lang="en-US" dirty="0" smtClean="0"/>
              <a:t>: If shares or securities are sold, the entry should be passed at market value less brokerage, if any, paid on such shares.</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8363"/>
          </a:xfrm>
        </p:spPr>
        <p:txBody>
          <a:bodyPr rtlCol="0">
            <a:normAutofit fontScale="90000"/>
          </a:bodyPr>
          <a:lstStyle/>
          <a:p>
            <a:pPr eaLnBrk="1" fontAlgn="auto" hangingPunct="1">
              <a:spcAft>
                <a:spcPts val="0"/>
              </a:spcAft>
              <a:defRPr/>
            </a:pPr>
            <a:r>
              <a:rPr lang="en-US" b="1" dirty="0" smtClean="0"/>
              <a:t>Points to be noted before </a:t>
            </a:r>
            <a:r>
              <a:rPr lang="en-US" b="1" dirty="0" err="1" smtClean="0"/>
              <a:t>journalising</a:t>
            </a:r>
            <a:endParaRPr lang="en-US" dirty="0"/>
          </a:p>
        </p:txBody>
      </p:sp>
      <p:sp>
        <p:nvSpPr>
          <p:cNvPr id="3" name="Content Placeholder 2"/>
          <p:cNvSpPr>
            <a:spLocks noGrp="1"/>
          </p:cNvSpPr>
          <p:nvPr>
            <p:ph idx="1"/>
          </p:nvPr>
        </p:nvSpPr>
        <p:spPr>
          <a:xfrm>
            <a:off x="457200" y="1219200"/>
            <a:ext cx="8229600" cy="5105400"/>
          </a:xfrm>
        </p:spPr>
        <p:txBody>
          <a:bodyPr rtlCol="0">
            <a:normAutofit fontScale="92500" lnSpcReduction="10000"/>
          </a:bodyPr>
          <a:lstStyle/>
          <a:p>
            <a:pPr algn="just" eaLnBrk="1" fontAlgn="auto" hangingPunct="1">
              <a:lnSpc>
                <a:spcPct val="120000"/>
              </a:lnSpc>
              <a:spcBef>
                <a:spcPts val="1200"/>
              </a:spcBef>
              <a:spcAft>
                <a:spcPts val="0"/>
              </a:spcAft>
              <a:buFont typeface="Arial" pitchFamily="34" charset="0"/>
              <a:buChar char="•"/>
              <a:defRPr/>
            </a:pPr>
            <a:r>
              <a:rPr lang="en-US" i="1" dirty="0" smtClean="0"/>
              <a:t>Expenses incidental to the purchase of Fixed Assets</a:t>
            </a:r>
          </a:p>
          <a:p>
            <a:pPr algn="just" eaLnBrk="1" fontAlgn="auto" hangingPunct="1">
              <a:lnSpc>
                <a:spcPct val="120000"/>
              </a:lnSpc>
              <a:spcBef>
                <a:spcPts val="1200"/>
              </a:spcBef>
              <a:spcAft>
                <a:spcPts val="0"/>
              </a:spcAft>
              <a:buFont typeface="Arial" pitchFamily="34" charset="0"/>
              <a:buChar char="•"/>
              <a:defRPr/>
            </a:pPr>
            <a:r>
              <a:rPr lang="en-US" i="1" dirty="0" smtClean="0"/>
              <a:t>Insurance of Life Policy </a:t>
            </a:r>
            <a:r>
              <a:rPr lang="en-US" sz="2600" i="1" dirty="0" smtClean="0"/>
              <a:t>(Debited to Drawings a/c)</a:t>
            </a:r>
            <a:endParaRPr lang="en-US" i="1" dirty="0" smtClean="0"/>
          </a:p>
          <a:p>
            <a:pPr algn="just" eaLnBrk="1" fontAlgn="auto" hangingPunct="1">
              <a:lnSpc>
                <a:spcPct val="120000"/>
              </a:lnSpc>
              <a:spcBef>
                <a:spcPts val="1200"/>
              </a:spcBef>
              <a:spcAft>
                <a:spcPts val="0"/>
              </a:spcAft>
              <a:buFont typeface="Arial" pitchFamily="34" charset="0"/>
              <a:buChar char="•"/>
              <a:defRPr/>
            </a:pPr>
            <a:r>
              <a:rPr lang="en-US" i="1" dirty="0" smtClean="0"/>
              <a:t>Goods given as charity</a:t>
            </a:r>
          </a:p>
          <a:p>
            <a:pPr algn="just" eaLnBrk="1" fontAlgn="auto" hangingPunct="1">
              <a:lnSpc>
                <a:spcPct val="120000"/>
              </a:lnSpc>
              <a:spcBef>
                <a:spcPts val="1200"/>
              </a:spcBef>
              <a:spcAft>
                <a:spcPts val="0"/>
              </a:spcAft>
              <a:buFont typeface="Arial" pitchFamily="34" charset="0"/>
              <a:buChar char="•"/>
              <a:defRPr/>
            </a:pPr>
            <a:r>
              <a:rPr lang="en-US" i="1" dirty="0" smtClean="0"/>
              <a:t>Goods distributed as free samples</a:t>
            </a:r>
          </a:p>
          <a:p>
            <a:pPr algn="just" eaLnBrk="1" fontAlgn="auto" hangingPunct="1">
              <a:lnSpc>
                <a:spcPct val="120000"/>
              </a:lnSpc>
              <a:spcBef>
                <a:spcPts val="1200"/>
              </a:spcBef>
              <a:spcAft>
                <a:spcPts val="0"/>
              </a:spcAft>
              <a:buFont typeface="Arial" pitchFamily="34" charset="0"/>
              <a:buChar char="•"/>
              <a:defRPr/>
            </a:pPr>
            <a:r>
              <a:rPr lang="en-US" i="1" dirty="0" smtClean="0"/>
              <a:t>Loss of stock by Fire</a:t>
            </a:r>
          </a:p>
          <a:p>
            <a:pPr algn="just" eaLnBrk="1" fontAlgn="auto" hangingPunct="1">
              <a:lnSpc>
                <a:spcPct val="120000"/>
              </a:lnSpc>
              <a:spcBef>
                <a:spcPts val="1200"/>
              </a:spcBef>
              <a:spcAft>
                <a:spcPts val="0"/>
              </a:spcAft>
              <a:buFont typeface="Arial" pitchFamily="34" charset="0"/>
              <a:buChar char="•"/>
              <a:defRPr/>
            </a:pPr>
            <a:r>
              <a:rPr lang="en-US" i="1" dirty="0" smtClean="0"/>
              <a:t>Interest due on Loans </a:t>
            </a:r>
            <a:r>
              <a:rPr lang="en-US" sz="2600" i="1" dirty="0" smtClean="0"/>
              <a:t>(</a:t>
            </a:r>
            <a:r>
              <a:rPr lang="en-US" sz="2600" dirty="0" smtClean="0"/>
              <a:t>debited to interest account and credited to loan account)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US" b="1" smtClean="0"/>
              <a:t>Advantages of Journal</a:t>
            </a:r>
            <a:endParaRPr lang="en-US" smtClean="0"/>
          </a:p>
        </p:txBody>
      </p:sp>
      <p:sp>
        <p:nvSpPr>
          <p:cNvPr id="3" name="Content Placeholder 2"/>
          <p:cNvSpPr>
            <a:spLocks noGrp="1"/>
          </p:cNvSpPr>
          <p:nvPr>
            <p:ph idx="1"/>
          </p:nvPr>
        </p:nvSpPr>
        <p:spPr>
          <a:xfrm>
            <a:off x="457200" y="1447800"/>
            <a:ext cx="8229600" cy="4525963"/>
          </a:xfrm>
        </p:spPr>
        <p:txBody>
          <a:bodyPr rtlCol="0">
            <a:normAutofit fontScale="92500"/>
          </a:bodyPr>
          <a:lstStyle/>
          <a:p>
            <a:pPr algn="just" eaLnBrk="1" fontAlgn="auto" hangingPunct="1">
              <a:lnSpc>
                <a:spcPct val="110000"/>
              </a:lnSpc>
              <a:spcBef>
                <a:spcPts val="1200"/>
              </a:spcBef>
              <a:spcAft>
                <a:spcPts val="0"/>
              </a:spcAft>
              <a:buFont typeface="Arial" pitchFamily="34" charset="0"/>
              <a:buChar char="•"/>
              <a:defRPr/>
            </a:pPr>
            <a:r>
              <a:rPr lang="en-US" dirty="0" smtClean="0"/>
              <a:t>It provides a chronological (date wise) order of all transactions and hence provides permanent record.</a:t>
            </a:r>
          </a:p>
          <a:p>
            <a:pPr algn="just" eaLnBrk="1" fontAlgn="auto" hangingPunct="1">
              <a:lnSpc>
                <a:spcPct val="110000"/>
              </a:lnSpc>
              <a:spcBef>
                <a:spcPts val="1200"/>
              </a:spcBef>
              <a:spcAft>
                <a:spcPts val="0"/>
              </a:spcAft>
              <a:buFont typeface="Arial" pitchFamily="34" charset="0"/>
              <a:buChar char="•"/>
              <a:defRPr/>
            </a:pPr>
            <a:r>
              <a:rPr lang="en-US" dirty="0" smtClean="0"/>
              <a:t>It provides the information of debit and credit in an entry and an explanation to make it understandable properly.</a:t>
            </a:r>
          </a:p>
          <a:p>
            <a:pPr algn="just" eaLnBrk="1" fontAlgn="auto" hangingPunct="1">
              <a:lnSpc>
                <a:spcPct val="110000"/>
              </a:lnSpc>
              <a:spcBef>
                <a:spcPts val="1200"/>
              </a:spcBef>
              <a:spcAft>
                <a:spcPts val="0"/>
              </a:spcAft>
              <a:buFont typeface="Arial" pitchFamily="34" charset="0"/>
              <a:buChar char="•"/>
              <a:defRPr/>
            </a:pPr>
            <a:r>
              <a:rPr lang="en-US" dirty="0" smtClean="0"/>
              <a:t>It reduces the possibility of error as both aspects of a business transaction are written side by side.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52400"/>
            <a:ext cx="8229600" cy="944563"/>
          </a:xfrm>
        </p:spPr>
        <p:txBody>
          <a:bodyPr/>
          <a:lstStyle/>
          <a:p>
            <a:pPr eaLnBrk="1" hangingPunct="1"/>
            <a:r>
              <a:rPr lang="en-US" b="1" smtClean="0"/>
              <a:t>Ledger</a:t>
            </a:r>
            <a:endParaRPr lang="en-US" smtClean="0"/>
          </a:p>
        </p:txBody>
      </p:sp>
      <p:sp>
        <p:nvSpPr>
          <p:cNvPr id="3" name="Content Placeholder 2"/>
          <p:cNvSpPr>
            <a:spLocks noGrp="1"/>
          </p:cNvSpPr>
          <p:nvPr>
            <p:ph idx="1"/>
          </p:nvPr>
        </p:nvSpPr>
        <p:spPr>
          <a:xfrm>
            <a:off x="457200" y="1295400"/>
            <a:ext cx="8229600" cy="4953000"/>
          </a:xfrm>
        </p:spPr>
        <p:txBody>
          <a:bodyPr rtlCol="0">
            <a:normAutofit fontScale="92500" lnSpcReduction="20000"/>
          </a:bodyPr>
          <a:lstStyle/>
          <a:p>
            <a:pPr algn="just" eaLnBrk="1" fontAlgn="auto" hangingPunct="1">
              <a:lnSpc>
                <a:spcPct val="110000"/>
              </a:lnSpc>
              <a:spcBef>
                <a:spcPts val="1200"/>
              </a:spcBef>
              <a:spcAft>
                <a:spcPts val="0"/>
              </a:spcAft>
              <a:buFont typeface="Arial" pitchFamily="34" charset="0"/>
              <a:buChar char="•"/>
              <a:defRPr/>
            </a:pPr>
            <a:r>
              <a:rPr lang="en-US" dirty="0" smtClean="0"/>
              <a:t>It is a book which contains various accounts.  It is in ‘T’ form.</a:t>
            </a:r>
          </a:p>
          <a:p>
            <a:pPr algn="just" eaLnBrk="1" fontAlgn="auto" hangingPunct="1">
              <a:lnSpc>
                <a:spcPct val="110000"/>
              </a:lnSpc>
              <a:spcBef>
                <a:spcPts val="1200"/>
              </a:spcBef>
              <a:spcAft>
                <a:spcPts val="0"/>
              </a:spcAft>
              <a:buFont typeface="Arial" pitchFamily="34" charset="0"/>
              <a:buChar char="•"/>
              <a:defRPr/>
            </a:pPr>
            <a:r>
              <a:rPr lang="en-US" dirty="0" smtClean="0"/>
              <a:t>It is a summary statement of all the transactions relating to a person, asset, expense or income which have taken place during a given period of time and shows their net effect. </a:t>
            </a:r>
          </a:p>
          <a:p>
            <a:pPr algn="just" eaLnBrk="1" fontAlgn="auto" hangingPunct="1">
              <a:lnSpc>
                <a:spcPct val="110000"/>
              </a:lnSpc>
              <a:spcBef>
                <a:spcPts val="1200"/>
              </a:spcBef>
              <a:spcAft>
                <a:spcPts val="0"/>
              </a:spcAft>
              <a:buFont typeface="Arial" pitchFamily="34" charset="0"/>
              <a:buChar char="•"/>
              <a:defRPr/>
            </a:pPr>
            <a:r>
              <a:rPr lang="en-US" dirty="0" smtClean="0"/>
              <a:t>It is designed to accommodate the various accounts maintained by a trader.</a:t>
            </a:r>
          </a:p>
          <a:p>
            <a:pPr algn="just" eaLnBrk="1" fontAlgn="auto" hangingPunct="1">
              <a:lnSpc>
                <a:spcPct val="110000"/>
              </a:lnSpc>
              <a:spcBef>
                <a:spcPts val="1200"/>
              </a:spcBef>
              <a:spcAft>
                <a:spcPts val="0"/>
              </a:spcAft>
              <a:buFont typeface="Arial" pitchFamily="34" charset="0"/>
              <a:buChar char="•"/>
              <a:defRPr/>
            </a:pPr>
            <a:r>
              <a:rPr lang="en-US" dirty="0" smtClean="0"/>
              <a:t>The process of transferring the entries from the journal into the ledger is called </a:t>
            </a:r>
            <a:r>
              <a:rPr lang="en-US" i="1" dirty="0" smtClean="0"/>
              <a:t>posting</a:t>
            </a:r>
            <a:r>
              <a:rPr lang="en-US" dirty="0" smtClean="0"/>
              <a:t>.</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274638"/>
            <a:ext cx="8229600" cy="868362"/>
          </a:xfrm>
        </p:spPr>
        <p:txBody>
          <a:bodyPr/>
          <a:lstStyle/>
          <a:p>
            <a:pPr eaLnBrk="1" hangingPunct="1"/>
            <a:r>
              <a:rPr lang="en-US" b="1" smtClean="0"/>
              <a:t>Proforma of Ledger</a:t>
            </a:r>
          </a:p>
        </p:txBody>
      </p:sp>
      <p:graphicFrame>
        <p:nvGraphicFramePr>
          <p:cNvPr id="4" name="Table 3"/>
          <p:cNvGraphicFramePr>
            <a:graphicFrameLocks noGrp="1"/>
          </p:cNvGraphicFramePr>
          <p:nvPr/>
        </p:nvGraphicFramePr>
        <p:xfrm>
          <a:off x="381000" y="1447800"/>
          <a:ext cx="8170863" cy="1499553"/>
        </p:xfrm>
        <a:graphic>
          <a:graphicData uri="http://schemas.openxmlformats.org/drawingml/2006/table">
            <a:tbl>
              <a:tblPr/>
              <a:tblGrid>
                <a:gridCol w="561975"/>
                <a:gridCol w="1571625"/>
                <a:gridCol w="546100"/>
                <a:gridCol w="1201738"/>
                <a:gridCol w="615950"/>
                <a:gridCol w="1927225"/>
                <a:gridCol w="546100"/>
                <a:gridCol w="1200150"/>
              </a:tblGrid>
              <a:tr h="2587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Dr.</a:t>
                      </a:r>
                    </a:p>
                  </a:txBody>
                  <a:tcPr marL="63512" marR="63512"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Cash a/c</a:t>
                      </a:r>
                    </a:p>
                  </a:txBody>
                  <a:tcPr marL="63512" marR="63512"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Cr.</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r h="2381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Date</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Particulars</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L.F.</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Amount ()</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Date</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Particulars</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L.F.</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Amount ()</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509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To Name of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     Credit a/c</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By Name of</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rPr>
                        <a:t>     Debit  a/c</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a typeface="Calibri" pitchFamily="34" charset="0"/>
                        <a:cs typeface="Calibri" pitchFamily="34" charset="0"/>
                      </a:endParaRPr>
                    </a:p>
                  </a:txBody>
                  <a:tcPr marL="63512" marR="63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47139" name="Picture 2" descr="Rs."/>
          <p:cNvPicPr>
            <a:picLocks noChangeAspect="1" noChangeArrowheads="1"/>
          </p:cNvPicPr>
          <p:nvPr/>
        </p:nvPicPr>
        <p:blipFill>
          <a:blip r:embed="rId2" r:link="rId3"/>
          <a:srcRect/>
          <a:stretch>
            <a:fillRect/>
          </a:stretch>
        </p:blipFill>
        <p:spPr bwMode="auto">
          <a:xfrm>
            <a:off x="0" y="0"/>
            <a:ext cx="47625" cy="85725"/>
          </a:xfrm>
          <a:prstGeom prst="rect">
            <a:avLst/>
          </a:prstGeom>
          <a:noFill/>
          <a:ln w="9525">
            <a:noFill/>
            <a:miter lim="800000"/>
            <a:headEnd/>
            <a:tailEnd/>
          </a:ln>
        </p:spPr>
      </p:pic>
      <p:pic>
        <p:nvPicPr>
          <p:cNvPr id="47140" name="Picture 1" descr="Rs."/>
          <p:cNvPicPr>
            <a:picLocks noChangeAspect="1" noChangeArrowheads="1"/>
          </p:cNvPicPr>
          <p:nvPr/>
        </p:nvPicPr>
        <p:blipFill>
          <a:blip r:embed="rId2" r:link="rId3"/>
          <a:srcRect/>
          <a:stretch>
            <a:fillRect/>
          </a:stretch>
        </p:blipFill>
        <p:spPr bwMode="auto">
          <a:xfrm>
            <a:off x="0" y="0"/>
            <a:ext cx="47625" cy="85725"/>
          </a:xfrm>
          <a:prstGeom prst="rect">
            <a:avLst/>
          </a:prstGeom>
          <a:noFill/>
          <a:ln w="9525">
            <a:noFill/>
            <a:miter lim="800000"/>
            <a:headEnd/>
            <a:tailEnd/>
          </a:ln>
        </p:spPr>
      </p:pic>
      <p:sp>
        <p:nvSpPr>
          <p:cNvPr id="7" name="Left Brace 6"/>
          <p:cNvSpPr/>
          <p:nvPr/>
        </p:nvSpPr>
        <p:spPr>
          <a:xfrm rot="16200000">
            <a:off x="2057400" y="1371600"/>
            <a:ext cx="533400" cy="3733800"/>
          </a:xfrm>
          <a:prstGeom prst="leftBrace">
            <a:avLst>
              <a:gd name="adj1" fmla="val 8333"/>
              <a:gd name="adj2" fmla="val 52679"/>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Left Brace 7"/>
          <p:cNvSpPr/>
          <p:nvPr/>
        </p:nvSpPr>
        <p:spPr>
          <a:xfrm rot="16200000">
            <a:off x="6324600" y="1371600"/>
            <a:ext cx="533400" cy="3733800"/>
          </a:xfrm>
          <a:prstGeom prst="leftBrace">
            <a:avLst>
              <a:gd name="adj1" fmla="val 8333"/>
              <a:gd name="adj2" fmla="val 52679"/>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143" name="TextBox 8"/>
          <p:cNvSpPr txBox="1">
            <a:spLocks noChangeArrowheads="1"/>
          </p:cNvSpPr>
          <p:nvPr/>
        </p:nvSpPr>
        <p:spPr bwMode="auto">
          <a:xfrm>
            <a:off x="1143000" y="3505200"/>
            <a:ext cx="2590800" cy="369888"/>
          </a:xfrm>
          <a:prstGeom prst="rect">
            <a:avLst/>
          </a:prstGeom>
          <a:noFill/>
          <a:ln w="9525">
            <a:noFill/>
            <a:miter lim="800000"/>
            <a:headEnd/>
            <a:tailEnd/>
          </a:ln>
        </p:spPr>
        <p:txBody>
          <a:bodyPr>
            <a:spAutoFit/>
          </a:bodyPr>
          <a:lstStyle/>
          <a:p>
            <a:pPr algn="ctr"/>
            <a:r>
              <a:rPr lang="en-US">
                <a:latin typeface="Calibri" pitchFamily="34" charset="0"/>
              </a:rPr>
              <a:t>Left side</a:t>
            </a:r>
          </a:p>
        </p:txBody>
      </p:sp>
      <p:sp>
        <p:nvSpPr>
          <p:cNvPr id="47144" name="TextBox 9"/>
          <p:cNvSpPr txBox="1">
            <a:spLocks noChangeArrowheads="1"/>
          </p:cNvSpPr>
          <p:nvPr/>
        </p:nvSpPr>
        <p:spPr bwMode="auto">
          <a:xfrm>
            <a:off x="5410200" y="3505200"/>
            <a:ext cx="2590800" cy="369888"/>
          </a:xfrm>
          <a:prstGeom prst="rect">
            <a:avLst/>
          </a:prstGeom>
          <a:noFill/>
          <a:ln w="9525">
            <a:noFill/>
            <a:miter lim="800000"/>
            <a:headEnd/>
            <a:tailEnd/>
          </a:ln>
        </p:spPr>
        <p:txBody>
          <a:bodyPr>
            <a:spAutoFit/>
          </a:bodyPr>
          <a:lstStyle/>
          <a:p>
            <a:pPr algn="ctr"/>
            <a:r>
              <a:rPr lang="en-US">
                <a:latin typeface="Calibri" pitchFamily="34" charset="0"/>
              </a:rPr>
              <a:t>Right side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274638"/>
            <a:ext cx="8229600" cy="868362"/>
          </a:xfrm>
        </p:spPr>
        <p:txBody>
          <a:bodyPr/>
          <a:lstStyle/>
          <a:p>
            <a:pPr eaLnBrk="1" hangingPunct="1"/>
            <a:r>
              <a:rPr lang="en-US" b="1" smtClean="0"/>
              <a:t>Posting of ledger</a:t>
            </a:r>
          </a:p>
        </p:txBody>
      </p:sp>
      <p:sp>
        <p:nvSpPr>
          <p:cNvPr id="48131" name="Content Placeholder 2"/>
          <p:cNvSpPr>
            <a:spLocks noGrp="1"/>
          </p:cNvSpPr>
          <p:nvPr>
            <p:ph idx="1"/>
          </p:nvPr>
        </p:nvSpPr>
        <p:spPr>
          <a:xfrm>
            <a:off x="457200" y="1219200"/>
            <a:ext cx="8229600" cy="5410200"/>
          </a:xfrm>
        </p:spPr>
        <p:txBody>
          <a:bodyPr/>
          <a:lstStyle/>
          <a:p>
            <a:pPr lvl="1" algn="just" eaLnBrk="1" hangingPunct="1">
              <a:spcBef>
                <a:spcPts val="1200"/>
              </a:spcBef>
              <a:buFont typeface="Arial" charset="0"/>
              <a:buChar char="•"/>
            </a:pPr>
            <a:r>
              <a:rPr lang="en-US" sz="2900" smtClean="0"/>
              <a:t>For each item a separate new account is to be opened.</a:t>
            </a:r>
          </a:p>
          <a:p>
            <a:pPr lvl="1" algn="just" eaLnBrk="1" hangingPunct="1">
              <a:spcBef>
                <a:spcPts val="1200"/>
              </a:spcBef>
              <a:buFont typeface="Arial" charset="0"/>
              <a:buChar char="•"/>
            </a:pPr>
            <a:r>
              <a:rPr lang="en-US" sz="2900" smtClean="0"/>
              <a:t>For each account there must be a name.  This should be written on the top of the account in the middle.</a:t>
            </a:r>
          </a:p>
          <a:p>
            <a:pPr lvl="1" algn="just" eaLnBrk="1" hangingPunct="1">
              <a:spcBef>
                <a:spcPts val="1200"/>
              </a:spcBef>
              <a:buFont typeface="Arial" charset="0"/>
              <a:buChar char="•"/>
            </a:pPr>
            <a:r>
              <a:rPr lang="en-US" sz="2900" smtClean="0"/>
              <a:t>The debit side of the journal entry is posted to the debit side of the account by starting with </a:t>
            </a:r>
            <a:r>
              <a:rPr lang="en-US" sz="2900" b="1" smtClean="0"/>
              <a:t>To</a:t>
            </a:r>
            <a:r>
              <a:rPr lang="en-US" sz="2900" smtClean="0"/>
              <a:t>.</a:t>
            </a:r>
          </a:p>
          <a:p>
            <a:pPr lvl="1" algn="just" eaLnBrk="1" hangingPunct="1">
              <a:spcBef>
                <a:spcPts val="1200"/>
              </a:spcBef>
              <a:buFont typeface="Arial" charset="0"/>
              <a:buChar char="•"/>
            </a:pPr>
            <a:r>
              <a:rPr lang="en-US" sz="2900" smtClean="0"/>
              <a:t>The credit side of the journal entry is posted on the credit side of the account by starting with </a:t>
            </a:r>
            <a:r>
              <a:rPr lang="en-US" sz="2900" b="1" smtClean="0"/>
              <a:t>By</a:t>
            </a:r>
            <a:r>
              <a:rPr lang="en-US" sz="2900" smtClean="0"/>
              <a: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US" b="1" smtClean="0"/>
              <a:t>Trial Balance</a:t>
            </a:r>
            <a:endParaRPr lang="en-US" smtClean="0"/>
          </a:p>
        </p:txBody>
      </p:sp>
      <p:sp>
        <p:nvSpPr>
          <p:cNvPr id="3" name="Content Placeholder 2"/>
          <p:cNvSpPr>
            <a:spLocks noGrp="1"/>
          </p:cNvSpPr>
          <p:nvPr>
            <p:ph idx="1"/>
          </p:nvPr>
        </p:nvSpPr>
        <p:spPr>
          <a:xfrm>
            <a:off x="457200" y="1295400"/>
            <a:ext cx="8229600" cy="5334000"/>
          </a:xfrm>
        </p:spPr>
        <p:txBody>
          <a:bodyPr rtlCol="0">
            <a:normAutofit fontScale="85000" lnSpcReduction="20000"/>
          </a:bodyPr>
          <a:lstStyle/>
          <a:p>
            <a:pPr algn="just" eaLnBrk="1" fontAlgn="auto" hangingPunct="1">
              <a:lnSpc>
                <a:spcPct val="110000"/>
              </a:lnSpc>
              <a:spcBef>
                <a:spcPts val="1200"/>
              </a:spcBef>
              <a:spcAft>
                <a:spcPts val="0"/>
              </a:spcAft>
              <a:buFont typeface="Arial" pitchFamily="34" charset="0"/>
              <a:buChar char="•"/>
              <a:defRPr/>
            </a:pPr>
            <a:r>
              <a:rPr lang="en-US" dirty="0" smtClean="0"/>
              <a:t>A list of balances of the ledger accounts at a point of time is called trail balance.</a:t>
            </a:r>
          </a:p>
          <a:p>
            <a:pPr algn="just" eaLnBrk="1" fontAlgn="auto" hangingPunct="1">
              <a:lnSpc>
                <a:spcPct val="110000"/>
              </a:lnSpc>
              <a:spcBef>
                <a:spcPts val="1200"/>
              </a:spcBef>
              <a:spcAft>
                <a:spcPts val="0"/>
              </a:spcAft>
              <a:buFont typeface="Arial" pitchFamily="34" charset="0"/>
              <a:buChar char="•"/>
              <a:defRPr/>
            </a:pPr>
            <a:r>
              <a:rPr lang="en-US" dirty="0" smtClean="0"/>
              <a:t>The balances of all the ledger accounts are extracted and are written up in a statement known as Trial Balance and finally totaled up to see if the total of debit balances is equal to the total of credit balances.</a:t>
            </a:r>
          </a:p>
          <a:p>
            <a:pPr algn="just" eaLnBrk="1" fontAlgn="auto" hangingPunct="1">
              <a:lnSpc>
                <a:spcPct val="110000"/>
              </a:lnSpc>
              <a:spcBef>
                <a:spcPts val="1200"/>
              </a:spcBef>
              <a:spcAft>
                <a:spcPts val="0"/>
              </a:spcAft>
              <a:buFont typeface="Arial" pitchFamily="34" charset="0"/>
              <a:buChar char="•"/>
              <a:defRPr/>
            </a:pPr>
            <a:r>
              <a:rPr lang="en-US" dirty="0" smtClean="0"/>
              <a:t>It is a list of ledger account titles and their respective balances.</a:t>
            </a:r>
          </a:p>
          <a:p>
            <a:pPr algn="just" eaLnBrk="1" fontAlgn="auto" hangingPunct="1">
              <a:lnSpc>
                <a:spcPct val="110000"/>
              </a:lnSpc>
              <a:spcBef>
                <a:spcPts val="1200"/>
              </a:spcBef>
              <a:spcAft>
                <a:spcPts val="0"/>
              </a:spcAft>
              <a:buFont typeface="Arial" pitchFamily="34" charset="0"/>
              <a:buChar char="•"/>
              <a:defRPr/>
            </a:pPr>
            <a:r>
              <a:rPr lang="en-US" dirty="0" smtClean="0"/>
              <a:t>As per double entry system, every debit equals to corresponding equal credit.  To prove this, statements of debits and credits will be prepared by accountant. This statement is called trail balance.</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b="1" smtClean="0"/>
              <a:t>Proforma of Trial balance</a:t>
            </a:r>
          </a:p>
        </p:txBody>
      </p:sp>
      <p:graphicFrame>
        <p:nvGraphicFramePr>
          <p:cNvPr id="4" name="Table 3"/>
          <p:cNvGraphicFramePr>
            <a:graphicFrameLocks noGrp="1"/>
          </p:cNvGraphicFramePr>
          <p:nvPr/>
        </p:nvGraphicFramePr>
        <p:xfrm>
          <a:off x="685800" y="2362200"/>
          <a:ext cx="7467601" cy="1295400"/>
        </p:xfrm>
        <a:graphic>
          <a:graphicData uri="http://schemas.openxmlformats.org/drawingml/2006/table">
            <a:tbl>
              <a:tblPr/>
              <a:tblGrid>
                <a:gridCol w="1012053"/>
                <a:gridCol w="3442329"/>
                <a:gridCol w="1466802"/>
                <a:gridCol w="1546417"/>
              </a:tblGrid>
              <a:tr h="675861">
                <a:tc>
                  <a:txBody>
                    <a:bodyPr/>
                    <a:lstStyle/>
                    <a:p>
                      <a:pPr marL="0" marR="0" algn="ctr">
                        <a:spcBef>
                          <a:spcPts val="0"/>
                        </a:spcBef>
                        <a:spcAft>
                          <a:spcPts val="0"/>
                        </a:spcAft>
                      </a:pPr>
                      <a:r>
                        <a:rPr lang="en-US" sz="2400" dirty="0" err="1">
                          <a:latin typeface="Aharoni" pitchFamily="2" charset="-79"/>
                          <a:ea typeface="Calibri"/>
                          <a:cs typeface="Aharoni" pitchFamily="2" charset="-79"/>
                        </a:rPr>
                        <a:t>Sl.No</a:t>
                      </a:r>
                      <a:r>
                        <a:rPr lang="en-US" sz="2400" dirty="0">
                          <a:latin typeface="Aharoni" pitchFamily="2" charset="-79"/>
                          <a:ea typeface="Calibri"/>
                          <a:cs typeface="Aharoni" pitchFamily="2" charset="-79"/>
                        </a:rPr>
                        <a:t>.</a:t>
                      </a:r>
                      <a:endParaRPr lang="en-US" sz="2800" dirty="0">
                        <a:latin typeface="Aharoni" pitchFamily="2" charset="-79"/>
                        <a:ea typeface="Times New Roman"/>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a:latin typeface="Aharoni" pitchFamily="2" charset="-79"/>
                          <a:ea typeface="Calibri"/>
                          <a:cs typeface="Aharoni" pitchFamily="2" charset="-79"/>
                        </a:rPr>
                        <a:t>Name of the Account</a:t>
                      </a:r>
                      <a:endParaRPr lang="en-US" sz="2800">
                        <a:latin typeface="Aharoni" pitchFamily="2" charset="-79"/>
                        <a:ea typeface="Times New Roman"/>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Aharoni" pitchFamily="2" charset="-79"/>
                          <a:ea typeface="Calibri"/>
                          <a:cs typeface="Aharoni" pitchFamily="2" charset="-79"/>
                        </a:rPr>
                        <a:t>Debit </a:t>
                      </a:r>
                      <a:r>
                        <a:rPr lang="en-US" sz="2400" dirty="0" smtClean="0">
                          <a:latin typeface="Aharoni" pitchFamily="2" charset="-79"/>
                          <a:ea typeface="Calibri"/>
                          <a:cs typeface="Aharoni" pitchFamily="2" charset="-79"/>
                        </a:rPr>
                        <a:t>()</a:t>
                      </a:r>
                      <a:endParaRPr lang="en-US" sz="2800" dirty="0">
                        <a:latin typeface="Aharoni" pitchFamily="2" charset="-79"/>
                        <a:ea typeface="Times New Roman"/>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Aharoni" pitchFamily="2" charset="-79"/>
                          <a:ea typeface="Calibri"/>
                          <a:cs typeface="Aharoni" pitchFamily="2" charset="-79"/>
                        </a:rPr>
                        <a:t>Credit </a:t>
                      </a:r>
                      <a:r>
                        <a:rPr lang="en-US" sz="2400" dirty="0" smtClean="0">
                          <a:latin typeface="Aharoni" pitchFamily="2" charset="-79"/>
                          <a:ea typeface="Calibri"/>
                          <a:cs typeface="Aharoni" pitchFamily="2" charset="-79"/>
                        </a:rPr>
                        <a:t>()</a:t>
                      </a:r>
                      <a:endParaRPr lang="en-US" sz="2800" dirty="0">
                        <a:latin typeface="Aharoni" pitchFamily="2" charset="-79"/>
                        <a:ea typeface="Times New Roman"/>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539">
                <a:tc>
                  <a:txBody>
                    <a:bodyPr/>
                    <a:lstStyle/>
                    <a:p>
                      <a:pPr marL="0" marR="0" algn="just">
                        <a:spcBef>
                          <a:spcPts val="0"/>
                        </a:spcBef>
                        <a:spcAft>
                          <a:spcPts val="0"/>
                        </a:spcAft>
                      </a:pPr>
                      <a:endParaRPr lang="en-US" sz="2400" dirty="0">
                        <a:latin typeface="Aharoni" pitchFamily="2" charset="-79"/>
                        <a:ea typeface="Calibri"/>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2400" dirty="0">
                        <a:latin typeface="Aharoni" pitchFamily="2" charset="-79"/>
                        <a:ea typeface="Calibri"/>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2400">
                        <a:latin typeface="Aharoni" pitchFamily="2" charset="-79"/>
                        <a:ea typeface="Calibri"/>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2400" dirty="0">
                        <a:latin typeface="Aharoni" pitchFamily="2" charset="-79"/>
                        <a:ea typeface="Calibri"/>
                        <a:cs typeface="Aharoni" pitchFamily="2" charset="-79"/>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50196" name="Picture 2" descr="Rs."/>
          <p:cNvPicPr>
            <a:picLocks noChangeAspect="1" noChangeArrowheads="1"/>
          </p:cNvPicPr>
          <p:nvPr/>
        </p:nvPicPr>
        <p:blipFill>
          <a:blip r:embed="rId2" r:link="rId3"/>
          <a:srcRect/>
          <a:stretch>
            <a:fillRect/>
          </a:stretch>
        </p:blipFill>
        <p:spPr bwMode="auto">
          <a:xfrm>
            <a:off x="0" y="0"/>
            <a:ext cx="47625" cy="85725"/>
          </a:xfrm>
          <a:prstGeom prst="rect">
            <a:avLst/>
          </a:prstGeom>
          <a:noFill/>
          <a:ln w="9525">
            <a:noFill/>
            <a:miter lim="800000"/>
            <a:headEnd/>
            <a:tailEnd/>
          </a:ln>
        </p:spPr>
      </p:pic>
      <p:pic>
        <p:nvPicPr>
          <p:cNvPr id="50197" name="Picture 1" descr="Rs."/>
          <p:cNvPicPr>
            <a:picLocks noChangeAspect="1" noChangeArrowheads="1"/>
          </p:cNvPicPr>
          <p:nvPr/>
        </p:nvPicPr>
        <p:blipFill>
          <a:blip r:embed="rId2" r:link="rId3"/>
          <a:srcRect/>
          <a:stretch>
            <a:fillRect/>
          </a:stretch>
        </p:blipFill>
        <p:spPr bwMode="auto">
          <a:xfrm>
            <a:off x="0" y="0"/>
            <a:ext cx="47625" cy="85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pPr eaLnBrk="1" hangingPunct="1"/>
            <a:r>
              <a:rPr lang="en-US" smtClean="0"/>
              <a:t>THE PROBLEM</a:t>
            </a:r>
          </a:p>
        </p:txBody>
      </p:sp>
      <p:sp>
        <p:nvSpPr>
          <p:cNvPr id="6147" name="Rectangle 3"/>
          <p:cNvSpPr>
            <a:spLocks noGrp="1" noChangeArrowheads="1"/>
          </p:cNvSpPr>
          <p:nvPr>
            <p:ph idx="1"/>
          </p:nvPr>
        </p:nvSpPr>
        <p:spPr/>
        <p:txBody>
          <a:bodyPr/>
          <a:lstStyle/>
          <a:p>
            <a:pPr eaLnBrk="1" hangingPunct="1"/>
            <a:r>
              <a:rPr lang="en-US" altLang="en-US" smtClean="0"/>
              <a:t>How the records of all customers can be maintain</a:t>
            </a:r>
          </a:p>
        </p:txBody>
      </p:sp>
      <p:pic>
        <p:nvPicPr>
          <p:cNvPr id="6148" name="Picture 4" descr="j0286034"/>
          <p:cNvPicPr>
            <a:picLocks noChangeAspect="1" noChangeArrowheads="1"/>
          </p:cNvPicPr>
          <p:nvPr/>
        </p:nvPicPr>
        <p:blipFill>
          <a:blip r:embed="rId3"/>
          <a:srcRect/>
          <a:stretch>
            <a:fillRect/>
          </a:stretch>
        </p:blipFill>
        <p:spPr bwMode="auto">
          <a:xfrm>
            <a:off x="2743200" y="4616450"/>
            <a:ext cx="2667000" cy="2012950"/>
          </a:xfrm>
          <a:prstGeom prst="rect">
            <a:avLst/>
          </a:prstGeom>
          <a:noFill/>
          <a:ln w="9525">
            <a:noFill/>
            <a:miter lim="800000"/>
            <a:headEnd/>
            <a:tailEnd/>
          </a:ln>
        </p:spPr>
      </p:pic>
      <p:pic>
        <p:nvPicPr>
          <p:cNvPr id="6149" name="Picture 6" descr="j0302953"/>
          <p:cNvPicPr>
            <a:picLocks noChangeAspect="1" noChangeArrowheads="1"/>
          </p:cNvPicPr>
          <p:nvPr/>
        </p:nvPicPr>
        <p:blipFill>
          <a:blip r:embed="rId4"/>
          <a:srcRect/>
          <a:stretch>
            <a:fillRect/>
          </a:stretch>
        </p:blipFill>
        <p:spPr bwMode="auto">
          <a:xfrm>
            <a:off x="3352800" y="2514600"/>
            <a:ext cx="350838" cy="685800"/>
          </a:xfrm>
          <a:prstGeom prst="rect">
            <a:avLst/>
          </a:prstGeom>
          <a:noFill/>
          <a:ln w="9525">
            <a:noFill/>
            <a:miter lim="800000"/>
            <a:headEnd/>
            <a:tailEnd/>
          </a:ln>
        </p:spPr>
      </p:pic>
      <p:pic>
        <p:nvPicPr>
          <p:cNvPr id="6150" name="Picture 7" descr="j0302953"/>
          <p:cNvPicPr>
            <a:picLocks noChangeAspect="1" noChangeArrowheads="1"/>
          </p:cNvPicPr>
          <p:nvPr/>
        </p:nvPicPr>
        <p:blipFill>
          <a:blip r:embed="rId4"/>
          <a:srcRect/>
          <a:stretch>
            <a:fillRect/>
          </a:stretch>
        </p:blipFill>
        <p:spPr bwMode="auto">
          <a:xfrm>
            <a:off x="2514600" y="2514600"/>
            <a:ext cx="350838" cy="685800"/>
          </a:xfrm>
          <a:prstGeom prst="rect">
            <a:avLst/>
          </a:prstGeom>
          <a:noFill/>
          <a:ln w="9525">
            <a:noFill/>
            <a:miter lim="800000"/>
            <a:headEnd/>
            <a:tailEnd/>
          </a:ln>
        </p:spPr>
      </p:pic>
      <p:pic>
        <p:nvPicPr>
          <p:cNvPr id="6151" name="Picture 8" descr="j0302953"/>
          <p:cNvPicPr>
            <a:picLocks noChangeAspect="1" noChangeArrowheads="1"/>
          </p:cNvPicPr>
          <p:nvPr/>
        </p:nvPicPr>
        <p:blipFill>
          <a:blip r:embed="rId4"/>
          <a:srcRect/>
          <a:stretch>
            <a:fillRect/>
          </a:stretch>
        </p:blipFill>
        <p:spPr bwMode="auto">
          <a:xfrm>
            <a:off x="2819400" y="2514600"/>
            <a:ext cx="350838" cy="685800"/>
          </a:xfrm>
          <a:prstGeom prst="rect">
            <a:avLst/>
          </a:prstGeom>
          <a:noFill/>
          <a:ln w="9525">
            <a:noFill/>
            <a:miter lim="800000"/>
            <a:headEnd/>
            <a:tailEnd/>
          </a:ln>
        </p:spPr>
      </p:pic>
      <p:pic>
        <p:nvPicPr>
          <p:cNvPr id="6152" name="Picture 9" descr="j0302953"/>
          <p:cNvPicPr>
            <a:picLocks noChangeAspect="1" noChangeArrowheads="1"/>
          </p:cNvPicPr>
          <p:nvPr/>
        </p:nvPicPr>
        <p:blipFill>
          <a:blip r:embed="rId4"/>
          <a:srcRect/>
          <a:stretch>
            <a:fillRect/>
          </a:stretch>
        </p:blipFill>
        <p:spPr bwMode="auto">
          <a:xfrm>
            <a:off x="3078163" y="2514600"/>
            <a:ext cx="350837" cy="685800"/>
          </a:xfrm>
          <a:prstGeom prst="rect">
            <a:avLst/>
          </a:prstGeom>
          <a:noFill/>
          <a:ln w="9525">
            <a:noFill/>
            <a:miter lim="800000"/>
            <a:headEnd/>
            <a:tailEnd/>
          </a:ln>
        </p:spPr>
      </p:pic>
      <p:pic>
        <p:nvPicPr>
          <p:cNvPr id="6153" name="Picture 10" descr="j0302953"/>
          <p:cNvPicPr>
            <a:picLocks noChangeAspect="1" noChangeArrowheads="1"/>
          </p:cNvPicPr>
          <p:nvPr/>
        </p:nvPicPr>
        <p:blipFill>
          <a:blip r:embed="rId4"/>
          <a:srcRect/>
          <a:stretch>
            <a:fillRect/>
          </a:stretch>
        </p:blipFill>
        <p:spPr bwMode="auto">
          <a:xfrm>
            <a:off x="4602163" y="2514600"/>
            <a:ext cx="350837" cy="685800"/>
          </a:xfrm>
          <a:prstGeom prst="rect">
            <a:avLst/>
          </a:prstGeom>
          <a:noFill/>
          <a:ln w="9525">
            <a:noFill/>
            <a:miter lim="800000"/>
            <a:headEnd/>
            <a:tailEnd/>
          </a:ln>
        </p:spPr>
      </p:pic>
      <p:pic>
        <p:nvPicPr>
          <p:cNvPr id="6154" name="Picture 11" descr="j0302953"/>
          <p:cNvPicPr>
            <a:picLocks noChangeAspect="1" noChangeArrowheads="1"/>
          </p:cNvPicPr>
          <p:nvPr/>
        </p:nvPicPr>
        <p:blipFill>
          <a:blip r:embed="rId4"/>
          <a:srcRect/>
          <a:stretch>
            <a:fillRect/>
          </a:stretch>
        </p:blipFill>
        <p:spPr bwMode="auto">
          <a:xfrm>
            <a:off x="3763963" y="2514600"/>
            <a:ext cx="350837" cy="685800"/>
          </a:xfrm>
          <a:prstGeom prst="rect">
            <a:avLst/>
          </a:prstGeom>
          <a:noFill/>
          <a:ln w="9525">
            <a:noFill/>
            <a:miter lim="800000"/>
            <a:headEnd/>
            <a:tailEnd/>
          </a:ln>
        </p:spPr>
      </p:pic>
      <p:pic>
        <p:nvPicPr>
          <p:cNvPr id="6155" name="Picture 12" descr="j0302953"/>
          <p:cNvPicPr>
            <a:picLocks noChangeAspect="1" noChangeArrowheads="1"/>
          </p:cNvPicPr>
          <p:nvPr/>
        </p:nvPicPr>
        <p:blipFill>
          <a:blip r:embed="rId4"/>
          <a:srcRect/>
          <a:stretch>
            <a:fillRect/>
          </a:stretch>
        </p:blipFill>
        <p:spPr bwMode="auto">
          <a:xfrm>
            <a:off x="4068763" y="2514600"/>
            <a:ext cx="350837" cy="685800"/>
          </a:xfrm>
          <a:prstGeom prst="rect">
            <a:avLst/>
          </a:prstGeom>
          <a:noFill/>
          <a:ln w="9525">
            <a:noFill/>
            <a:miter lim="800000"/>
            <a:headEnd/>
            <a:tailEnd/>
          </a:ln>
        </p:spPr>
      </p:pic>
      <p:pic>
        <p:nvPicPr>
          <p:cNvPr id="6156" name="Picture 13" descr="j0302953"/>
          <p:cNvPicPr>
            <a:picLocks noChangeAspect="1" noChangeArrowheads="1"/>
          </p:cNvPicPr>
          <p:nvPr/>
        </p:nvPicPr>
        <p:blipFill>
          <a:blip r:embed="rId4"/>
          <a:srcRect/>
          <a:stretch>
            <a:fillRect/>
          </a:stretch>
        </p:blipFill>
        <p:spPr bwMode="auto">
          <a:xfrm>
            <a:off x="4327525" y="2514600"/>
            <a:ext cx="350838" cy="685800"/>
          </a:xfrm>
          <a:prstGeom prst="rect">
            <a:avLst/>
          </a:prstGeom>
          <a:noFill/>
          <a:ln w="9525">
            <a:noFill/>
            <a:miter lim="800000"/>
            <a:headEnd/>
            <a:tailEnd/>
          </a:ln>
        </p:spPr>
      </p:pic>
      <p:pic>
        <p:nvPicPr>
          <p:cNvPr id="6157" name="Picture 14" descr="j0302953"/>
          <p:cNvPicPr>
            <a:picLocks noChangeAspect="1" noChangeArrowheads="1"/>
          </p:cNvPicPr>
          <p:nvPr/>
        </p:nvPicPr>
        <p:blipFill>
          <a:blip r:embed="rId4"/>
          <a:srcRect/>
          <a:stretch>
            <a:fillRect/>
          </a:stretch>
        </p:blipFill>
        <p:spPr bwMode="auto">
          <a:xfrm>
            <a:off x="5745163" y="2514600"/>
            <a:ext cx="350837" cy="685800"/>
          </a:xfrm>
          <a:prstGeom prst="rect">
            <a:avLst/>
          </a:prstGeom>
          <a:noFill/>
          <a:ln w="9525">
            <a:noFill/>
            <a:miter lim="800000"/>
            <a:headEnd/>
            <a:tailEnd/>
          </a:ln>
        </p:spPr>
      </p:pic>
      <p:pic>
        <p:nvPicPr>
          <p:cNvPr id="6158" name="Picture 15" descr="j0302953"/>
          <p:cNvPicPr>
            <a:picLocks noChangeAspect="1" noChangeArrowheads="1"/>
          </p:cNvPicPr>
          <p:nvPr/>
        </p:nvPicPr>
        <p:blipFill>
          <a:blip r:embed="rId4"/>
          <a:srcRect/>
          <a:stretch>
            <a:fillRect/>
          </a:stretch>
        </p:blipFill>
        <p:spPr bwMode="auto">
          <a:xfrm>
            <a:off x="4906963" y="2514600"/>
            <a:ext cx="350837" cy="685800"/>
          </a:xfrm>
          <a:prstGeom prst="rect">
            <a:avLst/>
          </a:prstGeom>
          <a:noFill/>
          <a:ln w="9525">
            <a:noFill/>
            <a:miter lim="800000"/>
            <a:headEnd/>
            <a:tailEnd/>
          </a:ln>
        </p:spPr>
      </p:pic>
      <p:pic>
        <p:nvPicPr>
          <p:cNvPr id="6159" name="Picture 16" descr="j0302953"/>
          <p:cNvPicPr>
            <a:picLocks noChangeAspect="1" noChangeArrowheads="1"/>
          </p:cNvPicPr>
          <p:nvPr/>
        </p:nvPicPr>
        <p:blipFill>
          <a:blip r:embed="rId4"/>
          <a:srcRect/>
          <a:stretch>
            <a:fillRect/>
          </a:stretch>
        </p:blipFill>
        <p:spPr bwMode="auto">
          <a:xfrm>
            <a:off x="5211763" y="2514600"/>
            <a:ext cx="350837" cy="685800"/>
          </a:xfrm>
          <a:prstGeom prst="rect">
            <a:avLst/>
          </a:prstGeom>
          <a:noFill/>
          <a:ln w="9525">
            <a:noFill/>
            <a:miter lim="800000"/>
            <a:headEnd/>
            <a:tailEnd/>
          </a:ln>
        </p:spPr>
      </p:pic>
      <p:pic>
        <p:nvPicPr>
          <p:cNvPr id="6160" name="Picture 17" descr="j0302953"/>
          <p:cNvPicPr>
            <a:picLocks noChangeAspect="1" noChangeArrowheads="1"/>
          </p:cNvPicPr>
          <p:nvPr/>
        </p:nvPicPr>
        <p:blipFill>
          <a:blip r:embed="rId4"/>
          <a:srcRect/>
          <a:stretch>
            <a:fillRect/>
          </a:stretch>
        </p:blipFill>
        <p:spPr bwMode="auto">
          <a:xfrm>
            <a:off x="5470525" y="2514600"/>
            <a:ext cx="350838" cy="685800"/>
          </a:xfrm>
          <a:prstGeom prst="rect">
            <a:avLst/>
          </a:prstGeom>
          <a:noFill/>
          <a:ln w="9525">
            <a:noFill/>
            <a:miter lim="800000"/>
            <a:headEnd/>
            <a:tailEnd/>
          </a:ln>
        </p:spPr>
      </p:pic>
      <p:pic>
        <p:nvPicPr>
          <p:cNvPr id="6161" name="Picture 18" descr="j0302953"/>
          <p:cNvPicPr>
            <a:picLocks noChangeAspect="1" noChangeArrowheads="1"/>
          </p:cNvPicPr>
          <p:nvPr/>
        </p:nvPicPr>
        <p:blipFill>
          <a:blip r:embed="rId4"/>
          <a:srcRect/>
          <a:stretch>
            <a:fillRect/>
          </a:stretch>
        </p:blipFill>
        <p:spPr bwMode="auto">
          <a:xfrm>
            <a:off x="3352800" y="3200400"/>
            <a:ext cx="350838" cy="685800"/>
          </a:xfrm>
          <a:prstGeom prst="rect">
            <a:avLst/>
          </a:prstGeom>
          <a:noFill/>
          <a:ln w="9525">
            <a:noFill/>
            <a:miter lim="800000"/>
            <a:headEnd/>
            <a:tailEnd/>
          </a:ln>
        </p:spPr>
      </p:pic>
      <p:pic>
        <p:nvPicPr>
          <p:cNvPr id="6162" name="Picture 19" descr="j0302953"/>
          <p:cNvPicPr>
            <a:picLocks noChangeAspect="1" noChangeArrowheads="1"/>
          </p:cNvPicPr>
          <p:nvPr/>
        </p:nvPicPr>
        <p:blipFill>
          <a:blip r:embed="rId4"/>
          <a:srcRect/>
          <a:stretch>
            <a:fillRect/>
          </a:stretch>
        </p:blipFill>
        <p:spPr bwMode="auto">
          <a:xfrm>
            <a:off x="2514600" y="3200400"/>
            <a:ext cx="350838" cy="685800"/>
          </a:xfrm>
          <a:prstGeom prst="rect">
            <a:avLst/>
          </a:prstGeom>
          <a:noFill/>
          <a:ln w="9525">
            <a:noFill/>
            <a:miter lim="800000"/>
            <a:headEnd/>
            <a:tailEnd/>
          </a:ln>
        </p:spPr>
      </p:pic>
      <p:pic>
        <p:nvPicPr>
          <p:cNvPr id="6163" name="Picture 20" descr="j0302953"/>
          <p:cNvPicPr>
            <a:picLocks noChangeAspect="1" noChangeArrowheads="1"/>
          </p:cNvPicPr>
          <p:nvPr/>
        </p:nvPicPr>
        <p:blipFill>
          <a:blip r:embed="rId4"/>
          <a:srcRect/>
          <a:stretch>
            <a:fillRect/>
          </a:stretch>
        </p:blipFill>
        <p:spPr bwMode="auto">
          <a:xfrm>
            <a:off x="2819400" y="3200400"/>
            <a:ext cx="350838" cy="685800"/>
          </a:xfrm>
          <a:prstGeom prst="rect">
            <a:avLst/>
          </a:prstGeom>
          <a:noFill/>
          <a:ln w="9525">
            <a:noFill/>
            <a:miter lim="800000"/>
            <a:headEnd/>
            <a:tailEnd/>
          </a:ln>
        </p:spPr>
      </p:pic>
      <p:pic>
        <p:nvPicPr>
          <p:cNvPr id="6164" name="Picture 21" descr="j0302953"/>
          <p:cNvPicPr>
            <a:picLocks noChangeAspect="1" noChangeArrowheads="1"/>
          </p:cNvPicPr>
          <p:nvPr/>
        </p:nvPicPr>
        <p:blipFill>
          <a:blip r:embed="rId4"/>
          <a:srcRect/>
          <a:stretch>
            <a:fillRect/>
          </a:stretch>
        </p:blipFill>
        <p:spPr bwMode="auto">
          <a:xfrm>
            <a:off x="3078163" y="3200400"/>
            <a:ext cx="350837" cy="685800"/>
          </a:xfrm>
          <a:prstGeom prst="rect">
            <a:avLst/>
          </a:prstGeom>
          <a:noFill/>
          <a:ln w="9525">
            <a:noFill/>
            <a:miter lim="800000"/>
            <a:headEnd/>
            <a:tailEnd/>
          </a:ln>
        </p:spPr>
      </p:pic>
      <p:pic>
        <p:nvPicPr>
          <p:cNvPr id="6165" name="Picture 22" descr="j0302953"/>
          <p:cNvPicPr>
            <a:picLocks noChangeAspect="1" noChangeArrowheads="1"/>
          </p:cNvPicPr>
          <p:nvPr/>
        </p:nvPicPr>
        <p:blipFill>
          <a:blip r:embed="rId4"/>
          <a:srcRect/>
          <a:stretch>
            <a:fillRect/>
          </a:stretch>
        </p:blipFill>
        <p:spPr bwMode="auto">
          <a:xfrm>
            <a:off x="4572000" y="3200400"/>
            <a:ext cx="350838" cy="685800"/>
          </a:xfrm>
          <a:prstGeom prst="rect">
            <a:avLst/>
          </a:prstGeom>
          <a:noFill/>
          <a:ln w="9525">
            <a:noFill/>
            <a:miter lim="800000"/>
            <a:headEnd/>
            <a:tailEnd/>
          </a:ln>
        </p:spPr>
      </p:pic>
      <p:pic>
        <p:nvPicPr>
          <p:cNvPr id="6166" name="Picture 23" descr="j0302953"/>
          <p:cNvPicPr>
            <a:picLocks noChangeAspect="1" noChangeArrowheads="1"/>
          </p:cNvPicPr>
          <p:nvPr/>
        </p:nvPicPr>
        <p:blipFill>
          <a:blip r:embed="rId4"/>
          <a:srcRect/>
          <a:stretch>
            <a:fillRect/>
          </a:stretch>
        </p:blipFill>
        <p:spPr bwMode="auto">
          <a:xfrm>
            <a:off x="3733800" y="3200400"/>
            <a:ext cx="350838" cy="685800"/>
          </a:xfrm>
          <a:prstGeom prst="rect">
            <a:avLst/>
          </a:prstGeom>
          <a:noFill/>
          <a:ln w="9525">
            <a:noFill/>
            <a:miter lim="800000"/>
            <a:headEnd/>
            <a:tailEnd/>
          </a:ln>
        </p:spPr>
      </p:pic>
      <p:pic>
        <p:nvPicPr>
          <p:cNvPr id="6167" name="Picture 24" descr="j0302953"/>
          <p:cNvPicPr>
            <a:picLocks noChangeAspect="1" noChangeArrowheads="1"/>
          </p:cNvPicPr>
          <p:nvPr/>
        </p:nvPicPr>
        <p:blipFill>
          <a:blip r:embed="rId4"/>
          <a:srcRect/>
          <a:stretch>
            <a:fillRect/>
          </a:stretch>
        </p:blipFill>
        <p:spPr bwMode="auto">
          <a:xfrm>
            <a:off x="4038600" y="3200400"/>
            <a:ext cx="350838" cy="685800"/>
          </a:xfrm>
          <a:prstGeom prst="rect">
            <a:avLst/>
          </a:prstGeom>
          <a:noFill/>
          <a:ln w="9525">
            <a:noFill/>
            <a:miter lim="800000"/>
            <a:headEnd/>
            <a:tailEnd/>
          </a:ln>
        </p:spPr>
      </p:pic>
      <p:pic>
        <p:nvPicPr>
          <p:cNvPr id="6168" name="Picture 25" descr="j0302953"/>
          <p:cNvPicPr>
            <a:picLocks noChangeAspect="1" noChangeArrowheads="1"/>
          </p:cNvPicPr>
          <p:nvPr/>
        </p:nvPicPr>
        <p:blipFill>
          <a:blip r:embed="rId4"/>
          <a:srcRect/>
          <a:stretch>
            <a:fillRect/>
          </a:stretch>
        </p:blipFill>
        <p:spPr bwMode="auto">
          <a:xfrm>
            <a:off x="4297363" y="3200400"/>
            <a:ext cx="350837" cy="685800"/>
          </a:xfrm>
          <a:prstGeom prst="rect">
            <a:avLst/>
          </a:prstGeom>
          <a:noFill/>
          <a:ln w="9525">
            <a:noFill/>
            <a:miter lim="800000"/>
            <a:headEnd/>
            <a:tailEnd/>
          </a:ln>
        </p:spPr>
      </p:pic>
      <p:pic>
        <p:nvPicPr>
          <p:cNvPr id="6169" name="Picture 26" descr="j0302953"/>
          <p:cNvPicPr>
            <a:picLocks noChangeAspect="1" noChangeArrowheads="1"/>
          </p:cNvPicPr>
          <p:nvPr/>
        </p:nvPicPr>
        <p:blipFill>
          <a:blip r:embed="rId4"/>
          <a:srcRect/>
          <a:stretch>
            <a:fillRect/>
          </a:stretch>
        </p:blipFill>
        <p:spPr bwMode="auto">
          <a:xfrm>
            <a:off x="5715000" y="3200400"/>
            <a:ext cx="350838" cy="685800"/>
          </a:xfrm>
          <a:prstGeom prst="rect">
            <a:avLst/>
          </a:prstGeom>
          <a:noFill/>
          <a:ln w="9525">
            <a:noFill/>
            <a:miter lim="800000"/>
            <a:headEnd/>
            <a:tailEnd/>
          </a:ln>
        </p:spPr>
      </p:pic>
      <p:pic>
        <p:nvPicPr>
          <p:cNvPr id="6170" name="Picture 27" descr="j0302953"/>
          <p:cNvPicPr>
            <a:picLocks noChangeAspect="1" noChangeArrowheads="1"/>
          </p:cNvPicPr>
          <p:nvPr/>
        </p:nvPicPr>
        <p:blipFill>
          <a:blip r:embed="rId4"/>
          <a:srcRect/>
          <a:stretch>
            <a:fillRect/>
          </a:stretch>
        </p:blipFill>
        <p:spPr bwMode="auto">
          <a:xfrm>
            <a:off x="4876800" y="3200400"/>
            <a:ext cx="350838" cy="685800"/>
          </a:xfrm>
          <a:prstGeom prst="rect">
            <a:avLst/>
          </a:prstGeom>
          <a:noFill/>
          <a:ln w="9525">
            <a:noFill/>
            <a:miter lim="800000"/>
            <a:headEnd/>
            <a:tailEnd/>
          </a:ln>
        </p:spPr>
      </p:pic>
      <p:pic>
        <p:nvPicPr>
          <p:cNvPr id="6171" name="Picture 28" descr="j0302953"/>
          <p:cNvPicPr>
            <a:picLocks noChangeAspect="1" noChangeArrowheads="1"/>
          </p:cNvPicPr>
          <p:nvPr/>
        </p:nvPicPr>
        <p:blipFill>
          <a:blip r:embed="rId4"/>
          <a:srcRect/>
          <a:stretch>
            <a:fillRect/>
          </a:stretch>
        </p:blipFill>
        <p:spPr bwMode="auto">
          <a:xfrm>
            <a:off x="5181600" y="3200400"/>
            <a:ext cx="350838" cy="685800"/>
          </a:xfrm>
          <a:prstGeom prst="rect">
            <a:avLst/>
          </a:prstGeom>
          <a:noFill/>
          <a:ln w="9525">
            <a:noFill/>
            <a:miter lim="800000"/>
            <a:headEnd/>
            <a:tailEnd/>
          </a:ln>
        </p:spPr>
      </p:pic>
      <p:pic>
        <p:nvPicPr>
          <p:cNvPr id="6172" name="Picture 29" descr="j0302953"/>
          <p:cNvPicPr>
            <a:picLocks noChangeAspect="1" noChangeArrowheads="1"/>
          </p:cNvPicPr>
          <p:nvPr/>
        </p:nvPicPr>
        <p:blipFill>
          <a:blip r:embed="rId4"/>
          <a:srcRect/>
          <a:stretch>
            <a:fillRect/>
          </a:stretch>
        </p:blipFill>
        <p:spPr bwMode="auto">
          <a:xfrm>
            <a:off x="5440363" y="3200400"/>
            <a:ext cx="350837" cy="685800"/>
          </a:xfrm>
          <a:prstGeom prst="rect">
            <a:avLst/>
          </a:prstGeom>
          <a:noFill/>
          <a:ln w="9525">
            <a:noFill/>
            <a:miter lim="800000"/>
            <a:headEnd/>
            <a:tailEnd/>
          </a:ln>
        </p:spPr>
      </p:pic>
      <p:pic>
        <p:nvPicPr>
          <p:cNvPr id="6173" name="Picture 30" descr="j0302953"/>
          <p:cNvPicPr>
            <a:picLocks noChangeAspect="1" noChangeArrowheads="1"/>
          </p:cNvPicPr>
          <p:nvPr/>
        </p:nvPicPr>
        <p:blipFill>
          <a:blip r:embed="rId4"/>
          <a:srcRect/>
          <a:stretch>
            <a:fillRect/>
          </a:stretch>
        </p:blipFill>
        <p:spPr bwMode="auto">
          <a:xfrm>
            <a:off x="3352800" y="3581400"/>
            <a:ext cx="350838" cy="685800"/>
          </a:xfrm>
          <a:prstGeom prst="rect">
            <a:avLst/>
          </a:prstGeom>
          <a:noFill/>
          <a:ln w="9525">
            <a:noFill/>
            <a:miter lim="800000"/>
            <a:headEnd/>
            <a:tailEnd/>
          </a:ln>
        </p:spPr>
      </p:pic>
      <p:pic>
        <p:nvPicPr>
          <p:cNvPr id="6174" name="Picture 31" descr="j0302953"/>
          <p:cNvPicPr>
            <a:picLocks noChangeAspect="1" noChangeArrowheads="1"/>
          </p:cNvPicPr>
          <p:nvPr/>
        </p:nvPicPr>
        <p:blipFill>
          <a:blip r:embed="rId4"/>
          <a:srcRect/>
          <a:stretch>
            <a:fillRect/>
          </a:stretch>
        </p:blipFill>
        <p:spPr bwMode="auto">
          <a:xfrm>
            <a:off x="2514600" y="3581400"/>
            <a:ext cx="350838" cy="685800"/>
          </a:xfrm>
          <a:prstGeom prst="rect">
            <a:avLst/>
          </a:prstGeom>
          <a:noFill/>
          <a:ln w="9525">
            <a:noFill/>
            <a:miter lim="800000"/>
            <a:headEnd/>
            <a:tailEnd/>
          </a:ln>
        </p:spPr>
      </p:pic>
      <p:pic>
        <p:nvPicPr>
          <p:cNvPr id="6175" name="Picture 32" descr="j0302953"/>
          <p:cNvPicPr>
            <a:picLocks noChangeAspect="1" noChangeArrowheads="1"/>
          </p:cNvPicPr>
          <p:nvPr/>
        </p:nvPicPr>
        <p:blipFill>
          <a:blip r:embed="rId4"/>
          <a:srcRect/>
          <a:stretch>
            <a:fillRect/>
          </a:stretch>
        </p:blipFill>
        <p:spPr bwMode="auto">
          <a:xfrm>
            <a:off x="2819400" y="3581400"/>
            <a:ext cx="350838" cy="685800"/>
          </a:xfrm>
          <a:prstGeom prst="rect">
            <a:avLst/>
          </a:prstGeom>
          <a:noFill/>
          <a:ln w="9525">
            <a:noFill/>
            <a:miter lim="800000"/>
            <a:headEnd/>
            <a:tailEnd/>
          </a:ln>
        </p:spPr>
      </p:pic>
      <p:pic>
        <p:nvPicPr>
          <p:cNvPr id="6176" name="Picture 33" descr="j0302953"/>
          <p:cNvPicPr>
            <a:picLocks noChangeAspect="1" noChangeArrowheads="1"/>
          </p:cNvPicPr>
          <p:nvPr/>
        </p:nvPicPr>
        <p:blipFill>
          <a:blip r:embed="rId4"/>
          <a:srcRect/>
          <a:stretch>
            <a:fillRect/>
          </a:stretch>
        </p:blipFill>
        <p:spPr bwMode="auto">
          <a:xfrm>
            <a:off x="3078163" y="3581400"/>
            <a:ext cx="350837" cy="685800"/>
          </a:xfrm>
          <a:prstGeom prst="rect">
            <a:avLst/>
          </a:prstGeom>
          <a:noFill/>
          <a:ln w="9525">
            <a:noFill/>
            <a:miter lim="800000"/>
            <a:headEnd/>
            <a:tailEnd/>
          </a:ln>
        </p:spPr>
      </p:pic>
      <p:pic>
        <p:nvPicPr>
          <p:cNvPr id="6177" name="Picture 34" descr="j0302953"/>
          <p:cNvPicPr>
            <a:picLocks noChangeAspect="1" noChangeArrowheads="1"/>
          </p:cNvPicPr>
          <p:nvPr/>
        </p:nvPicPr>
        <p:blipFill>
          <a:blip r:embed="rId4"/>
          <a:srcRect/>
          <a:stretch>
            <a:fillRect/>
          </a:stretch>
        </p:blipFill>
        <p:spPr bwMode="auto">
          <a:xfrm>
            <a:off x="4525963" y="3581400"/>
            <a:ext cx="350837" cy="685800"/>
          </a:xfrm>
          <a:prstGeom prst="rect">
            <a:avLst/>
          </a:prstGeom>
          <a:noFill/>
          <a:ln w="9525">
            <a:noFill/>
            <a:miter lim="800000"/>
            <a:headEnd/>
            <a:tailEnd/>
          </a:ln>
        </p:spPr>
      </p:pic>
      <p:pic>
        <p:nvPicPr>
          <p:cNvPr id="6178" name="Picture 35" descr="j0302953"/>
          <p:cNvPicPr>
            <a:picLocks noChangeAspect="1" noChangeArrowheads="1"/>
          </p:cNvPicPr>
          <p:nvPr/>
        </p:nvPicPr>
        <p:blipFill>
          <a:blip r:embed="rId4"/>
          <a:srcRect/>
          <a:stretch>
            <a:fillRect/>
          </a:stretch>
        </p:blipFill>
        <p:spPr bwMode="auto">
          <a:xfrm>
            <a:off x="3687763" y="3581400"/>
            <a:ext cx="350837" cy="685800"/>
          </a:xfrm>
          <a:prstGeom prst="rect">
            <a:avLst/>
          </a:prstGeom>
          <a:noFill/>
          <a:ln w="9525">
            <a:noFill/>
            <a:miter lim="800000"/>
            <a:headEnd/>
            <a:tailEnd/>
          </a:ln>
        </p:spPr>
      </p:pic>
      <p:pic>
        <p:nvPicPr>
          <p:cNvPr id="6179" name="Picture 36" descr="j0302953"/>
          <p:cNvPicPr>
            <a:picLocks noChangeAspect="1" noChangeArrowheads="1"/>
          </p:cNvPicPr>
          <p:nvPr/>
        </p:nvPicPr>
        <p:blipFill>
          <a:blip r:embed="rId4"/>
          <a:srcRect/>
          <a:stretch>
            <a:fillRect/>
          </a:stretch>
        </p:blipFill>
        <p:spPr bwMode="auto">
          <a:xfrm>
            <a:off x="3992563" y="3581400"/>
            <a:ext cx="350837" cy="685800"/>
          </a:xfrm>
          <a:prstGeom prst="rect">
            <a:avLst/>
          </a:prstGeom>
          <a:noFill/>
          <a:ln w="9525">
            <a:noFill/>
            <a:miter lim="800000"/>
            <a:headEnd/>
            <a:tailEnd/>
          </a:ln>
        </p:spPr>
      </p:pic>
      <p:pic>
        <p:nvPicPr>
          <p:cNvPr id="6180" name="Picture 37" descr="j0302953"/>
          <p:cNvPicPr>
            <a:picLocks noChangeAspect="1" noChangeArrowheads="1"/>
          </p:cNvPicPr>
          <p:nvPr/>
        </p:nvPicPr>
        <p:blipFill>
          <a:blip r:embed="rId4"/>
          <a:srcRect/>
          <a:stretch>
            <a:fillRect/>
          </a:stretch>
        </p:blipFill>
        <p:spPr bwMode="auto">
          <a:xfrm>
            <a:off x="4251325" y="3581400"/>
            <a:ext cx="350838" cy="685800"/>
          </a:xfrm>
          <a:prstGeom prst="rect">
            <a:avLst/>
          </a:prstGeom>
          <a:noFill/>
          <a:ln w="9525">
            <a:noFill/>
            <a:miter lim="800000"/>
            <a:headEnd/>
            <a:tailEnd/>
          </a:ln>
        </p:spPr>
      </p:pic>
      <p:pic>
        <p:nvPicPr>
          <p:cNvPr id="6181" name="Picture 38" descr="j0302953"/>
          <p:cNvPicPr>
            <a:picLocks noChangeAspect="1" noChangeArrowheads="1"/>
          </p:cNvPicPr>
          <p:nvPr/>
        </p:nvPicPr>
        <p:blipFill>
          <a:blip r:embed="rId4"/>
          <a:srcRect/>
          <a:stretch>
            <a:fillRect/>
          </a:stretch>
        </p:blipFill>
        <p:spPr bwMode="auto">
          <a:xfrm>
            <a:off x="5668963" y="3581400"/>
            <a:ext cx="350837" cy="685800"/>
          </a:xfrm>
          <a:prstGeom prst="rect">
            <a:avLst/>
          </a:prstGeom>
          <a:noFill/>
          <a:ln w="9525">
            <a:noFill/>
            <a:miter lim="800000"/>
            <a:headEnd/>
            <a:tailEnd/>
          </a:ln>
        </p:spPr>
      </p:pic>
      <p:pic>
        <p:nvPicPr>
          <p:cNvPr id="6182" name="Picture 39" descr="j0302953"/>
          <p:cNvPicPr>
            <a:picLocks noChangeAspect="1" noChangeArrowheads="1"/>
          </p:cNvPicPr>
          <p:nvPr/>
        </p:nvPicPr>
        <p:blipFill>
          <a:blip r:embed="rId4"/>
          <a:srcRect/>
          <a:stretch>
            <a:fillRect/>
          </a:stretch>
        </p:blipFill>
        <p:spPr bwMode="auto">
          <a:xfrm>
            <a:off x="4830763" y="3581400"/>
            <a:ext cx="350837" cy="685800"/>
          </a:xfrm>
          <a:prstGeom prst="rect">
            <a:avLst/>
          </a:prstGeom>
          <a:noFill/>
          <a:ln w="9525">
            <a:noFill/>
            <a:miter lim="800000"/>
            <a:headEnd/>
            <a:tailEnd/>
          </a:ln>
        </p:spPr>
      </p:pic>
      <p:pic>
        <p:nvPicPr>
          <p:cNvPr id="6183" name="Picture 40" descr="j0302953"/>
          <p:cNvPicPr>
            <a:picLocks noChangeAspect="1" noChangeArrowheads="1"/>
          </p:cNvPicPr>
          <p:nvPr/>
        </p:nvPicPr>
        <p:blipFill>
          <a:blip r:embed="rId4"/>
          <a:srcRect/>
          <a:stretch>
            <a:fillRect/>
          </a:stretch>
        </p:blipFill>
        <p:spPr bwMode="auto">
          <a:xfrm>
            <a:off x="5135563" y="3581400"/>
            <a:ext cx="350837" cy="685800"/>
          </a:xfrm>
          <a:prstGeom prst="rect">
            <a:avLst/>
          </a:prstGeom>
          <a:noFill/>
          <a:ln w="9525">
            <a:noFill/>
            <a:miter lim="800000"/>
            <a:headEnd/>
            <a:tailEnd/>
          </a:ln>
        </p:spPr>
      </p:pic>
      <p:pic>
        <p:nvPicPr>
          <p:cNvPr id="6184" name="Picture 41" descr="j0302953"/>
          <p:cNvPicPr>
            <a:picLocks noChangeAspect="1" noChangeArrowheads="1"/>
          </p:cNvPicPr>
          <p:nvPr/>
        </p:nvPicPr>
        <p:blipFill>
          <a:blip r:embed="rId4"/>
          <a:srcRect/>
          <a:stretch>
            <a:fillRect/>
          </a:stretch>
        </p:blipFill>
        <p:spPr bwMode="auto">
          <a:xfrm>
            <a:off x="5394325" y="3581400"/>
            <a:ext cx="350838" cy="68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457200" y="228600"/>
            <a:ext cx="8229600" cy="792163"/>
          </a:xfrm>
        </p:spPr>
        <p:txBody>
          <a:bodyPr/>
          <a:lstStyle/>
          <a:p>
            <a:pPr eaLnBrk="1" hangingPunct="1"/>
            <a:r>
              <a:rPr lang="en-US" b="1" smtClean="0"/>
              <a:t>Errors</a:t>
            </a:r>
            <a:endParaRPr lang="en-US" smtClean="0"/>
          </a:p>
        </p:txBody>
      </p:sp>
      <p:sp>
        <p:nvSpPr>
          <p:cNvPr id="3" name="Content Placeholder 2"/>
          <p:cNvSpPr>
            <a:spLocks noGrp="1"/>
          </p:cNvSpPr>
          <p:nvPr>
            <p:ph idx="1"/>
          </p:nvPr>
        </p:nvSpPr>
        <p:spPr>
          <a:xfrm>
            <a:off x="457200" y="1066800"/>
            <a:ext cx="8229600" cy="5334000"/>
          </a:xfrm>
        </p:spPr>
        <p:txBody>
          <a:bodyPr rtlCol="0">
            <a:normAutofit fontScale="92500" lnSpcReduction="20000"/>
          </a:bodyPr>
          <a:lstStyle/>
          <a:p>
            <a:pPr algn="just" eaLnBrk="1" fontAlgn="auto" hangingPunct="1">
              <a:lnSpc>
                <a:spcPct val="120000"/>
              </a:lnSpc>
              <a:spcBef>
                <a:spcPts val="1200"/>
              </a:spcBef>
              <a:spcAft>
                <a:spcPts val="0"/>
              </a:spcAft>
              <a:buFont typeface="Arial" pitchFamily="34" charset="0"/>
              <a:buChar char="•"/>
              <a:defRPr/>
            </a:pPr>
            <a:r>
              <a:rPr lang="en-US" dirty="0" smtClean="0"/>
              <a:t>Omission of any entry in a subsidiary book.</a:t>
            </a:r>
          </a:p>
          <a:p>
            <a:pPr algn="just" eaLnBrk="1" fontAlgn="auto" hangingPunct="1">
              <a:lnSpc>
                <a:spcPct val="120000"/>
              </a:lnSpc>
              <a:spcBef>
                <a:spcPts val="1200"/>
              </a:spcBef>
              <a:spcAft>
                <a:spcPts val="0"/>
              </a:spcAft>
              <a:buFont typeface="Arial" pitchFamily="34" charset="0"/>
              <a:buChar char="•"/>
              <a:defRPr/>
            </a:pPr>
            <a:r>
              <a:rPr lang="en-US" dirty="0" smtClean="0"/>
              <a:t>A wrong entry in a subsidiary book.</a:t>
            </a:r>
          </a:p>
          <a:p>
            <a:pPr algn="just" eaLnBrk="1" fontAlgn="auto" hangingPunct="1">
              <a:lnSpc>
                <a:spcPct val="120000"/>
              </a:lnSpc>
              <a:spcBef>
                <a:spcPts val="1200"/>
              </a:spcBef>
              <a:spcAft>
                <a:spcPts val="0"/>
              </a:spcAft>
              <a:buFont typeface="Arial" pitchFamily="34" charset="0"/>
              <a:buChar char="•"/>
              <a:defRPr/>
            </a:pPr>
            <a:r>
              <a:rPr lang="en-US" dirty="0" smtClean="0"/>
              <a:t>Posting an item to the correct side but in the wrong account.  Purchase from X and credited to Y.</a:t>
            </a:r>
          </a:p>
          <a:p>
            <a:pPr algn="just" eaLnBrk="1" fontAlgn="auto" hangingPunct="1">
              <a:lnSpc>
                <a:spcPct val="120000"/>
              </a:lnSpc>
              <a:spcBef>
                <a:spcPts val="1200"/>
              </a:spcBef>
              <a:spcAft>
                <a:spcPts val="0"/>
              </a:spcAft>
              <a:buFont typeface="Arial" pitchFamily="34" charset="0"/>
              <a:buChar char="•"/>
              <a:defRPr/>
            </a:pPr>
            <a:r>
              <a:rPr lang="en-US" dirty="0" smtClean="0"/>
              <a:t>Compensating errors.</a:t>
            </a:r>
          </a:p>
          <a:p>
            <a:pPr algn="just" eaLnBrk="1" fontAlgn="auto" hangingPunct="1">
              <a:lnSpc>
                <a:spcPct val="120000"/>
              </a:lnSpc>
              <a:spcBef>
                <a:spcPts val="1200"/>
              </a:spcBef>
              <a:spcAft>
                <a:spcPts val="0"/>
              </a:spcAft>
              <a:buFont typeface="Arial" pitchFamily="34" charset="0"/>
              <a:buChar char="•"/>
              <a:defRPr/>
            </a:pPr>
            <a:r>
              <a:rPr lang="en-US" dirty="0" smtClean="0"/>
              <a:t>Errors of principles.  These errors will not affect the agreement of the Trial Balance as they arise from the debiting or crediting of wrong heads of accounts.</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274638"/>
            <a:ext cx="8229600" cy="792162"/>
          </a:xfrm>
        </p:spPr>
        <p:txBody>
          <a:bodyPr/>
          <a:lstStyle/>
          <a:p>
            <a:pPr eaLnBrk="1" hangingPunct="1"/>
            <a:r>
              <a:rPr lang="en-US" b="1" smtClean="0"/>
              <a:t>Disagreement of the Trial Balance</a:t>
            </a:r>
            <a:endParaRPr lang="en-US" smtClean="0"/>
          </a:p>
        </p:txBody>
      </p:sp>
      <p:sp>
        <p:nvSpPr>
          <p:cNvPr id="52227" name="Content Placeholder 2"/>
          <p:cNvSpPr>
            <a:spLocks noGrp="1"/>
          </p:cNvSpPr>
          <p:nvPr>
            <p:ph idx="1"/>
          </p:nvPr>
        </p:nvSpPr>
        <p:spPr>
          <a:xfrm>
            <a:off x="533400" y="1143000"/>
            <a:ext cx="8229600" cy="6248400"/>
          </a:xfrm>
        </p:spPr>
        <p:txBody>
          <a:bodyPr/>
          <a:lstStyle/>
          <a:p>
            <a:pPr eaLnBrk="1" hangingPunct="1">
              <a:spcBef>
                <a:spcPts val="1200"/>
              </a:spcBef>
            </a:pPr>
            <a:r>
              <a:rPr lang="en-US" sz="2400" smtClean="0"/>
              <a:t>An item omitted to be posted from a subsidiary book into the ledger</a:t>
            </a:r>
          </a:p>
          <a:p>
            <a:pPr eaLnBrk="1" hangingPunct="1">
              <a:spcBef>
                <a:spcPts val="1200"/>
              </a:spcBef>
            </a:pPr>
            <a:r>
              <a:rPr lang="en-US" sz="2400" smtClean="0"/>
              <a:t>Posting of wrong amount to a ledger account.</a:t>
            </a:r>
          </a:p>
          <a:p>
            <a:pPr eaLnBrk="1" hangingPunct="1">
              <a:spcBef>
                <a:spcPts val="1200"/>
              </a:spcBef>
            </a:pPr>
            <a:r>
              <a:rPr lang="en-US" sz="2400" smtClean="0"/>
              <a:t>Posting an amount to the wrong side of the ledger account.</a:t>
            </a:r>
          </a:p>
          <a:p>
            <a:pPr eaLnBrk="1" hangingPunct="1">
              <a:spcBef>
                <a:spcPts val="1200"/>
              </a:spcBef>
            </a:pPr>
            <a:r>
              <a:rPr lang="en-US" sz="2400" smtClean="0"/>
              <a:t>Wrong additions or balancing of ledger accounts.</a:t>
            </a:r>
          </a:p>
          <a:p>
            <a:pPr eaLnBrk="1" hangingPunct="1">
              <a:spcBef>
                <a:spcPts val="1200"/>
              </a:spcBef>
            </a:pPr>
            <a:r>
              <a:rPr lang="en-US" sz="2400" smtClean="0"/>
              <a:t>Wrong totaling of subsidiary books.</a:t>
            </a:r>
          </a:p>
          <a:p>
            <a:pPr eaLnBrk="1" hangingPunct="1">
              <a:spcBef>
                <a:spcPts val="1200"/>
              </a:spcBef>
            </a:pPr>
            <a:r>
              <a:rPr lang="en-US" sz="2400" smtClean="0"/>
              <a:t>An item in the subsidiary book posted twice to a ledger account.</a:t>
            </a:r>
          </a:p>
          <a:p>
            <a:pPr eaLnBrk="1" hangingPunct="1">
              <a:spcBef>
                <a:spcPts val="1200"/>
              </a:spcBef>
            </a:pPr>
            <a:r>
              <a:rPr lang="en-US" sz="2400" smtClean="0"/>
              <a:t>Balance of some accounts written to the wrong side of the Trial Balance.</a:t>
            </a:r>
          </a:p>
          <a:p>
            <a:pPr eaLnBrk="1" hangingPunct="1">
              <a:spcBef>
                <a:spcPts val="1200"/>
              </a:spcBef>
            </a:pPr>
            <a:r>
              <a:rPr lang="en-US" sz="2400" smtClean="0"/>
              <a:t>An error in totaling the trial balance.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76200"/>
            <a:ext cx="8229600" cy="735013"/>
          </a:xfrm>
        </p:spPr>
        <p:txBody>
          <a:bodyPr/>
          <a:lstStyle/>
          <a:p>
            <a:pPr eaLnBrk="1" hangingPunct="1"/>
            <a:r>
              <a:rPr lang="en-US" sz="4000" smtClean="0"/>
              <a:t>Capital</a:t>
            </a:r>
          </a:p>
        </p:txBody>
      </p:sp>
      <p:sp>
        <p:nvSpPr>
          <p:cNvPr id="74755" name="Rectangle 3"/>
          <p:cNvSpPr>
            <a:spLocks noGrp="1" noChangeArrowheads="1"/>
          </p:cNvSpPr>
          <p:nvPr>
            <p:ph idx="1"/>
          </p:nvPr>
        </p:nvSpPr>
        <p:spPr>
          <a:xfrm>
            <a:off x="457200" y="685800"/>
            <a:ext cx="8686800" cy="6172200"/>
          </a:xfrm>
        </p:spPr>
        <p:txBody>
          <a:bodyPr/>
          <a:lstStyle/>
          <a:p>
            <a:pPr eaLnBrk="1" hangingPunct="1">
              <a:lnSpc>
                <a:spcPct val="90000"/>
              </a:lnSpc>
            </a:pPr>
            <a:r>
              <a:rPr lang="en-US" smtClean="0"/>
              <a:t>Amount invested by the owner</a:t>
            </a:r>
          </a:p>
          <a:p>
            <a:pPr eaLnBrk="1" hangingPunct="1">
              <a:lnSpc>
                <a:spcPct val="90000"/>
              </a:lnSpc>
            </a:pPr>
            <a:r>
              <a:rPr lang="en-US" smtClean="0"/>
              <a:t>Sole trader: cash with business has </a:t>
            </a:r>
          </a:p>
          <a:p>
            <a:pPr eaLnBrk="1" hangingPunct="1">
              <a:lnSpc>
                <a:spcPct val="90000"/>
              </a:lnSpc>
              <a:buFont typeface="Wingdings" pitchFamily="2" charset="2"/>
              <a:buNone/>
            </a:pPr>
            <a:r>
              <a:rPr lang="en-US" smtClean="0"/>
              <a:t>   started</a:t>
            </a:r>
          </a:p>
          <a:p>
            <a:pPr eaLnBrk="1" hangingPunct="1">
              <a:lnSpc>
                <a:spcPct val="90000"/>
              </a:lnSpc>
            </a:pPr>
            <a:r>
              <a:rPr lang="en-US" smtClean="0"/>
              <a:t>Partnership: Cash invested by </a:t>
            </a:r>
          </a:p>
          <a:p>
            <a:pPr eaLnBrk="1" hangingPunct="1">
              <a:lnSpc>
                <a:spcPct val="90000"/>
              </a:lnSpc>
              <a:buFont typeface="Wingdings" pitchFamily="2" charset="2"/>
              <a:buNone/>
            </a:pPr>
            <a:r>
              <a:rPr lang="en-US" smtClean="0"/>
              <a:t>   all partners</a:t>
            </a:r>
          </a:p>
          <a:p>
            <a:pPr eaLnBrk="1" hangingPunct="1">
              <a:lnSpc>
                <a:spcPct val="90000"/>
              </a:lnSpc>
            </a:pPr>
            <a:r>
              <a:rPr lang="en-US" smtClean="0"/>
              <a:t>Company: </a:t>
            </a:r>
          </a:p>
          <a:p>
            <a:pPr lvl="1" eaLnBrk="1" hangingPunct="1">
              <a:lnSpc>
                <a:spcPct val="90000"/>
              </a:lnSpc>
            </a:pPr>
            <a:r>
              <a:rPr lang="en-US" smtClean="0"/>
              <a:t>Share capital</a:t>
            </a:r>
          </a:p>
          <a:p>
            <a:pPr lvl="2" eaLnBrk="1" hangingPunct="1">
              <a:lnSpc>
                <a:spcPct val="90000"/>
              </a:lnSpc>
            </a:pPr>
            <a:r>
              <a:rPr lang="en-US" smtClean="0"/>
              <a:t>Authorized Capital</a:t>
            </a:r>
          </a:p>
          <a:p>
            <a:pPr lvl="2" eaLnBrk="1" hangingPunct="1">
              <a:lnSpc>
                <a:spcPct val="90000"/>
              </a:lnSpc>
            </a:pPr>
            <a:r>
              <a:rPr lang="en-US" smtClean="0"/>
              <a:t>Issued Capital</a:t>
            </a:r>
          </a:p>
          <a:p>
            <a:pPr lvl="2" eaLnBrk="1" hangingPunct="1">
              <a:lnSpc>
                <a:spcPct val="90000"/>
              </a:lnSpc>
            </a:pPr>
            <a:r>
              <a:rPr lang="en-US" smtClean="0"/>
              <a:t>Subscribed Capital</a:t>
            </a:r>
          </a:p>
          <a:p>
            <a:pPr lvl="2" eaLnBrk="1" hangingPunct="1">
              <a:lnSpc>
                <a:spcPct val="90000"/>
              </a:lnSpc>
            </a:pPr>
            <a:r>
              <a:rPr lang="en-US" smtClean="0"/>
              <a:t>Paid up capital</a:t>
            </a:r>
          </a:p>
          <a:p>
            <a:pPr eaLnBrk="1" hangingPunct="1">
              <a:lnSpc>
                <a:spcPct val="90000"/>
              </a:lnSpc>
            </a:pPr>
            <a:r>
              <a:rPr lang="en-US" smtClean="0"/>
              <a:t>Indian and Foreign Capital</a:t>
            </a:r>
          </a:p>
          <a:p>
            <a:pPr lvl="2" eaLnBrk="1" hangingPunct="1">
              <a:lnSpc>
                <a:spcPct val="90000"/>
              </a:lnSpc>
              <a:buFont typeface="Wingdings" pitchFamily="2" charset="2"/>
              <a:buNone/>
            </a:pPr>
            <a:endParaRPr lang="en-US" smtClean="0"/>
          </a:p>
        </p:txBody>
      </p:sp>
      <p:pic>
        <p:nvPicPr>
          <p:cNvPr id="53252" name="Picture 4" descr="j0292020"/>
          <p:cNvPicPr>
            <a:picLocks noChangeAspect="1" noChangeArrowheads="1"/>
          </p:cNvPicPr>
          <p:nvPr/>
        </p:nvPicPr>
        <p:blipFill>
          <a:blip r:embed="rId3"/>
          <a:srcRect/>
          <a:stretch>
            <a:fillRect/>
          </a:stretch>
        </p:blipFill>
        <p:spPr bwMode="auto">
          <a:xfrm>
            <a:off x="7162800" y="1216025"/>
            <a:ext cx="1447800" cy="1450975"/>
          </a:xfrm>
          <a:prstGeom prst="rect">
            <a:avLst/>
          </a:prstGeom>
          <a:noFill/>
          <a:ln w="9525">
            <a:noFill/>
            <a:miter lim="800000"/>
            <a:headEnd/>
            <a:tailEnd/>
          </a:ln>
        </p:spPr>
      </p:pic>
      <p:pic>
        <p:nvPicPr>
          <p:cNvPr id="53253" name="Picture 5" descr="j0233018"/>
          <p:cNvPicPr>
            <a:picLocks noChangeAspect="1" noChangeArrowheads="1"/>
          </p:cNvPicPr>
          <p:nvPr/>
        </p:nvPicPr>
        <p:blipFill>
          <a:blip r:embed="rId4"/>
          <a:srcRect/>
          <a:stretch>
            <a:fillRect/>
          </a:stretch>
        </p:blipFill>
        <p:spPr bwMode="auto">
          <a:xfrm>
            <a:off x="5867400" y="2743200"/>
            <a:ext cx="1500188" cy="1524000"/>
          </a:xfrm>
          <a:prstGeom prst="rect">
            <a:avLst/>
          </a:prstGeom>
          <a:noFill/>
          <a:ln w="9525">
            <a:noFill/>
            <a:miter lim="800000"/>
            <a:headEnd/>
            <a:tailEnd/>
          </a:ln>
        </p:spPr>
      </p:pic>
      <p:pic>
        <p:nvPicPr>
          <p:cNvPr id="53254" name="Picture 6" descr="j0335112"/>
          <p:cNvPicPr>
            <a:picLocks noChangeAspect="1" noChangeArrowheads="1"/>
          </p:cNvPicPr>
          <p:nvPr/>
        </p:nvPicPr>
        <p:blipFill>
          <a:blip r:embed="rId5"/>
          <a:srcRect/>
          <a:stretch>
            <a:fillRect/>
          </a:stretch>
        </p:blipFill>
        <p:spPr bwMode="auto">
          <a:xfrm>
            <a:off x="6400800" y="5181600"/>
            <a:ext cx="1676400" cy="1676400"/>
          </a:xfrm>
          <a:prstGeom prst="rect">
            <a:avLst/>
          </a:prstGeom>
          <a:noFill/>
          <a:ln w="9525">
            <a:noFill/>
            <a:miter lim="800000"/>
            <a:headEnd/>
            <a:tailEnd/>
          </a:ln>
        </p:spPr>
      </p:pic>
      <p:pic>
        <p:nvPicPr>
          <p:cNvPr id="53255" name="Picture 7" descr="j0199661"/>
          <p:cNvPicPr>
            <a:picLocks noChangeAspect="1" noChangeArrowheads="1"/>
          </p:cNvPicPr>
          <p:nvPr/>
        </p:nvPicPr>
        <p:blipFill>
          <a:blip r:embed="rId6"/>
          <a:srcRect/>
          <a:stretch>
            <a:fillRect/>
          </a:stretch>
        </p:blipFill>
        <p:spPr bwMode="auto">
          <a:xfrm>
            <a:off x="4191000" y="4695825"/>
            <a:ext cx="1447800" cy="14001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p:cTn id="7" dur="500" fill="hold"/>
                                        <p:tgtEl>
                                          <p:spTgt spid="74754"/>
                                        </p:tgtEl>
                                        <p:attrNameLst>
                                          <p:attrName>ppt_w</p:attrName>
                                        </p:attrNameLst>
                                      </p:cBhvr>
                                      <p:tavLst>
                                        <p:tav tm="0">
                                          <p:val>
                                            <p:fltVal val="0"/>
                                          </p:val>
                                        </p:tav>
                                        <p:tav tm="100000">
                                          <p:val>
                                            <p:strVal val="#ppt_w"/>
                                          </p:val>
                                        </p:tav>
                                      </p:tavLst>
                                    </p:anim>
                                    <p:anim calcmode="lin" valueType="num">
                                      <p:cBhvr>
                                        <p:cTn id="8" dur="500" fill="hold"/>
                                        <p:tgtEl>
                                          <p:spTgt spid="74754"/>
                                        </p:tgtEl>
                                        <p:attrNameLst>
                                          <p:attrName>ppt_h</p:attrName>
                                        </p:attrNameLst>
                                      </p:cBhvr>
                                      <p:tavLst>
                                        <p:tav tm="0">
                                          <p:val>
                                            <p:fltVal val="0"/>
                                          </p:val>
                                        </p:tav>
                                        <p:tav tm="100000">
                                          <p:val>
                                            <p:strVal val="#ppt_h"/>
                                          </p:val>
                                        </p:tav>
                                      </p:tavLst>
                                    </p:anim>
                                    <p:anim calcmode="lin" valueType="num">
                                      <p:cBhvr>
                                        <p:cTn id="9" dur="500" fill="hold"/>
                                        <p:tgtEl>
                                          <p:spTgt spid="74754"/>
                                        </p:tgtEl>
                                        <p:attrNameLst>
                                          <p:attrName>style.rotation</p:attrName>
                                        </p:attrNameLst>
                                      </p:cBhvr>
                                      <p:tavLst>
                                        <p:tav tm="0">
                                          <p:val>
                                            <p:fltVal val="360"/>
                                          </p:val>
                                        </p:tav>
                                        <p:tav tm="100000">
                                          <p:val>
                                            <p:fltVal val="0"/>
                                          </p:val>
                                        </p:tav>
                                      </p:tavLst>
                                    </p:anim>
                                    <p:animEffect transition="in" filter="fade">
                                      <p:cBhvr>
                                        <p:cTn id="10" dur="500"/>
                                        <p:tgtEl>
                                          <p:spTgt spid="7475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74755">
                                            <p:txEl>
                                              <p:pRg st="0" end="0"/>
                                            </p:txEl>
                                          </p:spTgt>
                                        </p:tgtEl>
                                        <p:attrNameLst>
                                          <p:attrName>style.visibility</p:attrName>
                                        </p:attrNameLst>
                                      </p:cBhvr>
                                      <p:to>
                                        <p:strVal val="visible"/>
                                      </p:to>
                                    </p:set>
                                    <p:anim calcmode="lin" valueType="num">
                                      <p:cBhvr>
                                        <p:cTn id="15" dur="500" fill="hold"/>
                                        <p:tgtEl>
                                          <p:spTgt spid="7475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4755">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74755">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74755">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74755">
                                            <p:txEl>
                                              <p:pRg st="1" end="1"/>
                                            </p:txEl>
                                          </p:spTgt>
                                        </p:tgtEl>
                                        <p:attrNameLst>
                                          <p:attrName>style.visibility</p:attrName>
                                        </p:attrNameLst>
                                      </p:cBhvr>
                                      <p:to>
                                        <p:strVal val="visible"/>
                                      </p:to>
                                    </p:set>
                                    <p:anim calcmode="lin" valueType="num">
                                      <p:cBhvr>
                                        <p:cTn id="23" dur="500" fill="hold"/>
                                        <p:tgtEl>
                                          <p:spTgt spid="74755">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74755">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74755">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74755">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74755">
                                            <p:txEl>
                                              <p:pRg st="2" end="2"/>
                                            </p:txEl>
                                          </p:spTgt>
                                        </p:tgtEl>
                                        <p:attrNameLst>
                                          <p:attrName>style.visibility</p:attrName>
                                        </p:attrNameLst>
                                      </p:cBhvr>
                                      <p:to>
                                        <p:strVal val="visible"/>
                                      </p:to>
                                    </p:set>
                                    <p:anim calcmode="lin" valueType="num">
                                      <p:cBhvr>
                                        <p:cTn id="31" dur="500" fill="hold"/>
                                        <p:tgtEl>
                                          <p:spTgt spid="74755">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74755">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74755">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74755">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74755">
                                            <p:txEl>
                                              <p:pRg st="3" end="3"/>
                                            </p:txEl>
                                          </p:spTgt>
                                        </p:tgtEl>
                                        <p:attrNameLst>
                                          <p:attrName>style.visibility</p:attrName>
                                        </p:attrNameLst>
                                      </p:cBhvr>
                                      <p:to>
                                        <p:strVal val="visible"/>
                                      </p:to>
                                    </p:set>
                                    <p:anim calcmode="lin" valueType="num">
                                      <p:cBhvr>
                                        <p:cTn id="39" dur="500" fill="hold"/>
                                        <p:tgtEl>
                                          <p:spTgt spid="74755">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74755">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74755">
                                            <p:txEl>
                                              <p:pRg st="3" end="3"/>
                                            </p:txEl>
                                          </p:spTgt>
                                        </p:tgtEl>
                                        <p:attrNameLst>
                                          <p:attrName>style.rotation</p:attrName>
                                        </p:attrNameLst>
                                      </p:cBhvr>
                                      <p:tavLst>
                                        <p:tav tm="0">
                                          <p:val>
                                            <p:fltVal val="360"/>
                                          </p:val>
                                        </p:tav>
                                        <p:tav tm="100000">
                                          <p:val>
                                            <p:fltVal val="0"/>
                                          </p:val>
                                        </p:tav>
                                      </p:tavLst>
                                    </p:anim>
                                    <p:animEffect transition="in" filter="fade">
                                      <p:cBhvr>
                                        <p:cTn id="42" dur="500"/>
                                        <p:tgtEl>
                                          <p:spTgt spid="74755">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74755">
                                            <p:txEl>
                                              <p:pRg st="4" end="4"/>
                                            </p:txEl>
                                          </p:spTgt>
                                        </p:tgtEl>
                                        <p:attrNameLst>
                                          <p:attrName>style.visibility</p:attrName>
                                        </p:attrNameLst>
                                      </p:cBhvr>
                                      <p:to>
                                        <p:strVal val="visible"/>
                                      </p:to>
                                    </p:set>
                                    <p:anim calcmode="lin" valueType="num">
                                      <p:cBhvr>
                                        <p:cTn id="47" dur="500" fill="hold"/>
                                        <p:tgtEl>
                                          <p:spTgt spid="74755">
                                            <p:txEl>
                                              <p:pRg st="4" end="4"/>
                                            </p:txEl>
                                          </p:spTgt>
                                        </p:tgtEl>
                                        <p:attrNameLst>
                                          <p:attrName>ppt_w</p:attrName>
                                        </p:attrNameLst>
                                      </p:cBhvr>
                                      <p:tavLst>
                                        <p:tav tm="0">
                                          <p:val>
                                            <p:fltVal val="0"/>
                                          </p:val>
                                        </p:tav>
                                        <p:tav tm="100000">
                                          <p:val>
                                            <p:strVal val="#ppt_w"/>
                                          </p:val>
                                        </p:tav>
                                      </p:tavLst>
                                    </p:anim>
                                    <p:anim calcmode="lin" valueType="num">
                                      <p:cBhvr>
                                        <p:cTn id="48" dur="500" fill="hold"/>
                                        <p:tgtEl>
                                          <p:spTgt spid="74755">
                                            <p:txEl>
                                              <p:pRg st="4" end="4"/>
                                            </p:txEl>
                                          </p:spTgt>
                                        </p:tgtEl>
                                        <p:attrNameLst>
                                          <p:attrName>ppt_h</p:attrName>
                                        </p:attrNameLst>
                                      </p:cBhvr>
                                      <p:tavLst>
                                        <p:tav tm="0">
                                          <p:val>
                                            <p:fltVal val="0"/>
                                          </p:val>
                                        </p:tav>
                                        <p:tav tm="100000">
                                          <p:val>
                                            <p:strVal val="#ppt_h"/>
                                          </p:val>
                                        </p:tav>
                                      </p:tavLst>
                                    </p:anim>
                                    <p:anim calcmode="lin" valueType="num">
                                      <p:cBhvr>
                                        <p:cTn id="49" dur="500" fill="hold"/>
                                        <p:tgtEl>
                                          <p:spTgt spid="74755">
                                            <p:txEl>
                                              <p:pRg st="4" end="4"/>
                                            </p:txEl>
                                          </p:spTgt>
                                        </p:tgtEl>
                                        <p:attrNameLst>
                                          <p:attrName>style.rotation</p:attrName>
                                        </p:attrNameLst>
                                      </p:cBhvr>
                                      <p:tavLst>
                                        <p:tav tm="0">
                                          <p:val>
                                            <p:fltVal val="360"/>
                                          </p:val>
                                        </p:tav>
                                        <p:tav tm="100000">
                                          <p:val>
                                            <p:fltVal val="0"/>
                                          </p:val>
                                        </p:tav>
                                      </p:tavLst>
                                    </p:anim>
                                    <p:animEffect transition="in" filter="fade">
                                      <p:cBhvr>
                                        <p:cTn id="50" dur="500"/>
                                        <p:tgtEl>
                                          <p:spTgt spid="74755">
                                            <p:txEl>
                                              <p:pRg st="4" end="4"/>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74755">
                                            <p:txEl>
                                              <p:pRg st="5" end="5"/>
                                            </p:txEl>
                                          </p:spTgt>
                                        </p:tgtEl>
                                        <p:attrNameLst>
                                          <p:attrName>style.visibility</p:attrName>
                                        </p:attrNameLst>
                                      </p:cBhvr>
                                      <p:to>
                                        <p:strVal val="visible"/>
                                      </p:to>
                                    </p:set>
                                    <p:anim calcmode="lin" valueType="num">
                                      <p:cBhvr>
                                        <p:cTn id="55" dur="500" fill="hold"/>
                                        <p:tgtEl>
                                          <p:spTgt spid="74755">
                                            <p:txEl>
                                              <p:pRg st="5" end="5"/>
                                            </p:txEl>
                                          </p:spTgt>
                                        </p:tgtEl>
                                        <p:attrNameLst>
                                          <p:attrName>ppt_w</p:attrName>
                                        </p:attrNameLst>
                                      </p:cBhvr>
                                      <p:tavLst>
                                        <p:tav tm="0">
                                          <p:val>
                                            <p:fltVal val="0"/>
                                          </p:val>
                                        </p:tav>
                                        <p:tav tm="100000">
                                          <p:val>
                                            <p:strVal val="#ppt_w"/>
                                          </p:val>
                                        </p:tav>
                                      </p:tavLst>
                                    </p:anim>
                                    <p:anim calcmode="lin" valueType="num">
                                      <p:cBhvr>
                                        <p:cTn id="56" dur="500" fill="hold"/>
                                        <p:tgtEl>
                                          <p:spTgt spid="74755">
                                            <p:txEl>
                                              <p:pRg st="5" end="5"/>
                                            </p:txEl>
                                          </p:spTgt>
                                        </p:tgtEl>
                                        <p:attrNameLst>
                                          <p:attrName>ppt_h</p:attrName>
                                        </p:attrNameLst>
                                      </p:cBhvr>
                                      <p:tavLst>
                                        <p:tav tm="0">
                                          <p:val>
                                            <p:fltVal val="0"/>
                                          </p:val>
                                        </p:tav>
                                        <p:tav tm="100000">
                                          <p:val>
                                            <p:strVal val="#ppt_h"/>
                                          </p:val>
                                        </p:tav>
                                      </p:tavLst>
                                    </p:anim>
                                    <p:anim calcmode="lin" valueType="num">
                                      <p:cBhvr>
                                        <p:cTn id="57" dur="500" fill="hold"/>
                                        <p:tgtEl>
                                          <p:spTgt spid="74755">
                                            <p:txEl>
                                              <p:pRg st="5" end="5"/>
                                            </p:txEl>
                                          </p:spTgt>
                                        </p:tgtEl>
                                        <p:attrNameLst>
                                          <p:attrName>style.rotation</p:attrName>
                                        </p:attrNameLst>
                                      </p:cBhvr>
                                      <p:tavLst>
                                        <p:tav tm="0">
                                          <p:val>
                                            <p:fltVal val="360"/>
                                          </p:val>
                                        </p:tav>
                                        <p:tav tm="100000">
                                          <p:val>
                                            <p:fltVal val="0"/>
                                          </p:val>
                                        </p:tav>
                                      </p:tavLst>
                                    </p:anim>
                                    <p:animEffect transition="in" filter="fade">
                                      <p:cBhvr>
                                        <p:cTn id="58" dur="500"/>
                                        <p:tgtEl>
                                          <p:spTgt spid="74755">
                                            <p:txEl>
                                              <p:pRg st="5" end="5"/>
                                            </p:txEl>
                                          </p:spTgt>
                                        </p:tgtEl>
                                      </p:cBhvr>
                                    </p:animEffect>
                                  </p:childTnLst>
                                </p:cTn>
                              </p:par>
                              <p:par>
                                <p:cTn id="59" presetID="49" presetClass="entr" presetSubtype="0" decel="100000" fill="hold" grpId="0" nodeType="withEffect">
                                  <p:stCondLst>
                                    <p:cond delay="0"/>
                                  </p:stCondLst>
                                  <p:iterate type="lt">
                                    <p:tmPct val="10000"/>
                                  </p:iterate>
                                  <p:childTnLst>
                                    <p:set>
                                      <p:cBhvr>
                                        <p:cTn id="60" dur="1" fill="hold">
                                          <p:stCondLst>
                                            <p:cond delay="0"/>
                                          </p:stCondLst>
                                        </p:cTn>
                                        <p:tgtEl>
                                          <p:spTgt spid="74755">
                                            <p:txEl>
                                              <p:pRg st="6" end="6"/>
                                            </p:txEl>
                                          </p:spTgt>
                                        </p:tgtEl>
                                        <p:attrNameLst>
                                          <p:attrName>style.visibility</p:attrName>
                                        </p:attrNameLst>
                                      </p:cBhvr>
                                      <p:to>
                                        <p:strVal val="visible"/>
                                      </p:to>
                                    </p:set>
                                    <p:anim calcmode="lin" valueType="num">
                                      <p:cBhvr>
                                        <p:cTn id="61" dur="500" fill="hold"/>
                                        <p:tgtEl>
                                          <p:spTgt spid="74755">
                                            <p:txEl>
                                              <p:pRg st="6" end="6"/>
                                            </p:txEl>
                                          </p:spTgt>
                                        </p:tgtEl>
                                        <p:attrNameLst>
                                          <p:attrName>ppt_w</p:attrName>
                                        </p:attrNameLst>
                                      </p:cBhvr>
                                      <p:tavLst>
                                        <p:tav tm="0">
                                          <p:val>
                                            <p:fltVal val="0"/>
                                          </p:val>
                                        </p:tav>
                                        <p:tav tm="100000">
                                          <p:val>
                                            <p:strVal val="#ppt_w"/>
                                          </p:val>
                                        </p:tav>
                                      </p:tavLst>
                                    </p:anim>
                                    <p:anim calcmode="lin" valueType="num">
                                      <p:cBhvr>
                                        <p:cTn id="62" dur="500" fill="hold"/>
                                        <p:tgtEl>
                                          <p:spTgt spid="74755">
                                            <p:txEl>
                                              <p:pRg st="6" end="6"/>
                                            </p:txEl>
                                          </p:spTgt>
                                        </p:tgtEl>
                                        <p:attrNameLst>
                                          <p:attrName>ppt_h</p:attrName>
                                        </p:attrNameLst>
                                      </p:cBhvr>
                                      <p:tavLst>
                                        <p:tav tm="0">
                                          <p:val>
                                            <p:fltVal val="0"/>
                                          </p:val>
                                        </p:tav>
                                        <p:tav tm="100000">
                                          <p:val>
                                            <p:strVal val="#ppt_h"/>
                                          </p:val>
                                        </p:tav>
                                      </p:tavLst>
                                    </p:anim>
                                    <p:anim calcmode="lin" valueType="num">
                                      <p:cBhvr>
                                        <p:cTn id="63" dur="500" fill="hold"/>
                                        <p:tgtEl>
                                          <p:spTgt spid="74755">
                                            <p:txEl>
                                              <p:pRg st="6" end="6"/>
                                            </p:txEl>
                                          </p:spTgt>
                                        </p:tgtEl>
                                        <p:attrNameLst>
                                          <p:attrName>style.rotation</p:attrName>
                                        </p:attrNameLst>
                                      </p:cBhvr>
                                      <p:tavLst>
                                        <p:tav tm="0">
                                          <p:val>
                                            <p:fltVal val="360"/>
                                          </p:val>
                                        </p:tav>
                                        <p:tav tm="100000">
                                          <p:val>
                                            <p:fltVal val="0"/>
                                          </p:val>
                                        </p:tav>
                                      </p:tavLst>
                                    </p:anim>
                                    <p:animEffect transition="in" filter="fade">
                                      <p:cBhvr>
                                        <p:cTn id="64" dur="500"/>
                                        <p:tgtEl>
                                          <p:spTgt spid="74755">
                                            <p:txEl>
                                              <p:pRg st="6" end="6"/>
                                            </p:txEl>
                                          </p:spTgt>
                                        </p:tgtEl>
                                      </p:cBhvr>
                                    </p:animEffect>
                                  </p:childTnLst>
                                </p:cTn>
                              </p:par>
                              <p:par>
                                <p:cTn id="65" presetID="49" presetClass="entr" presetSubtype="0" decel="100000" fill="hold" grpId="0" nodeType="withEffect">
                                  <p:stCondLst>
                                    <p:cond delay="0"/>
                                  </p:stCondLst>
                                  <p:iterate type="lt">
                                    <p:tmPct val="10000"/>
                                  </p:iterate>
                                  <p:childTnLst>
                                    <p:set>
                                      <p:cBhvr>
                                        <p:cTn id="66" dur="1" fill="hold">
                                          <p:stCondLst>
                                            <p:cond delay="0"/>
                                          </p:stCondLst>
                                        </p:cTn>
                                        <p:tgtEl>
                                          <p:spTgt spid="74755">
                                            <p:txEl>
                                              <p:pRg st="7" end="7"/>
                                            </p:txEl>
                                          </p:spTgt>
                                        </p:tgtEl>
                                        <p:attrNameLst>
                                          <p:attrName>style.visibility</p:attrName>
                                        </p:attrNameLst>
                                      </p:cBhvr>
                                      <p:to>
                                        <p:strVal val="visible"/>
                                      </p:to>
                                    </p:set>
                                    <p:anim calcmode="lin" valueType="num">
                                      <p:cBhvr>
                                        <p:cTn id="67" dur="500" fill="hold"/>
                                        <p:tgtEl>
                                          <p:spTgt spid="74755">
                                            <p:txEl>
                                              <p:pRg st="7" end="7"/>
                                            </p:txEl>
                                          </p:spTgt>
                                        </p:tgtEl>
                                        <p:attrNameLst>
                                          <p:attrName>ppt_w</p:attrName>
                                        </p:attrNameLst>
                                      </p:cBhvr>
                                      <p:tavLst>
                                        <p:tav tm="0">
                                          <p:val>
                                            <p:fltVal val="0"/>
                                          </p:val>
                                        </p:tav>
                                        <p:tav tm="100000">
                                          <p:val>
                                            <p:strVal val="#ppt_w"/>
                                          </p:val>
                                        </p:tav>
                                      </p:tavLst>
                                    </p:anim>
                                    <p:anim calcmode="lin" valueType="num">
                                      <p:cBhvr>
                                        <p:cTn id="68" dur="500" fill="hold"/>
                                        <p:tgtEl>
                                          <p:spTgt spid="74755">
                                            <p:txEl>
                                              <p:pRg st="7" end="7"/>
                                            </p:txEl>
                                          </p:spTgt>
                                        </p:tgtEl>
                                        <p:attrNameLst>
                                          <p:attrName>ppt_h</p:attrName>
                                        </p:attrNameLst>
                                      </p:cBhvr>
                                      <p:tavLst>
                                        <p:tav tm="0">
                                          <p:val>
                                            <p:fltVal val="0"/>
                                          </p:val>
                                        </p:tav>
                                        <p:tav tm="100000">
                                          <p:val>
                                            <p:strVal val="#ppt_h"/>
                                          </p:val>
                                        </p:tav>
                                      </p:tavLst>
                                    </p:anim>
                                    <p:anim calcmode="lin" valueType="num">
                                      <p:cBhvr>
                                        <p:cTn id="69" dur="500" fill="hold"/>
                                        <p:tgtEl>
                                          <p:spTgt spid="74755">
                                            <p:txEl>
                                              <p:pRg st="7" end="7"/>
                                            </p:txEl>
                                          </p:spTgt>
                                        </p:tgtEl>
                                        <p:attrNameLst>
                                          <p:attrName>style.rotation</p:attrName>
                                        </p:attrNameLst>
                                      </p:cBhvr>
                                      <p:tavLst>
                                        <p:tav tm="0">
                                          <p:val>
                                            <p:fltVal val="360"/>
                                          </p:val>
                                        </p:tav>
                                        <p:tav tm="100000">
                                          <p:val>
                                            <p:fltVal val="0"/>
                                          </p:val>
                                        </p:tav>
                                      </p:tavLst>
                                    </p:anim>
                                    <p:animEffect transition="in" filter="fade">
                                      <p:cBhvr>
                                        <p:cTn id="70" dur="500"/>
                                        <p:tgtEl>
                                          <p:spTgt spid="74755">
                                            <p:txEl>
                                              <p:pRg st="7" end="7"/>
                                            </p:txEl>
                                          </p:spTgt>
                                        </p:tgtEl>
                                      </p:cBhvr>
                                    </p:animEffect>
                                  </p:childTnLst>
                                </p:cTn>
                              </p:par>
                              <p:par>
                                <p:cTn id="71" presetID="49" presetClass="entr" presetSubtype="0" decel="100000" fill="hold" grpId="0" nodeType="withEffect">
                                  <p:stCondLst>
                                    <p:cond delay="0"/>
                                  </p:stCondLst>
                                  <p:iterate type="lt">
                                    <p:tmPct val="10000"/>
                                  </p:iterate>
                                  <p:childTnLst>
                                    <p:set>
                                      <p:cBhvr>
                                        <p:cTn id="72" dur="1" fill="hold">
                                          <p:stCondLst>
                                            <p:cond delay="0"/>
                                          </p:stCondLst>
                                        </p:cTn>
                                        <p:tgtEl>
                                          <p:spTgt spid="74755">
                                            <p:txEl>
                                              <p:pRg st="8" end="8"/>
                                            </p:txEl>
                                          </p:spTgt>
                                        </p:tgtEl>
                                        <p:attrNameLst>
                                          <p:attrName>style.visibility</p:attrName>
                                        </p:attrNameLst>
                                      </p:cBhvr>
                                      <p:to>
                                        <p:strVal val="visible"/>
                                      </p:to>
                                    </p:set>
                                    <p:anim calcmode="lin" valueType="num">
                                      <p:cBhvr>
                                        <p:cTn id="73" dur="500" fill="hold"/>
                                        <p:tgtEl>
                                          <p:spTgt spid="74755">
                                            <p:txEl>
                                              <p:pRg st="8" end="8"/>
                                            </p:txEl>
                                          </p:spTgt>
                                        </p:tgtEl>
                                        <p:attrNameLst>
                                          <p:attrName>ppt_w</p:attrName>
                                        </p:attrNameLst>
                                      </p:cBhvr>
                                      <p:tavLst>
                                        <p:tav tm="0">
                                          <p:val>
                                            <p:fltVal val="0"/>
                                          </p:val>
                                        </p:tav>
                                        <p:tav tm="100000">
                                          <p:val>
                                            <p:strVal val="#ppt_w"/>
                                          </p:val>
                                        </p:tav>
                                      </p:tavLst>
                                    </p:anim>
                                    <p:anim calcmode="lin" valueType="num">
                                      <p:cBhvr>
                                        <p:cTn id="74" dur="500" fill="hold"/>
                                        <p:tgtEl>
                                          <p:spTgt spid="74755">
                                            <p:txEl>
                                              <p:pRg st="8" end="8"/>
                                            </p:txEl>
                                          </p:spTgt>
                                        </p:tgtEl>
                                        <p:attrNameLst>
                                          <p:attrName>ppt_h</p:attrName>
                                        </p:attrNameLst>
                                      </p:cBhvr>
                                      <p:tavLst>
                                        <p:tav tm="0">
                                          <p:val>
                                            <p:fltVal val="0"/>
                                          </p:val>
                                        </p:tav>
                                        <p:tav tm="100000">
                                          <p:val>
                                            <p:strVal val="#ppt_h"/>
                                          </p:val>
                                        </p:tav>
                                      </p:tavLst>
                                    </p:anim>
                                    <p:anim calcmode="lin" valueType="num">
                                      <p:cBhvr>
                                        <p:cTn id="75" dur="500" fill="hold"/>
                                        <p:tgtEl>
                                          <p:spTgt spid="74755">
                                            <p:txEl>
                                              <p:pRg st="8" end="8"/>
                                            </p:txEl>
                                          </p:spTgt>
                                        </p:tgtEl>
                                        <p:attrNameLst>
                                          <p:attrName>style.rotation</p:attrName>
                                        </p:attrNameLst>
                                      </p:cBhvr>
                                      <p:tavLst>
                                        <p:tav tm="0">
                                          <p:val>
                                            <p:fltVal val="360"/>
                                          </p:val>
                                        </p:tav>
                                        <p:tav tm="100000">
                                          <p:val>
                                            <p:fltVal val="0"/>
                                          </p:val>
                                        </p:tav>
                                      </p:tavLst>
                                    </p:anim>
                                    <p:animEffect transition="in" filter="fade">
                                      <p:cBhvr>
                                        <p:cTn id="76" dur="500"/>
                                        <p:tgtEl>
                                          <p:spTgt spid="74755">
                                            <p:txEl>
                                              <p:pRg st="8" end="8"/>
                                            </p:txEl>
                                          </p:spTgt>
                                        </p:tgtEl>
                                      </p:cBhvr>
                                    </p:animEffect>
                                  </p:childTnLst>
                                </p:cTn>
                              </p:par>
                              <p:par>
                                <p:cTn id="77" presetID="49" presetClass="entr" presetSubtype="0" decel="100000" fill="hold" grpId="0" nodeType="withEffect">
                                  <p:stCondLst>
                                    <p:cond delay="0"/>
                                  </p:stCondLst>
                                  <p:iterate type="lt">
                                    <p:tmPct val="10000"/>
                                  </p:iterate>
                                  <p:childTnLst>
                                    <p:set>
                                      <p:cBhvr>
                                        <p:cTn id="78" dur="1" fill="hold">
                                          <p:stCondLst>
                                            <p:cond delay="0"/>
                                          </p:stCondLst>
                                        </p:cTn>
                                        <p:tgtEl>
                                          <p:spTgt spid="74755">
                                            <p:txEl>
                                              <p:pRg st="9" end="9"/>
                                            </p:txEl>
                                          </p:spTgt>
                                        </p:tgtEl>
                                        <p:attrNameLst>
                                          <p:attrName>style.visibility</p:attrName>
                                        </p:attrNameLst>
                                      </p:cBhvr>
                                      <p:to>
                                        <p:strVal val="visible"/>
                                      </p:to>
                                    </p:set>
                                    <p:anim calcmode="lin" valueType="num">
                                      <p:cBhvr>
                                        <p:cTn id="79" dur="500" fill="hold"/>
                                        <p:tgtEl>
                                          <p:spTgt spid="74755">
                                            <p:txEl>
                                              <p:pRg st="9" end="9"/>
                                            </p:txEl>
                                          </p:spTgt>
                                        </p:tgtEl>
                                        <p:attrNameLst>
                                          <p:attrName>ppt_w</p:attrName>
                                        </p:attrNameLst>
                                      </p:cBhvr>
                                      <p:tavLst>
                                        <p:tav tm="0">
                                          <p:val>
                                            <p:fltVal val="0"/>
                                          </p:val>
                                        </p:tav>
                                        <p:tav tm="100000">
                                          <p:val>
                                            <p:strVal val="#ppt_w"/>
                                          </p:val>
                                        </p:tav>
                                      </p:tavLst>
                                    </p:anim>
                                    <p:anim calcmode="lin" valueType="num">
                                      <p:cBhvr>
                                        <p:cTn id="80" dur="500" fill="hold"/>
                                        <p:tgtEl>
                                          <p:spTgt spid="74755">
                                            <p:txEl>
                                              <p:pRg st="9" end="9"/>
                                            </p:txEl>
                                          </p:spTgt>
                                        </p:tgtEl>
                                        <p:attrNameLst>
                                          <p:attrName>ppt_h</p:attrName>
                                        </p:attrNameLst>
                                      </p:cBhvr>
                                      <p:tavLst>
                                        <p:tav tm="0">
                                          <p:val>
                                            <p:fltVal val="0"/>
                                          </p:val>
                                        </p:tav>
                                        <p:tav tm="100000">
                                          <p:val>
                                            <p:strVal val="#ppt_h"/>
                                          </p:val>
                                        </p:tav>
                                      </p:tavLst>
                                    </p:anim>
                                    <p:anim calcmode="lin" valueType="num">
                                      <p:cBhvr>
                                        <p:cTn id="81" dur="500" fill="hold"/>
                                        <p:tgtEl>
                                          <p:spTgt spid="74755">
                                            <p:txEl>
                                              <p:pRg st="9" end="9"/>
                                            </p:txEl>
                                          </p:spTgt>
                                        </p:tgtEl>
                                        <p:attrNameLst>
                                          <p:attrName>style.rotation</p:attrName>
                                        </p:attrNameLst>
                                      </p:cBhvr>
                                      <p:tavLst>
                                        <p:tav tm="0">
                                          <p:val>
                                            <p:fltVal val="360"/>
                                          </p:val>
                                        </p:tav>
                                        <p:tav tm="100000">
                                          <p:val>
                                            <p:fltVal val="0"/>
                                          </p:val>
                                        </p:tav>
                                      </p:tavLst>
                                    </p:anim>
                                    <p:animEffect transition="in" filter="fade">
                                      <p:cBhvr>
                                        <p:cTn id="82" dur="500"/>
                                        <p:tgtEl>
                                          <p:spTgt spid="74755">
                                            <p:txEl>
                                              <p:pRg st="9" end="9"/>
                                            </p:txEl>
                                          </p:spTgt>
                                        </p:tgtEl>
                                      </p:cBhvr>
                                    </p:animEffect>
                                  </p:childTnLst>
                                </p:cTn>
                              </p:par>
                              <p:par>
                                <p:cTn id="83" presetID="49" presetClass="entr" presetSubtype="0" decel="100000" fill="hold" grpId="0" nodeType="withEffect">
                                  <p:stCondLst>
                                    <p:cond delay="0"/>
                                  </p:stCondLst>
                                  <p:iterate type="lt">
                                    <p:tmPct val="10000"/>
                                  </p:iterate>
                                  <p:childTnLst>
                                    <p:set>
                                      <p:cBhvr>
                                        <p:cTn id="84" dur="1" fill="hold">
                                          <p:stCondLst>
                                            <p:cond delay="0"/>
                                          </p:stCondLst>
                                        </p:cTn>
                                        <p:tgtEl>
                                          <p:spTgt spid="74755">
                                            <p:txEl>
                                              <p:pRg st="10" end="10"/>
                                            </p:txEl>
                                          </p:spTgt>
                                        </p:tgtEl>
                                        <p:attrNameLst>
                                          <p:attrName>style.visibility</p:attrName>
                                        </p:attrNameLst>
                                      </p:cBhvr>
                                      <p:to>
                                        <p:strVal val="visible"/>
                                      </p:to>
                                    </p:set>
                                    <p:anim calcmode="lin" valueType="num">
                                      <p:cBhvr>
                                        <p:cTn id="85" dur="500" fill="hold"/>
                                        <p:tgtEl>
                                          <p:spTgt spid="74755">
                                            <p:txEl>
                                              <p:pRg st="10" end="10"/>
                                            </p:txEl>
                                          </p:spTgt>
                                        </p:tgtEl>
                                        <p:attrNameLst>
                                          <p:attrName>ppt_w</p:attrName>
                                        </p:attrNameLst>
                                      </p:cBhvr>
                                      <p:tavLst>
                                        <p:tav tm="0">
                                          <p:val>
                                            <p:fltVal val="0"/>
                                          </p:val>
                                        </p:tav>
                                        <p:tav tm="100000">
                                          <p:val>
                                            <p:strVal val="#ppt_w"/>
                                          </p:val>
                                        </p:tav>
                                      </p:tavLst>
                                    </p:anim>
                                    <p:anim calcmode="lin" valueType="num">
                                      <p:cBhvr>
                                        <p:cTn id="86" dur="500" fill="hold"/>
                                        <p:tgtEl>
                                          <p:spTgt spid="74755">
                                            <p:txEl>
                                              <p:pRg st="10" end="10"/>
                                            </p:txEl>
                                          </p:spTgt>
                                        </p:tgtEl>
                                        <p:attrNameLst>
                                          <p:attrName>ppt_h</p:attrName>
                                        </p:attrNameLst>
                                      </p:cBhvr>
                                      <p:tavLst>
                                        <p:tav tm="0">
                                          <p:val>
                                            <p:fltVal val="0"/>
                                          </p:val>
                                        </p:tav>
                                        <p:tav tm="100000">
                                          <p:val>
                                            <p:strVal val="#ppt_h"/>
                                          </p:val>
                                        </p:tav>
                                      </p:tavLst>
                                    </p:anim>
                                    <p:anim calcmode="lin" valueType="num">
                                      <p:cBhvr>
                                        <p:cTn id="87" dur="500" fill="hold"/>
                                        <p:tgtEl>
                                          <p:spTgt spid="74755">
                                            <p:txEl>
                                              <p:pRg st="10" end="10"/>
                                            </p:txEl>
                                          </p:spTgt>
                                        </p:tgtEl>
                                        <p:attrNameLst>
                                          <p:attrName>style.rotation</p:attrName>
                                        </p:attrNameLst>
                                      </p:cBhvr>
                                      <p:tavLst>
                                        <p:tav tm="0">
                                          <p:val>
                                            <p:fltVal val="360"/>
                                          </p:val>
                                        </p:tav>
                                        <p:tav tm="100000">
                                          <p:val>
                                            <p:fltVal val="0"/>
                                          </p:val>
                                        </p:tav>
                                      </p:tavLst>
                                    </p:anim>
                                    <p:animEffect transition="in" filter="fade">
                                      <p:cBhvr>
                                        <p:cTn id="88" dur="500"/>
                                        <p:tgtEl>
                                          <p:spTgt spid="74755">
                                            <p:txEl>
                                              <p:pRg st="10" end="10"/>
                                            </p:txEl>
                                          </p:spTgt>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49" presetClass="entr" presetSubtype="0" decel="100000" fill="hold" grpId="0" nodeType="clickEffect">
                                  <p:stCondLst>
                                    <p:cond delay="0"/>
                                  </p:stCondLst>
                                  <p:iterate type="lt">
                                    <p:tmPct val="10000"/>
                                  </p:iterate>
                                  <p:childTnLst>
                                    <p:set>
                                      <p:cBhvr>
                                        <p:cTn id="92" dur="1" fill="hold">
                                          <p:stCondLst>
                                            <p:cond delay="0"/>
                                          </p:stCondLst>
                                        </p:cTn>
                                        <p:tgtEl>
                                          <p:spTgt spid="74755">
                                            <p:txEl>
                                              <p:pRg st="11" end="11"/>
                                            </p:txEl>
                                          </p:spTgt>
                                        </p:tgtEl>
                                        <p:attrNameLst>
                                          <p:attrName>style.visibility</p:attrName>
                                        </p:attrNameLst>
                                      </p:cBhvr>
                                      <p:to>
                                        <p:strVal val="visible"/>
                                      </p:to>
                                    </p:set>
                                    <p:anim calcmode="lin" valueType="num">
                                      <p:cBhvr>
                                        <p:cTn id="93" dur="500" fill="hold"/>
                                        <p:tgtEl>
                                          <p:spTgt spid="74755">
                                            <p:txEl>
                                              <p:pRg st="11" end="11"/>
                                            </p:txEl>
                                          </p:spTgt>
                                        </p:tgtEl>
                                        <p:attrNameLst>
                                          <p:attrName>ppt_w</p:attrName>
                                        </p:attrNameLst>
                                      </p:cBhvr>
                                      <p:tavLst>
                                        <p:tav tm="0">
                                          <p:val>
                                            <p:fltVal val="0"/>
                                          </p:val>
                                        </p:tav>
                                        <p:tav tm="100000">
                                          <p:val>
                                            <p:strVal val="#ppt_w"/>
                                          </p:val>
                                        </p:tav>
                                      </p:tavLst>
                                    </p:anim>
                                    <p:anim calcmode="lin" valueType="num">
                                      <p:cBhvr>
                                        <p:cTn id="94" dur="500" fill="hold"/>
                                        <p:tgtEl>
                                          <p:spTgt spid="74755">
                                            <p:txEl>
                                              <p:pRg st="11" end="11"/>
                                            </p:txEl>
                                          </p:spTgt>
                                        </p:tgtEl>
                                        <p:attrNameLst>
                                          <p:attrName>ppt_h</p:attrName>
                                        </p:attrNameLst>
                                      </p:cBhvr>
                                      <p:tavLst>
                                        <p:tav tm="0">
                                          <p:val>
                                            <p:fltVal val="0"/>
                                          </p:val>
                                        </p:tav>
                                        <p:tav tm="100000">
                                          <p:val>
                                            <p:strVal val="#ppt_h"/>
                                          </p:val>
                                        </p:tav>
                                      </p:tavLst>
                                    </p:anim>
                                    <p:anim calcmode="lin" valueType="num">
                                      <p:cBhvr>
                                        <p:cTn id="95" dur="500" fill="hold"/>
                                        <p:tgtEl>
                                          <p:spTgt spid="74755">
                                            <p:txEl>
                                              <p:pRg st="11" end="11"/>
                                            </p:txEl>
                                          </p:spTgt>
                                        </p:tgtEl>
                                        <p:attrNameLst>
                                          <p:attrName>style.rotation</p:attrName>
                                        </p:attrNameLst>
                                      </p:cBhvr>
                                      <p:tavLst>
                                        <p:tav tm="0">
                                          <p:val>
                                            <p:fltVal val="360"/>
                                          </p:val>
                                        </p:tav>
                                        <p:tav tm="100000">
                                          <p:val>
                                            <p:fltVal val="0"/>
                                          </p:val>
                                        </p:tav>
                                      </p:tavLst>
                                    </p:anim>
                                    <p:animEffect transition="in" filter="fade">
                                      <p:cBhvr>
                                        <p:cTn id="96" dur="500"/>
                                        <p:tgtEl>
                                          <p:spTgt spid="7475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1143000"/>
          </a:xfrm>
        </p:spPr>
        <p:txBody>
          <a:bodyPr/>
          <a:lstStyle/>
          <a:p>
            <a:pPr eaLnBrk="1" hangingPunct="1"/>
            <a:r>
              <a:rPr lang="en-US" smtClean="0"/>
              <a:t>Assets</a:t>
            </a:r>
          </a:p>
        </p:txBody>
      </p:sp>
      <p:sp>
        <p:nvSpPr>
          <p:cNvPr id="26627" name="Rectangle 3"/>
          <p:cNvSpPr>
            <a:spLocks noGrp="1" noChangeArrowheads="1"/>
          </p:cNvSpPr>
          <p:nvPr>
            <p:ph idx="1"/>
          </p:nvPr>
        </p:nvSpPr>
        <p:spPr>
          <a:xfrm>
            <a:off x="457200" y="1219200"/>
            <a:ext cx="8229600" cy="5410200"/>
          </a:xfrm>
        </p:spPr>
        <p:txBody>
          <a:bodyPr rtlCol="0">
            <a:normAutofit fontScale="92500" lnSpcReduction="20000"/>
          </a:bodyPr>
          <a:lstStyle/>
          <a:p>
            <a:pPr algn="just" eaLnBrk="1" fontAlgn="auto" hangingPunct="1">
              <a:lnSpc>
                <a:spcPct val="90000"/>
              </a:lnSpc>
              <a:spcAft>
                <a:spcPts val="0"/>
              </a:spcAft>
              <a:buFont typeface="Arial" pitchFamily="34" charset="0"/>
              <a:buChar char="•"/>
              <a:defRPr/>
            </a:pPr>
            <a:r>
              <a:rPr lang="en-US" dirty="0" smtClean="0"/>
              <a:t>An item is an asset which will provide economic benefits to the firm in the next or subsequent periods.</a:t>
            </a:r>
          </a:p>
          <a:p>
            <a:pPr algn="just" eaLnBrk="1" fontAlgn="auto" hangingPunct="1">
              <a:lnSpc>
                <a:spcPct val="90000"/>
              </a:lnSpc>
              <a:spcAft>
                <a:spcPts val="0"/>
              </a:spcAft>
              <a:buFont typeface="Arial" pitchFamily="34" charset="0"/>
              <a:buChar char="•"/>
              <a:defRPr/>
            </a:pPr>
            <a:r>
              <a:rPr lang="en-US" dirty="0" smtClean="0"/>
              <a:t>The most common economic benefits is inflow of cash.</a:t>
            </a:r>
          </a:p>
          <a:p>
            <a:pPr algn="just" eaLnBrk="1" fontAlgn="auto" hangingPunct="1">
              <a:lnSpc>
                <a:spcPct val="90000"/>
              </a:lnSpc>
              <a:spcAft>
                <a:spcPts val="0"/>
              </a:spcAft>
              <a:buFont typeface="Arial" pitchFamily="34" charset="0"/>
              <a:buChar char="•"/>
              <a:defRPr/>
            </a:pPr>
            <a:r>
              <a:rPr lang="en-US" dirty="0" smtClean="0"/>
              <a:t>Things which have been purchased for long term use of the company.</a:t>
            </a:r>
          </a:p>
          <a:p>
            <a:pPr algn="just" eaLnBrk="1" fontAlgn="auto" hangingPunct="1">
              <a:lnSpc>
                <a:spcPct val="90000"/>
              </a:lnSpc>
              <a:spcAft>
                <a:spcPts val="0"/>
              </a:spcAft>
              <a:buFont typeface="Arial" pitchFamily="34" charset="0"/>
              <a:buChar char="•"/>
              <a:defRPr/>
            </a:pPr>
            <a:r>
              <a:rPr lang="en-US" dirty="0" err="1" smtClean="0"/>
              <a:t>Eg</a:t>
            </a:r>
            <a:r>
              <a:rPr lang="en-US" dirty="0" smtClean="0"/>
              <a:t>.  Building, Furniture, motor car, Plant and machinery </a:t>
            </a:r>
          </a:p>
          <a:p>
            <a:pPr algn="just" eaLnBrk="1" fontAlgn="auto" hangingPunct="1">
              <a:lnSpc>
                <a:spcPct val="90000"/>
              </a:lnSpc>
              <a:spcAft>
                <a:spcPts val="0"/>
              </a:spcAft>
              <a:buFont typeface="Wingdings" pitchFamily="2" charset="2"/>
              <a:buNone/>
              <a:defRPr/>
            </a:pPr>
            <a:endParaRPr lang="en-US" dirty="0" smtClean="0"/>
          </a:p>
          <a:p>
            <a:pPr algn="just" eaLnBrk="1" fontAlgn="auto" hangingPunct="1">
              <a:lnSpc>
                <a:spcPct val="90000"/>
              </a:lnSpc>
              <a:spcAft>
                <a:spcPts val="0"/>
              </a:spcAft>
              <a:buFont typeface="Wingdings" pitchFamily="2" charset="2"/>
              <a:buNone/>
              <a:defRPr/>
            </a:pPr>
            <a:endParaRPr lang="en-US" dirty="0" smtClean="0"/>
          </a:p>
          <a:p>
            <a:pPr algn="just" eaLnBrk="1" fontAlgn="auto" hangingPunct="1">
              <a:lnSpc>
                <a:spcPct val="90000"/>
              </a:lnSpc>
              <a:spcAft>
                <a:spcPts val="0"/>
              </a:spcAft>
              <a:buFont typeface="Wingdings" pitchFamily="2" charset="2"/>
              <a:buNone/>
              <a:defRPr/>
            </a:pPr>
            <a:endParaRPr lang="en-US" dirty="0" smtClean="0"/>
          </a:p>
          <a:p>
            <a:pPr algn="just" eaLnBrk="1" fontAlgn="auto" hangingPunct="1">
              <a:lnSpc>
                <a:spcPct val="90000"/>
              </a:lnSpc>
              <a:spcAft>
                <a:spcPts val="0"/>
              </a:spcAft>
              <a:buFont typeface="Wingdings" pitchFamily="2" charset="2"/>
              <a:buNone/>
              <a:defRPr/>
            </a:pPr>
            <a:endParaRPr lang="en-US" dirty="0" smtClean="0"/>
          </a:p>
          <a:p>
            <a:pPr algn="just" eaLnBrk="1" fontAlgn="auto" hangingPunct="1">
              <a:lnSpc>
                <a:spcPct val="90000"/>
              </a:lnSpc>
              <a:spcAft>
                <a:spcPts val="0"/>
              </a:spcAft>
              <a:buFont typeface="Wingdings" pitchFamily="2" charset="2"/>
              <a:buNone/>
              <a:defRPr/>
            </a:pPr>
            <a:r>
              <a:rPr lang="en-US" dirty="0" smtClean="0"/>
              <a:t>								Cont….</a:t>
            </a:r>
          </a:p>
        </p:txBody>
      </p:sp>
      <p:pic>
        <p:nvPicPr>
          <p:cNvPr id="54276" name="Picture 4" descr="j0285360"/>
          <p:cNvPicPr>
            <a:picLocks noChangeAspect="1" noChangeArrowheads="1"/>
          </p:cNvPicPr>
          <p:nvPr/>
        </p:nvPicPr>
        <p:blipFill>
          <a:blip r:embed="rId3"/>
          <a:srcRect/>
          <a:stretch>
            <a:fillRect/>
          </a:stretch>
        </p:blipFill>
        <p:spPr bwMode="auto">
          <a:xfrm>
            <a:off x="3429000" y="5040313"/>
            <a:ext cx="1474788" cy="1817687"/>
          </a:xfrm>
          <a:prstGeom prst="rect">
            <a:avLst/>
          </a:prstGeom>
          <a:noFill/>
          <a:ln w="9525">
            <a:noFill/>
            <a:miter lim="800000"/>
            <a:headEnd/>
            <a:tailEnd/>
          </a:ln>
        </p:spPr>
      </p:pic>
      <p:pic>
        <p:nvPicPr>
          <p:cNvPr id="54277" name="Picture 6" descr="j0187423"/>
          <p:cNvPicPr>
            <a:picLocks noChangeAspect="1" noChangeArrowheads="1"/>
          </p:cNvPicPr>
          <p:nvPr/>
        </p:nvPicPr>
        <p:blipFill>
          <a:blip r:embed="rId4"/>
          <a:srcRect/>
          <a:stretch>
            <a:fillRect/>
          </a:stretch>
        </p:blipFill>
        <p:spPr bwMode="auto">
          <a:xfrm>
            <a:off x="609600" y="5030788"/>
            <a:ext cx="1762125" cy="1827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rtlCol="0">
            <a:normAutofit fontScale="90000"/>
          </a:bodyPr>
          <a:lstStyle/>
          <a:p>
            <a:pPr eaLnBrk="1" fontAlgn="auto" hangingPunct="1">
              <a:spcAft>
                <a:spcPts val="0"/>
              </a:spcAft>
              <a:defRPr/>
            </a:pPr>
            <a:r>
              <a:rPr lang="en-US" dirty="0" smtClean="0"/>
              <a:t>Types of Asset</a:t>
            </a:r>
          </a:p>
        </p:txBody>
      </p:sp>
      <p:sp>
        <p:nvSpPr>
          <p:cNvPr id="3" name="Content Placeholder 2"/>
          <p:cNvSpPr>
            <a:spLocks noGrp="1"/>
          </p:cNvSpPr>
          <p:nvPr>
            <p:ph idx="1"/>
          </p:nvPr>
        </p:nvSpPr>
        <p:spPr>
          <a:xfrm>
            <a:off x="457200" y="1066800"/>
            <a:ext cx="8229600" cy="5791200"/>
          </a:xfrm>
        </p:spPr>
        <p:txBody>
          <a:bodyPr rtlCol="0">
            <a:normAutofit fontScale="92500" lnSpcReduction="20000"/>
          </a:bodyPr>
          <a:lstStyle/>
          <a:p>
            <a:pPr eaLnBrk="1" fontAlgn="auto" hangingPunct="1">
              <a:spcAft>
                <a:spcPts val="0"/>
              </a:spcAft>
              <a:buFont typeface="Arial" pitchFamily="34" charset="0"/>
              <a:buNone/>
              <a:defRPr/>
            </a:pPr>
            <a:r>
              <a:rPr lang="en-US" dirty="0" smtClean="0"/>
              <a:t>1. Current assets</a:t>
            </a:r>
          </a:p>
          <a:p>
            <a:pPr eaLnBrk="1" fontAlgn="auto" hangingPunct="1">
              <a:spcAft>
                <a:spcPts val="0"/>
              </a:spcAft>
              <a:buFont typeface="Arial" pitchFamily="34" charset="0"/>
              <a:buChar char="•"/>
              <a:defRPr/>
            </a:pPr>
            <a:r>
              <a:rPr lang="en-US" dirty="0" smtClean="0"/>
              <a:t>It can be realized in normal operating cycle.</a:t>
            </a:r>
          </a:p>
          <a:p>
            <a:pPr eaLnBrk="1" fontAlgn="auto" hangingPunct="1">
              <a:spcAft>
                <a:spcPts val="0"/>
              </a:spcAft>
              <a:buFont typeface="Arial" pitchFamily="34" charset="0"/>
              <a:buChar char="•"/>
              <a:defRPr/>
            </a:pPr>
            <a:r>
              <a:rPr lang="en-US" dirty="0" smtClean="0"/>
              <a:t>Primarily use for the purpose of trading.</a:t>
            </a:r>
          </a:p>
          <a:p>
            <a:pPr eaLnBrk="1" fontAlgn="auto" hangingPunct="1">
              <a:spcAft>
                <a:spcPts val="0"/>
              </a:spcAft>
              <a:buFont typeface="Arial" pitchFamily="34" charset="0"/>
              <a:buChar char="•"/>
              <a:defRPr/>
            </a:pPr>
            <a:r>
              <a:rPr lang="en-US" dirty="0" smtClean="0"/>
              <a:t>It is cash or cash equivalent.</a:t>
            </a:r>
          </a:p>
          <a:p>
            <a:pPr eaLnBrk="1" fontAlgn="auto" hangingPunct="1">
              <a:spcAft>
                <a:spcPts val="0"/>
              </a:spcAft>
              <a:buFont typeface="Arial" pitchFamily="34" charset="0"/>
              <a:buNone/>
              <a:defRPr/>
            </a:pPr>
            <a:r>
              <a:rPr lang="en-US" dirty="0" err="1" smtClean="0"/>
              <a:t>Eg</a:t>
            </a:r>
            <a:r>
              <a:rPr lang="en-US" dirty="0" smtClean="0"/>
              <a:t>. </a:t>
            </a:r>
          </a:p>
          <a:p>
            <a:pPr eaLnBrk="1" fontAlgn="auto" hangingPunct="1">
              <a:spcAft>
                <a:spcPts val="0"/>
              </a:spcAft>
              <a:buFont typeface="Wingdings" pitchFamily="2" charset="2"/>
              <a:buChar char="ü"/>
              <a:defRPr/>
            </a:pPr>
            <a:r>
              <a:rPr lang="en-US" dirty="0" smtClean="0"/>
              <a:t>Cash</a:t>
            </a:r>
          </a:p>
          <a:p>
            <a:pPr eaLnBrk="1" fontAlgn="auto" hangingPunct="1">
              <a:spcAft>
                <a:spcPts val="0"/>
              </a:spcAft>
              <a:buFont typeface="Wingdings" pitchFamily="2" charset="2"/>
              <a:buChar char="ü"/>
              <a:defRPr/>
            </a:pPr>
            <a:r>
              <a:rPr lang="en-US" dirty="0" smtClean="0"/>
              <a:t>Cash equivalent- treasury bills, commercial paper, call money</a:t>
            </a:r>
          </a:p>
          <a:p>
            <a:pPr eaLnBrk="1" fontAlgn="auto" hangingPunct="1">
              <a:spcAft>
                <a:spcPts val="0"/>
              </a:spcAft>
              <a:buFont typeface="Wingdings" pitchFamily="2" charset="2"/>
              <a:buChar char="ü"/>
              <a:defRPr/>
            </a:pPr>
            <a:r>
              <a:rPr lang="en-US" dirty="0" smtClean="0"/>
              <a:t>Trade receivable</a:t>
            </a:r>
          </a:p>
          <a:p>
            <a:pPr eaLnBrk="1" fontAlgn="auto" hangingPunct="1">
              <a:spcAft>
                <a:spcPts val="0"/>
              </a:spcAft>
              <a:buFont typeface="Wingdings" pitchFamily="2" charset="2"/>
              <a:buChar char="ü"/>
              <a:defRPr/>
            </a:pPr>
            <a:r>
              <a:rPr lang="en-US" dirty="0" smtClean="0"/>
              <a:t>Deposits</a:t>
            </a:r>
          </a:p>
          <a:p>
            <a:pPr eaLnBrk="1" fontAlgn="auto" hangingPunct="1">
              <a:spcAft>
                <a:spcPts val="0"/>
              </a:spcAft>
              <a:buFont typeface="Wingdings" pitchFamily="2" charset="2"/>
              <a:buChar char="ü"/>
              <a:defRPr/>
            </a:pPr>
            <a:r>
              <a:rPr lang="en-US" dirty="0" smtClean="0"/>
              <a:t>Loans &amp; advances</a:t>
            </a:r>
          </a:p>
          <a:p>
            <a:pPr eaLnBrk="1" fontAlgn="auto" hangingPunct="1">
              <a:spcAft>
                <a:spcPts val="0"/>
              </a:spcAft>
              <a:buFont typeface="Wingdings" pitchFamily="2" charset="2"/>
              <a:buChar char="ü"/>
              <a:defRPr/>
            </a:pPr>
            <a:r>
              <a:rPr lang="en-US" dirty="0" smtClean="0"/>
              <a:t>Inventories</a:t>
            </a:r>
          </a:p>
          <a:p>
            <a:pPr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457200" y="274638"/>
            <a:ext cx="8229600" cy="792162"/>
          </a:xfrm>
        </p:spPr>
        <p:txBody>
          <a:bodyPr/>
          <a:lstStyle/>
          <a:p>
            <a:pPr eaLnBrk="1" hangingPunct="1"/>
            <a:r>
              <a:rPr lang="en-US" sz="3600" b="1" smtClean="0"/>
              <a:t>2. Fixed or non-current asset</a:t>
            </a:r>
          </a:p>
        </p:txBody>
      </p:sp>
      <p:sp>
        <p:nvSpPr>
          <p:cNvPr id="3" name="Content Placeholder 2"/>
          <p:cNvSpPr>
            <a:spLocks noGrp="1"/>
          </p:cNvSpPr>
          <p:nvPr>
            <p:ph idx="1"/>
          </p:nvPr>
        </p:nvSpPr>
        <p:spPr>
          <a:xfrm>
            <a:off x="457200" y="1143000"/>
            <a:ext cx="8229600" cy="5715000"/>
          </a:xfrm>
        </p:spPr>
        <p:txBody>
          <a:bodyPr rtlCol="0">
            <a:normAutofit lnSpcReduction="10000"/>
          </a:bodyPr>
          <a:lstStyle/>
          <a:p>
            <a:pPr algn="just" eaLnBrk="1" fontAlgn="auto" hangingPunct="1">
              <a:spcAft>
                <a:spcPts val="0"/>
              </a:spcAft>
              <a:buFont typeface="Arial" pitchFamily="34" charset="0"/>
              <a:buChar char="•"/>
              <a:defRPr/>
            </a:pPr>
            <a:r>
              <a:rPr lang="en-US" dirty="0" smtClean="0"/>
              <a:t>Assets which is purchased for the period of more than one year or for long term are fixed in nature.</a:t>
            </a:r>
          </a:p>
          <a:p>
            <a:pPr algn="just" eaLnBrk="1" fontAlgn="auto" hangingPunct="1">
              <a:spcAft>
                <a:spcPts val="0"/>
              </a:spcAft>
              <a:buFont typeface="Arial" pitchFamily="34" charset="0"/>
              <a:buChar char="•"/>
              <a:defRPr/>
            </a:pPr>
            <a:r>
              <a:rPr lang="en-US" dirty="0" smtClean="0"/>
              <a:t>Assets that cannot be classified as current asset.</a:t>
            </a:r>
          </a:p>
          <a:p>
            <a:pPr algn="just" eaLnBrk="1" fontAlgn="auto" hangingPunct="1">
              <a:spcAft>
                <a:spcPts val="0"/>
              </a:spcAft>
              <a:buFont typeface="Arial" pitchFamily="34" charset="0"/>
              <a:buChar char="•"/>
              <a:defRPr/>
            </a:pPr>
            <a:r>
              <a:rPr lang="en-US" dirty="0" smtClean="0"/>
              <a:t>These assets do not get converted into cash in normal operating cycle.</a:t>
            </a:r>
          </a:p>
          <a:p>
            <a:pPr algn="just" eaLnBrk="1" fontAlgn="auto" hangingPunct="1">
              <a:spcAft>
                <a:spcPts val="0"/>
              </a:spcAft>
              <a:buFont typeface="Arial" pitchFamily="34" charset="0"/>
              <a:buChar char="•"/>
              <a:defRPr/>
            </a:pPr>
            <a:r>
              <a:rPr lang="en-US" dirty="0" smtClean="0"/>
              <a:t>They together provide facilities to produce and deliver G &amp; S.</a:t>
            </a:r>
          </a:p>
          <a:p>
            <a:pPr algn="just" eaLnBrk="1" fontAlgn="auto" hangingPunct="1">
              <a:spcAft>
                <a:spcPts val="0"/>
              </a:spcAft>
              <a:buFont typeface="Arial" pitchFamily="34" charset="0"/>
              <a:buChar char="•"/>
              <a:defRPr/>
            </a:pPr>
            <a:r>
              <a:rPr lang="en-US" dirty="0" smtClean="0"/>
              <a:t>They may provide infrastructure to the firm.</a:t>
            </a:r>
          </a:p>
          <a:p>
            <a:pPr algn="just" eaLnBrk="1" fontAlgn="auto" hangingPunct="1">
              <a:spcAft>
                <a:spcPts val="0"/>
              </a:spcAft>
              <a:buFont typeface="Arial" pitchFamily="34" charset="0"/>
              <a:buChar char="•"/>
              <a:defRPr/>
            </a:pPr>
            <a:r>
              <a:rPr lang="en-US" dirty="0" err="1" smtClean="0"/>
              <a:t>Eg</a:t>
            </a:r>
            <a:r>
              <a:rPr lang="en-US" dirty="0" smtClean="0"/>
              <a:t>. Plant, equipment, land, building etc</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smtClean="0"/>
              <a:t>Intangible Assets</a:t>
            </a:r>
          </a:p>
        </p:txBody>
      </p:sp>
      <p:sp>
        <p:nvSpPr>
          <p:cNvPr id="57347" name="Rectangle 3"/>
          <p:cNvSpPr>
            <a:spLocks noGrp="1" noChangeArrowheads="1"/>
          </p:cNvSpPr>
          <p:nvPr>
            <p:ph idx="1"/>
          </p:nvPr>
        </p:nvSpPr>
        <p:spPr/>
        <p:txBody>
          <a:bodyPr/>
          <a:lstStyle/>
          <a:p>
            <a:pPr eaLnBrk="1" hangingPunct="1"/>
            <a:r>
              <a:rPr lang="en-US" smtClean="0"/>
              <a:t>Which can not be seen, touched or felt</a:t>
            </a:r>
          </a:p>
          <a:p>
            <a:pPr eaLnBrk="1" hangingPunct="1"/>
            <a:r>
              <a:rPr lang="en-US" smtClean="0"/>
              <a:t>Patent, Trade Mark, Copyright, Goodwill, Publication right etc.</a:t>
            </a:r>
          </a:p>
          <a:p>
            <a:pPr eaLnBrk="1" hangingPunct="1">
              <a:buFont typeface="Wingdings" pitchFamily="2" charset="2"/>
              <a:buNone/>
            </a:pPr>
            <a:endParaRPr lang="en-US" smtClean="0"/>
          </a:p>
          <a:p>
            <a:pPr eaLnBrk="1" hangingPunct="1"/>
            <a:endParaRPr lang="en-US" smtClean="0"/>
          </a:p>
        </p:txBody>
      </p:sp>
      <p:pic>
        <p:nvPicPr>
          <p:cNvPr id="57348" name="Picture 4" descr="j0285410"/>
          <p:cNvPicPr>
            <a:picLocks noChangeAspect="1" noChangeArrowheads="1"/>
          </p:cNvPicPr>
          <p:nvPr/>
        </p:nvPicPr>
        <p:blipFill>
          <a:blip r:embed="rId3"/>
          <a:srcRect/>
          <a:stretch>
            <a:fillRect/>
          </a:stretch>
        </p:blipFill>
        <p:spPr bwMode="auto">
          <a:xfrm>
            <a:off x="838200" y="3657600"/>
            <a:ext cx="1866900" cy="1776413"/>
          </a:xfrm>
          <a:prstGeom prst="rect">
            <a:avLst/>
          </a:prstGeom>
          <a:noFill/>
          <a:ln w="9525">
            <a:noFill/>
            <a:miter lim="800000"/>
            <a:headEnd/>
            <a:tailEnd/>
          </a:ln>
        </p:spPr>
      </p:pic>
      <p:pic>
        <p:nvPicPr>
          <p:cNvPr id="57349" name="Picture 5" descr="j0216516"/>
          <p:cNvPicPr>
            <a:picLocks noChangeAspect="1" noChangeArrowheads="1"/>
          </p:cNvPicPr>
          <p:nvPr/>
        </p:nvPicPr>
        <p:blipFill>
          <a:blip r:embed="rId4"/>
          <a:srcRect/>
          <a:stretch>
            <a:fillRect/>
          </a:stretch>
        </p:blipFill>
        <p:spPr bwMode="auto">
          <a:xfrm>
            <a:off x="3429000" y="3810000"/>
            <a:ext cx="1573213" cy="1820863"/>
          </a:xfrm>
          <a:prstGeom prst="rect">
            <a:avLst/>
          </a:prstGeom>
          <a:noFill/>
          <a:ln w="9525">
            <a:noFill/>
            <a:miter lim="800000"/>
            <a:headEnd/>
            <a:tailEnd/>
          </a:ln>
        </p:spPr>
      </p:pic>
      <p:pic>
        <p:nvPicPr>
          <p:cNvPr id="57350" name="Picture 6" descr="j0186002"/>
          <p:cNvPicPr>
            <a:picLocks noChangeAspect="1" noChangeArrowheads="1"/>
          </p:cNvPicPr>
          <p:nvPr/>
        </p:nvPicPr>
        <p:blipFill>
          <a:blip r:embed="rId5"/>
          <a:srcRect/>
          <a:stretch>
            <a:fillRect/>
          </a:stretch>
        </p:blipFill>
        <p:spPr bwMode="auto">
          <a:xfrm>
            <a:off x="5334000" y="3733800"/>
            <a:ext cx="1776413" cy="1825625"/>
          </a:xfrm>
          <a:prstGeom prst="rect">
            <a:avLst/>
          </a:prstGeom>
          <a:noFill/>
          <a:ln w="9525">
            <a:noFill/>
            <a:miter lim="800000"/>
            <a:headEnd/>
            <a:tailEnd/>
          </a:ln>
        </p:spPr>
      </p:pic>
      <p:pic>
        <p:nvPicPr>
          <p:cNvPr id="57351" name="Picture 7" descr="j0293236"/>
          <p:cNvPicPr>
            <a:picLocks noChangeAspect="1" noChangeArrowheads="1"/>
          </p:cNvPicPr>
          <p:nvPr/>
        </p:nvPicPr>
        <p:blipFill>
          <a:blip r:embed="rId6"/>
          <a:srcRect/>
          <a:stretch>
            <a:fillRect/>
          </a:stretch>
        </p:blipFill>
        <p:spPr bwMode="auto">
          <a:xfrm>
            <a:off x="7239000" y="3962400"/>
            <a:ext cx="1565275" cy="1154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Oval 12"/>
          <p:cNvSpPr>
            <a:spLocks noChangeArrowheads="1"/>
          </p:cNvSpPr>
          <p:nvPr/>
        </p:nvSpPr>
        <p:spPr bwMode="auto">
          <a:xfrm>
            <a:off x="-152400" y="4648200"/>
            <a:ext cx="4876800" cy="3276600"/>
          </a:xfrm>
          <a:prstGeom prst="ellipse">
            <a:avLst/>
          </a:prstGeom>
          <a:solidFill>
            <a:schemeClr val="accent1"/>
          </a:solidFill>
          <a:ln w="9525">
            <a:solidFill>
              <a:schemeClr val="tx1"/>
            </a:solidFill>
            <a:round/>
            <a:headEnd/>
            <a:tailEnd/>
          </a:ln>
        </p:spPr>
        <p:txBody>
          <a:bodyPr wrap="none" anchor="ctr"/>
          <a:lstStyle/>
          <a:p>
            <a:endParaRPr lang="en-US" altLang="en-US" u="sng">
              <a:solidFill>
                <a:srgbClr val="FFFFFF"/>
              </a:solidFill>
              <a:latin typeface="Arial" charset="0"/>
            </a:endParaRPr>
          </a:p>
        </p:txBody>
      </p:sp>
      <p:sp>
        <p:nvSpPr>
          <p:cNvPr id="58371" name="Rectangle 2"/>
          <p:cNvSpPr>
            <a:spLocks noGrp="1" noChangeArrowheads="1"/>
          </p:cNvSpPr>
          <p:nvPr>
            <p:ph type="title"/>
          </p:nvPr>
        </p:nvSpPr>
        <p:spPr/>
        <p:txBody>
          <a:bodyPr/>
          <a:lstStyle/>
          <a:p>
            <a:pPr eaLnBrk="1" hangingPunct="1"/>
            <a:r>
              <a:rPr lang="en-US" smtClean="0"/>
              <a:t>Indian and foreign Assets</a:t>
            </a:r>
          </a:p>
        </p:txBody>
      </p:sp>
      <p:sp>
        <p:nvSpPr>
          <p:cNvPr id="58372" name="Rectangle 3"/>
          <p:cNvSpPr>
            <a:spLocks noGrp="1" noChangeArrowheads="1"/>
          </p:cNvSpPr>
          <p:nvPr>
            <p:ph idx="1"/>
          </p:nvPr>
        </p:nvSpPr>
        <p:spPr/>
        <p:txBody>
          <a:bodyPr/>
          <a:lstStyle/>
          <a:p>
            <a:pPr eaLnBrk="1" hangingPunct="1"/>
            <a:r>
              <a:rPr lang="en-US" smtClean="0"/>
              <a:t>Assets which has physical existence in India called Indian assets.</a:t>
            </a:r>
          </a:p>
          <a:p>
            <a:pPr eaLnBrk="1" hangingPunct="1"/>
            <a:r>
              <a:rPr lang="en-US" smtClean="0"/>
              <a:t>Assets which has physical existence outside India called foreign assets for an Indian company</a:t>
            </a:r>
          </a:p>
        </p:txBody>
      </p:sp>
      <p:pic>
        <p:nvPicPr>
          <p:cNvPr id="58373" name="Picture 5" descr="j0222021"/>
          <p:cNvPicPr>
            <a:picLocks noChangeAspect="1" noChangeArrowheads="1"/>
          </p:cNvPicPr>
          <p:nvPr/>
        </p:nvPicPr>
        <p:blipFill>
          <a:blip r:embed="rId3"/>
          <a:srcRect/>
          <a:stretch>
            <a:fillRect/>
          </a:stretch>
        </p:blipFill>
        <p:spPr bwMode="auto">
          <a:xfrm>
            <a:off x="6934200" y="4800600"/>
            <a:ext cx="1039813" cy="1042988"/>
          </a:xfrm>
          <a:prstGeom prst="rect">
            <a:avLst/>
          </a:prstGeom>
          <a:noFill/>
          <a:ln w="9525">
            <a:noFill/>
            <a:miter lim="800000"/>
            <a:headEnd/>
            <a:tailEnd/>
          </a:ln>
        </p:spPr>
      </p:pic>
      <p:grpSp>
        <p:nvGrpSpPr>
          <p:cNvPr id="2" name="Group 9"/>
          <p:cNvGrpSpPr>
            <a:grpSpLocks/>
          </p:cNvGrpSpPr>
          <p:nvPr/>
        </p:nvGrpSpPr>
        <p:grpSpPr bwMode="auto">
          <a:xfrm>
            <a:off x="457200" y="4800600"/>
            <a:ext cx="1981200" cy="1295400"/>
            <a:chOff x="1392" y="3194"/>
            <a:chExt cx="1121" cy="1126"/>
          </a:xfrm>
        </p:grpSpPr>
        <p:pic>
          <p:nvPicPr>
            <p:cNvPr id="58378" name="Picture 4" descr="j0222015"/>
            <p:cNvPicPr>
              <a:picLocks noChangeAspect="1" noChangeArrowheads="1"/>
            </p:cNvPicPr>
            <p:nvPr/>
          </p:nvPicPr>
          <p:blipFill>
            <a:blip r:embed="rId4"/>
            <a:srcRect/>
            <a:stretch>
              <a:fillRect/>
            </a:stretch>
          </p:blipFill>
          <p:spPr bwMode="auto">
            <a:xfrm>
              <a:off x="1392" y="3194"/>
              <a:ext cx="1121" cy="1126"/>
            </a:xfrm>
            <a:prstGeom prst="rect">
              <a:avLst/>
            </a:prstGeom>
            <a:noFill/>
            <a:ln w="9525">
              <a:noFill/>
              <a:miter lim="800000"/>
              <a:headEnd/>
              <a:tailEnd/>
            </a:ln>
          </p:spPr>
        </p:pic>
        <p:sp>
          <p:nvSpPr>
            <p:cNvPr id="58379" name="Oval 7"/>
            <p:cNvSpPr>
              <a:spLocks noChangeArrowheads="1"/>
            </p:cNvSpPr>
            <p:nvPr/>
          </p:nvSpPr>
          <p:spPr bwMode="auto">
            <a:xfrm>
              <a:off x="1920" y="3456"/>
              <a:ext cx="432" cy="672"/>
            </a:xfrm>
            <a:prstGeom prst="ellipse">
              <a:avLst/>
            </a:prstGeom>
            <a:solidFill>
              <a:srgbClr val="FFFF00"/>
            </a:solidFill>
            <a:ln w="9525">
              <a:solidFill>
                <a:schemeClr val="tx1"/>
              </a:solidFill>
              <a:round/>
              <a:headEnd/>
              <a:tailEnd/>
            </a:ln>
          </p:spPr>
          <p:txBody>
            <a:bodyPr wrap="none" anchor="ctr"/>
            <a:lstStyle/>
            <a:p>
              <a:endParaRPr lang="en-US" altLang="en-US" u="sng">
                <a:solidFill>
                  <a:srgbClr val="FFFFFF"/>
                </a:solidFill>
                <a:latin typeface="Arial" charset="0"/>
              </a:endParaRPr>
            </a:p>
          </p:txBody>
        </p:sp>
        <p:sp>
          <p:nvSpPr>
            <p:cNvPr id="58380" name="Text Box 8"/>
            <p:cNvSpPr txBox="1">
              <a:spLocks noChangeArrowheads="1"/>
            </p:cNvSpPr>
            <p:nvPr/>
          </p:nvSpPr>
          <p:spPr bwMode="auto">
            <a:xfrm>
              <a:off x="1920" y="3600"/>
              <a:ext cx="432" cy="503"/>
            </a:xfrm>
            <a:prstGeom prst="rect">
              <a:avLst/>
            </a:prstGeom>
            <a:noFill/>
            <a:ln w="9525">
              <a:noFill/>
              <a:miter lim="800000"/>
              <a:headEnd/>
              <a:tailEnd/>
            </a:ln>
          </p:spPr>
          <p:txBody>
            <a:bodyPr>
              <a:spAutoFit/>
            </a:bodyPr>
            <a:lstStyle/>
            <a:p>
              <a:pPr>
                <a:spcBef>
                  <a:spcPct val="50000"/>
                </a:spcBef>
              </a:pPr>
              <a:r>
                <a:rPr lang="en-US" altLang="en-US" sz="3200">
                  <a:solidFill>
                    <a:srgbClr val="000000"/>
                  </a:solidFill>
                  <a:latin typeface="Arial" charset="0"/>
                </a:rPr>
                <a:t>Rs</a:t>
              </a:r>
            </a:p>
          </p:txBody>
        </p:sp>
      </p:grpSp>
      <p:pic>
        <p:nvPicPr>
          <p:cNvPr id="58375" name="Picture 10" descr="j0185604"/>
          <p:cNvPicPr>
            <a:picLocks noChangeAspect="1" noChangeArrowheads="1"/>
          </p:cNvPicPr>
          <p:nvPr/>
        </p:nvPicPr>
        <p:blipFill>
          <a:blip r:embed="rId5"/>
          <a:srcRect/>
          <a:stretch>
            <a:fillRect/>
          </a:stretch>
        </p:blipFill>
        <p:spPr bwMode="auto">
          <a:xfrm>
            <a:off x="1219200" y="5934075"/>
            <a:ext cx="922338" cy="923925"/>
          </a:xfrm>
          <a:prstGeom prst="rect">
            <a:avLst/>
          </a:prstGeom>
          <a:noFill/>
          <a:ln w="9525">
            <a:noFill/>
            <a:miter lim="800000"/>
            <a:headEnd/>
            <a:tailEnd/>
          </a:ln>
        </p:spPr>
      </p:pic>
      <p:pic>
        <p:nvPicPr>
          <p:cNvPr id="58376" name="Picture 11" descr="j0297185"/>
          <p:cNvPicPr>
            <a:picLocks noChangeAspect="1" noChangeArrowheads="1"/>
          </p:cNvPicPr>
          <p:nvPr/>
        </p:nvPicPr>
        <p:blipFill>
          <a:blip r:embed="rId6"/>
          <a:srcRect/>
          <a:stretch>
            <a:fillRect/>
          </a:stretch>
        </p:blipFill>
        <p:spPr bwMode="auto">
          <a:xfrm>
            <a:off x="6348413" y="5392738"/>
            <a:ext cx="1809750" cy="1441450"/>
          </a:xfrm>
          <a:prstGeom prst="rect">
            <a:avLst/>
          </a:prstGeom>
          <a:noFill/>
          <a:ln w="9525">
            <a:noFill/>
            <a:miter lim="800000"/>
            <a:headEnd/>
            <a:tailEnd/>
          </a:ln>
        </p:spPr>
      </p:pic>
      <p:sp>
        <p:nvSpPr>
          <p:cNvPr id="58377" name="Text Box 13"/>
          <p:cNvSpPr txBox="1">
            <a:spLocks noChangeArrowheads="1"/>
          </p:cNvSpPr>
          <p:nvPr/>
        </p:nvSpPr>
        <p:spPr bwMode="auto">
          <a:xfrm>
            <a:off x="3048000" y="5486400"/>
            <a:ext cx="1371600" cy="579438"/>
          </a:xfrm>
          <a:prstGeom prst="rect">
            <a:avLst/>
          </a:prstGeom>
          <a:noFill/>
          <a:ln w="9525">
            <a:noFill/>
            <a:miter lim="800000"/>
            <a:headEnd/>
            <a:tailEnd/>
          </a:ln>
        </p:spPr>
        <p:txBody>
          <a:bodyPr>
            <a:spAutoFit/>
          </a:bodyPr>
          <a:lstStyle/>
          <a:p>
            <a:pPr>
              <a:spcBef>
                <a:spcPct val="50000"/>
              </a:spcBef>
            </a:pPr>
            <a:r>
              <a:rPr lang="en-US" altLang="en-US" sz="3200">
                <a:solidFill>
                  <a:srgbClr val="FFFFFF"/>
                </a:solidFill>
                <a:latin typeface="Arial" charset="0"/>
              </a:rPr>
              <a:t>India</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639762"/>
          </a:xfrm>
        </p:spPr>
        <p:txBody>
          <a:bodyPr rtlCol="0">
            <a:normAutofit fontScale="90000"/>
          </a:bodyPr>
          <a:lstStyle/>
          <a:p>
            <a:pPr eaLnBrk="1" fontAlgn="auto" hangingPunct="1">
              <a:spcAft>
                <a:spcPts val="0"/>
              </a:spcAft>
              <a:defRPr/>
            </a:pPr>
            <a:r>
              <a:rPr lang="en-US" b="1" dirty="0" smtClean="0"/>
              <a:t>Liabilities</a:t>
            </a:r>
          </a:p>
        </p:txBody>
      </p:sp>
      <p:sp>
        <p:nvSpPr>
          <p:cNvPr id="30723" name="Rectangle 3"/>
          <p:cNvSpPr>
            <a:spLocks noGrp="1" noChangeArrowheads="1"/>
          </p:cNvSpPr>
          <p:nvPr>
            <p:ph idx="1"/>
          </p:nvPr>
        </p:nvSpPr>
        <p:spPr>
          <a:xfrm>
            <a:off x="457200" y="1143000"/>
            <a:ext cx="8229600" cy="4983163"/>
          </a:xfrm>
        </p:spPr>
        <p:txBody>
          <a:bodyPr rtlCol="0">
            <a:normAutofit fontScale="92500" lnSpcReduction="20000"/>
          </a:bodyPr>
          <a:lstStyle/>
          <a:p>
            <a:pPr algn="just" eaLnBrk="1" fontAlgn="auto" hangingPunct="1">
              <a:spcAft>
                <a:spcPts val="0"/>
              </a:spcAft>
              <a:buFont typeface="Arial" pitchFamily="34" charset="0"/>
              <a:buChar char="•"/>
              <a:defRPr/>
            </a:pPr>
            <a:r>
              <a:rPr lang="en-US" sz="3600" dirty="0" smtClean="0"/>
              <a:t>The claims of outsiders against the firm.</a:t>
            </a:r>
          </a:p>
          <a:p>
            <a:pPr algn="just" eaLnBrk="1" fontAlgn="auto" hangingPunct="1">
              <a:spcAft>
                <a:spcPts val="0"/>
              </a:spcAft>
              <a:buFont typeface="Arial" pitchFamily="34" charset="0"/>
              <a:buChar char="•"/>
              <a:defRPr/>
            </a:pPr>
            <a:r>
              <a:rPr lang="en-US" sz="3600" dirty="0" smtClean="0"/>
              <a:t>A liabilities, arising from a past event, present at the balance sheet is a liability.</a:t>
            </a:r>
          </a:p>
          <a:p>
            <a:pPr algn="just" eaLnBrk="1" fontAlgn="auto" hangingPunct="1">
              <a:spcAft>
                <a:spcPts val="0"/>
              </a:spcAft>
              <a:buFont typeface="Arial" pitchFamily="34" charset="0"/>
              <a:buChar char="•"/>
              <a:defRPr/>
            </a:pPr>
            <a:r>
              <a:rPr lang="en-US" sz="3600" dirty="0" smtClean="0"/>
              <a:t>Economic benefits outflows from the firm.</a:t>
            </a:r>
          </a:p>
          <a:p>
            <a:pPr algn="just" eaLnBrk="1" fontAlgn="auto" hangingPunct="1">
              <a:spcAft>
                <a:spcPts val="0"/>
              </a:spcAft>
              <a:buFont typeface="Arial" pitchFamily="34" charset="0"/>
              <a:buChar char="•"/>
              <a:defRPr/>
            </a:pPr>
            <a:r>
              <a:rPr lang="en-US" sz="3600" dirty="0" smtClean="0"/>
              <a:t>If any amount of the company is due to any outsider person other than for capital, that will be called as liabilities.</a:t>
            </a:r>
          </a:p>
          <a:p>
            <a:pPr algn="just" eaLnBrk="1" fontAlgn="auto" hangingPunct="1">
              <a:spcAft>
                <a:spcPts val="0"/>
              </a:spcAft>
              <a:buFont typeface="Arial" pitchFamily="34" charset="0"/>
              <a:buChar char="•"/>
              <a:defRPr/>
            </a:pPr>
            <a:r>
              <a:rPr lang="en-US" sz="3600" dirty="0" smtClean="0"/>
              <a:t>It is of two types:</a:t>
            </a:r>
          </a:p>
          <a:p>
            <a:pPr algn="just" eaLnBrk="1" fontAlgn="auto" hangingPunct="1">
              <a:spcAft>
                <a:spcPts val="0"/>
              </a:spcAft>
              <a:buFont typeface="Arial" pitchFamily="34" charset="0"/>
              <a:buChar char="•"/>
              <a:defRPr/>
            </a:pPr>
            <a:r>
              <a:rPr lang="en-US" sz="3600" b="1" dirty="0" smtClean="0"/>
              <a:t>Long term liabilities</a:t>
            </a:r>
          </a:p>
          <a:p>
            <a:pPr algn="just" eaLnBrk="1" fontAlgn="auto" hangingPunct="1">
              <a:spcAft>
                <a:spcPts val="0"/>
              </a:spcAft>
              <a:buFont typeface="Arial" pitchFamily="34" charset="0"/>
              <a:buChar char="•"/>
              <a:defRPr/>
            </a:pPr>
            <a:r>
              <a:rPr lang="en-US" sz="3600" b="1" dirty="0" smtClean="0"/>
              <a:t>Short term liabilities</a:t>
            </a:r>
          </a:p>
          <a:p>
            <a:pPr algn="just" eaLnBrk="1" fontAlgn="auto" hangingPunct="1">
              <a:spcAft>
                <a:spcPts val="0"/>
              </a:spcAft>
              <a:buFont typeface="Wingdings" pitchFamily="2" charset="2"/>
              <a:buNone/>
              <a:defRPr/>
            </a:pPr>
            <a:endParaRPr lang="en-US"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4638"/>
            <a:ext cx="8229600" cy="715962"/>
          </a:xfrm>
        </p:spPr>
        <p:txBody>
          <a:bodyPr rtlCol="0">
            <a:normAutofit fontScale="90000"/>
          </a:bodyPr>
          <a:lstStyle/>
          <a:p>
            <a:pPr eaLnBrk="1" fontAlgn="auto" hangingPunct="1">
              <a:spcAft>
                <a:spcPts val="0"/>
              </a:spcAft>
              <a:defRPr/>
            </a:pPr>
            <a:r>
              <a:rPr lang="en-US" sz="4800" dirty="0" smtClean="0"/>
              <a:t>Long term liabilities</a:t>
            </a:r>
          </a:p>
        </p:txBody>
      </p:sp>
      <p:sp>
        <p:nvSpPr>
          <p:cNvPr id="60419" name="Rectangle 3"/>
          <p:cNvSpPr>
            <a:spLocks noGrp="1" noChangeArrowheads="1"/>
          </p:cNvSpPr>
          <p:nvPr>
            <p:ph idx="1"/>
          </p:nvPr>
        </p:nvSpPr>
        <p:spPr>
          <a:xfrm>
            <a:off x="457200" y="1066800"/>
            <a:ext cx="8229600" cy="5059363"/>
          </a:xfrm>
        </p:spPr>
        <p:txBody>
          <a:bodyPr/>
          <a:lstStyle/>
          <a:p>
            <a:pPr algn="just" eaLnBrk="1" hangingPunct="1"/>
            <a:r>
              <a:rPr lang="en-US" smtClean="0"/>
              <a:t>A liabilities falling due on a date later than the expiration of one whole accounting period.</a:t>
            </a:r>
          </a:p>
          <a:p>
            <a:pPr algn="just" eaLnBrk="1" hangingPunct="1"/>
            <a:r>
              <a:rPr lang="en-US" smtClean="0"/>
              <a:t>It includes the liabilities which can not be settled within one accounting year. Like Bank loan, long term loan from public, Debentures, loan from financial institution, etc.</a:t>
            </a:r>
          </a:p>
          <a:p>
            <a:pPr algn="just" eaLnBrk="1" hangingPunct="1"/>
            <a:r>
              <a:rPr lang="en-US" smtClean="0"/>
              <a:t>Such liabilities are of two types a- secured b- unsecured on the basis of charge on assets.</a:t>
            </a:r>
          </a:p>
        </p:txBody>
      </p:sp>
      <p:pic>
        <p:nvPicPr>
          <p:cNvPr id="60420" name="Picture 4" descr="j0251301"/>
          <p:cNvPicPr>
            <a:picLocks noChangeAspect="1" noChangeArrowheads="1"/>
          </p:cNvPicPr>
          <p:nvPr/>
        </p:nvPicPr>
        <p:blipFill>
          <a:blip r:embed="rId3"/>
          <a:srcRect/>
          <a:stretch>
            <a:fillRect/>
          </a:stretch>
        </p:blipFill>
        <p:spPr bwMode="auto">
          <a:xfrm flipH="1">
            <a:off x="8001000" y="5867400"/>
            <a:ext cx="1084263"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An Idea is Needed</a:t>
            </a:r>
          </a:p>
        </p:txBody>
      </p:sp>
      <p:sp>
        <p:nvSpPr>
          <p:cNvPr id="7171" name="Rectangle 3"/>
          <p:cNvSpPr>
            <a:spLocks noGrp="1" noChangeArrowheads="1"/>
          </p:cNvSpPr>
          <p:nvPr>
            <p:ph idx="1"/>
          </p:nvPr>
        </p:nvSpPr>
        <p:spPr/>
        <p:txBody>
          <a:bodyPr/>
          <a:lstStyle/>
          <a:p>
            <a:pPr eaLnBrk="1" hangingPunct="1"/>
            <a:r>
              <a:rPr lang="en-US" altLang="en-US" smtClean="0"/>
              <a:t>The need of proper recording is suggested by Chanakya in india</a:t>
            </a:r>
          </a:p>
          <a:p>
            <a:pPr eaLnBrk="1" hangingPunct="1"/>
            <a:endParaRPr lang="en-US" altLang="en-US" smtClean="0"/>
          </a:p>
          <a:p>
            <a:pPr eaLnBrk="1" hangingPunct="1">
              <a:buFontTx/>
              <a:buNone/>
            </a:pPr>
            <a:r>
              <a:rPr lang="en-US" altLang="en-US" smtClean="0"/>
              <a:t>Modern Accounting</a:t>
            </a:r>
          </a:p>
          <a:p>
            <a:pPr eaLnBrk="1" hangingPunct="1"/>
            <a:r>
              <a:rPr lang="en-US" altLang="en-US" smtClean="0"/>
              <a:t>An Expert comes with the idea</a:t>
            </a:r>
          </a:p>
          <a:p>
            <a:pPr eaLnBrk="1" hangingPunct="1"/>
            <a:r>
              <a:rPr lang="en-US" altLang="en-US" smtClean="0"/>
              <a:t>In 1494 the idea comes and</a:t>
            </a:r>
          </a:p>
          <a:p>
            <a:pPr eaLnBrk="1" hangingPunct="1">
              <a:buFontTx/>
              <a:buNone/>
            </a:pPr>
            <a:r>
              <a:rPr lang="en-US" altLang="en-US" smtClean="0"/>
              <a:t>    expert was </a:t>
            </a:r>
            <a:r>
              <a:rPr lang="en-US" altLang="en-US" b="1" smtClean="0"/>
              <a:t>Lucas Paceoly</a:t>
            </a:r>
          </a:p>
        </p:txBody>
      </p:sp>
      <p:pic>
        <p:nvPicPr>
          <p:cNvPr id="7172" name="Picture 4" descr="j0195812"/>
          <p:cNvPicPr>
            <a:picLocks noChangeAspect="1" noChangeArrowheads="1"/>
          </p:cNvPicPr>
          <p:nvPr/>
        </p:nvPicPr>
        <p:blipFill>
          <a:blip r:embed="rId3"/>
          <a:srcRect/>
          <a:stretch>
            <a:fillRect/>
          </a:stretch>
        </p:blipFill>
        <p:spPr bwMode="auto">
          <a:xfrm>
            <a:off x="6858000" y="4343400"/>
            <a:ext cx="1773238" cy="1824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8229600" cy="639762"/>
          </a:xfrm>
        </p:spPr>
        <p:txBody>
          <a:bodyPr rtlCol="0">
            <a:normAutofit fontScale="90000"/>
          </a:bodyPr>
          <a:lstStyle/>
          <a:p>
            <a:pPr eaLnBrk="1" fontAlgn="auto" hangingPunct="1">
              <a:spcAft>
                <a:spcPts val="0"/>
              </a:spcAft>
              <a:defRPr/>
            </a:pPr>
            <a:r>
              <a:rPr lang="en-US" sz="4800" dirty="0" smtClean="0"/>
              <a:t>Short term liabilities</a:t>
            </a:r>
          </a:p>
        </p:txBody>
      </p:sp>
      <p:sp>
        <p:nvSpPr>
          <p:cNvPr id="61443" name="Rectangle 3"/>
          <p:cNvSpPr>
            <a:spLocks noGrp="1" noChangeArrowheads="1"/>
          </p:cNvSpPr>
          <p:nvPr>
            <p:ph idx="1"/>
          </p:nvPr>
        </p:nvSpPr>
        <p:spPr>
          <a:xfrm>
            <a:off x="457200" y="1066800"/>
            <a:ext cx="8229600" cy="4987925"/>
          </a:xfrm>
        </p:spPr>
        <p:txBody>
          <a:bodyPr/>
          <a:lstStyle/>
          <a:p>
            <a:pPr algn="just" eaLnBrk="1" hangingPunct="1"/>
            <a:r>
              <a:rPr lang="en-US" smtClean="0"/>
              <a:t>The liabilities which are to be paid with in one accounting year called short term liabilities. Eg. Creditors, Bank Overdraft, Bills Payable, short term credit, etc.</a:t>
            </a:r>
          </a:p>
          <a:p>
            <a:pPr algn="just" eaLnBrk="1" hangingPunct="1"/>
            <a:r>
              <a:rPr lang="en-US" smtClean="0"/>
              <a:t>Such liabilities arise due to day to day business transaction.</a:t>
            </a:r>
          </a:p>
          <a:p>
            <a:pPr algn="just" eaLnBrk="1" hangingPunct="1"/>
            <a:r>
              <a:rPr lang="en-US" smtClean="0"/>
              <a:t>Associated with long term obligation whose liquidation is expected in with in a year. </a:t>
            </a:r>
          </a:p>
        </p:txBody>
      </p:sp>
      <p:pic>
        <p:nvPicPr>
          <p:cNvPr id="61444" name="Picture 4" descr="j0286068"/>
          <p:cNvPicPr>
            <a:picLocks noChangeAspect="1" noChangeArrowheads="1"/>
          </p:cNvPicPr>
          <p:nvPr/>
        </p:nvPicPr>
        <p:blipFill>
          <a:blip r:embed="rId3"/>
          <a:srcRect/>
          <a:stretch>
            <a:fillRect/>
          </a:stretch>
        </p:blipFill>
        <p:spPr bwMode="auto">
          <a:xfrm flipH="1">
            <a:off x="8077200" y="5594350"/>
            <a:ext cx="844550" cy="1263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u="sng" smtClean="0">
                <a:solidFill>
                  <a:srgbClr val="000099"/>
                </a:solidFill>
              </a:rPr>
              <a:t>D</a:t>
            </a:r>
            <a:r>
              <a:rPr lang="en-US" altLang="en-US" smtClean="0"/>
              <a:t>ebto</a:t>
            </a:r>
            <a:r>
              <a:rPr lang="en-US" altLang="en-US" u="sng" smtClean="0">
                <a:solidFill>
                  <a:srgbClr val="000099"/>
                </a:solidFill>
              </a:rPr>
              <a:t>r</a:t>
            </a:r>
            <a:r>
              <a:rPr lang="en-US" altLang="en-US" smtClean="0"/>
              <a:t>s (Current Assets)</a:t>
            </a:r>
          </a:p>
        </p:txBody>
      </p:sp>
      <p:sp>
        <p:nvSpPr>
          <p:cNvPr id="62467" name="Rectangle 3"/>
          <p:cNvSpPr>
            <a:spLocks noGrp="1" noChangeArrowheads="1"/>
          </p:cNvSpPr>
          <p:nvPr>
            <p:ph idx="1"/>
          </p:nvPr>
        </p:nvSpPr>
        <p:spPr/>
        <p:txBody>
          <a:bodyPr/>
          <a:lstStyle/>
          <a:p>
            <a:pPr eaLnBrk="1" hangingPunct="1"/>
            <a:r>
              <a:rPr lang="en-US" altLang="en-US" smtClean="0"/>
              <a:t>Those person or Institutions who have purchased our goods and have not paid the full amount called debtors.</a:t>
            </a:r>
          </a:p>
          <a:p>
            <a:pPr eaLnBrk="1" hangingPunct="1">
              <a:buFontTx/>
              <a:buNone/>
            </a:pPr>
            <a:endParaRPr lang="en-US" altLang="en-US" smtClean="0"/>
          </a:p>
          <a:p>
            <a:pPr eaLnBrk="1" hangingPunct="1"/>
            <a:r>
              <a:rPr lang="en-US" altLang="en-US" smtClean="0"/>
              <a:t>It also include those persons who have to pay us any amount due to any other reason except sale of goods.</a:t>
            </a:r>
          </a:p>
        </p:txBody>
      </p:sp>
      <p:pic>
        <p:nvPicPr>
          <p:cNvPr id="62468" name="Picture 4" descr="j0302953"/>
          <p:cNvPicPr>
            <a:picLocks noChangeAspect="1" noChangeArrowheads="1"/>
          </p:cNvPicPr>
          <p:nvPr/>
        </p:nvPicPr>
        <p:blipFill>
          <a:blip r:embed="rId3"/>
          <a:srcRect/>
          <a:stretch>
            <a:fillRect/>
          </a:stretch>
        </p:blipFill>
        <p:spPr bwMode="auto">
          <a:xfrm>
            <a:off x="7543800" y="5410200"/>
            <a:ext cx="1600200" cy="1444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u="sng" smtClean="0">
                <a:solidFill>
                  <a:srgbClr val="000099"/>
                </a:solidFill>
              </a:rPr>
              <a:t>Cr</a:t>
            </a:r>
            <a:r>
              <a:rPr lang="en-US" smtClean="0"/>
              <a:t>editors (Current Liabilities)</a:t>
            </a:r>
          </a:p>
        </p:txBody>
      </p:sp>
      <p:sp>
        <p:nvSpPr>
          <p:cNvPr id="63491" name="Rectangle 3"/>
          <p:cNvSpPr>
            <a:spLocks noGrp="1" noChangeArrowheads="1"/>
          </p:cNvSpPr>
          <p:nvPr>
            <p:ph idx="1"/>
          </p:nvPr>
        </p:nvSpPr>
        <p:spPr/>
        <p:txBody>
          <a:bodyPr/>
          <a:lstStyle/>
          <a:p>
            <a:pPr eaLnBrk="1" hangingPunct="1"/>
            <a:r>
              <a:rPr lang="en-US" smtClean="0"/>
              <a:t>Creditors are those persons who have sold their goods on credit to us.</a:t>
            </a:r>
          </a:p>
          <a:p>
            <a:pPr eaLnBrk="1" hangingPunct="1"/>
            <a:r>
              <a:rPr lang="en-US" smtClean="0"/>
              <a:t>It also include those person whose money is due from us for any other reason.</a:t>
            </a:r>
          </a:p>
        </p:txBody>
      </p:sp>
      <p:pic>
        <p:nvPicPr>
          <p:cNvPr id="63492" name="Picture 4" descr="j0286068"/>
          <p:cNvPicPr>
            <a:picLocks noChangeAspect="1" noChangeArrowheads="1"/>
          </p:cNvPicPr>
          <p:nvPr/>
        </p:nvPicPr>
        <p:blipFill>
          <a:blip r:embed="rId3"/>
          <a:srcRect/>
          <a:stretch>
            <a:fillRect/>
          </a:stretch>
        </p:blipFill>
        <p:spPr bwMode="auto">
          <a:xfrm>
            <a:off x="4852988" y="3505200"/>
            <a:ext cx="2295525" cy="3435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274638"/>
            <a:ext cx="8229600" cy="792162"/>
          </a:xfrm>
        </p:spPr>
        <p:txBody>
          <a:bodyPr/>
          <a:lstStyle/>
          <a:p>
            <a:pPr eaLnBrk="1" hangingPunct="1"/>
            <a:r>
              <a:rPr lang="en-US" sz="4000" smtClean="0"/>
              <a:t>Revenue or Income</a:t>
            </a:r>
          </a:p>
        </p:txBody>
      </p:sp>
      <p:sp>
        <p:nvSpPr>
          <p:cNvPr id="64515" name="Rectangle 3"/>
          <p:cNvSpPr>
            <a:spLocks noGrp="1" noChangeArrowheads="1"/>
          </p:cNvSpPr>
          <p:nvPr>
            <p:ph idx="1"/>
          </p:nvPr>
        </p:nvSpPr>
        <p:spPr>
          <a:xfrm>
            <a:off x="76200" y="1143000"/>
            <a:ext cx="8686800" cy="5715000"/>
          </a:xfrm>
        </p:spPr>
        <p:txBody>
          <a:bodyPr/>
          <a:lstStyle/>
          <a:p>
            <a:pPr eaLnBrk="1" hangingPunct="1"/>
            <a:r>
              <a:rPr lang="en-US" smtClean="0"/>
              <a:t>It is inflow of cash due to business events. It can also define as excess of cash inflow than outflow.</a:t>
            </a:r>
          </a:p>
          <a:p>
            <a:pPr eaLnBrk="1" hangingPunct="1"/>
            <a:r>
              <a:rPr lang="en-US" smtClean="0"/>
              <a:t>There are two types of Revenues.</a:t>
            </a:r>
          </a:p>
          <a:p>
            <a:pPr eaLnBrk="1" hangingPunct="1"/>
            <a:r>
              <a:rPr lang="en-US" smtClean="0"/>
              <a:t>Income Revenue: </a:t>
            </a:r>
          </a:p>
          <a:p>
            <a:pPr eaLnBrk="1" hangingPunct="1">
              <a:buFont typeface="Wingdings" pitchFamily="2" charset="2"/>
              <a:buNone/>
            </a:pPr>
            <a:r>
              <a:rPr lang="en-US" smtClean="0"/>
              <a:t>			Due to business event.</a:t>
            </a:r>
          </a:p>
          <a:p>
            <a:pPr eaLnBrk="1" hangingPunct="1"/>
            <a:r>
              <a:rPr lang="en-US" smtClean="0"/>
              <a:t>Capital Revenue: </a:t>
            </a:r>
          </a:p>
          <a:p>
            <a:pPr eaLnBrk="1" hangingPunct="1">
              <a:buFont typeface="Wingdings" pitchFamily="2" charset="2"/>
              <a:buNone/>
            </a:pPr>
            <a:r>
              <a:rPr lang="en-US" smtClean="0"/>
              <a:t>		       Not due business event, but due to special causes, like from sale of assets.</a:t>
            </a:r>
          </a:p>
        </p:txBody>
      </p:sp>
      <p:pic>
        <p:nvPicPr>
          <p:cNvPr id="64516" name="Picture 4" descr="j0293240"/>
          <p:cNvPicPr>
            <a:picLocks noChangeAspect="1" noChangeArrowheads="1"/>
          </p:cNvPicPr>
          <p:nvPr/>
        </p:nvPicPr>
        <p:blipFill>
          <a:blip r:embed="rId3"/>
          <a:srcRect/>
          <a:stretch>
            <a:fillRect/>
          </a:stretch>
        </p:blipFill>
        <p:spPr bwMode="auto">
          <a:xfrm>
            <a:off x="6477000" y="2819400"/>
            <a:ext cx="1981200" cy="1647825"/>
          </a:xfrm>
          <a:prstGeom prst="rect">
            <a:avLst/>
          </a:prstGeom>
          <a:noFill/>
          <a:ln w="9525">
            <a:noFill/>
            <a:miter lim="800000"/>
            <a:headEnd/>
            <a:tailEnd/>
          </a:ln>
        </p:spPr>
      </p:pic>
      <p:sp>
        <p:nvSpPr>
          <p:cNvPr id="64517" name="AutoShape 5"/>
          <p:cNvSpPr>
            <a:spLocks noChangeArrowheads="1"/>
          </p:cNvSpPr>
          <p:nvPr/>
        </p:nvSpPr>
        <p:spPr bwMode="auto">
          <a:xfrm>
            <a:off x="7696200" y="2895600"/>
            <a:ext cx="1447800" cy="381000"/>
          </a:xfrm>
          <a:prstGeom prst="wedgeRectCallout">
            <a:avLst>
              <a:gd name="adj1" fmla="val -45722"/>
              <a:gd name="adj2" fmla="val 85833"/>
            </a:avLst>
          </a:prstGeom>
          <a:noFill/>
          <a:ln w="28575">
            <a:solidFill>
              <a:srgbClr val="FF0000"/>
            </a:solidFill>
            <a:miter lim="800000"/>
            <a:headEnd/>
            <a:tailEnd/>
          </a:ln>
        </p:spPr>
        <p:txBody>
          <a:bodyPr/>
          <a:lstStyle/>
          <a:p>
            <a:pPr algn="ctr"/>
            <a:r>
              <a:rPr lang="en-US" altLang="en-US">
                <a:solidFill>
                  <a:srgbClr val="FFFFFF"/>
                </a:solidFill>
                <a:latin typeface="Arial" charset="0"/>
              </a:rPr>
              <a:t>Purchase</a:t>
            </a:r>
          </a:p>
        </p:txBody>
      </p:sp>
      <p:sp>
        <p:nvSpPr>
          <p:cNvPr id="64518" name="AutoShape 6"/>
          <p:cNvSpPr>
            <a:spLocks noChangeArrowheads="1"/>
          </p:cNvSpPr>
          <p:nvPr/>
        </p:nvSpPr>
        <p:spPr bwMode="auto">
          <a:xfrm>
            <a:off x="7467600" y="4267200"/>
            <a:ext cx="914400" cy="914400"/>
          </a:xfrm>
          <a:prstGeom prst="flowChartExtract">
            <a:avLst/>
          </a:prstGeom>
          <a:noFill/>
          <a:ln w="28575">
            <a:solidFill>
              <a:srgbClr val="FF0000"/>
            </a:solidFill>
            <a:miter lim="800000"/>
            <a:headEnd/>
            <a:tailEnd/>
          </a:ln>
        </p:spPr>
        <p:txBody>
          <a:bodyPr wrap="none" anchor="ctr"/>
          <a:lstStyle/>
          <a:p>
            <a:endParaRPr lang="en-US" altLang="en-US" u="sng">
              <a:solidFill>
                <a:srgbClr val="FFFFFF"/>
              </a:solidFill>
              <a:latin typeface="Arial" charset="0"/>
            </a:endParaRPr>
          </a:p>
        </p:txBody>
      </p:sp>
      <p:sp>
        <p:nvSpPr>
          <p:cNvPr id="64519" name="AutoShape 8"/>
          <p:cNvSpPr>
            <a:spLocks noChangeArrowheads="1"/>
          </p:cNvSpPr>
          <p:nvPr/>
        </p:nvSpPr>
        <p:spPr bwMode="auto">
          <a:xfrm>
            <a:off x="5867400" y="3505200"/>
            <a:ext cx="1295400" cy="762000"/>
          </a:xfrm>
          <a:prstGeom prst="rightArrow">
            <a:avLst>
              <a:gd name="adj1" fmla="val 50000"/>
              <a:gd name="adj2" fmla="val 42500"/>
            </a:avLst>
          </a:prstGeom>
          <a:noFill/>
          <a:ln w="28575">
            <a:solidFill>
              <a:srgbClr val="008000"/>
            </a:solidFill>
            <a:miter lim="800000"/>
            <a:headEnd/>
            <a:tailEnd/>
          </a:ln>
        </p:spPr>
        <p:txBody>
          <a:bodyPr wrap="none" anchor="ctr"/>
          <a:lstStyle/>
          <a:p>
            <a:pPr algn="ctr"/>
            <a:r>
              <a:rPr lang="en-US" altLang="en-US">
                <a:solidFill>
                  <a:srgbClr val="FFFFFF"/>
                </a:solidFill>
                <a:latin typeface="Arial" charset="0"/>
              </a:rPr>
              <a:t>Sale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4" descr="j0229385"/>
          <p:cNvPicPr>
            <a:picLocks noChangeAspect="1" noChangeArrowheads="1"/>
          </p:cNvPicPr>
          <p:nvPr/>
        </p:nvPicPr>
        <p:blipFill>
          <a:blip r:embed="rId3"/>
          <a:srcRect/>
          <a:stretch>
            <a:fillRect/>
          </a:stretch>
        </p:blipFill>
        <p:spPr bwMode="auto">
          <a:xfrm>
            <a:off x="0" y="0"/>
            <a:ext cx="8991600" cy="6934200"/>
          </a:xfrm>
          <a:prstGeom prst="rect">
            <a:avLst/>
          </a:prstGeom>
          <a:noFill/>
          <a:ln w="9525">
            <a:noFill/>
            <a:miter lim="800000"/>
            <a:headEnd/>
            <a:tailEnd/>
          </a:ln>
        </p:spPr>
      </p:pic>
      <p:sp>
        <p:nvSpPr>
          <p:cNvPr id="65539" name="Rectangle 2"/>
          <p:cNvSpPr>
            <a:spLocks noGrp="1" noChangeArrowheads="1"/>
          </p:cNvSpPr>
          <p:nvPr>
            <p:ph type="title"/>
          </p:nvPr>
        </p:nvSpPr>
        <p:spPr/>
        <p:txBody>
          <a:bodyPr/>
          <a:lstStyle/>
          <a:p>
            <a:pPr eaLnBrk="1" hangingPunct="1"/>
            <a:r>
              <a:rPr lang="en-US" smtClean="0"/>
              <a:t>    Expenses</a:t>
            </a:r>
          </a:p>
        </p:txBody>
      </p:sp>
      <p:sp>
        <p:nvSpPr>
          <p:cNvPr id="128003" name="Rectangle 3"/>
          <p:cNvSpPr>
            <a:spLocks noGrp="1" noChangeArrowheads="1"/>
          </p:cNvSpPr>
          <p:nvPr>
            <p:ph idx="1"/>
          </p:nvPr>
        </p:nvSpPr>
        <p:spPr/>
        <p:txBody>
          <a:bodyPr rtlCol="0">
            <a:normAutofit/>
          </a:bodyPr>
          <a:lstStyle/>
          <a:p>
            <a:pPr marL="2209800" lvl="4" indent="-381000" eaLnBrk="1" fontAlgn="auto" hangingPunct="1">
              <a:spcAft>
                <a:spcPts val="0"/>
              </a:spcAft>
              <a:buFont typeface="Arial" pitchFamily="34" charset="0"/>
              <a:buChar char="»"/>
              <a:defRPr/>
            </a:pPr>
            <a:r>
              <a:rPr lang="en-US" sz="3600" dirty="0" smtClean="0">
                <a:solidFill>
                  <a:srgbClr val="000000"/>
                </a:solidFill>
                <a:effectLst>
                  <a:outerShdw blurRad="38100" dist="38100" dir="2700000" algn="tl">
                    <a:srgbClr val="FFFFFF"/>
                  </a:outerShdw>
                </a:effectLst>
              </a:rPr>
              <a:t>The amount spent for </a:t>
            </a:r>
          </a:p>
          <a:p>
            <a:pPr marL="2209800" lvl="4" indent="-381000" eaLnBrk="1" fontAlgn="auto" hangingPunct="1">
              <a:spcAft>
                <a:spcPts val="0"/>
              </a:spcAft>
              <a:buFont typeface="Wingdings" pitchFamily="2" charset="2"/>
              <a:buNone/>
              <a:defRPr/>
            </a:pPr>
            <a:r>
              <a:rPr lang="en-US" sz="3600" dirty="0" smtClean="0">
                <a:solidFill>
                  <a:srgbClr val="000000"/>
                </a:solidFill>
                <a:effectLst>
                  <a:outerShdw blurRad="38100" dist="38100" dir="2700000" algn="tl">
                    <a:srgbClr val="FFFFFF"/>
                  </a:outerShdw>
                </a:effectLst>
              </a:rPr>
              <a:t>   business events are expenses</a:t>
            </a:r>
            <a:r>
              <a:rPr lang="en-US" dirty="0" smtClean="0">
                <a:solidFill>
                  <a:srgbClr val="000000"/>
                </a:solidFill>
                <a:effectLst>
                  <a:outerShdw blurRad="38100" dist="38100" dir="2700000" algn="tl">
                    <a:srgbClr val="FFFFFF"/>
                  </a:outerShdw>
                </a:effectLst>
              </a:rPr>
              <a:t>.</a:t>
            </a:r>
          </a:p>
          <a:p>
            <a:pPr marL="2209800" lvl="4" indent="-381000" eaLnBrk="1" fontAlgn="auto" hangingPunct="1">
              <a:spcAft>
                <a:spcPts val="0"/>
              </a:spcAft>
              <a:buFont typeface="Wingdings" pitchFamily="2" charset="2"/>
              <a:buNone/>
              <a:defRPr/>
            </a:pPr>
            <a:r>
              <a:rPr lang="en-US" dirty="0" smtClean="0">
                <a:solidFill>
                  <a:srgbClr val="000000"/>
                </a:solidFill>
                <a:effectLst>
                  <a:outerShdw blurRad="38100" dist="38100" dir="2700000" algn="tl">
                    <a:srgbClr val="FFFFFF"/>
                  </a:outerShdw>
                </a:effectLst>
              </a:rPr>
              <a:t>    </a:t>
            </a:r>
          </a:p>
          <a:p>
            <a:pPr marL="2209800" lvl="4" indent="-381000" eaLnBrk="1" fontAlgn="auto" hangingPunct="1">
              <a:spcAft>
                <a:spcPts val="0"/>
              </a:spcAft>
              <a:buFont typeface="Wingdings" pitchFamily="2" charset="2"/>
              <a:buNone/>
              <a:defRPr/>
            </a:pPr>
            <a:r>
              <a:rPr lang="en-US" sz="3200" b="1" dirty="0" smtClean="0">
                <a:solidFill>
                  <a:srgbClr val="000000"/>
                </a:solidFill>
                <a:effectLst>
                  <a:outerShdw blurRad="38100" dist="38100" dir="2700000" algn="tl">
                    <a:srgbClr val="FFFFFF"/>
                  </a:outerShdw>
                </a:effectLst>
              </a:rPr>
              <a:t>It is of three types</a:t>
            </a:r>
          </a:p>
          <a:p>
            <a:pPr marL="2209800" lvl="4" indent="-381000" eaLnBrk="1" fontAlgn="auto" hangingPunct="1">
              <a:spcAft>
                <a:spcPts val="0"/>
              </a:spcAft>
              <a:buFont typeface="Wingdings" pitchFamily="2" charset="2"/>
              <a:buAutoNum type="arabicPeriod"/>
              <a:defRPr/>
            </a:pPr>
            <a:r>
              <a:rPr lang="en-US" sz="3200" b="1" dirty="0" smtClean="0">
                <a:solidFill>
                  <a:srgbClr val="000000"/>
                </a:solidFill>
                <a:effectLst>
                  <a:outerShdw blurRad="38100" dist="38100" dir="2700000" algn="tl">
                    <a:srgbClr val="FFFFFF"/>
                  </a:outerShdw>
                </a:effectLst>
              </a:rPr>
              <a:t>Revenue Expenditure</a:t>
            </a:r>
          </a:p>
          <a:p>
            <a:pPr marL="2209800" lvl="4" indent="-381000" eaLnBrk="1" fontAlgn="auto" hangingPunct="1">
              <a:spcAft>
                <a:spcPts val="0"/>
              </a:spcAft>
              <a:buFont typeface="Wingdings" pitchFamily="2" charset="2"/>
              <a:buAutoNum type="arabicPeriod"/>
              <a:defRPr/>
            </a:pPr>
            <a:r>
              <a:rPr lang="en-US" sz="3200" b="1" dirty="0" smtClean="0">
                <a:solidFill>
                  <a:srgbClr val="000000"/>
                </a:solidFill>
                <a:effectLst>
                  <a:outerShdw blurRad="38100" dist="38100" dir="2700000" algn="tl">
                    <a:srgbClr val="FFFFFF"/>
                  </a:outerShdw>
                </a:effectLst>
              </a:rPr>
              <a:t>Capital Expenditure</a:t>
            </a:r>
          </a:p>
          <a:p>
            <a:pPr marL="2209800" lvl="4" indent="-381000" eaLnBrk="1" fontAlgn="auto" hangingPunct="1">
              <a:spcAft>
                <a:spcPts val="0"/>
              </a:spcAft>
              <a:buFont typeface="Wingdings" pitchFamily="2" charset="2"/>
              <a:buAutoNum type="arabicPeriod"/>
              <a:defRPr/>
            </a:pPr>
            <a:r>
              <a:rPr lang="en-US" sz="3200" b="1" dirty="0" smtClean="0">
                <a:solidFill>
                  <a:srgbClr val="000000"/>
                </a:solidFill>
                <a:effectLst>
                  <a:outerShdw blurRad="38100" dist="38100" dir="2700000" algn="tl">
                    <a:srgbClr val="FFFFFF"/>
                  </a:outerShdw>
                </a:effectLst>
              </a:rPr>
              <a:t>Differed revenue expenditure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4" descr="j0229385"/>
          <p:cNvPicPr>
            <a:picLocks noChangeAspect="1" noChangeArrowheads="1"/>
          </p:cNvPicPr>
          <p:nvPr/>
        </p:nvPicPr>
        <p:blipFill>
          <a:blip r:embed="rId3"/>
          <a:srcRect/>
          <a:stretch>
            <a:fillRect/>
          </a:stretch>
        </p:blipFill>
        <p:spPr bwMode="auto">
          <a:xfrm>
            <a:off x="0" y="0"/>
            <a:ext cx="8991600" cy="6934200"/>
          </a:xfrm>
          <a:prstGeom prst="rect">
            <a:avLst/>
          </a:prstGeom>
          <a:noFill/>
          <a:ln w="9525">
            <a:noFill/>
            <a:miter lim="800000"/>
            <a:headEnd/>
            <a:tailEnd/>
          </a:ln>
        </p:spPr>
      </p:pic>
      <p:sp>
        <p:nvSpPr>
          <p:cNvPr id="66563" name="Rectangle 2"/>
          <p:cNvSpPr>
            <a:spLocks noGrp="1" noChangeArrowheads="1"/>
          </p:cNvSpPr>
          <p:nvPr>
            <p:ph type="title"/>
          </p:nvPr>
        </p:nvSpPr>
        <p:spPr>
          <a:xfrm>
            <a:off x="0" y="0"/>
            <a:ext cx="8686800" cy="1676400"/>
          </a:xfrm>
          <a:solidFill>
            <a:schemeClr val="bg1"/>
          </a:solidFill>
        </p:spPr>
        <p:txBody>
          <a:bodyPr/>
          <a:lstStyle/>
          <a:p>
            <a:pPr eaLnBrk="1" hangingPunct="1"/>
            <a:r>
              <a:rPr lang="en-US" smtClean="0"/>
              <a:t>Revenue Expenditure</a:t>
            </a:r>
          </a:p>
        </p:txBody>
      </p:sp>
      <p:sp>
        <p:nvSpPr>
          <p:cNvPr id="129027" name="Rectangle 3"/>
          <p:cNvSpPr>
            <a:spLocks noGrp="1" noChangeArrowheads="1"/>
          </p:cNvSpPr>
          <p:nvPr>
            <p:ph idx="1"/>
          </p:nvPr>
        </p:nvSpPr>
        <p:spPr>
          <a:xfrm>
            <a:off x="0" y="1600200"/>
            <a:ext cx="9144000" cy="5257800"/>
          </a:xfrm>
          <a:solidFill>
            <a:schemeClr val="bg1"/>
          </a:solidFill>
        </p:spPr>
        <p:txBody>
          <a:bodyPr rtlCol="0">
            <a:normAutofit/>
          </a:bodyPr>
          <a:lstStyle/>
          <a:p>
            <a:pPr lvl="2" eaLnBrk="1" fontAlgn="auto" hangingPunct="1">
              <a:spcAft>
                <a:spcPts val="0"/>
              </a:spcAft>
              <a:buFont typeface="Arial" pitchFamily="34" charset="0"/>
              <a:buNone/>
              <a:defRPr/>
            </a:pPr>
            <a:r>
              <a:rPr lang="en-US" sz="3200" dirty="0" smtClean="0">
                <a:solidFill>
                  <a:srgbClr val="000000"/>
                </a:solidFill>
                <a:effectLst>
                  <a:outerShdw blurRad="38100" dist="38100" dir="2700000" algn="tl">
                    <a:srgbClr val="FFFFFF"/>
                  </a:outerShdw>
                </a:effectLst>
              </a:rPr>
              <a:t>These expenditure were made for normal business activity.</a:t>
            </a:r>
          </a:p>
          <a:p>
            <a:pPr eaLnBrk="1" fontAlgn="auto" hangingPunct="1">
              <a:spcAft>
                <a:spcPts val="0"/>
              </a:spcAft>
              <a:buFont typeface="Arial" pitchFamily="34" charset="0"/>
              <a:buChar char="•"/>
              <a:defRPr/>
            </a:pPr>
            <a:endParaRPr lang="en-US" sz="4000" dirty="0" smtClean="0">
              <a:solidFill>
                <a:srgbClr val="000000"/>
              </a:solidFill>
              <a:effectLst>
                <a:outerShdw blurRad="38100" dist="38100" dir="2700000" algn="tl">
                  <a:srgbClr val="FFFFFF"/>
                </a:outerShdw>
              </a:effectLst>
            </a:endParaRPr>
          </a:p>
          <a:p>
            <a:pPr eaLnBrk="1" fontAlgn="auto" hangingPunct="1">
              <a:spcAft>
                <a:spcPts val="0"/>
              </a:spcAft>
              <a:buFont typeface="Wingdings" pitchFamily="2" charset="2"/>
              <a:buNone/>
              <a:defRPr/>
            </a:pPr>
            <a:r>
              <a:rPr lang="en-US" dirty="0" smtClean="0">
                <a:solidFill>
                  <a:srgbClr val="000000"/>
                </a:solidFill>
                <a:effectLst>
                  <a:outerShdw blurRad="38100" dist="38100" dir="2700000" algn="tl">
                    <a:srgbClr val="FFFFFF"/>
                  </a:outerShdw>
                </a:effectLst>
              </a:rPr>
              <a:t>like:  Rent, Wages, Printing,</a:t>
            </a:r>
          </a:p>
          <a:p>
            <a:pPr eaLnBrk="1" fontAlgn="auto" hangingPunct="1">
              <a:spcAft>
                <a:spcPts val="0"/>
              </a:spcAft>
              <a:buFont typeface="Wingdings" pitchFamily="2" charset="2"/>
              <a:buNone/>
              <a:defRPr/>
            </a:pPr>
            <a:r>
              <a:rPr lang="en-US" dirty="0" smtClean="0">
                <a:solidFill>
                  <a:srgbClr val="000000"/>
                </a:solidFill>
                <a:effectLst>
                  <a:outerShdw blurRad="38100" dist="38100" dir="2700000" algn="tl">
                    <a:srgbClr val="FFFFFF"/>
                  </a:outerShdw>
                </a:effectLst>
              </a:rPr>
              <a:t>          Stationary,  normal repair,</a:t>
            </a:r>
          </a:p>
          <a:p>
            <a:pPr eaLnBrk="1" fontAlgn="auto" hangingPunct="1">
              <a:spcAft>
                <a:spcPts val="0"/>
              </a:spcAft>
              <a:buFont typeface="Wingdings" pitchFamily="2" charset="2"/>
              <a:buNone/>
              <a:defRPr/>
            </a:pPr>
            <a:r>
              <a:rPr lang="en-US" dirty="0" smtClean="0">
                <a:solidFill>
                  <a:srgbClr val="000000"/>
                </a:solidFill>
                <a:effectLst>
                  <a:outerShdw blurRad="38100" dist="38100" dir="2700000" algn="tl">
                    <a:srgbClr val="FFFFFF"/>
                  </a:outerShdw>
                </a:effectLst>
              </a:rPr>
              <a:t>          Material Purchase etc.</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4" descr="j0229385"/>
          <p:cNvPicPr>
            <a:picLocks noChangeAspect="1" noChangeArrowheads="1"/>
          </p:cNvPicPr>
          <p:nvPr/>
        </p:nvPicPr>
        <p:blipFill>
          <a:blip r:embed="rId3"/>
          <a:srcRect/>
          <a:stretch>
            <a:fillRect/>
          </a:stretch>
        </p:blipFill>
        <p:spPr bwMode="auto">
          <a:xfrm>
            <a:off x="-381000" y="0"/>
            <a:ext cx="9448800" cy="6934200"/>
          </a:xfrm>
          <a:prstGeom prst="rect">
            <a:avLst/>
          </a:prstGeom>
          <a:noFill/>
          <a:ln w="9525">
            <a:noFill/>
            <a:miter lim="800000"/>
            <a:headEnd/>
            <a:tailEnd/>
          </a:ln>
        </p:spPr>
      </p:pic>
      <p:sp>
        <p:nvSpPr>
          <p:cNvPr id="67587" name="Rectangle 2"/>
          <p:cNvSpPr>
            <a:spLocks noGrp="1" noChangeArrowheads="1"/>
          </p:cNvSpPr>
          <p:nvPr>
            <p:ph type="title"/>
          </p:nvPr>
        </p:nvSpPr>
        <p:spPr>
          <a:xfrm>
            <a:off x="0" y="0"/>
            <a:ext cx="8686800" cy="1524000"/>
          </a:xfrm>
          <a:solidFill>
            <a:schemeClr val="bg1"/>
          </a:solidFill>
        </p:spPr>
        <p:txBody>
          <a:bodyPr/>
          <a:lstStyle/>
          <a:p>
            <a:pPr eaLnBrk="1" hangingPunct="1"/>
            <a:r>
              <a:rPr lang="en-US" sz="4000" smtClean="0"/>
              <a:t>Capital Expenditure</a:t>
            </a:r>
          </a:p>
        </p:txBody>
      </p:sp>
      <p:sp>
        <p:nvSpPr>
          <p:cNvPr id="130051" name="Rectangle 3"/>
          <p:cNvSpPr>
            <a:spLocks noGrp="1" noChangeArrowheads="1"/>
          </p:cNvSpPr>
          <p:nvPr>
            <p:ph idx="1"/>
          </p:nvPr>
        </p:nvSpPr>
        <p:spPr>
          <a:xfrm>
            <a:off x="0" y="1447800"/>
            <a:ext cx="9144000" cy="5410200"/>
          </a:xfrm>
          <a:solidFill>
            <a:schemeClr val="bg1"/>
          </a:solidFill>
        </p:spPr>
        <p:txBody>
          <a:bodyPr rtlCol="0">
            <a:normAutofit/>
          </a:bodyPr>
          <a:lstStyle/>
          <a:p>
            <a:pPr eaLnBrk="1" fontAlgn="auto" hangingPunct="1">
              <a:spcAft>
                <a:spcPts val="0"/>
              </a:spcAft>
              <a:buFont typeface="Arial" pitchFamily="34" charset="0"/>
              <a:buChar char="•"/>
              <a:defRPr/>
            </a:pPr>
            <a:r>
              <a:rPr lang="en-US" dirty="0" smtClean="0">
                <a:solidFill>
                  <a:srgbClr val="000000"/>
                </a:solidFill>
                <a:effectLst>
                  <a:outerShdw blurRad="38100" dist="38100" dir="2700000" algn="tl">
                    <a:srgbClr val="FFFFFF"/>
                  </a:outerShdw>
                </a:effectLst>
              </a:rPr>
              <a:t>Expenditure paid for purchase of the goods of fixed nature (Assets).</a:t>
            </a:r>
          </a:p>
          <a:p>
            <a:pPr eaLnBrk="1" fontAlgn="auto" hangingPunct="1">
              <a:spcAft>
                <a:spcPts val="0"/>
              </a:spcAft>
              <a:buFont typeface="Arial" pitchFamily="34" charset="0"/>
              <a:buChar char="•"/>
              <a:defRPr/>
            </a:pPr>
            <a:r>
              <a:rPr lang="en-US" dirty="0" smtClean="0">
                <a:solidFill>
                  <a:srgbClr val="000000"/>
                </a:solidFill>
                <a:effectLst>
                  <a:outerShdw blurRad="38100" dist="38100" dir="2700000" algn="tl">
                    <a:srgbClr val="FFFFFF"/>
                  </a:outerShdw>
                </a:effectLst>
              </a:rPr>
              <a:t>Also include the expenditure</a:t>
            </a:r>
          </a:p>
          <a:p>
            <a:pPr eaLnBrk="1" fontAlgn="auto" hangingPunct="1">
              <a:spcAft>
                <a:spcPts val="0"/>
              </a:spcAft>
              <a:buFont typeface="Wingdings" pitchFamily="2" charset="2"/>
              <a:buNone/>
              <a:defRPr/>
            </a:pPr>
            <a:r>
              <a:rPr lang="en-US" dirty="0" smtClean="0">
                <a:solidFill>
                  <a:srgbClr val="000000"/>
                </a:solidFill>
                <a:effectLst>
                  <a:outerShdw blurRad="38100" dist="38100" dir="2700000" algn="tl">
                    <a:srgbClr val="FFFFFF"/>
                  </a:outerShdw>
                </a:effectLst>
              </a:rPr>
              <a:t>   paid at the time of purchase</a:t>
            </a:r>
          </a:p>
          <a:p>
            <a:pPr eaLnBrk="1" fontAlgn="auto" hangingPunct="1">
              <a:spcAft>
                <a:spcPts val="0"/>
              </a:spcAft>
              <a:buFont typeface="Wingdings" pitchFamily="2" charset="2"/>
              <a:buNone/>
              <a:defRPr/>
            </a:pPr>
            <a:r>
              <a:rPr lang="en-US" dirty="0" smtClean="0">
                <a:solidFill>
                  <a:srgbClr val="000000"/>
                </a:solidFill>
                <a:effectLst>
                  <a:outerShdw blurRad="38100" dist="38100" dir="2700000" algn="tl">
                    <a:srgbClr val="FFFFFF"/>
                  </a:outerShdw>
                </a:effectLst>
              </a:rPr>
              <a:t>   of assets or a big expenditure</a:t>
            </a:r>
          </a:p>
          <a:p>
            <a:pPr eaLnBrk="1" fontAlgn="auto" hangingPunct="1">
              <a:spcAft>
                <a:spcPts val="0"/>
              </a:spcAft>
              <a:buFont typeface="Wingdings" pitchFamily="2" charset="2"/>
              <a:buNone/>
              <a:defRPr/>
            </a:pPr>
            <a:r>
              <a:rPr lang="en-US" dirty="0" smtClean="0">
                <a:solidFill>
                  <a:srgbClr val="000000"/>
                </a:solidFill>
                <a:effectLst>
                  <a:outerShdw blurRad="38100" dist="38100" dir="2700000" algn="tl">
                    <a:srgbClr val="FFFFFF"/>
                  </a:outerShdw>
                </a:effectLst>
              </a:rPr>
              <a:t>   on repair</a:t>
            </a:r>
          </a:p>
          <a:p>
            <a:pPr eaLnBrk="1" fontAlgn="auto" hangingPunct="1">
              <a:spcAft>
                <a:spcPts val="0"/>
              </a:spcAft>
              <a:buFont typeface="Arial" pitchFamily="34" charset="0"/>
              <a:buChar char="•"/>
              <a:defRPr/>
            </a:pPr>
            <a:r>
              <a:rPr lang="en-US" dirty="0" smtClean="0">
                <a:solidFill>
                  <a:srgbClr val="000000"/>
                </a:solidFill>
                <a:effectLst>
                  <a:outerShdw blurRad="38100" dist="38100" dir="2700000" algn="tl">
                    <a:srgbClr val="FFFFFF"/>
                  </a:outerShdw>
                </a:effectLst>
              </a:rPr>
              <a:t>Like for purchase of Building cost of building and legal charges.</a:t>
            </a:r>
          </a:p>
        </p:txBody>
      </p:sp>
      <p:pic>
        <p:nvPicPr>
          <p:cNvPr id="67589" name="Picture 6" descr="j0195534"/>
          <p:cNvPicPr>
            <a:picLocks noChangeAspect="1" noChangeArrowheads="1"/>
          </p:cNvPicPr>
          <p:nvPr/>
        </p:nvPicPr>
        <p:blipFill>
          <a:blip r:embed="rId4"/>
          <a:srcRect/>
          <a:stretch>
            <a:fillRect/>
          </a:stretch>
        </p:blipFill>
        <p:spPr bwMode="auto">
          <a:xfrm>
            <a:off x="6143625" y="2743200"/>
            <a:ext cx="1476375" cy="1817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4" descr="j0229385"/>
          <p:cNvPicPr>
            <a:picLocks noChangeAspect="1" noChangeArrowheads="1"/>
          </p:cNvPicPr>
          <p:nvPr/>
        </p:nvPicPr>
        <p:blipFill>
          <a:blip r:embed="rId3"/>
          <a:srcRect/>
          <a:stretch>
            <a:fillRect/>
          </a:stretch>
        </p:blipFill>
        <p:spPr bwMode="auto">
          <a:xfrm>
            <a:off x="0" y="0"/>
            <a:ext cx="8991600" cy="6934200"/>
          </a:xfrm>
          <a:prstGeom prst="rect">
            <a:avLst/>
          </a:prstGeom>
          <a:noFill/>
          <a:ln w="9525">
            <a:noFill/>
            <a:miter lim="800000"/>
            <a:headEnd/>
            <a:tailEnd/>
          </a:ln>
        </p:spPr>
      </p:pic>
      <p:sp>
        <p:nvSpPr>
          <p:cNvPr id="68611" name="Rectangle 2"/>
          <p:cNvSpPr>
            <a:spLocks noGrp="1" noChangeArrowheads="1"/>
          </p:cNvSpPr>
          <p:nvPr>
            <p:ph type="title"/>
          </p:nvPr>
        </p:nvSpPr>
        <p:spPr>
          <a:xfrm>
            <a:off x="0" y="0"/>
            <a:ext cx="9144000" cy="1981200"/>
          </a:xfrm>
          <a:solidFill>
            <a:schemeClr val="bg1"/>
          </a:solidFill>
        </p:spPr>
        <p:txBody>
          <a:bodyPr/>
          <a:lstStyle/>
          <a:p>
            <a:pPr eaLnBrk="1" hangingPunct="1"/>
            <a:r>
              <a:rPr lang="en-US" sz="3600" b="1" i="1" dirty="0" smtClean="0"/>
              <a:t>Differed Revenue Expenditure</a:t>
            </a:r>
          </a:p>
        </p:txBody>
      </p:sp>
      <p:sp>
        <p:nvSpPr>
          <p:cNvPr id="68612" name="Rectangle 3"/>
          <p:cNvSpPr>
            <a:spLocks noGrp="1" noChangeArrowheads="1"/>
          </p:cNvSpPr>
          <p:nvPr>
            <p:ph idx="1"/>
          </p:nvPr>
        </p:nvSpPr>
        <p:spPr>
          <a:xfrm>
            <a:off x="0" y="1905000"/>
            <a:ext cx="9144000" cy="4953000"/>
          </a:xfrm>
          <a:solidFill>
            <a:schemeClr val="bg1"/>
          </a:solidFill>
        </p:spPr>
        <p:txBody>
          <a:bodyPr/>
          <a:lstStyle/>
          <a:p>
            <a:pPr algn="just" eaLnBrk="1" hangingPunct="1">
              <a:lnSpc>
                <a:spcPct val="90000"/>
              </a:lnSpc>
            </a:pPr>
            <a:r>
              <a:rPr lang="en-US" smtClean="0"/>
              <a:t>These are revenue expenditure basically but it is made for a very big amount and its benefit can be received by the company for many years.</a:t>
            </a:r>
          </a:p>
          <a:p>
            <a:pPr algn="just" eaLnBrk="1" hangingPunct="1">
              <a:lnSpc>
                <a:spcPct val="90000"/>
              </a:lnSpc>
            </a:pPr>
            <a:r>
              <a:rPr lang="en-US" smtClean="0"/>
              <a:t>Like Heavy advertisement of a company in its first year, Preliminary expenses, etc.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Double Entry System </a:t>
            </a:r>
          </a:p>
        </p:txBody>
      </p:sp>
      <p:sp>
        <p:nvSpPr>
          <p:cNvPr id="8195" name="Rectangle 3"/>
          <p:cNvSpPr>
            <a:spLocks noGrp="1" noChangeArrowheads="1"/>
          </p:cNvSpPr>
          <p:nvPr>
            <p:ph idx="1"/>
          </p:nvPr>
        </p:nvSpPr>
        <p:spPr/>
        <p:txBody>
          <a:bodyPr/>
          <a:lstStyle/>
          <a:p>
            <a:pPr eaLnBrk="1" hangingPunct="1"/>
            <a:r>
              <a:rPr lang="en-US" smtClean="0"/>
              <a:t>He has written the book “</a:t>
            </a:r>
            <a:r>
              <a:rPr lang="en-US" b="1" smtClean="0"/>
              <a:t>The compaset Scriptures”</a:t>
            </a:r>
          </a:p>
          <a:p>
            <a:pPr eaLnBrk="1" hangingPunct="1"/>
            <a:r>
              <a:rPr lang="en-US" smtClean="0"/>
              <a:t>This book is the base of the English system of accounting</a:t>
            </a:r>
          </a:p>
          <a:p>
            <a:pPr eaLnBrk="1" hangingPunct="1"/>
            <a:endParaRPr lang="en-US" smtClean="0"/>
          </a:p>
        </p:txBody>
      </p:sp>
      <p:pic>
        <p:nvPicPr>
          <p:cNvPr id="8196" name="Picture 4" descr="j0297551"/>
          <p:cNvPicPr>
            <a:picLocks noChangeAspect="1" noChangeArrowheads="1"/>
          </p:cNvPicPr>
          <p:nvPr/>
        </p:nvPicPr>
        <p:blipFill>
          <a:blip r:embed="rId3"/>
          <a:srcRect/>
          <a:stretch>
            <a:fillRect/>
          </a:stretch>
        </p:blipFill>
        <p:spPr bwMode="auto">
          <a:xfrm>
            <a:off x="4953000" y="3886200"/>
            <a:ext cx="2362200" cy="2819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304800"/>
            <a:ext cx="8229600" cy="1143000"/>
          </a:xfrm>
        </p:spPr>
        <p:txBody>
          <a:bodyPr/>
          <a:lstStyle/>
          <a:p>
            <a:pPr eaLnBrk="1" hangingPunct="1"/>
            <a:r>
              <a:rPr lang="en-US" smtClean="0"/>
              <a:t>Accounting</a:t>
            </a:r>
          </a:p>
        </p:txBody>
      </p:sp>
      <p:sp>
        <p:nvSpPr>
          <p:cNvPr id="9219" name="Rectangle 3"/>
          <p:cNvSpPr>
            <a:spLocks noGrp="1" noChangeArrowheads="1"/>
          </p:cNvSpPr>
          <p:nvPr>
            <p:ph idx="1"/>
          </p:nvPr>
        </p:nvSpPr>
        <p:spPr>
          <a:xfrm>
            <a:off x="457200" y="1600200"/>
            <a:ext cx="8458200" cy="4533900"/>
          </a:xfrm>
        </p:spPr>
        <p:txBody>
          <a:bodyPr/>
          <a:lstStyle/>
          <a:p>
            <a:pPr algn="just" eaLnBrk="1" hangingPunct="1">
              <a:lnSpc>
                <a:spcPct val="90000"/>
              </a:lnSpc>
            </a:pPr>
            <a:r>
              <a:rPr lang="en-US" dirty="0" smtClean="0"/>
              <a:t>“Accounting is the art of recording, Classifying &amp; Summarizing in a significant manner &amp; in terms of Monetary Transaction &amp; Events which are in part or at least of a financial character &amp; interpreting the result there of .”</a:t>
            </a:r>
          </a:p>
          <a:p>
            <a:pPr eaLnBrk="1" hangingPunct="1">
              <a:lnSpc>
                <a:spcPct val="90000"/>
              </a:lnSpc>
            </a:pPr>
            <a:endParaRPr lang="en-US" dirty="0" smtClean="0"/>
          </a:p>
          <a:p>
            <a:pPr eaLnBrk="1" hangingPunct="1">
              <a:lnSpc>
                <a:spcPct val="90000"/>
              </a:lnSpc>
              <a:buFont typeface="Wingdings" pitchFamily="2" charset="2"/>
              <a:buNone/>
            </a:pPr>
            <a:r>
              <a:rPr lang="en-US" dirty="0" smtClean="0"/>
              <a:t>- American Institute of </a:t>
            </a:r>
          </a:p>
          <a:p>
            <a:pPr eaLnBrk="1" hangingPunct="1">
              <a:lnSpc>
                <a:spcPct val="90000"/>
              </a:lnSpc>
              <a:buFont typeface="Wingdings" pitchFamily="2" charset="2"/>
              <a:buNone/>
            </a:pPr>
            <a:r>
              <a:rPr lang="en-US" dirty="0" smtClean="0"/>
              <a:t>   Certified Public Accountants</a:t>
            </a:r>
          </a:p>
        </p:txBody>
      </p:sp>
      <p:pic>
        <p:nvPicPr>
          <p:cNvPr id="9220" name="Picture 4" descr="j0090070"/>
          <p:cNvPicPr>
            <a:picLocks noChangeAspect="1" noChangeArrowheads="1"/>
          </p:cNvPicPr>
          <p:nvPr/>
        </p:nvPicPr>
        <p:blipFill>
          <a:blip r:embed="rId3"/>
          <a:srcRect/>
          <a:stretch>
            <a:fillRect/>
          </a:stretch>
        </p:blipFill>
        <p:spPr bwMode="auto">
          <a:xfrm>
            <a:off x="6519863" y="4038600"/>
            <a:ext cx="2014537" cy="25003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smtClean="0"/>
              <a:t>Accounting Characteristics</a:t>
            </a:r>
          </a:p>
        </p:txBody>
      </p:sp>
      <p:sp>
        <p:nvSpPr>
          <p:cNvPr id="10243" name="Rectangle 3"/>
          <p:cNvSpPr>
            <a:spLocks noGrp="1" noChangeArrowheads="1"/>
          </p:cNvSpPr>
          <p:nvPr>
            <p:ph idx="1"/>
          </p:nvPr>
        </p:nvSpPr>
        <p:spPr>
          <a:xfrm>
            <a:off x="457200" y="1600200"/>
            <a:ext cx="8686800" cy="4533900"/>
          </a:xfrm>
        </p:spPr>
        <p:txBody>
          <a:bodyPr/>
          <a:lstStyle/>
          <a:p>
            <a:pPr eaLnBrk="1" hangingPunct="1"/>
            <a:r>
              <a:rPr lang="en-US" sz="3600" b="1" smtClean="0"/>
              <a:t>Art-  Best method of doing the work</a:t>
            </a:r>
          </a:p>
          <a:p>
            <a:pPr eaLnBrk="1" hangingPunct="1"/>
            <a:r>
              <a:rPr lang="en-US" sz="3600" b="1" smtClean="0"/>
              <a:t>Art of Recording</a:t>
            </a:r>
          </a:p>
          <a:p>
            <a:pPr eaLnBrk="1" hangingPunct="1"/>
            <a:r>
              <a:rPr lang="en-US" sz="3600" b="1" smtClean="0"/>
              <a:t>Classifying</a:t>
            </a:r>
          </a:p>
          <a:p>
            <a:pPr eaLnBrk="1" hangingPunct="1"/>
            <a:r>
              <a:rPr lang="en-US" sz="3600" b="1" smtClean="0"/>
              <a:t>Summarising in a significant manner </a:t>
            </a:r>
          </a:p>
          <a:p>
            <a:pPr eaLnBrk="1" hangingPunct="1"/>
            <a:r>
              <a:rPr lang="en-US" sz="3600" b="1" smtClean="0"/>
              <a:t>Monetary Transaction &amp; Events </a:t>
            </a:r>
          </a:p>
          <a:p>
            <a:pPr eaLnBrk="1" hangingPunct="1"/>
            <a:r>
              <a:rPr lang="en-US" sz="3600" b="1" smtClean="0"/>
              <a:t>Interpreting the result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Accounting Process</a:t>
            </a:r>
          </a:p>
        </p:txBody>
      </p:sp>
      <p:sp>
        <p:nvSpPr>
          <p:cNvPr id="11267"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None/>
              <a:defRPr/>
            </a:pPr>
            <a:endParaRPr lang="en-US" dirty="0" smtClean="0"/>
          </a:p>
          <a:p>
            <a:pPr algn="just" eaLnBrk="1" fontAlgn="auto" hangingPunct="1">
              <a:spcAft>
                <a:spcPts val="0"/>
              </a:spcAft>
              <a:buFont typeface="Arial" pitchFamily="34" charset="0"/>
              <a:buChar char="•"/>
              <a:defRPr/>
            </a:pPr>
            <a:r>
              <a:rPr lang="en-US" sz="3600" dirty="0" smtClean="0"/>
              <a:t>A sequence of activities involving the recording of how cash is received and paid out in a company or organization. The accounting process in business is based on four accounting concepts and conventions.</a:t>
            </a:r>
          </a:p>
          <a:p>
            <a:pPr algn="just" eaLnBrk="1" fontAlgn="auto" hangingPunct="1">
              <a:spcAft>
                <a:spcPts val="0"/>
              </a:spcAft>
              <a:buFont typeface="Arial" pitchFamily="34" charset="0"/>
              <a:buNone/>
              <a:defRPr/>
            </a:pPr>
            <a:r>
              <a:rPr lang="en-US" dirty="0" smtClean="0"/>
              <a:t/>
            </a:r>
            <a:br>
              <a:rPr lang="en-US" dirty="0" smtClean="0"/>
            </a:b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3163</Words>
  <Application>Microsoft Office PowerPoint</Application>
  <PresentationFormat>On-screen Show (4:3)</PresentationFormat>
  <Paragraphs>392</Paragraphs>
  <Slides>57</Slides>
  <Notes>27</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 BM 553 Financial Reporting   By Dr. Manish Dadhich</vt:lpstr>
      <vt:lpstr>Ancient time</vt:lpstr>
      <vt:lpstr>Ancient time</vt:lpstr>
      <vt:lpstr>THE PROBLEM</vt:lpstr>
      <vt:lpstr>An Idea is Needed</vt:lpstr>
      <vt:lpstr>Double Entry System </vt:lpstr>
      <vt:lpstr>Accounting</vt:lpstr>
      <vt:lpstr>Accounting Characteristics</vt:lpstr>
      <vt:lpstr>Accounting Process</vt:lpstr>
      <vt:lpstr>Slide 10</vt:lpstr>
      <vt:lpstr>Generally Accepted Accounting Principle (GAAP)</vt:lpstr>
      <vt:lpstr>Accounting Period Concept</vt:lpstr>
      <vt:lpstr>Dual Aspect  Concept</vt:lpstr>
      <vt:lpstr>Accounting Conventions</vt:lpstr>
      <vt:lpstr>Basic Accounting Terminology</vt:lpstr>
      <vt:lpstr>Accounting Terminology</vt:lpstr>
      <vt:lpstr>Accounting Terminology</vt:lpstr>
      <vt:lpstr>Accounting Terminology</vt:lpstr>
      <vt:lpstr>Accounting Terminology</vt:lpstr>
      <vt:lpstr>Accounting Terminology</vt:lpstr>
      <vt:lpstr>Accounting Terminology</vt:lpstr>
      <vt:lpstr>The Accounting Cycle </vt:lpstr>
      <vt:lpstr>System of Accounting</vt:lpstr>
      <vt:lpstr>Rules of Double Entry System</vt:lpstr>
      <vt:lpstr>Accounting cycle</vt:lpstr>
      <vt:lpstr>JOURNAL, LEDGER &amp;  TRIAL BALANCE</vt:lpstr>
      <vt:lpstr>Source Documents</vt:lpstr>
      <vt:lpstr>Source Documents</vt:lpstr>
      <vt:lpstr>Journal</vt:lpstr>
      <vt:lpstr>Proforma of Journal</vt:lpstr>
      <vt:lpstr>Items in Journal</vt:lpstr>
      <vt:lpstr>Points to be noted before journalising</vt:lpstr>
      <vt:lpstr>Points to be noted before journalising</vt:lpstr>
      <vt:lpstr>Advantages of Journal</vt:lpstr>
      <vt:lpstr>Ledger</vt:lpstr>
      <vt:lpstr>Proforma of Ledger</vt:lpstr>
      <vt:lpstr>Posting of ledger</vt:lpstr>
      <vt:lpstr>Trial Balance</vt:lpstr>
      <vt:lpstr>Proforma of Trial balance</vt:lpstr>
      <vt:lpstr>Errors</vt:lpstr>
      <vt:lpstr>Disagreement of the Trial Balance</vt:lpstr>
      <vt:lpstr>Capital</vt:lpstr>
      <vt:lpstr>Assets</vt:lpstr>
      <vt:lpstr>Types of Asset</vt:lpstr>
      <vt:lpstr>2. Fixed or non-current asset</vt:lpstr>
      <vt:lpstr>Intangible Assets</vt:lpstr>
      <vt:lpstr>Indian and foreign Assets</vt:lpstr>
      <vt:lpstr>Liabilities</vt:lpstr>
      <vt:lpstr>Long term liabilities</vt:lpstr>
      <vt:lpstr>Short term liabilities</vt:lpstr>
      <vt:lpstr>Debtors (Current Assets)</vt:lpstr>
      <vt:lpstr>Creditors (Current Liabilities)</vt:lpstr>
      <vt:lpstr>Revenue or Income</vt:lpstr>
      <vt:lpstr>    Expenses</vt:lpstr>
      <vt:lpstr>Revenue Expenditure</vt:lpstr>
      <vt:lpstr>Capital Expenditure</vt:lpstr>
      <vt:lpstr>Differed Revenue Expenditure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Manish</dc:creator>
  <cp:lastModifiedBy>Manish</cp:lastModifiedBy>
  <cp:revision>2</cp:revision>
  <dcterms:created xsi:type="dcterms:W3CDTF">2017-09-07T04:52:46Z</dcterms:created>
  <dcterms:modified xsi:type="dcterms:W3CDTF">2017-09-12T10:50:47Z</dcterms:modified>
</cp:coreProperties>
</file>