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62" r:id="rId5"/>
    <p:sldId id="263" r:id="rId6"/>
    <p:sldId id="271" r:id="rId7"/>
    <p:sldId id="272" r:id="rId8"/>
    <p:sldId id="264" r:id="rId9"/>
    <p:sldId id="279" r:id="rId10"/>
    <p:sldId id="280" r:id="rId11"/>
    <p:sldId id="281" r:id="rId12"/>
    <p:sldId id="278" r:id="rId13"/>
    <p:sldId id="265" r:id="rId14"/>
    <p:sldId id="268" r:id="rId15"/>
    <p:sldId id="269" r:id="rId16"/>
    <p:sldId id="273" r:id="rId17"/>
    <p:sldId id="277" r:id="rId18"/>
    <p:sldId id="274" r:id="rId19"/>
    <p:sldId id="275" r:id="rId20"/>
    <p:sldId id="27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912" y="7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1/30/2025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ctrTitle"/>
          </p:nvPr>
        </p:nvSpPr>
        <p:spPr>
          <a:xfrm>
            <a:off x="1314824" y="735106"/>
            <a:ext cx="10053763" cy="2928470"/>
          </a:xfrm>
        </p:spPr>
        <p:txBody>
          <a:bodyPr anchor="b">
            <a:normAutofit/>
          </a:bodyPr>
          <a:lstStyle/>
          <a:p>
            <a:pPr algn="l"/>
            <a:r>
              <a:rPr lang="en-US" sz="4800">
                <a:solidFill>
                  <a:srgbClr val="FFFFFF"/>
                </a:solidFill>
              </a:rPr>
              <a:t>Investment: Meaning and Principles</a:t>
            </a:r>
          </a:p>
        </p:txBody>
      </p:sp>
      <p:sp>
        <p:nvSpPr>
          <p:cNvPr id="3" name="Subtitle 2"/>
          <p:cNvSpPr>
            <a:spLocks noGrp="1"/>
          </p:cNvSpPr>
          <p:nvPr>
            <p:ph type="subTitle" idx="1"/>
          </p:nvPr>
        </p:nvSpPr>
        <p:spPr>
          <a:xfrm>
            <a:off x="1350682" y="4870824"/>
            <a:ext cx="10005951" cy="1458258"/>
          </a:xfrm>
        </p:spPr>
        <p:txBody>
          <a:bodyPr anchor="ctr">
            <a:normAutofit/>
          </a:bodyPr>
          <a:lstStyle/>
          <a:p>
            <a:pPr algn="l"/>
            <a:r>
              <a:rPr lang="en-US" sz="3600" b="1" dirty="0"/>
              <a:t>Dr. </a:t>
            </a:r>
            <a:r>
              <a:rPr lang="en-US" sz="3600" b="1"/>
              <a:t>Manish Dadhich</a:t>
            </a:r>
            <a:endParaRPr lang="en-US" sz="36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79175-7BB7-116C-4430-5CEA764480A5}"/>
              </a:ext>
            </a:extLst>
          </p:cNvPr>
          <p:cNvSpPr>
            <a:spLocks noGrp="1"/>
          </p:cNvSpPr>
          <p:nvPr>
            <p:ph type="title"/>
          </p:nvPr>
        </p:nvSpPr>
        <p:spPr>
          <a:xfrm>
            <a:off x="609600" y="173932"/>
            <a:ext cx="10972800" cy="625014"/>
          </a:xfrm>
        </p:spPr>
        <p:txBody>
          <a:bodyPr>
            <a:normAutofit/>
          </a:bodyPr>
          <a:lstStyle/>
          <a:p>
            <a:r>
              <a:rPr lang="en-US" sz="3200" b="1" dirty="0"/>
              <a:t>Steps in Financial Planning</a:t>
            </a:r>
          </a:p>
        </p:txBody>
      </p:sp>
      <p:sp>
        <p:nvSpPr>
          <p:cNvPr id="4" name="Rectangle 1">
            <a:extLst>
              <a:ext uri="{FF2B5EF4-FFF2-40B4-BE49-F238E27FC236}">
                <a16:creationId xmlns:a16="http://schemas.microsoft.com/office/drawing/2014/main" id="{BF1D4B83-2677-1D9A-0105-6C77083797B7}"/>
              </a:ext>
            </a:extLst>
          </p:cNvPr>
          <p:cNvSpPr>
            <a:spLocks noGrp="1" noChangeArrowheads="1"/>
          </p:cNvSpPr>
          <p:nvPr>
            <p:ph idx="1"/>
          </p:nvPr>
        </p:nvSpPr>
        <p:spPr bwMode="auto">
          <a:xfrm>
            <a:off x="609599" y="1047026"/>
            <a:ext cx="11454582"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Set Financial Goals</a:t>
            </a:r>
            <a:r>
              <a:rPr kumimoji="0" lang="en-US" altLang="en-US" sz="2400" b="0" i="0" u="none" strike="noStrike" cap="none" normalizeH="0" baseline="0" dirty="0">
                <a:ln>
                  <a:noFill/>
                </a:ln>
                <a:solidFill>
                  <a:schemeClr val="tx1"/>
                </a:solidFill>
                <a:effectLst/>
                <a:latin typeface="Arial" panose="020B0604020202020204" pitchFamily="34" charset="0"/>
              </a:rPr>
              <a:t>: Define SMART goals (specific, measurable, achievable, relevant, time-bound) for short-term (e.g., emergency fund) and long-term (e.g., retirement).</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Assess Financial Situation</a:t>
            </a:r>
            <a:r>
              <a:rPr kumimoji="0" lang="en-US" altLang="en-US" sz="2400" b="0" i="0" u="none" strike="noStrike" cap="none" normalizeH="0" baseline="0" dirty="0">
                <a:ln>
                  <a:noFill/>
                </a:ln>
                <a:solidFill>
                  <a:schemeClr val="tx1"/>
                </a:solidFill>
                <a:effectLst/>
                <a:latin typeface="Arial" panose="020B0604020202020204" pitchFamily="34" charset="0"/>
              </a:rPr>
              <a:t>: Calculate net worth (assets - liabilities) and review income, expenses, debts, and savings.</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Create a Budget</a:t>
            </a:r>
            <a:r>
              <a:rPr kumimoji="0" lang="en-US" altLang="en-US" sz="2400" b="0" i="0" u="none" strike="noStrike" cap="none" normalizeH="0" baseline="0" dirty="0">
                <a:ln>
                  <a:noFill/>
                </a:ln>
                <a:solidFill>
                  <a:schemeClr val="tx1"/>
                </a:solidFill>
                <a:effectLst/>
                <a:latin typeface="Arial" panose="020B0604020202020204" pitchFamily="34" charset="0"/>
              </a:rPr>
              <a:t>: Allocate income for needs, wants, and savings using frameworks like the 50/30/20 rule.</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Develop a Savings Plan</a:t>
            </a:r>
            <a:r>
              <a:rPr kumimoji="0" lang="en-US" altLang="en-US" sz="2400" b="0" i="0" u="none" strike="noStrike" cap="none" normalizeH="0" baseline="0" dirty="0">
                <a:ln>
                  <a:noFill/>
                </a:ln>
                <a:solidFill>
                  <a:schemeClr val="tx1"/>
                </a:solidFill>
                <a:effectLst/>
                <a:latin typeface="Arial" panose="020B0604020202020204" pitchFamily="34" charset="0"/>
              </a:rPr>
              <a:t>: Build an emergency fund (3–6 months' expenses) and save consistently for future goals.</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Invest Wisely</a:t>
            </a:r>
            <a:r>
              <a:rPr kumimoji="0" lang="en-US" altLang="en-US" sz="2400" b="0" i="0" u="none" strike="noStrike" cap="none" normalizeH="0" baseline="0" dirty="0">
                <a:ln>
                  <a:noFill/>
                </a:ln>
                <a:solidFill>
                  <a:schemeClr val="tx1"/>
                </a:solidFill>
                <a:effectLst/>
                <a:latin typeface="Arial" panose="020B0604020202020204" pitchFamily="34" charset="0"/>
              </a:rPr>
              <a:t>: Diversify investments to align with your risk tolerance and long-term objectives, leveraging compounding growth.</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Manage Debt</a:t>
            </a:r>
            <a:r>
              <a:rPr kumimoji="0" lang="en-US" altLang="en-US" sz="2400" b="0" i="0" u="none" strike="noStrike" cap="none" normalizeH="0" baseline="0" dirty="0">
                <a:ln>
                  <a:noFill/>
                </a:ln>
                <a:solidFill>
                  <a:schemeClr val="tx1"/>
                </a:solidFill>
                <a:effectLst/>
                <a:latin typeface="Arial" panose="020B0604020202020204" pitchFamily="34" charset="0"/>
              </a:rPr>
              <a:t>: Prioritize paying off high-interest debts, avoid unnecessary borrowing, and maintain a healthy debt-to-income ratio.</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Protect Assets</a:t>
            </a:r>
            <a:r>
              <a:rPr kumimoji="0" lang="en-US" altLang="en-US" sz="2400" b="0" i="0" u="none" strike="noStrike" cap="none" normalizeH="0" baseline="0" dirty="0">
                <a:ln>
                  <a:noFill/>
                </a:ln>
                <a:solidFill>
                  <a:schemeClr val="tx1"/>
                </a:solidFill>
                <a:effectLst/>
                <a:latin typeface="Arial" panose="020B0604020202020204" pitchFamily="34" charset="0"/>
              </a:rPr>
              <a:t>: Use insurance (health, life, property)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Monitor and Adjust</a:t>
            </a:r>
            <a:r>
              <a:rPr kumimoji="0" lang="en-US" altLang="en-US" sz="2400" b="0" i="0" u="none" strike="noStrike" cap="none" normalizeH="0" baseline="0" dirty="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768706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CDC4D-6686-D0E1-490E-751D67DFFCB3}"/>
              </a:ext>
            </a:extLst>
          </p:cNvPr>
          <p:cNvSpPr>
            <a:spLocks noGrp="1"/>
          </p:cNvSpPr>
          <p:nvPr>
            <p:ph type="title"/>
          </p:nvPr>
        </p:nvSpPr>
        <p:spPr>
          <a:xfrm>
            <a:off x="609600" y="274638"/>
            <a:ext cx="10972800" cy="713504"/>
          </a:xfrm>
        </p:spPr>
        <p:txBody>
          <a:bodyPr>
            <a:normAutofit/>
          </a:bodyPr>
          <a:lstStyle/>
          <a:p>
            <a:r>
              <a:rPr lang="en-US" sz="3600" dirty="0"/>
              <a:t>Budget Deficit and Surplus</a:t>
            </a:r>
          </a:p>
        </p:txBody>
      </p:sp>
      <p:sp>
        <p:nvSpPr>
          <p:cNvPr id="3" name="Content Placeholder 2">
            <a:extLst>
              <a:ext uri="{FF2B5EF4-FFF2-40B4-BE49-F238E27FC236}">
                <a16:creationId xmlns:a16="http://schemas.microsoft.com/office/drawing/2014/main" id="{2626901D-A720-FB6A-1109-D38CD154F938}"/>
              </a:ext>
            </a:extLst>
          </p:cNvPr>
          <p:cNvSpPr>
            <a:spLocks noGrp="1"/>
          </p:cNvSpPr>
          <p:nvPr>
            <p:ph idx="1"/>
          </p:nvPr>
        </p:nvSpPr>
        <p:spPr>
          <a:xfrm>
            <a:off x="609600" y="988142"/>
            <a:ext cx="10972800" cy="5707625"/>
          </a:xfrm>
        </p:spPr>
        <p:txBody>
          <a:bodyPr>
            <a:normAutofit fontScale="92500" lnSpcReduction="10000"/>
          </a:bodyPr>
          <a:lstStyle/>
          <a:p>
            <a:pPr algn="just"/>
            <a:r>
              <a:rPr lang="en-US" dirty="0"/>
              <a:t>A </a:t>
            </a:r>
            <a:r>
              <a:rPr lang="en-US" b="1" dirty="0"/>
              <a:t>budget deficit</a:t>
            </a:r>
            <a:r>
              <a:rPr lang="en-US" dirty="0"/>
              <a:t> occurs when a government's expenses exceed its revenue during a specific period, typically a fiscal year. This indicates that the government is spending more than it earns, requiring it to borrow funds or use existing reserves to cover the shortfall. Budget deficits are common during periods of economic downturns, large-scale public projects, or emergencies like wars or pandemics.</a:t>
            </a:r>
          </a:p>
          <a:p>
            <a:pPr algn="just"/>
            <a:r>
              <a:rPr lang="en-US" b="1" dirty="0"/>
              <a:t>Budget surplus</a:t>
            </a:r>
            <a:r>
              <a:rPr lang="en-US" dirty="0"/>
              <a:t> arises when government revenue exceeds its expenses in a given period. This indicates that the government is spending less than it earns, allowing it to pay off debt, invest in public infrastructure, or save funds for future use. Budget surpluses often reflect strong economic performance or disciplined fiscal policies.</a:t>
            </a:r>
          </a:p>
          <a:p>
            <a:pPr algn="just"/>
            <a:endParaRPr lang="en-US" dirty="0"/>
          </a:p>
        </p:txBody>
      </p:sp>
    </p:spTree>
    <p:extLst>
      <p:ext uri="{BB962C8B-B14F-4D97-AF65-F5344CB8AC3E}">
        <p14:creationId xmlns:p14="http://schemas.microsoft.com/office/powerpoint/2010/main" val="51133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44945C-3B77-60B5-A403-E63A124A902B}"/>
              </a:ext>
            </a:extLst>
          </p:cNvPr>
          <p:cNvSpPr>
            <a:spLocks noGrp="1"/>
          </p:cNvSpPr>
          <p:nvPr>
            <p:ph type="title"/>
          </p:nvPr>
        </p:nvSpPr>
        <p:spPr>
          <a:xfrm>
            <a:off x="761803" y="350196"/>
            <a:ext cx="4646904" cy="1624520"/>
          </a:xfrm>
        </p:spPr>
        <p:txBody>
          <a:bodyPr anchor="ctr">
            <a:normAutofit/>
          </a:bodyPr>
          <a:lstStyle/>
          <a:p>
            <a:r>
              <a:rPr lang="en-US" sz="4000" kern="0">
                <a:effectLst/>
              </a:rPr>
              <a:t>Gambling</a:t>
            </a:r>
            <a:endParaRPr lang="en-US" sz="4000"/>
          </a:p>
        </p:txBody>
      </p:sp>
      <p:sp>
        <p:nvSpPr>
          <p:cNvPr id="3" name="Content Placeholder 2">
            <a:extLst>
              <a:ext uri="{FF2B5EF4-FFF2-40B4-BE49-F238E27FC236}">
                <a16:creationId xmlns:a16="http://schemas.microsoft.com/office/drawing/2014/main" id="{2AA001A2-DE87-077D-BFBA-F5661B770FEC}"/>
              </a:ext>
            </a:extLst>
          </p:cNvPr>
          <p:cNvSpPr>
            <a:spLocks noGrp="1"/>
          </p:cNvSpPr>
          <p:nvPr>
            <p:ph idx="1"/>
          </p:nvPr>
        </p:nvSpPr>
        <p:spPr>
          <a:xfrm>
            <a:off x="761802" y="1974716"/>
            <a:ext cx="11155878" cy="4381633"/>
          </a:xfrm>
        </p:spPr>
        <p:txBody>
          <a:bodyPr anchor="ctr">
            <a:normAutofit lnSpcReduction="10000"/>
          </a:bodyPr>
          <a:lstStyle/>
          <a:p>
            <a:pPr algn="just"/>
            <a:r>
              <a:rPr lang="en-US" dirty="0"/>
              <a:t>Gambling involves wagering money on an event with an uncertain outcome, usually dependent on chance.</a:t>
            </a:r>
          </a:p>
          <a:p>
            <a:pPr algn="just"/>
            <a:r>
              <a:rPr lang="en-US" dirty="0"/>
              <a:t>Objective: To win money or prizes quickly, often without concern for long-term strategies.</a:t>
            </a:r>
          </a:p>
          <a:p>
            <a:pPr algn="just"/>
            <a:r>
              <a:rPr lang="en-US" dirty="0"/>
              <a:t>Process:</a:t>
            </a:r>
          </a:p>
          <a:p>
            <a:pPr algn="just"/>
            <a:r>
              <a:rPr lang="en-US" dirty="0"/>
              <a:t>Decisions are often based on luck rather than analysis.</a:t>
            </a:r>
          </a:p>
          <a:p>
            <a:pPr algn="just"/>
            <a:r>
              <a:rPr lang="en-US" dirty="0"/>
              <a:t>Little to no control over the outcome.</a:t>
            </a:r>
          </a:p>
          <a:p>
            <a:pPr algn="just"/>
            <a:r>
              <a:rPr lang="en-US" dirty="0"/>
              <a:t>Typically involves short-term risk-taking.</a:t>
            </a:r>
          </a:p>
        </p:txBody>
      </p:sp>
      <p:pic>
        <p:nvPicPr>
          <p:cNvPr id="5" name="Picture 4" descr="A stack of dice on a boardgame">
            <a:extLst>
              <a:ext uri="{FF2B5EF4-FFF2-40B4-BE49-F238E27FC236}">
                <a16:creationId xmlns:a16="http://schemas.microsoft.com/office/drawing/2014/main" id="{112C41D9-E809-E764-BA50-386ADA72561F}"/>
              </a:ext>
            </a:extLst>
          </p:cNvPr>
          <p:cNvPicPr>
            <a:picLocks noChangeAspect="1"/>
          </p:cNvPicPr>
          <p:nvPr/>
        </p:nvPicPr>
        <p:blipFill>
          <a:blip r:embed="rId2"/>
          <a:srcRect r="11012"/>
          <a:stretch/>
        </p:blipFill>
        <p:spPr>
          <a:xfrm>
            <a:off x="8915400" y="1"/>
            <a:ext cx="3283425" cy="1974715"/>
          </a:xfrm>
          <a:prstGeom prst="rect">
            <a:avLst/>
          </a:prstGeom>
        </p:spPr>
      </p:pic>
    </p:spTree>
    <p:extLst>
      <p:ext uri="{BB962C8B-B14F-4D97-AF65-F5344CB8AC3E}">
        <p14:creationId xmlns:p14="http://schemas.microsoft.com/office/powerpoint/2010/main" val="3468808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43001"/>
          </a:xfrm>
        </p:spPr>
        <p:txBody>
          <a:bodyPr>
            <a:normAutofit/>
          </a:bodyPr>
          <a:lstStyle/>
          <a:p>
            <a:r>
              <a:rPr lang="en-US" sz="3200" dirty="0">
                <a:effectLst/>
                <a:latin typeface="Times New Roman" panose="02020603050405020304" pitchFamily="18" charset="0"/>
                <a:ea typeface="Times New Roman" panose="02020603050405020304" pitchFamily="18" charset="0"/>
              </a:rPr>
              <a:t>Investment vs. Gambling</a:t>
            </a:r>
            <a:endParaRPr sz="6600" dirty="0"/>
          </a:p>
        </p:txBody>
      </p:sp>
      <p:graphicFrame>
        <p:nvGraphicFramePr>
          <p:cNvPr id="4" name="Content Placeholder 3">
            <a:extLst>
              <a:ext uri="{FF2B5EF4-FFF2-40B4-BE49-F238E27FC236}">
                <a16:creationId xmlns:a16="http://schemas.microsoft.com/office/drawing/2014/main" id="{EDCBE83F-F54E-65E7-7625-7407EE3257C7}"/>
              </a:ext>
            </a:extLst>
          </p:cNvPr>
          <p:cNvGraphicFramePr>
            <a:graphicFrameLocks noGrp="1"/>
          </p:cNvGraphicFramePr>
          <p:nvPr>
            <p:ph idx="1"/>
            <p:extLst>
              <p:ext uri="{D42A27DB-BD31-4B8C-83A1-F6EECF244321}">
                <p14:modId xmlns:p14="http://schemas.microsoft.com/office/powerpoint/2010/main" val="1437629274"/>
              </p:ext>
            </p:extLst>
          </p:nvPr>
        </p:nvGraphicFramePr>
        <p:xfrm>
          <a:off x="240890" y="876211"/>
          <a:ext cx="11710219" cy="5978339"/>
        </p:xfrm>
        <a:graphic>
          <a:graphicData uri="http://schemas.openxmlformats.org/drawingml/2006/table">
            <a:tbl>
              <a:tblPr firstRow="1" firstCol="1" bandRow="1">
                <a:tableStyleId>{5C22544A-7EE6-4342-B048-85BDC9FD1C3A}</a:tableStyleId>
              </a:tblPr>
              <a:tblGrid>
                <a:gridCol w="2089355">
                  <a:extLst>
                    <a:ext uri="{9D8B030D-6E8A-4147-A177-3AD203B41FA5}">
                      <a16:colId xmlns:a16="http://schemas.microsoft.com/office/drawing/2014/main" val="2478809810"/>
                    </a:ext>
                  </a:extLst>
                </a:gridCol>
                <a:gridCol w="5255341">
                  <a:extLst>
                    <a:ext uri="{9D8B030D-6E8A-4147-A177-3AD203B41FA5}">
                      <a16:colId xmlns:a16="http://schemas.microsoft.com/office/drawing/2014/main" val="817608822"/>
                    </a:ext>
                  </a:extLst>
                </a:gridCol>
                <a:gridCol w="4365523">
                  <a:extLst>
                    <a:ext uri="{9D8B030D-6E8A-4147-A177-3AD203B41FA5}">
                      <a16:colId xmlns:a16="http://schemas.microsoft.com/office/drawing/2014/main" val="665712748"/>
                    </a:ext>
                  </a:extLst>
                </a:gridCol>
              </a:tblGrid>
              <a:tr h="411626">
                <a:tc>
                  <a:txBody>
                    <a:bodyPr/>
                    <a:lstStyle/>
                    <a:p>
                      <a:pPr marL="0" marR="0" algn="ctr">
                        <a:lnSpc>
                          <a:spcPct val="100000"/>
                        </a:lnSpc>
                        <a:spcAft>
                          <a:spcPts val="800"/>
                        </a:spcAft>
                      </a:pPr>
                      <a:r>
                        <a:rPr lang="en-US" sz="2000" kern="0" dirty="0">
                          <a:effectLst/>
                        </a:rPr>
                        <a:t>Aspect</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gn="ctr">
                        <a:lnSpc>
                          <a:spcPct val="100000"/>
                        </a:lnSpc>
                        <a:spcAft>
                          <a:spcPts val="800"/>
                        </a:spcAft>
                      </a:pPr>
                      <a:r>
                        <a:rPr lang="en-US" sz="2000" kern="0" dirty="0">
                          <a:effectLst/>
                        </a:rPr>
                        <a:t>Investment</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gn="ctr">
                        <a:lnSpc>
                          <a:spcPct val="100000"/>
                        </a:lnSpc>
                        <a:spcAft>
                          <a:spcPts val="800"/>
                        </a:spcAft>
                      </a:pPr>
                      <a:r>
                        <a:rPr lang="en-US" sz="2000" kern="0" dirty="0">
                          <a:effectLst/>
                        </a:rPr>
                        <a:t>Gambling</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895964247"/>
                  </a:ext>
                </a:extLst>
              </a:tr>
              <a:tr h="807821">
                <a:tc>
                  <a:txBody>
                    <a:bodyPr/>
                    <a:lstStyle/>
                    <a:p>
                      <a:pPr marL="0" marR="0">
                        <a:lnSpc>
                          <a:spcPct val="100000"/>
                        </a:lnSpc>
                        <a:spcAft>
                          <a:spcPts val="800"/>
                        </a:spcAft>
                      </a:pPr>
                      <a:r>
                        <a:rPr lang="en-US" sz="2000" kern="0">
                          <a:effectLst/>
                        </a:rPr>
                        <a:t>Definition</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00000"/>
                        </a:lnSpc>
                        <a:spcAft>
                          <a:spcPts val="800"/>
                        </a:spcAft>
                      </a:pPr>
                      <a:r>
                        <a:rPr lang="en-US" sz="2000" kern="0" dirty="0">
                          <a:effectLst/>
                        </a:rPr>
                        <a:t>Allocating resources with the expectation of generating returns over time.</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00000"/>
                        </a:lnSpc>
                        <a:spcAft>
                          <a:spcPts val="800"/>
                        </a:spcAft>
                      </a:pPr>
                      <a:r>
                        <a:rPr lang="en-US" sz="2000" kern="0">
                          <a:effectLst/>
                        </a:rPr>
                        <a:t>Placing bets on uncertain outcomes to win money or rewards.</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783008073"/>
                  </a:ext>
                </a:extLst>
              </a:tr>
              <a:tr h="807821">
                <a:tc>
                  <a:txBody>
                    <a:bodyPr/>
                    <a:lstStyle/>
                    <a:p>
                      <a:pPr marL="0" marR="0">
                        <a:lnSpc>
                          <a:spcPct val="100000"/>
                        </a:lnSpc>
                        <a:spcAft>
                          <a:spcPts val="800"/>
                        </a:spcAft>
                      </a:pPr>
                      <a:r>
                        <a:rPr lang="en-US" sz="2000" kern="0">
                          <a:effectLst/>
                        </a:rPr>
                        <a:t>Risk</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00000"/>
                        </a:lnSpc>
                        <a:spcAft>
                          <a:spcPts val="800"/>
                        </a:spcAft>
                      </a:pPr>
                      <a:r>
                        <a:rPr lang="en-US" sz="2000" kern="0" dirty="0">
                          <a:effectLst/>
                        </a:rPr>
                        <a:t>Managed and calculated based on analysis and diversification.</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00000"/>
                        </a:lnSpc>
                        <a:spcAft>
                          <a:spcPts val="800"/>
                        </a:spcAft>
                      </a:pPr>
                      <a:r>
                        <a:rPr lang="en-US" sz="2000" kern="0">
                          <a:effectLst/>
                        </a:rPr>
                        <a:t>High and unpredictable with no control over outcomes.</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496066581"/>
                  </a:ext>
                </a:extLst>
              </a:tr>
              <a:tr h="411626">
                <a:tc>
                  <a:txBody>
                    <a:bodyPr/>
                    <a:lstStyle/>
                    <a:p>
                      <a:pPr marL="0" marR="0">
                        <a:lnSpc>
                          <a:spcPct val="100000"/>
                        </a:lnSpc>
                        <a:spcAft>
                          <a:spcPts val="800"/>
                        </a:spcAft>
                      </a:pPr>
                      <a:r>
                        <a:rPr lang="en-US" sz="2000" kern="0">
                          <a:effectLst/>
                        </a:rPr>
                        <a:t>Objective</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00000"/>
                        </a:lnSpc>
                        <a:spcAft>
                          <a:spcPts val="800"/>
                        </a:spcAft>
                      </a:pPr>
                      <a:r>
                        <a:rPr lang="en-US" sz="2000" kern="0" dirty="0">
                          <a:effectLst/>
                        </a:rPr>
                        <a:t>To achieve long-term financial growth and stability.</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00000"/>
                        </a:lnSpc>
                        <a:spcAft>
                          <a:spcPts val="800"/>
                        </a:spcAft>
                      </a:pPr>
                      <a:r>
                        <a:rPr lang="en-US" sz="2000" kern="0">
                          <a:effectLst/>
                        </a:rPr>
                        <a:t>To gain quick, often short-term, monetary rewards.</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089085830"/>
                  </a:ext>
                </a:extLst>
              </a:tr>
              <a:tr h="411626">
                <a:tc>
                  <a:txBody>
                    <a:bodyPr/>
                    <a:lstStyle/>
                    <a:p>
                      <a:pPr marL="0" marR="0">
                        <a:lnSpc>
                          <a:spcPct val="100000"/>
                        </a:lnSpc>
                        <a:spcAft>
                          <a:spcPts val="800"/>
                        </a:spcAft>
                      </a:pPr>
                      <a:r>
                        <a:rPr lang="en-US" sz="2000" kern="0">
                          <a:effectLst/>
                        </a:rPr>
                        <a:t>Time Horizon</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00000"/>
                        </a:lnSpc>
                        <a:spcAft>
                          <a:spcPts val="800"/>
                        </a:spcAft>
                      </a:pPr>
                      <a:r>
                        <a:rPr lang="en-US" sz="2000" kern="0">
                          <a:effectLst/>
                        </a:rPr>
                        <a:t>Typically long-term, allowing for compound growth.</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00000"/>
                        </a:lnSpc>
                        <a:spcAft>
                          <a:spcPts val="800"/>
                        </a:spcAft>
                      </a:pPr>
                      <a:r>
                        <a:rPr lang="en-US" sz="2000" kern="0">
                          <a:effectLst/>
                        </a:rPr>
                        <a:t>Short-term, with immediate results.</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797154223"/>
                  </a:ext>
                </a:extLst>
              </a:tr>
              <a:tr h="807821">
                <a:tc>
                  <a:txBody>
                    <a:bodyPr/>
                    <a:lstStyle/>
                    <a:p>
                      <a:pPr marL="0" marR="0">
                        <a:lnSpc>
                          <a:spcPct val="100000"/>
                        </a:lnSpc>
                        <a:spcAft>
                          <a:spcPts val="800"/>
                        </a:spcAft>
                      </a:pPr>
                      <a:r>
                        <a:rPr lang="en-US" sz="2000" kern="0">
                          <a:effectLst/>
                        </a:rPr>
                        <a:t>Decision Basis</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00000"/>
                        </a:lnSpc>
                        <a:spcAft>
                          <a:spcPts val="800"/>
                        </a:spcAft>
                      </a:pPr>
                      <a:r>
                        <a:rPr lang="en-US" sz="2000" kern="0">
                          <a:effectLst/>
                        </a:rPr>
                        <a:t>Based on research, analysis, and informed decision-making.</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00000"/>
                        </a:lnSpc>
                        <a:spcAft>
                          <a:spcPts val="800"/>
                        </a:spcAft>
                      </a:pPr>
                      <a:r>
                        <a:rPr lang="en-US" sz="2000" kern="0">
                          <a:effectLst/>
                        </a:rPr>
                        <a:t>Based on chance, luck, or intuition.</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4216489373"/>
                  </a:ext>
                </a:extLst>
              </a:tr>
              <a:tr h="411626">
                <a:tc>
                  <a:txBody>
                    <a:bodyPr/>
                    <a:lstStyle/>
                    <a:p>
                      <a:pPr marL="0" marR="0">
                        <a:lnSpc>
                          <a:spcPct val="100000"/>
                        </a:lnSpc>
                        <a:spcAft>
                          <a:spcPts val="800"/>
                        </a:spcAft>
                      </a:pPr>
                      <a:r>
                        <a:rPr lang="en-US" sz="2000" kern="0">
                          <a:effectLst/>
                        </a:rPr>
                        <a:t>Returns</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00000"/>
                        </a:lnSpc>
                        <a:spcAft>
                          <a:spcPts val="800"/>
                        </a:spcAft>
                      </a:pPr>
                      <a:r>
                        <a:rPr lang="en-US" sz="2000" kern="0">
                          <a:effectLst/>
                        </a:rPr>
                        <a:t>Gradual and steady, often compounding over time.</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00000"/>
                        </a:lnSpc>
                        <a:spcAft>
                          <a:spcPts val="800"/>
                        </a:spcAft>
                      </a:pPr>
                      <a:r>
                        <a:rPr lang="en-US" sz="2000" kern="0">
                          <a:effectLst/>
                        </a:rPr>
                        <a:t>Potentially high but inconsistent and risky.</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027944561"/>
                  </a:ext>
                </a:extLst>
              </a:tr>
              <a:tr h="411626">
                <a:tc>
                  <a:txBody>
                    <a:bodyPr/>
                    <a:lstStyle/>
                    <a:p>
                      <a:pPr marL="0" marR="0">
                        <a:lnSpc>
                          <a:spcPct val="100000"/>
                        </a:lnSpc>
                        <a:spcAft>
                          <a:spcPts val="800"/>
                        </a:spcAft>
                      </a:pPr>
                      <a:r>
                        <a:rPr lang="en-US" sz="2000" kern="0">
                          <a:effectLst/>
                        </a:rPr>
                        <a:t>Control</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00000"/>
                        </a:lnSpc>
                        <a:spcAft>
                          <a:spcPts val="800"/>
                        </a:spcAft>
                      </a:pPr>
                      <a:r>
                        <a:rPr lang="en-US" sz="2000" kern="0">
                          <a:effectLst/>
                        </a:rPr>
                        <a:t>Investors can manage and adjust their portfolios.</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00000"/>
                        </a:lnSpc>
                        <a:spcAft>
                          <a:spcPts val="800"/>
                        </a:spcAft>
                      </a:pPr>
                      <a:r>
                        <a:rPr lang="en-US" sz="2000" kern="0">
                          <a:effectLst/>
                        </a:rPr>
                        <a:t>Gambler has no control over the outcome.</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433397881"/>
                  </a:ext>
                </a:extLst>
              </a:tr>
              <a:tr h="411626">
                <a:tc>
                  <a:txBody>
                    <a:bodyPr/>
                    <a:lstStyle/>
                    <a:p>
                      <a:pPr marL="0" marR="0">
                        <a:lnSpc>
                          <a:spcPct val="100000"/>
                        </a:lnSpc>
                        <a:spcAft>
                          <a:spcPts val="800"/>
                        </a:spcAft>
                      </a:pPr>
                      <a:r>
                        <a:rPr lang="en-US" sz="2000" kern="0" dirty="0">
                          <a:effectLst/>
                        </a:rPr>
                        <a:t>Ethics</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00000"/>
                        </a:lnSpc>
                        <a:spcAft>
                          <a:spcPts val="800"/>
                        </a:spcAft>
                      </a:pPr>
                      <a:r>
                        <a:rPr lang="en-US" sz="2000" kern="0">
                          <a:effectLst/>
                        </a:rPr>
                        <a:t>Generally viewed as a responsible and productive activity.</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00000"/>
                        </a:lnSpc>
                        <a:spcAft>
                          <a:spcPts val="800"/>
                        </a:spcAft>
                      </a:pPr>
                      <a:r>
                        <a:rPr lang="en-US" sz="2000" kern="0" dirty="0">
                          <a:effectLst/>
                        </a:rPr>
                        <a:t>Often associated with addiction and social risks.</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2770912770"/>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Benefits of Investment</a:t>
            </a:r>
          </a:p>
        </p:txBody>
      </p:sp>
      <p:sp>
        <p:nvSpPr>
          <p:cNvPr id="3" name="Content Placeholder 2"/>
          <p:cNvSpPr>
            <a:spLocks noGrp="1"/>
          </p:cNvSpPr>
          <p:nvPr>
            <p:ph idx="1"/>
          </p:nvPr>
        </p:nvSpPr>
        <p:spPr/>
        <p:txBody>
          <a:bodyPr/>
          <a:lstStyle/>
          <a:p>
            <a:pPr marL="0" indent="0">
              <a:buNone/>
            </a:pPr>
            <a:r>
              <a:rPr dirty="0"/>
              <a:t>1. Capital Growth: Increases overall wealth.</a:t>
            </a:r>
          </a:p>
          <a:p>
            <a:pPr marL="0" indent="0">
              <a:buNone/>
            </a:pPr>
            <a:r>
              <a:rPr dirty="0"/>
              <a:t>2. Regular Income: Provides interest, dividends, or rent.</a:t>
            </a:r>
          </a:p>
          <a:p>
            <a:pPr marL="0" indent="0">
              <a:buNone/>
            </a:pPr>
            <a:r>
              <a:rPr dirty="0"/>
              <a:t>3. Financial Security: Builds a cushion for emergencies.</a:t>
            </a:r>
          </a:p>
          <a:p>
            <a:pPr marL="0" indent="0">
              <a:buNone/>
            </a:pPr>
            <a:r>
              <a:rPr dirty="0"/>
              <a:t>4. Retirement Planning: Ensures a comfortable retirement.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sp>
        <p:nvSpPr>
          <p:cNvPr id="3" name="Content Placeholder 2"/>
          <p:cNvSpPr>
            <a:spLocks noGrp="1"/>
          </p:cNvSpPr>
          <p:nvPr>
            <p:ph idx="1"/>
          </p:nvPr>
        </p:nvSpPr>
        <p:spPr/>
        <p:txBody>
          <a:bodyPr/>
          <a:lstStyle/>
          <a:p>
            <a:pPr algn="just"/>
            <a:r>
              <a:rPr lang="en-US" dirty="0"/>
              <a:t>Investment is a cornerstone of financial planning and success. By understanding its meaning and principles, individuals can make informed decisions to achieve their financial goals, grow their wealth, and safeguard against uncertainties. </a:t>
            </a:r>
          </a:p>
          <a:p>
            <a:pPr algn="just"/>
            <a:r>
              <a:rPr lang="en-US" dirty="0"/>
              <a:t>A disciplined and well-diversified investment strategy not only enhances financial security but also contributes to the overall economic development of a nation.</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C97C4B-8721-74DE-8F1D-625062783A81}"/>
              </a:ext>
            </a:extLst>
          </p:cNvPr>
          <p:cNvSpPr>
            <a:spLocks noGrp="1"/>
          </p:cNvSpPr>
          <p:nvPr>
            <p:ph idx="1"/>
          </p:nvPr>
        </p:nvSpPr>
        <p:spPr>
          <a:xfrm>
            <a:off x="609600" y="855407"/>
            <a:ext cx="10972800" cy="5270758"/>
          </a:xfrm>
        </p:spPr>
        <p:txBody>
          <a:bodyPr>
            <a:normAutofit fontScale="92500" lnSpcReduction="10000"/>
          </a:bodyPr>
          <a:lstStyle/>
          <a:p>
            <a:r>
              <a:rPr lang="en-US" b="1" dirty="0"/>
              <a:t>Q1:</a:t>
            </a:r>
            <a:r>
              <a:rPr lang="en-US" dirty="0"/>
              <a:t> </a:t>
            </a:r>
            <a:r>
              <a:rPr lang="en-US" b="1" dirty="0"/>
              <a:t>Assertion (A):</a:t>
            </a:r>
            <a:r>
              <a:rPr lang="en-US" dirty="0"/>
              <a:t> Principles of investment include diversification and risk management.</a:t>
            </a:r>
            <a:br>
              <a:rPr lang="en-US" dirty="0"/>
            </a:br>
            <a:r>
              <a:rPr lang="en-US" b="1" dirty="0"/>
              <a:t>Reason (R):</a:t>
            </a:r>
            <a:r>
              <a:rPr lang="en-US" dirty="0"/>
              <a:t> Diversification spreads risk across multiple investments to minimize potential losses.</a:t>
            </a:r>
          </a:p>
          <a:p>
            <a:r>
              <a:rPr lang="en-US" b="1" dirty="0"/>
              <a:t>Options:</a:t>
            </a:r>
            <a:endParaRPr lang="en-US" dirty="0"/>
          </a:p>
          <a:p>
            <a:pPr>
              <a:buFont typeface="+mj-lt"/>
              <a:buAutoNum type="arabicPeriod"/>
            </a:pPr>
            <a:r>
              <a:rPr lang="en-US" dirty="0"/>
              <a:t>(A) Both A and R are true, and R is the correct explanation of A.</a:t>
            </a:r>
          </a:p>
          <a:p>
            <a:pPr>
              <a:buFont typeface="+mj-lt"/>
              <a:buAutoNum type="arabicPeriod"/>
            </a:pPr>
            <a:r>
              <a:rPr lang="en-US" dirty="0"/>
              <a:t>(B) Both A and R are true, but R is not the correct explanation of A.</a:t>
            </a:r>
          </a:p>
          <a:p>
            <a:pPr>
              <a:buFont typeface="+mj-lt"/>
              <a:buAutoNum type="arabicPeriod"/>
            </a:pPr>
            <a:r>
              <a:rPr lang="en-US" dirty="0"/>
              <a:t>(C) A is true, but R is false.</a:t>
            </a:r>
          </a:p>
          <a:p>
            <a:pPr>
              <a:buFont typeface="+mj-lt"/>
              <a:buAutoNum type="arabicPeriod"/>
            </a:pPr>
            <a:r>
              <a:rPr lang="en-US" dirty="0"/>
              <a:t>(D) A is false, but R is true.</a:t>
            </a:r>
          </a:p>
          <a:p>
            <a:r>
              <a:rPr lang="en-US" b="1" dirty="0"/>
              <a:t>Answer:</a:t>
            </a:r>
            <a:r>
              <a:rPr lang="en-US" dirty="0"/>
              <a:t> 1. (A) Both A and R are true, and R is the correct explanation of A.</a:t>
            </a:r>
          </a:p>
          <a:p>
            <a:endParaRPr lang="en-US" dirty="0"/>
          </a:p>
        </p:txBody>
      </p:sp>
    </p:spTree>
    <p:extLst>
      <p:ext uri="{BB962C8B-B14F-4D97-AF65-F5344CB8AC3E}">
        <p14:creationId xmlns:p14="http://schemas.microsoft.com/office/powerpoint/2010/main" val="4125410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70043B-F708-2C6A-4BDE-31E23A075187}"/>
              </a:ext>
            </a:extLst>
          </p:cNvPr>
          <p:cNvSpPr>
            <a:spLocks noGrp="1"/>
          </p:cNvSpPr>
          <p:nvPr>
            <p:ph idx="1"/>
          </p:nvPr>
        </p:nvSpPr>
        <p:spPr>
          <a:xfrm>
            <a:off x="609600" y="825911"/>
            <a:ext cx="10972800" cy="5300254"/>
          </a:xfrm>
        </p:spPr>
        <p:txBody>
          <a:bodyPr>
            <a:normAutofit fontScale="92500"/>
          </a:bodyPr>
          <a:lstStyle/>
          <a:p>
            <a:r>
              <a:rPr lang="en-US" b="1" dirty="0"/>
              <a:t>Q2:</a:t>
            </a:r>
            <a:r>
              <a:rPr lang="en-US" dirty="0"/>
              <a:t> </a:t>
            </a:r>
            <a:r>
              <a:rPr lang="en-US" b="1" dirty="0"/>
              <a:t>Assertion (A):</a:t>
            </a:r>
            <a:r>
              <a:rPr lang="en-US" dirty="0"/>
              <a:t> Gambling can provide higher returns than traditional investments.</a:t>
            </a:r>
            <a:br>
              <a:rPr lang="en-US" dirty="0"/>
            </a:br>
            <a:r>
              <a:rPr lang="en-US" b="1" dirty="0"/>
              <a:t>Reason (R):</a:t>
            </a:r>
            <a:r>
              <a:rPr lang="en-US" dirty="0"/>
              <a:t> Gambling is a strategic activity that follows the same principles as investment.</a:t>
            </a:r>
          </a:p>
          <a:p>
            <a:r>
              <a:rPr lang="en-US" b="1" dirty="0"/>
              <a:t>Options:</a:t>
            </a:r>
            <a:endParaRPr lang="en-US" dirty="0"/>
          </a:p>
          <a:p>
            <a:pPr>
              <a:buFont typeface="+mj-lt"/>
              <a:buAutoNum type="arabicPeriod"/>
            </a:pPr>
            <a:r>
              <a:rPr lang="en-US" dirty="0"/>
              <a:t>(A) Both A and R are true, and R is the correct explanation of A.</a:t>
            </a:r>
          </a:p>
          <a:p>
            <a:pPr>
              <a:buFont typeface="+mj-lt"/>
              <a:buAutoNum type="arabicPeriod"/>
            </a:pPr>
            <a:r>
              <a:rPr lang="en-US" dirty="0"/>
              <a:t>(B) Both A and R are true, but R is not the correct explanation of A.</a:t>
            </a:r>
          </a:p>
          <a:p>
            <a:pPr>
              <a:buFont typeface="+mj-lt"/>
              <a:buAutoNum type="arabicPeriod"/>
            </a:pPr>
            <a:r>
              <a:rPr lang="en-US" dirty="0"/>
              <a:t>(C) A is true, but R is false.</a:t>
            </a:r>
          </a:p>
          <a:p>
            <a:pPr>
              <a:buFont typeface="+mj-lt"/>
              <a:buAutoNum type="arabicPeriod"/>
            </a:pPr>
            <a:r>
              <a:rPr lang="en-US" dirty="0"/>
              <a:t>(D) A is false, but R is true.</a:t>
            </a:r>
          </a:p>
          <a:p>
            <a:r>
              <a:rPr lang="en-US" b="1" dirty="0"/>
              <a:t>Answer:</a:t>
            </a:r>
            <a:r>
              <a:rPr lang="en-US" dirty="0"/>
              <a:t> 3. (C) A is true, but R is false.</a:t>
            </a:r>
          </a:p>
          <a:p>
            <a:endParaRPr lang="en-US" dirty="0"/>
          </a:p>
        </p:txBody>
      </p:sp>
    </p:spTree>
    <p:extLst>
      <p:ext uri="{BB962C8B-B14F-4D97-AF65-F5344CB8AC3E}">
        <p14:creationId xmlns:p14="http://schemas.microsoft.com/office/powerpoint/2010/main" val="3749868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63B6BF-5F4D-51EB-7B9C-C61BEBE86981}"/>
              </a:ext>
            </a:extLst>
          </p:cNvPr>
          <p:cNvSpPr>
            <a:spLocks noGrp="1"/>
          </p:cNvSpPr>
          <p:nvPr>
            <p:ph idx="1"/>
          </p:nvPr>
        </p:nvSpPr>
        <p:spPr>
          <a:xfrm>
            <a:off x="609600" y="899653"/>
            <a:ext cx="10972800" cy="5226512"/>
          </a:xfrm>
        </p:spPr>
        <p:txBody>
          <a:bodyPr>
            <a:normAutofit fontScale="92500" lnSpcReduction="10000"/>
          </a:bodyPr>
          <a:lstStyle/>
          <a:p>
            <a:r>
              <a:rPr lang="en-US" b="1" dirty="0"/>
              <a:t>Q3:</a:t>
            </a:r>
            <a:r>
              <a:rPr lang="en-US" dirty="0"/>
              <a:t> </a:t>
            </a:r>
            <a:r>
              <a:rPr lang="en-US" b="1" dirty="0"/>
              <a:t>Assertion (A):</a:t>
            </a:r>
            <a:r>
              <a:rPr lang="en-US" dirty="0"/>
              <a:t> Investments are typically associated with long-term financial goals.</a:t>
            </a:r>
            <a:br>
              <a:rPr lang="en-US" dirty="0"/>
            </a:br>
            <a:r>
              <a:rPr lang="en-US" b="1" dirty="0"/>
              <a:t>Reason (R):</a:t>
            </a:r>
            <a:r>
              <a:rPr lang="en-US" dirty="0"/>
              <a:t> Gambling primarily focuses on short-term monetary gains without considering future outcomes.</a:t>
            </a:r>
          </a:p>
          <a:p>
            <a:r>
              <a:rPr lang="en-US" b="1" dirty="0"/>
              <a:t>Options:</a:t>
            </a:r>
            <a:endParaRPr lang="en-US" dirty="0"/>
          </a:p>
          <a:p>
            <a:pPr>
              <a:buFont typeface="+mj-lt"/>
              <a:buAutoNum type="arabicPeriod"/>
            </a:pPr>
            <a:r>
              <a:rPr lang="en-US" dirty="0"/>
              <a:t>(A) Both A and R are true, and R is the correct explanation of A.</a:t>
            </a:r>
          </a:p>
          <a:p>
            <a:pPr>
              <a:buFont typeface="+mj-lt"/>
              <a:buAutoNum type="arabicPeriod"/>
            </a:pPr>
            <a:r>
              <a:rPr lang="en-US" dirty="0"/>
              <a:t>(B) Both A and R are true, but R is not the correct explanation of A.</a:t>
            </a:r>
          </a:p>
          <a:p>
            <a:pPr>
              <a:buFont typeface="+mj-lt"/>
              <a:buAutoNum type="arabicPeriod"/>
            </a:pPr>
            <a:r>
              <a:rPr lang="en-US" dirty="0"/>
              <a:t>(C) A is true, but R is false.</a:t>
            </a:r>
          </a:p>
          <a:p>
            <a:pPr>
              <a:buFont typeface="+mj-lt"/>
              <a:buAutoNum type="arabicPeriod"/>
            </a:pPr>
            <a:r>
              <a:rPr lang="en-US" dirty="0"/>
              <a:t>(D) A is false, but R is true.</a:t>
            </a:r>
          </a:p>
          <a:p>
            <a:r>
              <a:rPr lang="en-US" b="1" dirty="0"/>
              <a:t>Answer:</a:t>
            </a:r>
            <a:r>
              <a:rPr lang="en-US" dirty="0"/>
              <a:t> 1. (A) Both A and R are true, and R is the correct explanation of A.</a:t>
            </a:r>
          </a:p>
          <a:p>
            <a:endParaRPr lang="en-US" dirty="0"/>
          </a:p>
        </p:txBody>
      </p:sp>
    </p:spTree>
    <p:extLst>
      <p:ext uri="{BB962C8B-B14F-4D97-AF65-F5344CB8AC3E}">
        <p14:creationId xmlns:p14="http://schemas.microsoft.com/office/powerpoint/2010/main" val="951479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4826F3-39B8-32F5-909E-A63EEC472DF1}"/>
              </a:ext>
            </a:extLst>
          </p:cNvPr>
          <p:cNvSpPr>
            <a:spLocks noGrp="1"/>
          </p:cNvSpPr>
          <p:nvPr>
            <p:ph idx="1"/>
          </p:nvPr>
        </p:nvSpPr>
        <p:spPr/>
        <p:txBody>
          <a:bodyPr>
            <a:normAutofit fontScale="92500" lnSpcReduction="20000"/>
          </a:bodyPr>
          <a:lstStyle/>
          <a:p>
            <a:r>
              <a:rPr lang="en-US" b="1" dirty="0"/>
              <a:t>Assertion (A):</a:t>
            </a:r>
            <a:r>
              <a:rPr lang="en-US" dirty="0"/>
              <a:t> Return on Investment (ROI) helps investors evaluate the efficiency of an investment.</a:t>
            </a:r>
            <a:br>
              <a:rPr lang="en-US" dirty="0"/>
            </a:br>
            <a:r>
              <a:rPr lang="en-US" b="1" dirty="0"/>
              <a:t>Reason (R):</a:t>
            </a:r>
            <a:r>
              <a:rPr lang="en-US" dirty="0"/>
              <a:t> ROI measures the total revenue generated by an investment over its lifetime.</a:t>
            </a:r>
          </a:p>
          <a:p>
            <a:r>
              <a:rPr lang="en-US" b="1" dirty="0"/>
              <a:t>Options:</a:t>
            </a:r>
            <a:endParaRPr lang="en-US" dirty="0"/>
          </a:p>
          <a:p>
            <a:pPr>
              <a:buFont typeface="+mj-lt"/>
              <a:buAutoNum type="arabicPeriod"/>
            </a:pPr>
            <a:r>
              <a:rPr lang="en-US" dirty="0"/>
              <a:t>(A) Both A and R are true, and R is the correct explanation of A.</a:t>
            </a:r>
          </a:p>
          <a:p>
            <a:pPr>
              <a:buFont typeface="+mj-lt"/>
              <a:buAutoNum type="arabicPeriod"/>
            </a:pPr>
            <a:r>
              <a:rPr lang="en-US" dirty="0"/>
              <a:t>(B) Both A and R are true, but R is not the correct explanation of A.</a:t>
            </a:r>
          </a:p>
          <a:p>
            <a:pPr>
              <a:buFont typeface="+mj-lt"/>
              <a:buAutoNum type="arabicPeriod"/>
            </a:pPr>
            <a:r>
              <a:rPr lang="en-US" dirty="0"/>
              <a:t>(C) A is true, but R is false.</a:t>
            </a:r>
          </a:p>
          <a:p>
            <a:pPr>
              <a:buFont typeface="+mj-lt"/>
              <a:buAutoNum type="arabicPeriod"/>
            </a:pPr>
            <a:r>
              <a:rPr lang="en-US" dirty="0"/>
              <a:t>(D) A is false, but R is true.</a:t>
            </a:r>
          </a:p>
          <a:p>
            <a:r>
              <a:rPr lang="en-US" b="1" dirty="0"/>
              <a:t>Answer:</a:t>
            </a:r>
            <a:r>
              <a:rPr lang="en-US" dirty="0"/>
              <a:t> 3. (C) A is true, but R is false.</a:t>
            </a:r>
          </a:p>
          <a:p>
            <a:endParaRPr lang="en-US" dirty="0"/>
          </a:p>
        </p:txBody>
      </p:sp>
    </p:spTree>
    <p:extLst>
      <p:ext uri="{BB962C8B-B14F-4D97-AF65-F5344CB8AC3E}">
        <p14:creationId xmlns:p14="http://schemas.microsoft.com/office/powerpoint/2010/main" val="420837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Introduction to Investment</a:t>
            </a:r>
          </a:p>
        </p:txBody>
      </p:sp>
      <p:sp>
        <p:nvSpPr>
          <p:cNvPr id="3" name="Content Placeholder 2"/>
          <p:cNvSpPr>
            <a:spLocks noGrp="1"/>
          </p:cNvSpPr>
          <p:nvPr>
            <p:ph idx="1"/>
          </p:nvPr>
        </p:nvSpPr>
        <p:spPr/>
        <p:txBody>
          <a:bodyPr/>
          <a:lstStyle/>
          <a:p>
            <a:r>
              <a:rPr lang="en-US" dirty="0"/>
              <a:t>Investment is the process of allocating resources (such as capital, time, and effort) to an asset or venture with the goal of generating future returns. These returns could come in the form of profits, interest, dividends, or capital appreciation.</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E8C9F3-CFD2-2E10-81D9-EE0814880D27}"/>
              </a:ext>
            </a:extLst>
          </p:cNvPr>
          <p:cNvSpPr>
            <a:spLocks noGrp="1"/>
          </p:cNvSpPr>
          <p:nvPr>
            <p:ph idx="1"/>
          </p:nvPr>
        </p:nvSpPr>
        <p:spPr>
          <a:xfrm>
            <a:off x="609600" y="988143"/>
            <a:ext cx="10972800" cy="5138022"/>
          </a:xfrm>
        </p:spPr>
        <p:txBody>
          <a:bodyPr>
            <a:normAutofit fontScale="92500" lnSpcReduction="10000"/>
          </a:bodyPr>
          <a:lstStyle/>
          <a:p>
            <a:r>
              <a:rPr lang="en-US" b="1" dirty="0"/>
              <a:t>Assertion (A):</a:t>
            </a:r>
            <a:r>
              <a:rPr lang="en-US" dirty="0"/>
              <a:t> A higher ROI indicates a more profitable investment.</a:t>
            </a:r>
            <a:br>
              <a:rPr lang="en-US" dirty="0"/>
            </a:br>
            <a:r>
              <a:rPr lang="en-US" b="1" dirty="0"/>
              <a:t>Reason (R):</a:t>
            </a:r>
            <a:r>
              <a:rPr lang="en-US" dirty="0"/>
              <a:t> ROI is calculated as (Net Profit ÷ Investment Cost) × 100.</a:t>
            </a:r>
          </a:p>
          <a:p>
            <a:r>
              <a:rPr lang="en-US" b="1" dirty="0"/>
              <a:t>Options:</a:t>
            </a:r>
            <a:endParaRPr lang="en-US" dirty="0"/>
          </a:p>
          <a:p>
            <a:r>
              <a:rPr lang="en-US" dirty="0"/>
              <a:t>(A) Both A and R are true, and R is the correct explanation of A.</a:t>
            </a:r>
          </a:p>
          <a:p>
            <a:r>
              <a:rPr lang="en-US" dirty="0"/>
              <a:t>(B) Both A and R are true, but R is not the correct explanation of A.</a:t>
            </a:r>
          </a:p>
          <a:p>
            <a:r>
              <a:rPr lang="en-US" dirty="0"/>
              <a:t>(C) A is true, but R is false.</a:t>
            </a:r>
          </a:p>
          <a:p>
            <a:r>
              <a:rPr lang="en-US" dirty="0"/>
              <a:t>(D) A is false, but R is true.</a:t>
            </a:r>
          </a:p>
          <a:p>
            <a:r>
              <a:rPr lang="en-US" b="1" dirty="0"/>
              <a:t>Answer:</a:t>
            </a:r>
            <a:r>
              <a:rPr lang="en-US" dirty="0"/>
              <a:t> 1. (A) Both A and R are true, and R is the correct explanation of A.</a:t>
            </a:r>
          </a:p>
          <a:p>
            <a:endParaRPr lang="en-US" dirty="0"/>
          </a:p>
        </p:txBody>
      </p:sp>
    </p:spTree>
    <p:extLst>
      <p:ext uri="{BB962C8B-B14F-4D97-AF65-F5344CB8AC3E}">
        <p14:creationId xmlns:p14="http://schemas.microsoft.com/office/powerpoint/2010/main" val="2855799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Key Characteristics of Investment</a:t>
            </a:r>
          </a:p>
        </p:txBody>
      </p:sp>
      <p:sp>
        <p:nvSpPr>
          <p:cNvPr id="3" name="Content Placeholder 2"/>
          <p:cNvSpPr>
            <a:spLocks noGrp="1"/>
          </p:cNvSpPr>
          <p:nvPr>
            <p:ph idx="1"/>
          </p:nvPr>
        </p:nvSpPr>
        <p:spPr/>
        <p:txBody>
          <a:bodyPr/>
          <a:lstStyle/>
          <a:p>
            <a:pPr algn="just"/>
            <a:r>
              <a:rPr lang="en-US" b="1" dirty="0"/>
              <a:t>Future-Oriented: </a:t>
            </a:r>
            <a:r>
              <a:rPr lang="en-US" dirty="0"/>
              <a:t>Investment decisions are made today with the aim of securing benefits in the future.</a:t>
            </a:r>
          </a:p>
          <a:p>
            <a:pPr algn="just"/>
            <a:r>
              <a:rPr lang="en-US" b="1" dirty="0"/>
              <a:t>Risk and Return: </a:t>
            </a:r>
            <a:r>
              <a:rPr lang="en-US" dirty="0"/>
              <a:t>Every investment carries a level of risk, and the potential return on investment often corresponds to the amount of risk undertaken.</a:t>
            </a:r>
          </a:p>
          <a:p>
            <a:pPr algn="just"/>
            <a:r>
              <a:rPr lang="en-US" b="1" dirty="0"/>
              <a:t>Time Horizon: </a:t>
            </a:r>
            <a:r>
              <a:rPr lang="en-US" dirty="0"/>
              <a:t>Investments can be short-term (e.g., a 1-year bond) or long-term (e.g., holding stocks for decades), depending on the investor's financial goals.</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Principles of Investment </a:t>
            </a:r>
            <a:endParaRPr lang="en-US" dirty="0"/>
          </a:p>
        </p:txBody>
      </p:sp>
      <p:sp>
        <p:nvSpPr>
          <p:cNvPr id="4" name="Rectangle 1">
            <a:extLst>
              <a:ext uri="{FF2B5EF4-FFF2-40B4-BE49-F238E27FC236}">
                <a16:creationId xmlns:a16="http://schemas.microsoft.com/office/drawing/2014/main" id="{631BFE27-A3E7-D7E9-1E1E-4D0AAA3EB302}"/>
              </a:ext>
            </a:extLst>
          </p:cNvPr>
          <p:cNvSpPr>
            <a:spLocks noGrp="1" noChangeArrowheads="1"/>
          </p:cNvSpPr>
          <p:nvPr>
            <p:ph idx="1"/>
          </p:nvPr>
        </p:nvSpPr>
        <p:spPr bwMode="auto">
          <a:xfrm>
            <a:off x="811161" y="1553563"/>
            <a:ext cx="10569677"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3600" b="0" i="0" u="none" strike="noStrike" cap="none" normalizeH="0" baseline="0" dirty="0">
                <a:ln>
                  <a:noFill/>
                </a:ln>
                <a:solidFill>
                  <a:schemeClr val="tx1"/>
                </a:solidFill>
                <a:effectLst/>
                <a:latin typeface="Arial" panose="020B0604020202020204" pitchFamily="34" charset="0"/>
              </a:rPr>
              <a:t> Risk and Return Trade-Off</a:t>
            </a:r>
          </a:p>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3600" b="0" i="0" u="none" strike="noStrike" cap="none" normalizeH="0" baseline="0" dirty="0">
                <a:ln>
                  <a:noFill/>
                </a:ln>
                <a:solidFill>
                  <a:schemeClr val="tx1"/>
                </a:solidFill>
                <a:effectLst/>
                <a:latin typeface="Arial" panose="020B0604020202020204" pitchFamily="34" charset="0"/>
              </a:rPr>
              <a:t> Diversification</a:t>
            </a:r>
          </a:p>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3600" b="0" i="0" u="none" strike="noStrike" cap="none" normalizeH="0" baseline="0" dirty="0">
                <a:ln>
                  <a:noFill/>
                </a:ln>
                <a:solidFill>
                  <a:schemeClr val="tx1"/>
                </a:solidFill>
                <a:effectLst/>
                <a:latin typeface="Arial" panose="020B0604020202020204" pitchFamily="34" charset="0"/>
              </a:rPr>
              <a:t> Time Horizon</a:t>
            </a:r>
          </a:p>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3600" b="0" i="0" u="none" strike="noStrike" cap="none" normalizeH="0" baseline="0" dirty="0">
                <a:ln>
                  <a:noFill/>
                </a:ln>
                <a:solidFill>
                  <a:schemeClr val="tx1"/>
                </a:solidFill>
                <a:effectLst/>
                <a:latin typeface="Arial" panose="020B0604020202020204" pitchFamily="34" charset="0"/>
              </a:rPr>
              <a:t> Liquidity</a:t>
            </a:r>
          </a:p>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3600" b="0" i="0" u="none" strike="noStrike" cap="none" normalizeH="0" baseline="0" dirty="0">
                <a:ln>
                  <a:noFill/>
                </a:ln>
                <a:solidFill>
                  <a:schemeClr val="tx1"/>
                </a:solidFill>
                <a:effectLst/>
                <a:latin typeface="Arial" panose="020B0604020202020204" pitchFamily="34" charset="0"/>
              </a:rPr>
              <a:t> Inflation Protection</a:t>
            </a:r>
          </a:p>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3600" b="0" i="0" u="none" strike="noStrike" cap="none" normalizeH="0" baseline="0" dirty="0">
                <a:ln>
                  <a:noFill/>
                </a:ln>
                <a:solidFill>
                  <a:schemeClr val="tx1"/>
                </a:solidFill>
                <a:effectLst/>
                <a:latin typeface="Arial" panose="020B0604020202020204" pitchFamily="34" charset="0"/>
              </a:rPr>
              <a:t> Tax Efficiency</a:t>
            </a:r>
          </a:p>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3600" b="0" i="0" u="none" strike="noStrike" cap="none" normalizeH="0" baseline="0" dirty="0">
                <a:ln>
                  <a:noFill/>
                </a:ln>
                <a:solidFill>
                  <a:schemeClr val="tx1"/>
                </a:solidFill>
                <a:effectLst/>
                <a:latin typeface="Arial" panose="020B0604020202020204" pitchFamily="34" charset="0"/>
              </a:rPr>
              <a:t> Consistency and Discipline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Principles of Investment</a:t>
            </a:r>
          </a:p>
        </p:txBody>
      </p:sp>
      <p:sp>
        <p:nvSpPr>
          <p:cNvPr id="3" name="Content Placeholder 2"/>
          <p:cNvSpPr>
            <a:spLocks noGrp="1"/>
          </p:cNvSpPr>
          <p:nvPr>
            <p:ph idx="1"/>
          </p:nvPr>
        </p:nvSpPr>
        <p:spPr/>
        <p:txBody>
          <a:bodyPr>
            <a:normAutofit fontScale="92500"/>
          </a:bodyPr>
          <a:lstStyle/>
          <a:p>
            <a:pPr marL="342900" marR="0" lvl="0" indent="-342900" algn="just">
              <a:lnSpc>
                <a:spcPct val="115000"/>
              </a:lnSpc>
              <a:spcAft>
                <a:spcPts val="800"/>
              </a:spcAft>
              <a:buFont typeface="+mj-lt"/>
              <a:buAutoNum type="arabicPeriod"/>
              <a:tabLst>
                <a:tab pos="457200" algn="l"/>
              </a:tabLst>
            </a:pPr>
            <a:r>
              <a:rPr lang="en-US" sz="2800" b="1" kern="0" dirty="0">
                <a:effectLst/>
                <a:latin typeface="Times New Roman" panose="02020603050405020304" pitchFamily="18" charset="0"/>
                <a:ea typeface="Times New Roman" panose="02020603050405020304" pitchFamily="18" charset="0"/>
                <a:cs typeface="Arial" panose="020B0604020202020204" pitchFamily="34" charset="0"/>
              </a:rPr>
              <a:t>Risk and Return Trade-Off</a:t>
            </a:r>
            <a:endParaRPr lang="en-US" sz="2800" kern="100" dirty="0">
              <a:effectLst/>
              <a:latin typeface="Aptos" panose="020B0004020202020204" pitchFamily="34" charset="0"/>
              <a:ea typeface="Aptos" panose="020B0004020202020204" pitchFamily="34" charset="0"/>
              <a:cs typeface="Arial" panose="020B0604020202020204" pitchFamily="34" charset="0"/>
            </a:endParaRPr>
          </a:p>
          <a:p>
            <a:pPr marL="457200" marR="0" lvl="1" indent="0" algn="just">
              <a:lnSpc>
                <a:spcPct val="115000"/>
              </a:lnSpc>
              <a:spcAft>
                <a:spcPts val="800"/>
              </a:spcAft>
              <a:buSzPts val="1000"/>
              <a:buNone/>
              <a:tabLst>
                <a:tab pos="914400" algn="l"/>
              </a:tabLst>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Every investment involves a balance between risk and potential return. Higher returns often come with higher risks. Investors must assess their risk tolerance to align their investment strategy with their financial goals.</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just">
              <a:lnSpc>
                <a:spcPct val="115000"/>
              </a:lnSpc>
              <a:spcAft>
                <a:spcPts val="800"/>
              </a:spcAft>
              <a:buFont typeface="+mj-lt"/>
              <a:buAutoNum type="arabicPeriod"/>
              <a:tabLst>
                <a:tab pos="457200" algn="l"/>
              </a:tabLst>
            </a:pPr>
            <a:r>
              <a:rPr lang="en-US" sz="2800" b="1" kern="0" dirty="0">
                <a:effectLst/>
                <a:latin typeface="Times New Roman" panose="02020603050405020304" pitchFamily="18" charset="0"/>
                <a:ea typeface="Times New Roman" panose="02020603050405020304" pitchFamily="18" charset="0"/>
                <a:cs typeface="Arial" panose="020B0604020202020204" pitchFamily="34" charset="0"/>
              </a:rPr>
              <a:t>Diversification</a:t>
            </a:r>
            <a:endParaRPr lang="en-US" sz="2800" kern="100" dirty="0">
              <a:effectLst/>
              <a:latin typeface="Aptos" panose="020B0004020202020204" pitchFamily="34" charset="0"/>
              <a:ea typeface="Aptos" panose="020B0004020202020204" pitchFamily="34" charset="0"/>
              <a:cs typeface="Arial" panose="020B0604020202020204" pitchFamily="34" charset="0"/>
            </a:endParaRPr>
          </a:p>
          <a:p>
            <a:pPr marL="457200" marR="0" lvl="1" indent="0" algn="just">
              <a:lnSpc>
                <a:spcPct val="115000"/>
              </a:lnSpc>
              <a:spcAft>
                <a:spcPts val="800"/>
              </a:spcAft>
              <a:buSzPts val="1000"/>
              <a:buNone/>
              <a:tabLst>
                <a:tab pos="914400" algn="l"/>
              </a:tabLst>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Spreading investments across different asset classes, sectors, or regions helps minimize risk. Diversification ensures that a poor performance in one investment does not significantly impact the overall portfolio.</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sz="6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6E843A-10E3-C4CC-52CD-FA24D92B3C26}"/>
              </a:ext>
            </a:extLst>
          </p:cNvPr>
          <p:cNvSpPr>
            <a:spLocks noGrp="1"/>
          </p:cNvSpPr>
          <p:nvPr>
            <p:ph idx="1"/>
          </p:nvPr>
        </p:nvSpPr>
        <p:spPr>
          <a:xfrm>
            <a:off x="771833" y="907027"/>
            <a:ext cx="10972800" cy="4525963"/>
          </a:xfrm>
        </p:spPr>
        <p:txBody>
          <a:bodyPr>
            <a:normAutofit fontScale="92500" lnSpcReduction="10000"/>
          </a:bodyPr>
          <a:lstStyle/>
          <a:p>
            <a:pPr marL="0" marR="0" lvl="0" indent="0" algn="just">
              <a:lnSpc>
                <a:spcPct val="115000"/>
              </a:lnSpc>
              <a:spcAft>
                <a:spcPts val="800"/>
              </a:spcAft>
              <a:buNone/>
              <a:tabLst>
                <a:tab pos="457200" algn="l"/>
              </a:tabLst>
            </a:pPr>
            <a:r>
              <a:rPr lang="en-US" sz="2800" b="1" kern="0" dirty="0">
                <a:effectLst/>
                <a:latin typeface="Times New Roman" panose="02020603050405020304" pitchFamily="18" charset="0"/>
                <a:ea typeface="Times New Roman" panose="02020603050405020304" pitchFamily="18" charset="0"/>
                <a:cs typeface="Arial" panose="020B0604020202020204" pitchFamily="34" charset="0"/>
              </a:rPr>
              <a:t>3. Time Horizon</a:t>
            </a:r>
            <a:endParaRPr lang="en-US" sz="2800" kern="100" dirty="0">
              <a:effectLst/>
              <a:latin typeface="Aptos" panose="020B0004020202020204" pitchFamily="34" charset="0"/>
              <a:ea typeface="Aptos" panose="020B0004020202020204" pitchFamily="34" charset="0"/>
              <a:cs typeface="Arial" panose="020B0604020202020204" pitchFamily="34" charset="0"/>
            </a:endParaRPr>
          </a:p>
          <a:p>
            <a:pPr marL="742950" marR="0" lvl="1" indent="-285750" algn="just">
              <a:lnSpc>
                <a:spcPct val="115000"/>
              </a:lnSpc>
              <a:spcAft>
                <a:spcPts val="800"/>
              </a:spcAft>
              <a:buSzPts val="1000"/>
              <a:buFont typeface="Courier New" panose="02070309020205020404" pitchFamily="49" charset="0"/>
              <a:buChar char="o"/>
              <a:tabLst>
                <a:tab pos="914400" algn="l"/>
              </a:tabLst>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The duration of an investment plays a critical role in decision-making. Short-term goals require safer, more liquid investments, while long-term goals can accommodate higher-risk, higher-return assets like stocks.</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just">
              <a:lnSpc>
                <a:spcPct val="115000"/>
              </a:lnSpc>
              <a:spcAft>
                <a:spcPts val="800"/>
              </a:spcAft>
              <a:buNone/>
              <a:tabLst>
                <a:tab pos="457200" algn="l"/>
              </a:tabLst>
            </a:pPr>
            <a:r>
              <a:rPr lang="en-US" sz="2800" b="1" kern="0" dirty="0">
                <a:effectLst/>
                <a:latin typeface="Times New Roman" panose="02020603050405020304" pitchFamily="18" charset="0"/>
                <a:ea typeface="Times New Roman" panose="02020603050405020304" pitchFamily="18" charset="0"/>
                <a:cs typeface="Arial" panose="020B0604020202020204" pitchFamily="34" charset="0"/>
              </a:rPr>
              <a:t>4. Liquidity</a:t>
            </a:r>
            <a:endParaRPr lang="en-US" sz="2800" kern="100" dirty="0">
              <a:effectLst/>
              <a:latin typeface="Aptos" panose="020B0004020202020204" pitchFamily="34" charset="0"/>
              <a:ea typeface="Aptos" panose="020B0004020202020204" pitchFamily="34" charset="0"/>
              <a:cs typeface="Arial" panose="020B0604020202020204" pitchFamily="34" charset="0"/>
            </a:endParaRPr>
          </a:p>
          <a:p>
            <a:pPr marL="742950" marR="0" lvl="1" indent="-285750" algn="just">
              <a:lnSpc>
                <a:spcPct val="115000"/>
              </a:lnSpc>
              <a:spcAft>
                <a:spcPts val="800"/>
              </a:spcAft>
              <a:buSzPts val="1000"/>
              <a:buFont typeface="Courier New" panose="02070309020205020404" pitchFamily="49" charset="0"/>
              <a:buChar char="o"/>
              <a:tabLst>
                <a:tab pos="914400" algn="l"/>
              </a:tabLst>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Liquidity refers to how easily an investment can be converted into cash without a significant loss in value. Liquid assets like stocks and bonds provide flexibility, while real estate and collectibles may require more time to sell.</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en-US" sz="6000" dirty="0"/>
          </a:p>
        </p:txBody>
      </p:sp>
    </p:spTree>
    <p:extLst>
      <p:ext uri="{BB962C8B-B14F-4D97-AF65-F5344CB8AC3E}">
        <p14:creationId xmlns:p14="http://schemas.microsoft.com/office/powerpoint/2010/main" val="1023684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746AC3-44AC-9CC0-75F2-96360C40E974}"/>
              </a:ext>
            </a:extLst>
          </p:cNvPr>
          <p:cNvSpPr>
            <a:spLocks noGrp="1"/>
          </p:cNvSpPr>
          <p:nvPr>
            <p:ph idx="1"/>
          </p:nvPr>
        </p:nvSpPr>
        <p:spPr>
          <a:xfrm>
            <a:off x="609600" y="206478"/>
            <a:ext cx="10972800" cy="6504038"/>
          </a:xfrm>
        </p:spPr>
        <p:txBody>
          <a:bodyPr>
            <a:normAutofit fontScale="92500"/>
          </a:bodyPr>
          <a:lstStyle/>
          <a:p>
            <a:pPr marL="0" marR="0" lvl="0" indent="0" algn="just">
              <a:lnSpc>
                <a:spcPct val="110000"/>
              </a:lnSpc>
              <a:spcAft>
                <a:spcPts val="800"/>
              </a:spcAft>
              <a:buNone/>
              <a:tabLst>
                <a:tab pos="457200" algn="l"/>
              </a:tabLst>
            </a:pPr>
            <a:r>
              <a:rPr lang="en-US" sz="2800" b="1" kern="0" dirty="0">
                <a:effectLst/>
                <a:latin typeface="Times New Roman" panose="02020603050405020304" pitchFamily="18" charset="0"/>
                <a:ea typeface="Times New Roman" panose="02020603050405020304" pitchFamily="18" charset="0"/>
                <a:cs typeface="Arial" panose="020B0604020202020204" pitchFamily="34" charset="0"/>
              </a:rPr>
              <a:t>5. Inflation Protection</a:t>
            </a:r>
            <a:endParaRPr lang="en-US" sz="2800" kern="100" dirty="0">
              <a:effectLst/>
              <a:latin typeface="Aptos" panose="020B0004020202020204" pitchFamily="34" charset="0"/>
              <a:ea typeface="Aptos" panose="020B0004020202020204" pitchFamily="34" charset="0"/>
              <a:cs typeface="Arial" panose="020B0604020202020204" pitchFamily="34" charset="0"/>
            </a:endParaRPr>
          </a:p>
          <a:p>
            <a:pPr marL="742950" marR="0" lvl="1" indent="-285750" algn="just">
              <a:lnSpc>
                <a:spcPct val="110000"/>
              </a:lnSpc>
              <a:spcAft>
                <a:spcPts val="800"/>
              </a:spcAft>
              <a:buSzPts val="1000"/>
              <a:buFont typeface="Courier New" panose="02070309020205020404" pitchFamily="49" charset="0"/>
              <a:buChar char="o"/>
              <a:tabLst>
                <a:tab pos="914400" algn="l"/>
              </a:tabLst>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Investments should generate returns that exceed the inflation rate to preserve the purchasing power of money. Assets like stocks, real estate, and inflation-indexed bonds help combat inflation over time.</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just">
              <a:lnSpc>
                <a:spcPct val="110000"/>
              </a:lnSpc>
              <a:spcAft>
                <a:spcPts val="800"/>
              </a:spcAft>
              <a:buNone/>
              <a:tabLst>
                <a:tab pos="457200" algn="l"/>
              </a:tabLst>
            </a:pPr>
            <a:r>
              <a:rPr lang="en-US" sz="2800" b="1" kern="0" dirty="0">
                <a:effectLst/>
                <a:latin typeface="Times New Roman" panose="02020603050405020304" pitchFamily="18" charset="0"/>
                <a:ea typeface="Times New Roman" panose="02020603050405020304" pitchFamily="18" charset="0"/>
                <a:cs typeface="Arial" panose="020B0604020202020204" pitchFamily="34" charset="0"/>
              </a:rPr>
              <a:t>6. Tax Efficiency</a:t>
            </a:r>
            <a:endParaRPr lang="en-US" sz="2800" kern="100" dirty="0">
              <a:effectLst/>
              <a:latin typeface="Aptos" panose="020B0004020202020204" pitchFamily="34" charset="0"/>
              <a:ea typeface="Aptos" panose="020B0004020202020204" pitchFamily="34" charset="0"/>
              <a:cs typeface="Arial" panose="020B0604020202020204" pitchFamily="34" charset="0"/>
            </a:endParaRPr>
          </a:p>
          <a:p>
            <a:pPr marL="742950" marR="0" lvl="1" indent="-285750" algn="just">
              <a:lnSpc>
                <a:spcPct val="110000"/>
              </a:lnSpc>
              <a:spcAft>
                <a:spcPts val="800"/>
              </a:spcAft>
              <a:buSzPts val="1000"/>
              <a:buFont typeface="Courier New" panose="02070309020205020404" pitchFamily="49" charset="0"/>
              <a:buChar char="o"/>
              <a:tabLst>
                <a:tab pos="914400" algn="l"/>
              </a:tabLst>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Understanding the tax implications of investments can help maximize net returns. Tax-advantaged accounts, such as retirement funds or municipal bonds, offer benefits by reducing taxable income.</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just">
              <a:lnSpc>
                <a:spcPct val="110000"/>
              </a:lnSpc>
              <a:spcAft>
                <a:spcPts val="800"/>
              </a:spcAft>
              <a:buNone/>
              <a:tabLst>
                <a:tab pos="457200" algn="l"/>
              </a:tabLst>
            </a:pPr>
            <a:r>
              <a:rPr lang="en-US" sz="2800" b="1" kern="0" dirty="0">
                <a:effectLst/>
                <a:latin typeface="Times New Roman" panose="02020603050405020304" pitchFamily="18" charset="0"/>
                <a:ea typeface="Times New Roman" panose="02020603050405020304" pitchFamily="18" charset="0"/>
                <a:cs typeface="Arial" panose="020B0604020202020204" pitchFamily="34" charset="0"/>
              </a:rPr>
              <a:t>7. Consistency and Discipline</a:t>
            </a:r>
            <a:endParaRPr lang="en-US" sz="2800" kern="100" dirty="0">
              <a:effectLst/>
              <a:latin typeface="Aptos" panose="020B0004020202020204" pitchFamily="34" charset="0"/>
              <a:ea typeface="Aptos" panose="020B0004020202020204" pitchFamily="34" charset="0"/>
              <a:cs typeface="Arial" panose="020B0604020202020204" pitchFamily="34" charset="0"/>
            </a:endParaRPr>
          </a:p>
          <a:p>
            <a:pPr marL="742950" marR="0" lvl="1" indent="-285750" algn="just">
              <a:lnSpc>
                <a:spcPct val="110000"/>
              </a:lnSpc>
              <a:spcAft>
                <a:spcPts val="800"/>
              </a:spcAft>
              <a:buSzPts val="1000"/>
              <a:buFont typeface="Courier New" panose="02070309020205020404" pitchFamily="49" charset="0"/>
              <a:buChar char="o"/>
              <a:tabLst>
                <a:tab pos="914400" algn="l"/>
              </a:tabLst>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Regular and disciplined investing, such as through systematic investment plans (SIPs), helps build wealth over time. It is important to stay consistent and avoid impulsive decisions during market fluctuations.</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0000"/>
              </a:lnSpc>
            </a:pPr>
            <a:endParaRPr lang="en-US" sz="6000" dirty="0"/>
          </a:p>
        </p:txBody>
      </p:sp>
    </p:spTree>
    <p:extLst>
      <p:ext uri="{BB962C8B-B14F-4D97-AF65-F5344CB8AC3E}">
        <p14:creationId xmlns:p14="http://schemas.microsoft.com/office/powerpoint/2010/main" val="3524774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Types/Avenues of Investment</a:t>
            </a:r>
            <a:endParaRPr dirty="0"/>
          </a:p>
        </p:txBody>
      </p:sp>
      <p:sp>
        <p:nvSpPr>
          <p:cNvPr id="6" name="Rectangle 3">
            <a:extLst>
              <a:ext uri="{FF2B5EF4-FFF2-40B4-BE49-F238E27FC236}">
                <a16:creationId xmlns:a16="http://schemas.microsoft.com/office/drawing/2014/main" id="{75F6FA5F-00EF-6948-BF02-55E723D3484E}"/>
              </a:ext>
            </a:extLst>
          </p:cNvPr>
          <p:cNvSpPr>
            <a:spLocks noGrp="1" noChangeArrowheads="1"/>
          </p:cNvSpPr>
          <p:nvPr>
            <p:ph idx="1"/>
          </p:nvPr>
        </p:nvSpPr>
        <p:spPr bwMode="auto">
          <a:xfrm>
            <a:off x="609599" y="1447128"/>
            <a:ext cx="10972799"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ct val="0"/>
              </a:spcAft>
              <a:buClrTx/>
              <a:buSzTx/>
              <a:buFontTx/>
              <a:buChar char="•"/>
              <a:tabLst/>
            </a:pPr>
            <a:r>
              <a:rPr kumimoji="0" lang="en-US" altLang="en-US" sz="2800" b="1" i="0" u="none" strike="noStrike" cap="none" normalizeH="0" baseline="0" dirty="0">
                <a:ln>
                  <a:noFill/>
                </a:ln>
                <a:solidFill>
                  <a:schemeClr val="tx1"/>
                </a:solidFill>
                <a:effectLst/>
                <a:latin typeface="Arial" panose="020B0604020202020204" pitchFamily="34" charset="0"/>
              </a:rPr>
              <a:t>Financial Investments- </a:t>
            </a:r>
            <a:r>
              <a:rPr kumimoji="0" lang="en-US" altLang="en-US" sz="2800" b="0" i="0" u="none" strike="noStrike" cap="none" normalizeH="0" baseline="0" dirty="0">
                <a:ln>
                  <a:noFill/>
                </a:ln>
                <a:solidFill>
                  <a:schemeClr val="tx1"/>
                </a:solidFill>
                <a:effectLst/>
                <a:latin typeface="Arial" panose="020B0604020202020204" pitchFamily="34" charset="0"/>
              </a:rPr>
              <a:t>Stocks, Bonds, Mutual Funds, Exchange-Traded Funds (ETFs), Fixed Deposits</a:t>
            </a:r>
          </a:p>
          <a:p>
            <a:pPr marL="0" marR="0" lvl="0" indent="0" algn="l" defTabSz="914400" rtl="0" eaLnBrk="0" fontAlgn="base" latinLnBrk="0" hangingPunct="0">
              <a:spcBef>
                <a:spcPct val="0"/>
              </a:spcBef>
              <a:spcAft>
                <a:spcPct val="0"/>
              </a:spcAft>
              <a:buClrTx/>
              <a:buSzTx/>
              <a:buFontTx/>
              <a:buChar char="•"/>
              <a:tabLst/>
            </a:pPr>
            <a:r>
              <a:rPr kumimoji="0" lang="en-US" altLang="en-US" sz="2800" b="1" i="0" u="none" strike="noStrike" cap="none" normalizeH="0" baseline="0" dirty="0">
                <a:ln>
                  <a:noFill/>
                </a:ln>
                <a:solidFill>
                  <a:schemeClr val="tx1"/>
                </a:solidFill>
                <a:effectLst/>
                <a:latin typeface="Arial" panose="020B0604020202020204" pitchFamily="34" charset="0"/>
              </a:rPr>
              <a:t>Real Assets - </a:t>
            </a:r>
            <a:r>
              <a:rPr kumimoji="0" lang="en-US" altLang="en-US" sz="2800" b="0" i="0" u="none" strike="noStrike" cap="none" normalizeH="0" baseline="0" dirty="0">
                <a:ln>
                  <a:noFill/>
                </a:ln>
                <a:solidFill>
                  <a:schemeClr val="tx1"/>
                </a:solidFill>
                <a:effectLst/>
                <a:latin typeface="Arial" panose="020B0604020202020204" pitchFamily="34" charset="0"/>
              </a:rPr>
              <a:t>Real Estate, Gold, Commodities</a:t>
            </a:r>
          </a:p>
          <a:p>
            <a:pPr marL="0" marR="0" lvl="0" indent="0" algn="l" defTabSz="914400" rtl="0" eaLnBrk="0" fontAlgn="base" latinLnBrk="0" hangingPunct="0">
              <a:spcBef>
                <a:spcPct val="0"/>
              </a:spcBef>
              <a:spcAft>
                <a:spcPct val="0"/>
              </a:spcAft>
              <a:buClrTx/>
              <a:buSzTx/>
              <a:buFontTx/>
              <a:buChar char="•"/>
              <a:tabLst/>
            </a:pPr>
            <a:r>
              <a:rPr kumimoji="0" lang="en-US" altLang="en-US" sz="2800" b="1" i="0" u="none" strike="noStrike" cap="none" normalizeH="0" baseline="0" dirty="0">
                <a:ln>
                  <a:noFill/>
                </a:ln>
                <a:solidFill>
                  <a:schemeClr val="tx1"/>
                </a:solidFill>
                <a:effectLst/>
                <a:latin typeface="Arial" panose="020B0604020202020204" pitchFamily="34" charset="0"/>
              </a:rPr>
              <a:t>Business Investments - </a:t>
            </a:r>
            <a:r>
              <a:rPr kumimoji="0" lang="en-US" altLang="en-US" sz="2800" b="0" i="0" u="none" strike="noStrike" cap="none" normalizeH="0" baseline="0" dirty="0">
                <a:ln>
                  <a:noFill/>
                </a:ln>
                <a:solidFill>
                  <a:schemeClr val="tx1"/>
                </a:solidFill>
                <a:effectLst/>
                <a:latin typeface="Arial" panose="020B0604020202020204" pitchFamily="34" charset="0"/>
              </a:rPr>
              <a:t>Start-Ups, Partnerships, Corporate Equity</a:t>
            </a:r>
          </a:p>
          <a:p>
            <a:pPr marL="0" marR="0" lvl="0" indent="0" algn="l" defTabSz="914400" rtl="0" eaLnBrk="0" fontAlgn="base" latinLnBrk="0" hangingPunct="0">
              <a:spcBef>
                <a:spcPct val="0"/>
              </a:spcBef>
              <a:spcAft>
                <a:spcPct val="0"/>
              </a:spcAft>
              <a:buClrTx/>
              <a:buSzTx/>
              <a:buFontTx/>
              <a:buChar char="•"/>
              <a:tabLst/>
            </a:pPr>
            <a:r>
              <a:rPr kumimoji="0" lang="en-US" altLang="en-US" sz="2800" b="1" i="0" u="none" strike="noStrike" cap="none" normalizeH="0" baseline="0" dirty="0">
                <a:ln>
                  <a:noFill/>
                </a:ln>
                <a:solidFill>
                  <a:schemeClr val="tx1"/>
                </a:solidFill>
                <a:effectLst/>
                <a:latin typeface="Arial" panose="020B0604020202020204" pitchFamily="34" charset="0"/>
              </a:rPr>
              <a:t>Personal Investments- </a:t>
            </a:r>
            <a:r>
              <a:rPr kumimoji="0" lang="en-US" altLang="en-US" sz="2800" b="0" i="0" u="none" strike="noStrike" cap="none" normalizeH="0" baseline="0" dirty="0">
                <a:ln>
                  <a:noFill/>
                </a:ln>
                <a:solidFill>
                  <a:schemeClr val="tx1"/>
                </a:solidFill>
                <a:effectLst/>
                <a:latin typeface="Arial" panose="020B0604020202020204" pitchFamily="34" charset="0"/>
              </a:rPr>
              <a:t>Education, Skills Development, Health and Well-being</a:t>
            </a:r>
          </a:p>
          <a:p>
            <a:pPr marL="0" marR="0" lvl="0" indent="0" algn="l" defTabSz="914400" rtl="0" eaLnBrk="0" fontAlgn="base" latinLnBrk="0" hangingPunct="0">
              <a:spcBef>
                <a:spcPct val="0"/>
              </a:spcBef>
              <a:spcAft>
                <a:spcPct val="0"/>
              </a:spcAft>
              <a:buClrTx/>
              <a:buSzTx/>
              <a:buFontTx/>
              <a:buChar char="•"/>
              <a:tabLst/>
            </a:pPr>
            <a:r>
              <a:rPr kumimoji="0" lang="en-US" altLang="en-US" sz="2800" b="1" i="0" u="none" strike="noStrike" cap="none" normalizeH="0" baseline="0" dirty="0">
                <a:ln>
                  <a:noFill/>
                </a:ln>
                <a:solidFill>
                  <a:schemeClr val="tx1"/>
                </a:solidFill>
                <a:effectLst/>
                <a:latin typeface="Arial" panose="020B0604020202020204" pitchFamily="34" charset="0"/>
              </a:rPr>
              <a:t>Alternative Investments - </a:t>
            </a:r>
            <a:r>
              <a:rPr kumimoji="0" lang="en-US" altLang="en-US" sz="2800" b="0" i="0" u="none" strike="noStrike" cap="none" normalizeH="0" baseline="0" dirty="0">
                <a:ln>
                  <a:noFill/>
                </a:ln>
                <a:solidFill>
                  <a:schemeClr val="tx1"/>
                </a:solidFill>
                <a:effectLst/>
                <a:latin typeface="Arial" panose="020B0604020202020204" pitchFamily="34" charset="0"/>
              </a:rPr>
              <a:t>Private Equity, Hedge Funds, Cryptocurrencies, Collectibles (e.g., art, antiques)</a:t>
            </a:r>
          </a:p>
          <a:p>
            <a:pPr marL="0" marR="0" lvl="0" indent="0" algn="l" defTabSz="914400" rtl="0" eaLnBrk="0" fontAlgn="base" latinLnBrk="0" hangingPunct="0">
              <a:spcBef>
                <a:spcPct val="0"/>
              </a:spcBef>
              <a:spcAft>
                <a:spcPct val="0"/>
              </a:spcAft>
              <a:buClrTx/>
              <a:buSzTx/>
              <a:buFontTx/>
              <a:buChar char="•"/>
              <a:tabLst/>
            </a:pPr>
            <a:r>
              <a:rPr kumimoji="0" lang="en-US" altLang="en-US" sz="2800" b="1" i="0" u="none" strike="noStrike" cap="none" normalizeH="0" baseline="0" dirty="0">
                <a:ln>
                  <a:noFill/>
                </a:ln>
                <a:solidFill>
                  <a:schemeClr val="tx1"/>
                </a:solidFill>
                <a:effectLst/>
                <a:latin typeface="Arial" panose="020B0604020202020204" pitchFamily="34" charset="0"/>
              </a:rPr>
              <a:t>Government Securities - </a:t>
            </a:r>
            <a:r>
              <a:rPr kumimoji="0" lang="en-US" altLang="en-US" sz="2800" b="0" i="0" u="none" strike="noStrike" cap="none" normalizeH="0" baseline="0" dirty="0">
                <a:ln>
                  <a:noFill/>
                </a:ln>
                <a:solidFill>
                  <a:schemeClr val="tx1"/>
                </a:solidFill>
                <a:effectLst/>
                <a:latin typeface="Arial" panose="020B0604020202020204" pitchFamily="34" charset="0"/>
              </a:rPr>
              <a:t>Treasury Bills, Government Bonds, Savings Certificates.</a:t>
            </a:r>
          </a:p>
          <a:p>
            <a:pPr marL="0" marR="0" lvl="0" indent="0" algn="l" defTabSz="914400" rtl="0" eaLnBrk="0" fontAlgn="base" latinLnBrk="0" hangingPunct="0">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165F3-56D1-8CE9-C764-6902C23A11D6}"/>
              </a:ext>
            </a:extLst>
          </p:cNvPr>
          <p:cNvSpPr>
            <a:spLocks noGrp="1"/>
          </p:cNvSpPr>
          <p:nvPr>
            <p:ph type="title"/>
          </p:nvPr>
        </p:nvSpPr>
        <p:spPr/>
        <p:txBody>
          <a:bodyPr>
            <a:normAutofit/>
          </a:bodyPr>
          <a:lstStyle/>
          <a:p>
            <a:r>
              <a:rPr lang="en-US" sz="3600" dirty="0"/>
              <a:t>Financial Planning</a:t>
            </a:r>
          </a:p>
        </p:txBody>
      </p:sp>
      <p:sp>
        <p:nvSpPr>
          <p:cNvPr id="3" name="Content Placeholder 2">
            <a:extLst>
              <a:ext uri="{FF2B5EF4-FFF2-40B4-BE49-F238E27FC236}">
                <a16:creationId xmlns:a16="http://schemas.microsoft.com/office/drawing/2014/main" id="{9BF16197-BBE2-CB8A-CFC7-BA9B4DCA83EF}"/>
              </a:ext>
            </a:extLst>
          </p:cNvPr>
          <p:cNvSpPr>
            <a:spLocks noGrp="1"/>
          </p:cNvSpPr>
          <p:nvPr>
            <p:ph idx="1"/>
          </p:nvPr>
        </p:nvSpPr>
        <p:spPr/>
        <p:txBody>
          <a:bodyPr/>
          <a:lstStyle/>
          <a:p>
            <a:r>
              <a:rPr lang="en-US" dirty="0"/>
              <a:t>Financial planning is the process of strategically managing financial resources to achieve personal and professional goals.</a:t>
            </a:r>
          </a:p>
          <a:p>
            <a:r>
              <a:rPr lang="en-US" dirty="0"/>
              <a:t>It ensures financial security, supports long-term aspirations like homeownership, and reduces financial stress. </a:t>
            </a:r>
          </a:p>
          <a:p>
            <a:r>
              <a:rPr lang="en-US" dirty="0"/>
              <a:t>By focusing on key areas like budgeting, saving, investing, and risk management, individuals can build a foundation for a stable financial future.</a:t>
            </a:r>
          </a:p>
        </p:txBody>
      </p:sp>
    </p:spTree>
    <p:extLst>
      <p:ext uri="{BB962C8B-B14F-4D97-AF65-F5344CB8AC3E}">
        <p14:creationId xmlns:p14="http://schemas.microsoft.com/office/powerpoint/2010/main" val="6918169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242</TotalTime>
  <Words>1781</Words>
  <Application>Microsoft Office PowerPoint</Application>
  <PresentationFormat>Widescreen</PresentationFormat>
  <Paragraphs>132</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Aptos</vt:lpstr>
      <vt:lpstr>Arial</vt:lpstr>
      <vt:lpstr>Calibri</vt:lpstr>
      <vt:lpstr>Courier New</vt:lpstr>
      <vt:lpstr>Times New Roman</vt:lpstr>
      <vt:lpstr>Office Theme</vt:lpstr>
      <vt:lpstr>Investment: Meaning and Principles</vt:lpstr>
      <vt:lpstr>Introduction to Investment</vt:lpstr>
      <vt:lpstr>Key Characteristics of Investment</vt:lpstr>
      <vt:lpstr>Principles of Investment </vt:lpstr>
      <vt:lpstr>Principles of Investment</vt:lpstr>
      <vt:lpstr>PowerPoint Presentation</vt:lpstr>
      <vt:lpstr>PowerPoint Presentation</vt:lpstr>
      <vt:lpstr>Types/Avenues of Investment</vt:lpstr>
      <vt:lpstr>Financial Planning</vt:lpstr>
      <vt:lpstr>Steps in Financial Planning</vt:lpstr>
      <vt:lpstr>Budget Deficit and Surplus</vt:lpstr>
      <vt:lpstr>Gambling</vt:lpstr>
      <vt:lpstr>Investment vs. Gambling</vt:lpstr>
      <vt:lpstr>Benefits of Investment</vt:lpstr>
      <vt:lpstr>Conclusion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Manish Dadhich</cp:lastModifiedBy>
  <cp:revision>20</cp:revision>
  <dcterms:created xsi:type="dcterms:W3CDTF">2013-01-27T09:14:16Z</dcterms:created>
  <dcterms:modified xsi:type="dcterms:W3CDTF">2025-01-30T07:30:38Z</dcterms:modified>
  <cp:category/>
</cp:coreProperties>
</file>