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5" r:id="rId8"/>
    <p:sldId id="266" r:id="rId9"/>
    <p:sldId id="267" r:id="rId10"/>
    <p:sldId id="260" r:id="rId11"/>
    <p:sldId id="261" r:id="rId12"/>
    <p:sldId id="262" r:id="rId13"/>
    <p:sldId id="268" r:id="rId14"/>
    <p:sldId id="269"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Free Cash Flow to Firm </a:t>
            </a:r>
            <a:r>
              <a:rPr lang="en-US" b="1" dirty="0" smtClean="0"/>
              <a:t>(FCFF)</a:t>
            </a:r>
            <a:r>
              <a:rPr lang="en-US" dirty="0" smtClean="0"/>
              <a:t> and Free Cash Flow to Equity </a:t>
            </a:r>
            <a:r>
              <a:rPr lang="en-US" b="1" dirty="0" smtClean="0"/>
              <a:t>(FCFE)</a:t>
            </a:r>
            <a:endParaRPr lang="en-US" b="1"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Free Cash Flow</a:t>
            </a:r>
            <a:br>
              <a:rPr lang="en-US" b="1" dirty="0" smtClean="0"/>
            </a:b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smtClean="0"/>
              <a:t>Free Cash Flow to the Firm (FCFF) also referred to as “unlevered”</a:t>
            </a:r>
          </a:p>
          <a:p>
            <a:pPr marL="514350" lvl="0" indent="-514350">
              <a:buFont typeface="+mj-lt"/>
              <a:buAutoNum type="arabicPeriod"/>
            </a:pPr>
            <a:r>
              <a:rPr lang="en-US" dirty="0" smtClean="0"/>
              <a:t>Free Cash Flow to Equity also knows as “levered”</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Free Cash Flow to the Firm (FCFF) </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a:bodyPr>
          <a:lstStyle/>
          <a:p>
            <a:pPr algn="just"/>
            <a:r>
              <a:rPr lang="en-US" dirty="0" smtClean="0"/>
              <a:t>Free cash flow to the firm (FCFF) represents the amount of cash flow from operations available for distribution after depreciation expenses, taxes, working capital, and investments are accounted for and paid. </a:t>
            </a:r>
          </a:p>
          <a:p>
            <a:pPr algn="just"/>
            <a:r>
              <a:rPr lang="en-US" dirty="0" smtClean="0"/>
              <a:t>FCFF is essentially a measurement of a company's profitability after all expenses and reinvestments. It is one of the many benchmarks used to compare and analyze a firm's financial health.</a:t>
            </a:r>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Characteristics of FCFE</a:t>
            </a:r>
            <a:r>
              <a:rPr lang="en-US" sz="3600" dirty="0" smtClean="0"/>
              <a:t/>
            </a:r>
            <a:br>
              <a:rPr lang="en-US" sz="3600" dirty="0" smtClean="0"/>
            </a:br>
            <a:endParaRPr lang="en-US" sz="3600" dirty="0"/>
          </a:p>
        </p:txBody>
      </p:sp>
      <p:sp>
        <p:nvSpPr>
          <p:cNvPr id="3" name="Content Placeholder 2"/>
          <p:cNvSpPr>
            <a:spLocks noGrp="1"/>
          </p:cNvSpPr>
          <p:nvPr>
            <p:ph idx="1"/>
          </p:nvPr>
        </p:nvSpPr>
        <p:spPr/>
        <p:txBody>
          <a:bodyPr>
            <a:normAutofit fontScale="85000" lnSpcReduction="10000"/>
          </a:bodyPr>
          <a:lstStyle/>
          <a:p>
            <a:pPr marL="514350" lvl="0" indent="-514350" algn="just">
              <a:buFont typeface="+mj-lt"/>
              <a:buAutoNum type="arabicPeriod"/>
            </a:pPr>
            <a:r>
              <a:rPr lang="en-US" dirty="0" smtClean="0"/>
              <a:t>Free cash flow to the firm (FCFF) represents the cash flows from operations available for distribution after depreciation expenses, taxes, working capital, and investments are accounted for.</a:t>
            </a:r>
          </a:p>
          <a:p>
            <a:pPr marL="514350" lvl="0" indent="-514350" algn="just">
              <a:buFont typeface="+mj-lt"/>
              <a:buAutoNum type="arabicPeriod"/>
            </a:pPr>
            <a:r>
              <a:rPr lang="en-US" dirty="0" smtClean="0"/>
              <a:t>Free cash flow is arguably the most important financial indicator of a company's stock value.</a:t>
            </a:r>
          </a:p>
          <a:p>
            <a:pPr marL="514350" lvl="0" indent="-514350" algn="just">
              <a:buFont typeface="+mj-lt"/>
              <a:buAutoNum type="arabicPeriod"/>
            </a:pPr>
            <a:r>
              <a:rPr lang="en-US" dirty="0" smtClean="0"/>
              <a:t>A positive FCFF value indicates that the firm has cash remaining after expenses.</a:t>
            </a:r>
          </a:p>
          <a:p>
            <a:pPr marL="514350" lvl="0" indent="-514350" algn="just">
              <a:buFont typeface="+mj-lt"/>
              <a:buAutoNum type="arabicPeriod"/>
            </a:pPr>
            <a:r>
              <a:rPr lang="en-US" dirty="0" smtClean="0"/>
              <a:t>A negative value indicates that the firm has not generated enough revenue to cover its costs and investment activities.</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Formula for FCFF:</a:t>
            </a:r>
            <a:br>
              <a:rPr lang="en-US" b="1" dirty="0" smtClean="0"/>
            </a:br>
            <a:endParaRPr lang="en-US" dirty="0"/>
          </a:p>
        </p:txBody>
      </p:sp>
      <p:sp>
        <p:nvSpPr>
          <p:cNvPr id="3" name="Content Placeholder 2"/>
          <p:cNvSpPr>
            <a:spLocks noGrp="1"/>
          </p:cNvSpPr>
          <p:nvPr>
            <p:ph idx="1"/>
          </p:nvPr>
        </p:nvSpPr>
        <p:spPr>
          <a:xfrm>
            <a:off x="457200" y="990600"/>
            <a:ext cx="8229600" cy="5135563"/>
          </a:xfrm>
        </p:spPr>
        <p:txBody>
          <a:bodyPr>
            <a:noAutofit/>
          </a:bodyPr>
          <a:lstStyle/>
          <a:p>
            <a:pPr algn="just">
              <a:lnSpc>
                <a:spcPct val="80000"/>
              </a:lnSpc>
            </a:pPr>
            <a:r>
              <a:rPr lang="en-US" sz="2800" dirty="0" smtClean="0"/>
              <a:t>Free Cash Flow to Equity (FCFE) is another cash flow measure that focuses on cash flows to equity holders alone.</a:t>
            </a:r>
          </a:p>
          <a:p>
            <a:pPr algn="just">
              <a:lnSpc>
                <a:spcPct val="80000"/>
              </a:lnSpc>
            </a:pPr>
            <a:r>
              <a:rPr lang="en-US" sz="2800" dirty="0" smtClean="0"/>
              <a:t>FCFE = Net Income + Depreciation – (Change in noncash Working Capital) – Capital Expenditures – Net Debt Paid.</a:t>
            </a:r>
          </a:p>
          <a:p>
            <a:pPr algn="just">
              <a:lnSpc>
                <a:spcPct val="80000"/>
              </a:lnSpc>
            </a:pPr>
            <a:r>
              <a:rPr lang="en-US" sz="2800" dirty="0" smtClean="0"/>
              <a:t>FCFE can also be computed (as an historical quantity) from the statement of cash flows as</a:t>
            </a:r>
          </a:p>
          <a:p>
            <a:pPr lvl="1" algn="just">
              <a:lnSpc>
                <a:spcPct val="80000"/>
              </a:lnSpc>
            </a:pPr>
            <a:r>
              <a:rPr lang="en-US" sz="2400" dirty="0" smtClean="0"/>
              <a:t>FCFE = Cash flow from Operations – Capital Expenditures – Net Debt paid (short-term and long-term)</a:t>
            </a:r>
          </a:p>
          <a:p>
            <a:pPr algn="just">
              <a:lnSpc>
                <a:spcPct val="80000"/>
              </a:lnSpc>
            </a:pPr>
            <a:r>
              <a:rPr lang="en-US" sz="2800" dirty="0" smtClean="0"/>
              <a:t>If there are other non-common stock securities, cash flows associated with them, such as preferred dividends are also subtracted.</a:t>
            </a:r>
          </a:p>
          <a:p>
            <a:pPr algn="just">
              <a:lnSpc>
                <a:spcPct val="80000"/>
              </a:lnSpc>
            </a:pPr>
            <a:r>
              <a:rPr lang="en-US" sz="2800" dirty="0" smtClean="0"/>
              <a:t>The value of common equity is the discounted present value of free cash flows to equity.</a:t>
            </a:r>
          </a:p>
          <a:p>
            <a:pPr algn="just"/>
            <a:endParaRPr lang="en-US"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formula</a:t>
            </a:r>
            <a:endParaRPr lang="en-US" dirty="0"/>
          </a:p>
        </p:txBody>
      </p:sp>
      <p:sp>
        <p:nvSpPr>
          <p:cNvPr id="3" name="Content Placeholder 2"/>
          <p:cNvSpPr>
            <a:spLocks noGrp="1"/>
          </p:cNvSpPr>
          <p:nvPr>
            <p:ph idx="1"/>
          </p:nvPr>
        </p:nvSpPr>
        <p:spPr/>
        <p:txBody>
          <a:bodyPr/>
          <a:lstStyle/>
          <a:p>
            <a:r>
              <a:rPr lang="en-US" dirty="0" smtClean="0"/>
              <a:t>FCFF=CFO+ (IE×(1−TR))−CAPEX</a:t>
            </a:r>
          </a:p>
          <a:p>
            <a:r>
              <a:rPr lang="en-US" b="1" dirty="0" smtClean="0"/>
              <a:t>where:</a:t>
            </a:r>
            <a:endParaRPr lang="en-US" dirty="0" smtClean="0"/>
          </a:p>
          <a:p>
            <a:r>
              <a:rPr lang="en-US" dirty="0" smtClean="0"/>
              <a:t>CFO=Cash flow from operations</a:t>
            </a:r>
          </a:p>
          <a:p>
            <a:r>
              <a:rPr lang="en-US" dirty="0" smtClean="0"/>
              <a:t>IE=Interest Expense</a:t>
            </a:r>
          </a:p>
          <a:p>
            <a:r>
              <a:rPr lang="en-US" dirty="0" smtClean="0"/>
              <a:t>CAPEX=Capital expenditures​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2. Free Cash Flow to Equity </a:t>
            </a:r>
            <a:endParaRPr lang="en-US" sz="3600" b="1" dirty="0"/>
          </a:p>
        </p:txBody>
      </p:sp>
      <p:sp>
        <p:nvSpPr>
          <p:cNvPr id="3" name="Content Placeholder 2"/>
          <p:cNvSpPr>
            <a:spLocks noGrp="1"/>
          </p:cNvSpPr>
          <p:nvPr>
            <p:ph idx="1"/>
          </p:nvPr>
        </p:nvSpPr>
        <p:spPr/>
        <p:txBody>
          <a:bodyPr>
            <a:normAutofit/>
          </a:bodyPr>
          <a:lstStyle/>
          <a:p>
            <a:pPr algn="just"/>
            <a:r>
              <a:rPr lang="en-US" sz="2800" dirty="0" smtClean="0"/>
              <a:t>In corporate finance, free cash flow to equity (FCFE) is a metric of how much cash can be distributed to the equity shareholders of the company as dividends or stock buybacks—after all expenses, reinvestments, and debt repayments are taken care of. Whereas dividends are the cash flows actually paid to shareholders, the FCFE is the cash flow simply available to shareholders. </a:t>
            </a:r>
            <a:endParaRPr lang="en-US"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2. Free Cash Flow to Equity </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Free cash flow to equity is the cash flow available to the company ’ s holders of common equity after all operating expenses, interest, and principal payments have been paid and necessary investments in working and fixed capital have been made. FCFE is the cash flow from operations minus capital expenditures minus payments to (and plus receipts from) debt holders.</a:t>
            </a:r>
            <a:endParaRPr lang="en-US"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2. Free Cash Flow to Equity </a:t>
            </a:r>
            <a:endParaRPr lang="en-US" sz="3200" dirty="0"/>
          </a:p>
        </p:txBody>
      </p:sp>
      <p:sp>
        <p:nvSpPr>
          <p:cNvPr id="3" name="Content Placeholder 2"/>
          <p:cNvSpPr>
            <a:spLocks noGrp="1"/>
          </p:cNvSpPr>
          <p:nvPr>
            <p:ph idx="1"/>
          </p:nvPr>
        </p:nvSpPr>
        <p:spPr/>
        <p:txBody>
          <a:bodyPr>
            <a:normAutofit/>
          </a:bodyPr>
          <a:lstStyle/>
          <a:p>
            <a:pPr algn="just"/>
            <a:r>
              <a:rPr lang="en-US" sz="2400" dirty="0" smtClean="0"/>
              <a:t>The way in which free cash flow is related to a company ’ s net income, cash flow from operations, and measures such as EBITDA (earnings before interest, taxes, depreciation, and amortization) is important: </a:t>
            </a:r>
          </a:p>
          <a:p>
            <a:pPr algn="just"/>
            <a:r>
              <a:rPr lang="en-US" sz="2400" dirty="0" smtClean="0"/>
              <a:t>The analyst must understand the relationship between a company ’ s reported accounting data and free cash flow in order to forecast free cash flow and its expected growth. Although a company reports cash flow from operations (CFO) on the statement of cash flows, CFO is not free cash flow. Net income and CFO data can be used, however, in determining a company ’ s free cash flow.</a:t>
            </a:r>
            <a:endParaRPr lang="en-US" sz="2400" b="1" dirty="0" smtClean="0"/>
          </a:p>
          <a:p>
            <a:pPr algn="just"/>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04800" y="228600"/>
          <a:ext cx="8610600" cy="6776724"/>
        </p:xfrm>
        <a:graphic>
          <a:graphicData uri="http://schemas.openxmlformats.org/drawingml/2006/table">
            <a:tbl>
              <a:tblPr/>
              <a:tblGrid>
                <a:gridCol w="1883744"/>
                <a:gridCol w="6726856"/>
              </a:tblGrid>
              <a:tr h="335703">
                <a:tc>
                  <a:txBody>
                    <a:bodyPr/>
                    <a:lstStyle/>
                    <a:p>
                      <a:pPr marL="0" marR="0">
                        <a:lnSpc>
                          <a:spcPct val="115000"/>
                        </a:lnSpc>
                        <a:spcBef>
                          <a:spcPts val="0"/>
                        </a:spcBef>
                        <a:spcAft>
                          <a:spcPts val="0"/>
                        </a:spcAft>
                      </a:pPr>
                      <a:r>
                        <a:rPr lang="en-US" sz="1400" b="1">
                          <a:solidFill>
                            <a:schemeClr val="tx1"/>
                          </a:solidFill>
                          <a:latin typeface="Segoe UI"/>
                          <a:ea typeface="Calibri"/>
                          <a:cs typeface="Mangal"/>
                        </a:rPr>
                        <a:t>FCFE Formula</a:t>
                      </a:r>
                      <a:endParaRPr lang="en-US" sz="120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400" b="1">
                          <a:solidFill>
                            <a:schemeClr val="tx1"/>
                          </a:solidFill>
                          <a:latin typeface="Segoe UI"/>
                          <a:ea typeface="Calibri"/>
                          <a:cs typeface="Mangal"/>
                        </a:rPr>
                        <a:t>Additional Comments</a:t>
                      </a:r>
                      <a:endParaRPr lang="en-US" sz="120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027980">
                <a:tc>
                  <a:txBody>
                    <a:bodyPr/>
                    <a:lstStyle/>
                    <a:p>
                      <a:pPr marL="0" marR="0">
                        <a:lnSpc>
                          <a:spcPct val="115000"/>
                        </a:lnSpc>
                        <a:spcBef>
                          <a:spcPts val="0"/>
                        </a:spcBef>
                        <a:spcAft>
                          <a:spcPts val="0"/>
                        </a:spcAft>
                      </a:pPr>
                      <a:r>
                        <a:rPr lang="en-US" sz="1400" b="1">
                          <a:solidFill>
                            <a:schemeClr val="tx1"/>
                          </a:solidFill>
                          <a:latin typeface="Segoe UI"/>
                          <a:ea typeface="Calibri"/>
                          <a:cs typeface="Mangal"/>
                        </a:rPr>
                        <a:t>Net Income</a:t>
                      </a:r>
                      <a:endParaRPr lang="en-US" sz="120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lvl="0" indent="-342900">
                        <a:lnSpc>
                          <a:spcPct val="115000"/>
                        </a:lnSpc>
                        <a:spcBef>
                          <a:spcPts val="0"/>
                        </a:spcBef>
                        <a:spcAft>
                          <a:spcPts val="0"/>
                        </a:spcAft>
                        <a:buSzPts val="1000"/>
                        <a:buFont typeface="Symbol"/>
                        <a:buChar char=""/>
                        <a:tabLst>
                          <a:tab pos="457200" algn="l"/>
                        </a:tabLst>
                      </a:pPr>
                      <a:r>
                        <a:rPr lang="en-US" sz="1400">
                          <a:solidFill>
                            <a:schemeClr val="tx1"/>
                          </a:solidFill>
                          <a:latin typeface="Segoe UI"/>
                          <a:ea typeface="Calibri"/>
                          <a:cs typeface="Mangal"/>
                        </a:rPr>
                        <a:t>Net Income is after the payment of Interest expense.</a:t>
                      </a:r>
                      <a:endParaRPr lang="en-US" sz="120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a:solidFill>
                            <a:schemeClr val="tx1"/>
                          </a:solidFill>
                          <a:latin typeface="Segoe UI"/>
                          <a:ea typeface="Calibri"/>
                          <a:cs typeface="Mangal"/>
                        </a:rPr>
                        <a:t>Net Income can be taken directly from the Income Statement.</a:t>
                      </a:r>
                      <a:endParaRPr lang="en-US" sz="120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a:solidFill>
                            <a:schemeClr val="tx1"/>
                          </a:solidFill>
                          <a:latin typeface="Segoe UI"/>
                          <a:ea typeface="Calibri"/>
                          <a:cs typeface="Mangal"/>
                        </a:rPr>
                        <a:t>You can also find this in the Cash Flow from Operations if the CFO is prepared using the In-direct method</a:t>
                      </a:r>
                      <a:endParaRPr lang="en-US" sz="120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89499">
                <a:tc>
                  <a:txBody>
                    <a:bodyPr/>
                    <a:lstStyle/>
                    <a:p>
                      <a:pPr marL="0" marR="0">
                        <a:lnSpc>
                          <a:spcPct val="115000"/>
                        </a:lnSpc>
                        <a:spcBef>
                          <a:spcPts val="0"/>
                        </a:spcBef>
                        <a:spcAft>
                          <a:spcPts val="0"/>
                        </a:spcAft>
                      </a:pPr>
                      <a:r>
                        <a:rPr lang="en-US" sz="1400" b="1">
                          <a:solidFill>
                            <a:schemeClr val="tx1"/>
                          </a:solidFill>
                          <a:latin typeface="Segoe UI"/>
                          <a:ea typeface="Calibri"/>
                          <a:cs typeface="Mangal"/>
                        </a:rPr>
                        <a:t>(+) Depreciation &amp; Amortization</a:t>
                      </a:r>
                      <a:endParaRPr lang="en-US" sz="120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lvl="0" indent="-342900">
                        <a:lnSpc>
                          <a:spcPct val="115000"/>
                        </a:lnSpc>
                        <a:spcBef>
                          <a:spcPts val="0"/>
                        </a:spcBef>
                        <a:spcAft>
                          <a:spcPts val="0"/>
                        </a:spcAft>
                        <a:buSzPts val="1000"/>
                        <a:buFont typeface="Symbol"/>
                        <a:buChar char=""/>
                        <a:tabLst>
                          <a:tab pos="457200" algn="l"/>
                        </a:tabLst>
                      </a:pPr>
                      <a:r>
                        <a:rPr lang="en-US" sz="1400" dirty="0">
                          <a:solidFill>
                            <a:schemeClr val="tx1"/>
                          </a:solidFill>
                          <a:latin typeface="Segoe UI"/>
                          <a:ea typeface="Calibri"/>
                          <a:cs typeface="Mangal"/>
                        </a:rPr>
                        <a:t>Add back all the non-cash charges</a:t>
                      </a:r>
                      <a:endParaRPr lang="en-US" sz="1200" dirty="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dirty="0">
                          <a:solidFill>
                            <a:schemeClr val="tx1"/>
                          </a:solidFill>
                          <a:latin typeface="Segoe UI"/>
                          <a:ea typeface="Calibri"/>
                          <a:cs typeface="Mangal"/>
                        </a:rPr>
                        <a:t>Generally, this number is found in the Income Statements. In some companies, Deprecation &amp; Amortization head is not given separately as these expense gets included in Cost of Goods Sold, SG&amp;A</a:t>
                      </a:r>
                      <a:endParaRPr lang="en-US" sz="1200" dirty="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dirty="0">
                          <a:solidFill>
                            <a:schemeClr val="tx1"/>
                          </a:solidFill>
                          <a:latin typeface="Segoe UI"/>
                          <a:ea typeface="Calibri"/>
                          <a:cs typeface="Mangal"/>
                        </a:rPr>
                        <a:t>You can find Depreciation &amp; Amortization figures from the Cash Flow statements (CFO)</a:t>
                      </a:r>
                      <a:endParaRPr lang="en-US" sz="1200" dirty="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027980">
                <a:tc>
                  <a:txBody>
                    <a:bodyPr/>
                    <a:lstStyle/>
                    <a:p>
                      <a:pPr marL="0" marR="0">
                        <a:lnSpc>
                          <a:spcPct val="115000"/>
                        </a:lnSpc>
                        <a:spcBef>
                          <a:spcPts val="0"/>
                        </a:spcBef>
                        <a:spcAft>
                          <a:spcPts val="0"/>
                        </a:spcAft>
                      </a:pPr>
                      <a:r>
                        <a:rPr lang="en-US" sz="1400" b="1">
                          <a:solidFill>
                            <a:schemeClr val="tx1"/>
                          </a:solidFill>
                          <a:latin typeface="Segoe UI"/>
                          <a:ea typeface="Calibri"/>
                          <a:cs typeface="Mangal"/>
                        </a:rPr>
                        <a:t>(+/-) Changes in Working Capital</a:t>
                      </a:r>
                      <a:endParaRPr lang="en-US" sz="120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lvl="0" indent="-342900">
                        <a:lnSpc>
                          <a:spcPct val="115000"/>
                        </a:lnSpc>
                        <a:spcBef>
                          <a:spcPts val="0"/>
                        </a:spcBef>
                        <a:spcAft>
                          <a:spcPts val="0"/>
                        </a:spcAft>
                        <a:buSzPts val="1000"/>
                        <a:buFont typeface="Symbol"/>
                        <a:buChar char=""/>
                        <a:tabLst>
                          <a:tab pos="457200" algn="l"/>
                        </a:tabLst>
                      </a:pPr>
                      <a:r>
                        <a:rPr lang="en-US" sz="1400">
                          <a:solidFill>
                            <a:schemeClr val="tx1"/>
                          </a:solidFill>
                          <a:latin typeface="Segoe UI"/>
                          <a:ea typeface="Calibri"/>
                          <a:cs typeface="Mangal"/>
                        </a:rPr>
                        <a:t>Please note that this cash is either an outflow or an inflow.</a:t>
                      </a:r>
                      <a:endParaRPr lang="en-US" sz="120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a:solidFill>
                            <a:schemeClr val="tx1"/>
                          </a:solidFill>
                          <a:latin typeface="Segoe UI"/>
                          <a:ea typeface="Calibri"/>
                          <a:cs typeface="Mangal"/>
                        </a:rPr>
                        <a:t>Working capital primarily includes Inventory, Receivables, Payables. You may also include accrued liabilities in this formula.</a:t>
                      </a:r>
                      <a:endParaRPr lang="en-US" sz="120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a:solidFill>
                            <a:schemeClr val="tx1"/>
                          </a:solidFill>
                          <a:latin typeface="Segoe UI"/>
                          <a:ea typeface="Calibri"/>
                          <a:cs typeface="Mangal"/>
                        </a:rPr>
                        <a:t>Short term debt is not included here in the changes in Working Capital</a:t>
                      </a:r>
                      <a:endParaRPr lang="en-US" sz="120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51017">
                <a:tc>
                  <a:txBody>
                    <a:bodyPr/>
                    <a:lstStyle/>
                    <a:p>
                      <a:pPr marL="0" marR="0">
                        <a:lnSpc>
                          <a:spcPct val="115000"/>
                        </a:lnSpc>
                        <a:spcBef>
                          <a:spcPts val="0"/>
                        </a:spcBef>
                        <a:spcAft>
                          <a:spcPts val="0"/>
                        </a:spcAft>
                      </a:pPr>
                      <a:r>
                        <a:rPr lang="en-US" sz="1400" b="1">
                          <a:solidFill>
                            <a:schemeClr val="tx1"/>
                          </a:solidFill>
                          <a:latin typeface="Segoe UI"/>
                          <a:ea typeface="Calibri"/>
                          <a:cs typeface="Mangal"/>
                        </a:rPr>
                        <a:t>(-) Capex</a:t>
                      </a:r>
                      <a:endParaRPr lang="en-US" sz="120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lvl="0" indent="-342900">
                        <a:lnSpc>
                          <a:spcPct val="115000"/>
                        </a:lnSpc>
                        <a:spcBef>
                          <a:spcPts val="0"/>
                        </a:spcBef>
                        <a:spcAft>
                          <a:spcPts val="0"/>
                        </a:spcAft>
                        <a:buSzPts val="1000"/>
                        <a:buFont typeface="Symbol"/>
                        <a:buChar char=""/>
                        <a:tabLst>
                          <a:tab pos="457200" algn="l"/>
                        </a:tabLst>
                      </a:pPr>
                      <a:r>
                        <a:rPr lang="en-US" sz="1400">
                          <a:solidFill>
                            <a:schemeClr val="tx1"/>
                          </a:solidFill>
                          <a:latin typeface="Segoe UI"/>
                          <a:ea typeface="Calibri"/>
                          <a:cs typeface="Mangal"/>
                        </a:rPr>
                        <a:t>Critical to determining CapEx levels required to support sales and margins in the forecast</a:t>
                      </a:r>
                      <a:endParaRPr lang="en-US" sz="120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a:solidFill>
                            <a:schemeClr val="tx1"/>
                          </a:solidFill>
                          <a:latin typeface="Segoe UI"/>
                          <a:ea typeface="Calibri"/>
                          <a:cs typeface="Mangal"/>
                        </a:rPr>
                        <a:t>This number can be most easily located from Cash Flow from Investments.</a:t>
                      </a:r>
                      <a:endParaRPr lang="en-US" sz="120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a:solidFill>
                            <a:schemeClr val="tx1"/>
                          </a:solidFill>
                          <a:latin typeface="Segoe UI"/>
                          <a:ea typeface="Calibri"/>
                          <a:cs typeface="Mangal"/>
                        </a:rPr>
                        <a:t>Please note that not only the Capital Expenditure is taken, we must also include “addition to intangibles”.</a:t>
                      </a:r>
                      <a:endParaRPr lang="en-US" sz="120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a:solidFill>
                            <a:schemeClr val="tx1"/>
                          </a:solidFill>
                          <a:latin typeface="Segoe UI"/>
                          <a:ea typeface="Calibri"/>
                          <a:cs typeface="Mangal"/>
                        </a:rPr>
                        <a:t>Intangibles become important for software/knowledge-based businesses.</a:t>
                      </a:r>
                      <a:endParaRPr lang="en-US" sz="120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97221">
                <a:tc>
                  <a:txBody>
                    <a:bodyPr/>
                    <a:lstStyle/>
                    <a:p>
                      <a:pPr marL="0" marR="0">
                        <a:lnSpc>
                          <a:spcPct val="115000"/>
                        </a:lnSpc>
                        <a:spcBef>
                          <a:spcPts val="0"/>
                        </a:spcBef>
                        <a:spcAft>
                          <a:spcPts val="0"/>
                        </a:spcAft>
                      </a:pPr>
                      <a:r>
                        <a:rPr lang="en-US" sz="1400" b="1">
                          <a:solidFill>
                            <a:schemeClr val="tx1"/>
                          </a:solidFill>
                          <a:latin typeface="Segoe UI"/>
                          <a:ea typeface="Calibri"/>
                          <a:cs typeface="Mangal"/>
                        </a:rPr>
                        <a:t>(+/-) Net Borrowings</a:t>
                      </a:r>
                      <a:endParaRPr lang="en-US" sz="120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42900" marR="0" lvl="0" indent="-342900">
                        <a:lnSpc>
                          <a:spcPct val="115000"/>
                        </a:lnSpc>
                        <a:spcBef>
                          <a:spcPts val="0"/>
                        </a:spcBef>
                        <a:spcAft>
                          <a:spcPts val="0"/>
                        </a:spcAft>
                        <a:buSzPts val="1000"/>
                        <a:buFont typeface="Symbol"/>
                        <a:buChar char=""/>
                        <a:tabLst>
                          <a:tab pos="457200" algn="l"/>
                        </a:tabLst>
                      </a:pPr>
                      <a:r>
                        <a:rPr lang="en-US" sz="1400" dirty="0">
                          <a:solidFill>
                            <a:schemeClr val="tx1"/>
                          </a:solidFill>
                          <a:latin typeface="Segoe UI"/>
                          <a:ea typeface="Calibri"/>
                          <a:cs typeface="Mangal"/>
                        </a:rPr>
                        <a:t>Like working capital, this number can also be an outflow or an inflow</a:t>
                      </a:r>
                      <a:endParaRPr lang="en-US" sz="1200" dirty="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dirty="0">
                          <a:solidFill>
                            <a:schemeClr val="tx1"/>
                          </a:solidFill>
                          <a:latin typeface="Segoe UI"/>
                          <a:ea typeface="Calibri"/>
                          <a:cs typeface="Mangal"/>
                        </a:rPr>
                        <a:t>This includes both the short term debt as well as the long term debt.</a:t>
                      </a:r>
                      <a:endParaRPr lang="en-US" sz="1200" dirty="0">
                        <a:solidFill>
                          <a:schemeClr val="tx1"/>
                        </a:solidFill>
                        <a:latin typeface="Calibri"/>
                        <a:ea typeface="Calibri"/>
                        <a:cs typeface="Mangal"/>
                      </a:endParaRPr>
                    </a:p>
                    <a:p>
                      <a:pPr marL="342900" marR="0" lvl="0" indent="-342900">
                        <a:lnSpc>
                          <a:spcPct val="115000"/>
                        </a:lnSpc>
                        <a:spcBef>
                          <a:spcPts val="0"/>
                        </a:spcBef>
                        <a:spcAft>
                          <a:spcPts val="0"/>
                        </a:spcAft>
                        <a:buSzPts val="1000"/>
                        <a:buFont typeface="Symbol"/>
                        <a:buChar char=""/>
                        <a:tabLst>
                          <a:tab pos="457200" algn="l"/>
                        </a:tabLst>
                      </a:pPr>
                      <a:r>
                        <a:rPr lang="en-US" sz="1400" dirty="0">
                          <a:solidFill>
                            <a:schemeClr val="tx1"/>
                          </a:solidFill>
                          <a:latin typeface="Segoe UI"/>
                          <a:ea typeface="Calibri"/>
                          <a:cs typeface="Mangal"/>
                        </a:rPr>
                        <a:t>Be sure to include the net figure i.e. </a:t>
                      </a:r>
                      <a:r>
                        <a:rPr lang="en-US" sz="1400" b="1" dirty="0">
                          <a:solidFill>
                            <a:schemeClr val="tx1"/>
                          </a:solidFill>
                          <a:latin typeface="Segoe UI"/>
                          <a:ea typeface="Calibri"/>
                          <a:cs typeface="Mangal"/>
                        </a:rPr>
                        <a:t>Debt Issued – Debt Repaid.</a:t>
                      </a:r>
                      <a:endParaRPr lang="en-US" sz="1200" dirty="0">
                        <a:solidFill>
                          <a:schemeClr val="tx1"/>
                        </a:solidFill>
                        <a:latin typeface="Calibri"/>
                        <a:ea typeface="Calibri"/>
                        <a:cs typeface="Mangal"/>
                      </a:endParaRPr>
                    </a:p>
                  </a:txBody>
                  <a:tcPr marL="0" marR="0" marT="39852" marB="3985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Formula</a:t>
            </a:r>
            <a:endParaRPr lang="en-US" sz="3600" b="1" dirty="0"/>
          </a:p>
        </p:txBody>
      </p:sp>
      <p:sp>
        <p:nvSpPr>
          <p:cNvPr id="3" name="Content Placeholder 2"/>
          <p:cNvSpPr>
            <a:spLocks noGrp="1"/>
          </p:cNvSpPr>
          <p:nvPr>
            <p:ph idx="1"/>
          </p:nvPr>
        </p:nvSpPr>
        <p:spPr/>
        <p:txBody>
          <a:bodyPr>
            <a:normAutofit/>
          </a:bodyPr>
          <a:lstStyle/>
          <a:p>
            <a:r>
              <a:rPr lang="en-US" sz="2800" dirty="0" smtClean="0"/>
              <a:t>Free Cash Flow to Equity Formula Starting from EBIT</a:t>
            </a:r>
          </a:p>
          <a:p>
            <a:r>
              <a:rPr lang="en-US" sz="2800" dirty="0" smtClean="0"/>
              <a:t>FCFE Formula = EBIT – Interest – Taxes + Depreciation &amp; Amortization + Changes in WC + </a:t>
            </a:r>
            <a:r>
              <a:rPr lang="en-US" sz="2800" dirty="0" err="1" smtClean="0"/>
              <a:t>Capex</a:t>
            </a:r>
            <a:r>
              <a:rPr lang="en-US" sz="2800" dirty="0" smtClean="0"/>
              <a:t> + Net Borrowings</a:t>
            </a:r>
          </a:p>
          <a:p>
            <a:endParaRPr lang="en-US" sz="2800" dirty="0" smtClean="0"/>
          </a:p>
          <a:p>
            <a:r>
              <a:rPr lang="en-US" sz="2800" dirty="0" smtClean="0"/>
              <a:t>Free Cash Flow to Equity Formula Starting from FCFF</a:t>
            </a:r>
          </a:p>
          <a:p>
            <a:r>
              <a:rPr lang="en-US" sz="2800" dirty="0" smtClean="0"/>
              <a:t>FCFE Formula = FCFF – [ Interest x (1-tax)]  + Net Borrowings</a:t>
            </a:r>
          </a:p>
          <a:p>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Definition of Cash Flow</a:t>
            </a:r>
            <a:br>
              <a:rPr lang="en-US" b="1"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The incoming and outgoing of cash in a particular financial year results in the increase or decrease in the cash position of the company is known as </a:t>
            </a:r>
            <a:r>
              <a:rPr lang="en-US" b="1" dirty="0" smtClean="0"/>
              <a:t>cash flow</a:t>
            </a:r>
            <a:r>
              <a:rPr lang="en-US" dirty="0" smtClean="0"/>
              <a:t>.</a:t>
            </a:r>
          </a:p>
          <a:p>
            <a:r>
              <a:rPr lang="en-US" dirty="0" smtClean="0"/>
              <a:t> It arises due to the activities of the business, i.e. operating, investing and financing activities. In a nutshell, the difference between cash at the beginning and the end of the financial year is regarded as cash flow for the respective year.</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Illustration</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Operating profit = 168</a:t>
            </a:r>
            <a:br>
              <a:rPr lang="en-US" dirty="0" smtClean="0"/>
            </a:br>
            <a:r>
              <a:rPr lang="en-US" dirty="0" smtClean="0"/>
              <a:t>NCA = 1345</a:t>
            </a:r>
            <a:br>
              <a:rPr lang="en-US" dirty="0" smtClean="0"/>
            </a:br>
            <a:r>
              <a:rPr lang="en-US" dirty="0" smtClean="0"/>
              <a:t>Income tax expense = 15</a:t>
            </a:r>
            <a:br>
              <a:rPr lang="en-US" dirty="0" smtClean="0"/>
            </a:br>
            <a:r>
              <a:rPr lang="en-US" dirty="0" smtClean="0"/>
              <a:t>Interest on loan = 74</a:t>
            </a:r>
          </a:p>
          <a:p>
            <a:r>
              <a:rPr lang="en-US" dirty="0" smtClean="0"/>
              <a:t>Depreciation is charged at 10% per annum on the year end non-current asset balance and is included in other operating costs in the income statement.</a:t>
            </a:r>
          </a:p>
          <a:p>
            <a:r>
              <a:rPr lang="en-US" dirty="0" smtClean="0"/>
              <a:t>The investment in net working capital in Y0 was 220 and in Y1 increased to 240.</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381000" y="304799"/>
          <a:ext cx="8458200" cy="6067806"/>
        </p:xfrm>
        <a:graphic>
          <a:graphicData uri="http://schemas.openxmlformats.org/drawingml/2006/table">
            <a:tbl>
              <a:tblPr/>
              <a:tblGrid>
                <a:gridCol w="5257800"/>
                <a:gridCol w="3200400"/>
              </a:tblGrid>
              <a:tr h="723900">
                <a:tc>
                  <a:txBody>
                    <a:bodyPr/>
                    <a:lstStyle/>
                    <a:p>
                      <a:pPr marL="0" marR="0">
                        <a:lnSpc>
                          <a:spcPct val="115000"/>
                        </a:lnSpc>
                        <a:spcBef>
                          <a:spcPts val="0"/>
                        </a:spcBef>
                        <a:spcAft>
                          <a:spcPts val="0"/>
                        </a:spcAft>
                      </a:pPr>
                      <a:r>
                        <a:rPr lang="en-US" sz="2800" b="1">
                          <a:latin typeface="Times New Roman"/>
                          <a:ea typeface="Times New Roman"/>
                          <a:cs typeface="Mangal"/>
                        </a:rPr>
                        <a:t>Projected cash flows</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2800" b="1">
                          <a:latin typeface="Times New Roman"/>
                          <a:ea typeface="Times New Roman"/>
                          <a:cs typeface="Mangal"/>
                        </a:rPr>
                        <a:t>Year 1</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FFF"/>
                    </a:solidFill>
                  </a:tcPr>
                </a:tc>
              </a:tr>
              <a:tr h="723900">
                <a:tc>
                  <a:txBody>
                    <a:bodyPr/>
                    <a:lstStyle/>
                    <a:p>
                      <a:pPr marL="0" marR="0">
                        <a:lnSpc>
                          <a:spcPct val="115000"/>
                        </a:lnSpc>
                        <a:spcBef>
                          <a:spcPts val="0"/>
                        </a:spcBef>
                        <a:spcAft>
                          <a:spcPts val="0"/>
                        </a:spcAft>
                      </a:pPr>
                      <a:r>
                        <a:rPr lang="en-US" sz="2800">
                          <a:latin typeface="Times New Roman"/>
                          <a:ea typeface="Times New Roman"/>
                          <a:cs typeface="Mangal"/>
                        </a:rPr>
                        <a:t>Operating profit</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6E9"/>
                    </a:solidFill>
                  </a:tcPr>
                </a:tc>
                <a:tc>
                  <a:txBody>
                    <a:bodyPr/>
                    <a:lstStyle/>
                    <a:p>
                      <a:pPr marL="0" marR="0">
                        <a:lnSpc>
                          <a:spcPct val="115000"/>
                        </a:lnSpc>
                        <a:spcBef>
                          <a:spcPts val="0"/>
                        </a:spcBef>
                        <a:spcAft>
                          <a:spcPts val="0"/>
                        </a:spcAft>
                      </a:pPr>
                      <a:r>
                        <a:rPr lang="en-US" sz="2800">
                          <a:latin typeface="Times New Roman"/>
                          <a:ea typeface="Times New Roman"/>
                          <a:cs typeface="Mangal"/>
                        </a:rPr>
                        <a:t>168</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6E9"/>
                    </a:solidFill>
                  </a:tcPr>
                </a:tc>
              </a:tr>
              <a:tr h="723900">
                <a:tc>
                  <a:txBody>
                    <a:bodyPr/>
                    <a:lstStyle/>
                    <a:p>
                      <a:pPr marL="0" marR="0">
                        <a:lnSpc>
                          <a:spcPct val="115000"/>
                        </a:lnSpc>
                        <a:spcBef>
                          <a:spcPts val="0"/>
                        </a:spcBef>
                        <a:spcAft>
                          <a:spcPts val="0"/>
                        </a:spcAft>
                      </a:pPr>
                      <a:r>
                        <a:rPr lang="en-US" sz="2800" dirty="0">
                          <a:latin typeface="Times New Roman"/>
                          <a:ea typeface="Times New Roman"/>
                          <a:cs typeface="Mangal"/>
                        </a:rPr>
                        <a:t>Add depreciation </a:t>
                      </a:r>
                      <a:r>
                        <a:rPr lang="en-US" sz="2800" dirty="0" smtClean="0">
                          <a:latin typeface="Times New Roman"/>
                          <a:ea typeface="Times New Roman"/>
                          <a:cs typeface="Mangal"/>
                        </a:rPr>
                        <a:t>(1340 </a:t>
                      </a:r>
                      <a:r>
                        <a:rPr lang="en-US" sz="2800" dirty="0">
                          <a:latin typeface="Times New Roman"/>
                          <a:ea typeface="Times New Roman"/>
                          <a:cs typeface="Mangal"/>
                        </a:rPr>
                        <a:t>x 10%)</a:t>
                      </a:r>
                      <a:endParaRPr lang="en-US" sz="2800" dirty="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2800">
                          <a:latin typeface="Times New Roman"/>
                          <a:ea typeface="Times New Roman"/>
                          <a:cs typeface="Mangal"/>
                        </a:rPr>
                        <a:t>134</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FFF"/>
                    </a:solidFill>
                  </a:tcPr>
                </a:tc>
              </a:tr>
              <a:tr h="723900">
                <a:tc>
                  <a:txBody>
                    <a:bodyPr/>
                    <a:lstStyle/>
                    <a:p>
                      <a:pPr marL="0" marR="0">
                        <a:lnSpc>
                          <a:spcPct val="115000"/>
                        </a:lnSpc>
                        <a:spcBef>
                          <a:spcPts val="0"/>
                        </a:spcBef>
                        <a:spcAft>
                          <a:spcPts val="0"/>
                        </a:spcAft>
                      </a:pPr>
                      <a:r>
                        <a:rPr lang="en-US" sz="2800" dirty="0">
                          <a:latin typeface="Times New Roman"/>
                          <a:ea typeface="Times New Roman"/>
                          <a:cs typeface="Mangal"/>
                        </a:rPr>
                        <a:t>Less incremental working capital </a:t>
                      </a:r>
                      <a:r>
                        <a:rPr lang="en-US" sz="2800" dirty="0" smtClean="0">
                          <a:latin typeface="Times New Roman"/>
                          <a:ea typeface="Times New Roman"/>
                          <a:cs typeface="Mangal"/>
                        </a:rPr>
                        <a:t>(240 -220</a:t>
                      </a:r>
                      <a:r>
                        <a:rPr lang="en-US" sz="2800" dirty="0">
                          <a:latin typeface="Times New Roman"/>
                          <a:ea typeface="Times New Roman"/>
                          <a:cs typeface="Mangal"/>
                        </a:rPr>
                        <a:t>)</a:t>
                      </a:r>
                      <a:endParaRPr lang="en-US" sz="2800" dirty="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6E9"/>
                    </a:solidFill>
                  </a:tcPr>
                </a:tc>
                <a:tc>
                  <a:txBody>
                    <a:bodyPr/>
                    <a:lstStyle/>
                    <a:p>
                      <a:pPr marL="0" marR="0">
                        <a:lnSpc>
                          <a:spcPct val="115000"/>
                        </a:lnSpc>
                        <a:spcBef>
                          <a:spcPts val="0"/>
                        </a:spcBef>
                        <a:spcAft>
                          <a:spcPts val="0"/>
                        </a:spcAft>
                      </a:pPr>
                      <a:r>
                        <a:rPr lang="en-US" sz="2800">
                          <a:latin typeface="Times New Roman"/>
                          <a:ea typeface="Times New Roman"/>
                          <a:cs typeface="Mangal"/>
                        </a:rPr>
                        <a:t>(20)</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6E9"/>
                    </a:solidFill>
                  </a:tcPr>
                </a:tc>
              </a:tr>
              <a:tr h="723900">
                <a:tc>
                  <a:txBody>
                    <a:bodyPr/>
                    <a:lstStyle/>
                    <a:p>
                      <a:pPr marL="0" marR="0">
                        <a:lnSpc>
                          <a:spcPct val="115000"/>
                        </a:lnSpc>
                        <a:spcBef>
                          <a:spcPts val="0"/>
                        </a:spcBef>
                        <a:spcAft>
                          <a:spcPts val="0"/>
                        </a:spcAft>
                      </a:pPr>
                      <a:r>
                        <a:rPr lang="en-US" sz="2800">
                          <a:latin typeface="Times New Roman"/>
                          <a:ea typeface="Times New Roman"/>
                          <a:cs typeface="Mangal"/>
                        </a:rPr>
                        <a:t>Less taxation</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2800">
                          <a:latin typeface="Times New Roman"/>
                          <a:ea typeface="Times New Roman"/>
                          <a:cs typeface="Mangal"/>
                        </a:rPr>
                        <a:t>(15)</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FFF"/>
                    </a:solidFill>
                  </a:tcPr>
                </a:tc>
              </a:tr>
              <a:tr h="723900">
                <a:tc>
                  <a:txBody>
                    <a:bodyPr/>
                    <a:lstStyle/>
                    <a:p>
                      <a:pPr marL="0" marR="0">
                        <a:lnSpc>
                          <a:spcPct val="115000"/>
                        </a:lnSpc>
                        <a:spcBef>
                          <a:spcPts val="0"/>
                        </a:spcBef>
                        <a:spcAft>
                          <a:spcPts val="0"/>
                        </a:spcAft>
                      </a:pPr>
                      <a:r>
                        <a:rPr lang="en-US" sz="2800">
                          <a:latin typeface="Times New Roman"/>
                          <a:ea typeface="Times New Roman"/>
                          <a:cs typeface="Mangal"/>
                        </a:rPr>
                        <a:t>Less interest</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6E9"/>
                    </a:solidFill>
                  </a:tcPr>
                </a:tc>
                <a:tc>
                  <a:txBody>
                    <a:bodyPr/>
                    <a:lstStyle/>
                    <a:p>
                      <a:pPr marL="0" marR="0">
                        <a:lnSpc>
                          <a:spcPct val="115000"/>
                        </a:lnSpc>
                        <a:spcBef>
                          <a:spcPts val="0"/>
                        </a:spcBef>
                        <a:spcAft>
                          <a:spcPts val="0"/>
                        </a:spcAft>
                      </a:pPr>
                      <a:r>
                        <a:rPr lang="en-US" sz="2800">
                          <a:latin typeface="Times New Roman"/>
                          <a:ea typeface="Times New Roman"/>
                          <a:cs typeface="Mangal"/>
                        </a:rPr>
                        <a:t>(74)</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6E9"/>
                    </a:solidFill>
                  </a:tcPr>
                </a:tc>
              </a:tr>
              <a:tr h="723900">
                <a:tc>
                  <a:txBody>
                    <a:bodyPr/>
                    <a:lstStyle/>
                    <a:p>
                      <a:pPr>
                        <a:lnSpc>
                          <a:spcPct val="115000"/>
                        </a:lnSpc>
                      </a:pPr>
                      <a:endParaRPr lang="en-US" sz="2800">
                        <a:latin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2800">
                          <a:latin typeface="Times New Roman"/>
                          <a:ea typeface="Times New Roman"/>
                          <a:cs typeface="Mangal"/>
                        </a:rPr>
                        <a:t>––––––</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FFF"/>
                    </a:solidFill>
                  </a:tcPr>
                </a:tc>
              </a:tr>
              <a:tr h="723900">
                <a:tc>
                  <a:txBody>
                    <a:bodyPr/>
                    <a:lstStyle/>
                    <a:p>
                      <a:pPr marL="0" marR="0">
                        <a:lnSpc>
                          <a:spcPct val="115000"/>
                        </a:lnSpc>
                        <a:spcBef>
                          <a:spcPts val="0"/>
                        </a:spcBef>
                        <a:spcAft>
                          <a:spcPts val="0"/>
                        </a:spcAft>
                      </a:pPr>
                      <a:r>
                        <a:rPr lang="en-US" sz="2800">
                          <a:latin typeface="Times New Roman"/>
                          <a:ea typeface="Times New Roman"/>
                          <a:cs typeface="Mangal"/>
                        </a:rPr>
                        <a:t>Free cash flow to equity</a:t>
                      </a:r>
                      <a:endParaRPr lang="en-US" sz="280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6E9"/>
                    </a:solidFill>
                  </a:tcPr>
                </a:tc>
                <a:tc>
                  <a:txBody>
                    <a:bodyPr/>
                    <a:lstStyle/>
                    <a:p>
                      <a:pPr marL="0" marR="0">
                        <a:lnSpc>
                          <a:spcPct val="115000"/>
                        </a:lnSpc>
                        <a:spcBef>
                          <a:spcPts val="0"/>
                        </a:spcBef>
                        <a:spcAft>
                          <a:spcPts val="0"/>
                        </a:spcAft>
                      </a:pPr>
                      <a:r>
                        <a:rPr lang="en-US" sz="2800" b="1" dirty="0">
                          <a:latin typeface="Times New Roman"/>
                          <a:ea typeface="Times New Roman"/>
                          <a:cs typeface="Mangal"/>
                        </a:rPr>
                        <a:t>193</a:t>
                      </a:r>
                      <a:endParaRPr lang="en-US" sz="2800" b="1" dirty="0">
                        <a:latin typeface="Calibri"/>
                        <a:ea typeface="Calibri"/>
                        <a:cs typeface="Mangal"/>
                      </a:endParaRPr>
                    </a:p>
                  </a:txBody>
                  <a:tcPr marL="9525" marR="9525" marT="9525" marB="9525">
                    <a:lnL w="12700" cap="flat" cmpd="sng" algn="ctr">
                      <a:solidFill>
                        <a:srgbClr val="FAE6DC"/>
                      </a:solidFill>
                      <a:prstDash val="solid"/>
                      <a:round/>
                      <a:headEnd type="none" w="med" len="med"/>
                      <a:tailEnd type="none" w="med" len="med"/>
                    </a:lnL>
                    <a:lnR w="12700" cap="flat" cmpd="sng" algn="ctr">
                      <a:solidFill>
                        <a:srgbClr val="FAE6DC"/>
                      </a:solidFill>
                      <a:prstDash val="solid"/>
                      <a:round/>
                      <a:headEnd type="none" w="med" len="med"/>
                      <a:tailEnd type="none" w="med" len="med"/>
                    </a:lnR>
                    <a:lnT w="12700" cap="flat" cmpd="sng" algn="ctr">
                      <a:solidFill>
                        <a:srgbClr val="FAE6DC"/>
                      </a:solidFill>
                      <a:prstDash val="solid"/>
                      <a:round/>
                      <a:headEnd type="none" w="med" len="med"/>
                      <a:tailEnd type="none" w="med" len="med"/>
                    </a:lnT>
                    <a:lnB w="12700" cap="flat" cmpd="sng" algn="ctr">
                      <a:solidFill>
                        <a:srgbClr val="FAE6DC"/>
                      </a:solidFill>
                      <a:prstDash val="solid"/>
                      <a:round/>
                      <a:headEnd type="none" w="med" len="med"/>
                      <a:tailEnd type="none" w="med" len="med"/>
                    </a:lnB>
                    <a:solidFill>
                      <a:srgbClr val="FFF6E9"/>
                    </a:solid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Difference between FCFF and FCFE</a:t>
            </a:r>
            <a:r>
              <a:rPr lang="en-US" dirty="0" smtClean="0"/>
              <a:t/>
            </a:r>
            <a:br>
              <a:rPr lang="en-US" dirty="0" smtClean="0"/>
            </a:br>
            <a:endParaRPr lang="en-US" dirty="0"/>
          </a:p>
        </p:txBody>
      </p:sp>
      <p:graphicFrame>
        <p:nvGraphicFramePr>
          <p:cNvPr id="4" name="Content Placeholder 3"/>
          <p:cNvGraphicFramePr>
            <a:graphicFrameLocks noGrp="1"/>
          </p:cNvGraphicFramePr>
          <p:nvPr>
            <p:ph idx="1"/>
          </p:nvPr>
        </p:nvGraphicFramePr>
        <p:xfrm>
          <a:off x="381000" y="1295398"/>
          <a:ext cx="8534401" cy="4876804"/>
        </p:xfrm>
        <a:graphic>
          <a:graphicData uri="http://schemas.openxmlformats.org/drawingml/2006/table">
            <a:tbl>
              <a:tblPr/>
              <a:tblGrid>
                <a:gridCol w="1600200"/>
                <a:gridCol w="3886200"/>
                <a:gridCol w="3048001"/>
              </a:tblGrid>
              <a:tr h="812801">
                <a:tc>
                  <a:txBody>
                    <a:bodyPr/>
                    <a:lstStyle/>
                    <a:p>
                      <a:pPr marL="0" marR="0" algn="just">
                        <a:lnSpc>
                          <a:spcPct val="115000"/>
                        </a:lnSpc>
                        <a:spcBef>
                          <a:spcPts val="0"/>
                        </a:spcBef>
                        <a:spcAft>
                          <a:spcPts val="0"/>
                        </a:spcAft>
                      </a:pPr>
                      <a:r>
                        <a:rPr lang="en-US" sz="1200" b="1" dirty="0">
                          <a:solidFill>
                            <a:srgbClr val="333333"/>
                          </a:solidFill>
                          <a:latin typeface="Arial"/>
                          <a:ea typeface="Times New Roman"/>
                          <a:cs typeface="Mangal"/>
                        </a:rPr>
                        <a:t>Factors</a:t>
                      </a:r>
                      <a:endParaRPr lang="en-US" sz="1100" b="1" dirty="0">
                        <a:latin typeface="Calibri"/>
                        <a:ea typeface="Calibri"/>
                        <a:cs typeface="Mangal"/>
                      </a:endParaRPr>
                    </a:p>
                  </a:txBody>
                  <a:tcPr marL="0" marR="0" marT="0" marB="0">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1200" b="1" dirty="0">
                          <a:solidFill>
                            <a:srgbClr val="333333"/>
                          </a:solidFill>
                          <a:latin typeface="Arial"/>
                          <a:ea typeface="Times New Roman"/>
                          <a:cs typeface="Mangal"/>
                        </a:rPr>
                        <a:t>FCFF</a:t>
                      </a:r>
                      <a:endParaRPr lang="en-US" sz="1100" b="1" dirty="0">
                        <a:latin typeface="Calibri"/>
                        <a:ea typeface="Calibri"/>
                        <a:cs typeface="Mangal"/>
                      </a:endParaRPr>
                    </a:p>
                  </a:txBody>
                  <a:tcPr marL="0" marR="0" marT="0" marB="0">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1200" b="1" dirty="0">
                          <a:solidFill>
                            <a:srgbClr val="333333"/>
                          </a:solidFill>
                          <a:latin typeface="Arial"/>
                          <a:ea typeface="Times New Roman"/>
                          <a:cs typeface="Mangal"/>
                        </a:rPr>
                        <a:t>FCFE</a:t>
                      </a:r>
                      <a:endParaRPr lang="en-US" sz="1100" b="1" dirty="0">
                        <a:latin typeface="Calibri"/>
                        <a:ea typeface="Calibri"/>
                        <a:cs typeface="Mangal"/>
                      </a:endParaRPr>
                    </a:p>
                  </a:txBody>
                  <a:tcPr marL="0" marR="0" marT="0" marB="0">
                    <a:lnL>
                      <a:noFill/>
                    </a:lnL>
                    <a:lnR>
                      <a:noFill/>
                    </a:lnR>
                    <a:lnT>
                      <a:noFill/>
                    </a:lnT>
                    <a:lnB>
                      <a:noFill/>
                    </a:lnB>
                    <a:solidFill>
                      <a:srgbClr val="FFFFFF"/>
                    </a:solidFill>
                  </a:tcPr>
                </a:tc>
              </a:tr>
              <a:tr h="812801">
                <a:tc>
                  <a:txBody>
                    <a:bodyPr/>
                    <a:lstStyle/>
                    <a:p>
                      <a:pPr marL="0" marR="0" algn="just">
                        <a:lnSpc>
                          <a:spcPct val="115000"/>
                        </a:lnSpc>
                        <a:spcBef>
                          <a:spcPts val="0"/>
                        </a:spcBef>
                        <a:spcAft>
                          <a:spcPts val="0"/>
                        </a:spcAft>
                      </a:pPr>
                      <a:r>
                        <a:rPr lang="en-US" sz="1200">
                          <a:solidFill>
                            <a:srgbClr val="333333"/>
                          </a:solidFill>
                          <a:latin typeface="Arial"/>
                          <a:ea typeface="Times New Roman"/>
                          <a:cs typeface="Mangal"/>
                        </a:rPr>
                        <a:t>Cash Flows</a:t>
                      </a:r>
                      <a:endParaRPr lang="en-US" sz="1100">
                        <a:latin typeface="Calibri"/>
                        <a:ea typeface="Calibri"/>
                        <a:cs typeface="Mangal"/>
                      </a:endParaRPr>
                    </a:p>
                  </a:txBody>
                  <a:tcPr marL="0" marR="0" marT="0" marB="0">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1200" dirty="0">
                          <a:solidFill>
                            <a:srgbClr val="333333"/>
                          </a:solidFill>
                          <a:latin typeface="Arial"/>
                          <a:ea typeface="Times New Roman"/>
                          <a:cs typeface="Mangal"/>
                        </a:rPr>
                        <a:t>Pre Debt Cash Flows </a:t>
                      </a:r>
                      <a:endParaRPr lang="en-US" sz="1100" dirty="0">
                        <a:latin typeface="Calibri"/>
                        <a:ea typeface="Calibri"/>
                        <a:cs typeface="Mangal"/>
                      </a:endParaRPr>
                    </a:p>
                  </a:txBody>
                  <a:tcPr marL="0" marR="0" marT="0" marB="0">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1200">
                          <a:solidFill>
                            <a:srgbClr val="333333"/>
                          </a:solidFill>
                          <a:latin typeface="Arial"/>
                          <a:ea typeface="Times New Roman"/>
                          <a:cs typeface="Mangal"/>
                        </a:rPr>
                        <a:t>post Debt Cash Flows </a:t>
                      </a:r>
                      <a:endParaRPr lang="en-US" sz="1100">
                        <a:latin typeface="Calibri"/>
                        <a:ea typeface="Calibri"/>
                        <a:cs typeface="Mangal"/>
                      </a:endParaRPr>
                    </a:p>
                  </a:txBody>
                  <a:tcPr marL="0" marR="0" marT="0" marB="0">
                    <a:lnL>
                      <a:noFill/>
                    </a:lnL>
                    <a:lnR>
                      <a:noFill/>
                    </a:lnR>
                    <a:lnT>
                      <a:noFill/>
                    </a:lnT>
                    <a:lnB>
                      <a:noFill/>
                    </a:lnB>
                    <a:solidFill>
                      <a:srgbClr val="FFFFFF"/>
                    </a:solidFill>
                  </a:tcPr>
                </a:tc>
              </a:tr>
              <a:tr h="1625600">
                <a:tc>
                  <a:txBody>
                    <a:bodyPr/>
                    <a:lstStyle/>
                    <a:p>
                      <a:pPr marL="0" marR="0" algn="just">
                        <a:lnSpc>
                          <a:spcPct val="115000"/>
                        </a:lnSpc>
                        <a:spcBef>
                          <a:spcPts val="0"/>
                        </a:spcBef>
                        <a:spcAft>
                          <a:spcPts val="0"/>
                        </a:spcAft>
                      </a:pPr>
                      <a:r>
                        <a:rPr lang="en-US" sz="1200">
                          <a:solidFill>
                            <a:srgbClr val="333333"/>
                          </a:solidFill>
                          <a:latin typeface="Arial"/>
                          <a:ea typeface="Times New Roman"/>
                          <a:cs typeface="Mangal"/>
                        </a:rPr>
                        <a:t>Expected Growth</a:t>
                      </a:r>
                      <a:endParaRPr lang="en-US" sz="1100">
                        <a:latin typeface="Calibri"/>
                        <a:ea typeface="Calibri"/>
                        <a:cs typeface="Mangal"/>
                      </a:endParaRPr>
                    </a:p>
                  </a:txBody>
                  <a:tcPr marL="0" marR="0" marT="0" marB="0">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1200" dirty="0">
                          <a:solidFill>
                            <a:srgbClr val="333333"/>
                          </a:solidFill>
                          <a:latin typeface="Arial"/>
                          <a:ea typeface="Times New Roman"/>
                          <a:cs typeface="Mangal"/>
                        </a:rPr>
                        <a:t>Growth in Operating Income = Reinvestment rate * ROC</a:t>
                      </a:r>
                      <a:endParaRPr lang="en-US" sz="1100" dirty="0">
                        <a:latin typeface="Calibri"/>
                        <a:ea typeface="Calibri"/>
                        <a:cs typeface="Mangal"/>
                      </a:endParaRPr>
                    </a:p>
                  </a:txBody>
                  <a:tcPr marL="0" marR="0" marT="0" marB="0">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1200">
                          <a:solidFill>
                            <a:srgbClr val="333333"/>
                          </a:solidFill>
                          <a:latin typeface="Arial"/>
                          <a:ea typeface="Times New Roman"/>
                          <a:cs typeface="Mangal"/>
                        </a:rPr>
                        <a:t>Growth in Net Income </a:t>
                      </a:r>
                      <a:endParaRPr lang="en-US" sz="1100">
                        <a:latin typeface="Calibri"/>
                        <a:ea typeface="Calibri"/>
                        <a:cs typeface="Mangal"/>
                      </a:endParaRPr>
                    </a:p>
                    <a:p>
                      <a:pPr marL="0" marR="0" algn="just" fontAlgn="base">
                        <a:lnSpc>
                          <a:spcPct val="115000"/>
                        </a:lnSpc>
                        <a:spcBef>
                          <a:spcPts val="0"/>
                        </a:spcBef>
                        <a:spcAft>
                          <a:spcPts val="1125"/>
                        </a:spcAft>
                      </a:pPr>
                      <a:r>
                        <a:rPr lang="en-US" sz="1200">
                          <a:solidFill>
                            <a:srgbClr val="333333"/>
                          </a:solidFill>
                          <a:latin typeface="Arial"/>
                          <a:ea typeface="Times New Roman"/>
                          <a:cs typeface="Mangal"/>
                        </a:rPr>
                        <a:t>= Retention ratio * ROE</a:t>
                      </a:r>
                      <a:endParaRPr lang="en-US" sz="1100">
                        <a:latin typeface="Calibri"/>
                        <a:ea typeface="Calibri"/>
                        <a:cs typeface="Mangal"/>
                      </a:endParaRPr>
                    </a:p>
                  </a:txBody>
                  <a:tcPr marL="0" marR="0" marT="0" marB="0">
                    <a:lnL>
                      <a:noFill/>
                    </a:lnL>
                    <a:lnR>
                      <a:noFill/>
                    </a:lnR>
                    <a:lnT>
                      <a:noFill/>
                    </a:lnT>
                    <a:lnB>
                      <a:noFill/>
                    </a:lnB>
                    <a:solidFill>
                      <a:srgbClr val="FFFFFF"/>
                    </a:solidFill>
                  </a:tcPr>
                </a:tc>
              </a:tr>
              <a:tr h="812801">
                <a:tc>
                  <a:txBody>
                    <a:bodyPr/>
                    <a:lstStyle/>
                    <a:p>
                      <a:pPr marL="0" marR="0" algn="just">
                        <a:lnSpc>
                          <a:spcPct val="115000"/>
                        </a:lnSpc>
                        <a:spcBef>
                          <a:spcPts val="0"/>
                        </a:spcBef>
                        <a:spcAft>
                          <a:spcPts val="0"/>
                        </a:spcAft>
                      </a:pPr>
                      <a:r>
                        <a:rPr lang="en-US" sz="1200">
                          <a:solidFill>
                            <a:srgbClr val="333333"/>
                          </a:solidFill>
                          <a:latin typeface="Arial"/>
                          <a:ea typeface="Times New Roman"/>
                          <a:cs typeface="Mangal"/>
                        </a:rPr>
                        <a:t>Discount Rate</a:t>
                      </a:r>
                      <a:endParaRPr lang="en-US" sz="1100">
                        <a:latin typeface="Calibri"/>
                        <a:ea typeface="Calibri"/>
                        <a:cs typeface="Mangal"/>
                      </a:endParaRPr>
                    </a:p>
                  </a:txBody>
                  <a:tcPr marL="0" marR="0" marT="0" marB="0">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1200">
                          <a:solidFill>
                            <a:srgbClr val="333333"/>
                          </a:solidFill>
                          <a:latin typeface="Arial"/>
                          <a:ea typeface="Times New Roman"/>
                          <a:cs typeface="Mangal"/>
                        </a:rPr>
                        <a:t>WACC</a:t>
                      </a:r>
                      <a:endParaRPr lang="en-US" sz="1100">
                        <a:latin typeface="Calibri"/>
                        <a:ea typeface="Calibri"/>
                        <a:cs typeface="Mangal"/>
                      </a:endParaRPr>
                    </a:p>
                  </a:txBody>
                  <a:tcPr marL="0" marR="0" marT="0" marB="0">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1200">
                          <a:solidFill>
                            <a:srgbClr val="333333"/>
                          </a:solidFill>
                          <a:latin typeface="Arial"/>
                          <a:ea typeface="Times New Roman"/>
                          <a:cs typeface="Mangal"/>
                        </a:rPr>
                        <a:t>Cost of Equity</a:t>
                      </a:r>
                      <a:endParaRPr lang="en-US" sz="1100">
                        <a:latin typeface="Calibri"/>
                        <a:ea typeface="Calibri"/>
                        <a:cs typeface="Mangal"/>
                      </a:endParaRPr>
                    </a:p>
                  </a:txBody>
                  <a:tcPr marL="0" marR="0" marT="0" marB="0">
                    <a:lnL>
                      <a:noFill/>
                    </a:lnL>
                    <a:lnR>
                      <a:noFill/>
                    </a:lnR>
                    <a:lnT>
                      <a:noFill/>
                    </a:lnT>
                    <a:lnB>
                      <a:noFill/>
                    </a:lnB>
                    <a:solidFill>
                      <a:srgbClr val="FFFFFF"/>
                    </a:solidFill>
                  </a:tcPr>
                </a:tc>
              </a:tr>
              <a:tr h="812801">
                <a:tc>
                  <a:txBody>
                    <a:bodyPr/>
                    <a:lstStyle/>
                    <a:p>
                      <a:pPr marL="0" marR="0" algn="just">
                        <a:lnSpc>
                          <a:spcPct val="115000"/>
                        </a:lnSpc>
                        <a:spcBef>
                          <a:spcPts val="0"/>
                        </a:spcBef>
                        <a:spcAft>
                          <a:spcPts val="0"/>
                        </a:spcAft>
                      </a:pPr>
                      <a:r>
                        <a:rPr lang="en-US" sz="1200">
                          <a:solidFill>
                            <a:srgbClr val="333333"/>
                          </a:solidFill>
                          <a:latin typeface="Arial"/>
                          <a:ea typeface="Times New Roman"/>
                          <a:cs typeface="Mangal"/>
                        </a:rPr>
                        <a:t>Beta</a:t>
                      </a:r>
                      <a:endParaRPr lang="en-US" sz="1100">
                        <a:latin typeface="Calibri"/>
                        <a:ea typeface="Calibri"/>
                        <a:cs typeface="Mangal"/>
                      </a:endParaRPr>
                    </a:p>
                  </a:txBody>
                  <a:tcPr marL="0" marR="0" marT="0" marB="0">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1200">
                          <a:solidFill>
                            <a:srgbClr val="333333"/>
                          </a:solidFill>
                          <a:latin typeface="Arial"/>
                          <a:ea typeface="Times New Roman"/>
                          <a:cs typeface="Mangal"/>
                        </a:rPr>
                        <a:t>Bottom- up</a:t>
                      </a:r>
                      <a:endParaRPr lang="en-US" sz="1100">
                        <a:latin typeface="Calibri"/>
                        <a:ea typeface="Calibri"/>
                        <a:cs typeface="Mangal"/>
                      </a:endParaRPr>
                    </a:p>
                  </a:txBody>
                  <a:tcPr marL="0" marR="0" marT="0" marB="0">
                    <a:lnL>
                      <a:noFill/>
                    </a:lnL>
                    <a:lnR>
                      <a:noFill/>
                    </a:lnR>
                    <a:lnT>
                      <a:noFill/>
                    </a:lnT>
                    <a:lnB>
                      <a:noFill/>
                    </a:lnB>
                    <a:solidFill>
                      <a:srgbClr val="FFFFFF"/>
                    </a:solidFill>
                  </a:tcPr>
                </a:tc>
                <a:tc>
                  <a:txBody>
                    <a:bodyPr/>
                    <a:lstStyle/>
                    <a:p>
                      <a:pPr marL="0" marR="0" algn="just">
                        <a:lnSpc>
                          <a:spcPct val="115000"/>
                        </a:lnSpc>
                        <a:spcBef>
                          <a:spcPts val="0"/>
                        </a:spcBef>
                        <a:spcAft>
                          <a:spcPts val="0"/>
                        </a:spcAft>
                      </a:pPr>
                      <a:r>
                        <a:rPr lang="en-US" sz="1200" dirty="0">
                          <a:solidFill>
                            <a:srgbClr val="333333"/>
                          </a:solidFill>
                          <a:latin typeface="Arial"/>
                          <a:ea typeface="Times New Roman"/>
                          <a:cs typeface="Mangal"/>
                        </a:rPr>
                        <a:t>Bottom-up</a:t>
                      </a:r>
                      <a:endParaRPr lang="en-US" sz="1100" dirty="0">
                        <a:latin typeface="Calibri"/>
                        <a:ea typeface="Calibri"/>
                        <a:cs typeface="Mangal"/>
                      </a:endParaRPr>
                    </a:p>
                  </a:txBody>
                  <a:tcPr marL="0" marR="0" marT="0" marB="0">
                    <a:lnL>
                      <a:noFill/>
                    </a:lnL>
                    <a:lnR>
                      <a:noFill/>
                    </a:lnR>
                    <a:lnT>
                      <a:noFill/>
                    </a:lnT>
                    <a:lnB>
                      <a:noFill/>
                    </a:lnB>
                    <a:solidFill>
                      <a:srgbClr val="FFFFFF"/>
                    </a:solidFill>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mtClean="0"/>
              <a:t>Thx</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Definition of Free Cash Flow</a:t>
            </a:r>
            <a:br>
              <a:rPr lang="en-US" b="1" dirty="0" smtClean="0"/>
            </a:b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 actual cash available with the company, for distribution it to its security holders, is known as free cash flow. A positive free cash flow reveals that the company is generating enough cash to run the enterprise efficiently.</a:t>
            </a:r>
          </a:p>
          <a:p>
            <a:pPr algn="just"/>
            <a:r>
              <a:rPr lang="en-US" dirty="0" smtClean="0"/>
              <a:t> However, the </a:t>
            </a:r>
            <a:r>
              <a:rPr lang="en-US" b="1" dirty="0" smtClean="0"/>
              <a:t>Negative free cash flow</a:t>
            </a:r>
            <a:r>
              <a:rPr lang="en-US" dirty="0" smtClean="0"/>
              <a:t> shows that the company is not able to generate sufficient cash, or it has invested money somewhere else which will generate high returns in the future.</a:t>
            </a: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228599" y="228602"/>
          <a:ext cx="8915400" cy="6324599"/>
        </p:xfrm>
        <a:graphic>
          <a:graphicData uri="http://schemas.openxmlformats.org/drawingml/2006/table">
            <a:tbl>
              <a:tblPr/>
              <a:tblGrid>
                <a:gridCol w="2133601"/>
                <a:gridCol w="3809999"/>
                <a:gridCol w="2971800"/>
              </a:tblGrid>
              <a:tr h="825507">
                <a:tc>
                  <a:txBody>
                    <a:bodyPr/>
                    <a:lstStyle/>
                    <a:p>
                      <a:pPr marL="0" marR="0" algn="ctr">
                        <a:lnSpc>
                          <a:spcPct val="115000"/>
                        </a:lnSpc>
                        <a:spcBef>
                          <a:spcPts val="0"/>
                        </a:spcBef>
                        <a:spcAft>
                          <a:spcPts val="1200"/>
                        </a:spcAft>
                      </a:pPr>
                      <a:r>
                        <a:rPr lang="en-US" sz="1800" b="1" cap="all" dirty="0">
                          <a:solidFill>
                            <a:srgbClr val="222222"/>
                          </a:solidFill>
                          <a:latin typeface="Georgia"/>
                          <a:ea typeface="Calibri"/>
                          <a:cs typeface="Mangal"/>
                        </a:rPr>
                        <a:t>BASIS FOR COMPARISON</a:t>
                      </a:r>
                      <a:endParaRPr lang="en-US" sz="1800" dirty="0">
                        <a:latin typeface="Calibri"/>
                        <a:ea typeface="Calibri"/>
                        <a:cs typeface="Mangal"/>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c>
                  <a:txBody>
                    <a:bodyPr/>
                    <a:lstStyle/>
                    <a:p>
                      <a:pPr marL="0" marR="0" algn="ctr">
                        <a:lnSpc>
                          <a:spcPct val="115000"/>
                        </a:lnSpc>
                        <a:spcBef>
                          <a:spcPts val="0"/>
                        </a:spcBef>
                        <a:spcAft>
                          <a:spcPts val="1200"/>
                        </a:spcAft>
                      </a:pPr>
                      <a:r>
                        <a:rPr lang="en-US" sz="1800" b="1" cap="all">
                          <a:solidFill>
                            <a:srgbClr val="222222"/>
                          </a:solidFill>
                          <a:latin typeface="Georgia"/>
                          <a:ea typeface="Calibri"/>
                          <a:cs typeface="Mangal"/>
                        </a:rPr>
                        <a:t>CASH FLOW</a:t>
                      </a:r>
                      <a:endParaRPr lang="en-US" sz="1800">
                        <a:latin typeface="Calibri"/>
                        <a:ea typeface="Calibri"/>
                        <a:cs typeface="Mangal"/>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c>
                  <a:txBody>
                    <a:bodyPr/>
                    <a:lstStyle/>
                    <a:p>
                      <a:pPr marL="0" marR="0" algn="ctr">
                        <a:lnSpc>
                          <a:spcPct val="115000"/>
                        </a:lnSpc>
                        <a:spcBef>
                          <a:spcPts val="0"/>
                        </a:spcBef>
                        <a:spcAft>
                          <a:spcPts val="1200"/>
                        </a:spcAft>
                      </a:pPr>
                      <a:r>
                        <a:rPr lang="en-US" sz="1800" b="1" cap="all">
                          <a:solidFill>
                            <a:srgbClr val="222222"/>
                          </a:solidFill>
                          <a:latin typeface="Georgia"/>
                          <a:ea typeface="Calibri"/>
                          <a:cs typeface="Mangal"/>
                        </a:rPr>
                        <a:t>FREE CASH FLOW</a:t>
                      </a:r>
                      <a:endParaRPr lang="en-US" sz="1800">
                        <a:latin typeface="Calibri"/>
                        <a:ea typeface="Calibri"/>
                        <a:cs typeface="Mangal"/>
                      </a:endParaRPr>
                    </a:p>
                  </a:txBody>
                  <a:tcPr marL="63500" marR="63500" marT="635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DF7"/>
                    </a:solidFill>
                  </a:tcPr>
                </a:tc>
              </a:tr>
              <a:tr h="1767106">
                <a:tc>
                  <a:txBody>
                    <a:bodyPr/>
                    <a:lstStyle/>
                    <a:p>
                      <a:pPr marL="0" marR="0">
                        <a:lnSpc>
                          <a:spcPct val="115000"/>
                        </a:lnSpc>
                        <a:spcBef>
                          <a:spcPts val="0"/>
                        </a:spcBef>
                        <a:spcAft>
                          <a:spcPts val="1200"/>
                        </a:spcAft>
                      </a:pPr>
                      <a:r>
                        <a:rPr lang="en-US" sz="1800">
                          <a:solidFill>
                            <a:srgbClr val="222222"/>
                          </a:solidFill>
                          <a:latin typeface="Georgia"/>
                          <a:ea typeface="Calibri"/>
                          <a:cs typeface="Mangal"/>
                        </a:rPr>
                        <a:t>Meaning</a:t>
                      </a:r>
                      <a:endParaRPr lang="en-US" sz="180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1200"/>
                        </a:spcAft>
                      </a:pPr>
                      <a:r>
                        <a:rPr lang="en-US" sz="1800" dirty="0">
                          <a:solidFill>
                            <a:srgbClr val="222222"/>
                          </a:solidFill>
                          <a:latin typeface="Georgia"/>
                          <a:ea typeface="Calibri"/>
                          <a:cs typeface="Mangal"/>
                        </a:rPr>
                        <a:t>Movement of cash of an organization, resulting in either increase or decrease of its cash is known as cash flow.</a:t>
                      </a:r>
                      <a:endParaRPr lang="en-US" sz="1800" dirty="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1200"/>
                        </a:spcAft>
                      </a:pPr>
                      <a:r>
                        <a:rPr lang="en-US" sz="1800">
                          <a:solidFill>
                            <a:srgbClr val="222222"/>
                          </a:solidFill>
                          <a:latin typeface="Georgia"/>
                          <a:ea typeface="Calibri"/>
                          <a:cs typeface="Mangal"/>
                        </a:rPr>
                        <a:t>Cash available with the organization to be distributed among security holders is known as free cash flow.</a:t>
                      </a:r>
                      <a:endParaRPr lang="en-US" sz="180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53240">
                <a:tc>
                  <a:txBody>
                    <a:bodyPr/>
                    <a:lstStyle/>
                    <a:p>
                      <a:pPr marL="0" marR="0">
                        <a:lnSpc>
                          <a:spcPct val="115000"/>
                        </a:lnSpc>
                        <a:spcBef>
                          <a:spcPts val="0"/>
                        </a:spcBef>
                        <a:spcAft>
                          <a:spcPts val="1200"/>
                        </a:spcAft>
                      </a:pPr>
                      <a:r>
                        <a:rPr lang="en-US" sz="1800">
                          <a:solidFill>
                            <a:srgbClr val="222222"/>
                          </a:solidFill>
                          <a:latin typeface="Georgia"/>
                          <a:ea typeface="Calibri"/>
                          <a:cs typeface="Mangal"/>
                        </a:rPr>
                        <a:t>Calculation</a:t>
                      </a:r>
                      <a:endParaRPr lang="en-US" sz="180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nSpc>
                          <a:spcPct val="115000"/>
                        </a:lnSpc>
                        <a:spcBef>
                          <a:spcPts val="0"/>
                        </a:spcBef>
                        <a:spcAft>
                          <a:spcPts val="1200"/>
                        </a:spcAft>
                      </a:pPr>
                      <a:r>
                        <a:rPr lang="en-US" sz="1800" dirty="0">
                          <a:solidFill>
                            <a:srgbClr val="222222"/>
                          </a:solidFill>
                          <a:latin typeface="Georgia"/>
                          <a:ea typeface="Calibri"/>
                          <a:cs typeface="Mangal"/>
                        </a:rPr>
                        <a:t>The sum total of Operating, Investing and Financing cash flows.</a:t>
                      </a:r>
                      <a:endParaRPr lang="en-US" sz="1800" dirty="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c>
                  <a:txBody>
                    <a:bodyPr/>
                    <a:lstStyle/>
                    <a:p>
                      <a:pPr marL="0" marR="0">
                        <a:lnSpc>
                          <a:spcPct val="115000"/>
                        </a:lnSpc>
                        <a:spcBef>
                          <a:spcPts val="0"/>
                        </a:spcBef>
                        <a:spcAft>
                          <a:spcPts val="1200"/>
                        </a:spcAft>
                      </a:pPr>
                      <a:r>
                        <a:rPr lang="en-US" sz="1800">
                          <a:solidFill>
                            <a:srgbClr val="222222"/>
                          </a:solidFill>
                          <a:latin typeface="Georgia"/>
                          <a:ea typeface="Calibri"/>
                          <a:cs typeface="Mangal"/>
                        </a:rPr>
                        <a:t>Operating Cash flows less Capital Expenditure.</a:t>
                      </a:r>
                      <a:endParaRPr lang="en-US" sz="180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9F9F9"/>
                    </a:solidFill>
                  </a:tcPr>
                </a:tc>
              </a:tr>
              <a:tr h="1139373">
                <a:tc>
                  <a:txBody>
                    <a:bodyPr/>
                    <a:lstStyle/>
                    <a:p>
                      <a:pPr marL="0" marR="0">
                        <a:lnSpc>
                          <a:spcPct val="115000"/>
                        </a:lnSpc>
                        <a:spcBef>
                          <a:spcPts val="0"/>
                        </a:spcBef>
                        <a:spcAft>
                          <a:spcPts val="1200"/>
                        </a:spcAft>
                      </a:pPr>
                      <a:r>
                        <a:rPr lang="en-US" sz="1800">
                          <a:solidFill>
                            <a:srgbClr val="222222"/>
                          </a:solidFill>
                          <a:latin typeface="Georgia"/>
                          <a:ea typeface="Calibri"/>
                          <a:cs typeface="Mangal"/>
                        </a:rPr>
                        <a:t>Advantage</a:t>
                      </a:r>
                      <a:endParaRPr lang="en-US" sz="180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nSpc>
                          <a:spcPct val="115000"/>
                        </a:lnSpc>
                        <a:spcBef>
                          <a:spcPts val="0"/>
                        </a:spcBef>
                        <a:spcAft>
                          <a:spcPts val="1200"/>
                        </a:spcAft>
                      </a:pPr>
                      <a:r>
                        <a:rPr lang="en-US" sz="1800">
                          <a:solidFill>
                            <a:srgbClr val="222222"/>
                          </a:solidFill>
                          <a:latin typeface="Georgia"/>
                          <a:ea typeface="Calibri"/>
                          <a:cs typeface="Mangal"/>
                        </a:rPr>
                        <a:t>Helpful in determining the liquidity of the company.</a:t>
                      </a:r>
                      <a:endParaRPr lang="en-US" sz="180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nSpc>
                          <a:spcPct val="115000"/>
                        </a:lnSpc>
                        <a:spcBef>
                          <a:spcPts val="0"/>
                        </a:spcBef>
                        <a:spcAft>
                          <a:spcPts val="1200"/>
                        </a:spcAft>
                      </a:pPr>
                      <a:r>
                        <a:rPr lang="en-US" sz="1800">
                          <a:solidFill>
                            <a:srgbClr val="222222"/>
                          </a:solidFill>
                          <a:latin typeface="Georgia"/>
                          <a:ea typeface="Calibri"/>
                          <a:cs typeface="Mangal"/>
                        </a:rPr>
                        <a:t>Helpful in determining a company's financial health.</a:t>
                      </a:r>
                      <a:endParaRPr lang="en-US" sz="180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1139373">
                <a:tc>
                  <a:txBody>
                    <a:bodyPr/>
                    <a:lstStyle/>
                    <a:p>
                      <a:pPr marL="0" marR="0">
                        <a:lnSpc>
                          <a:spcPct val="115000"/>
                        </a:lnSpc>
                        <a:spcBef>
                          <a:spcPts val="0"/>
                        </a:spcBef>
                        <a:spcAft>
                          <a:spcPts val="1200"/>
                        </a:spcAft>
                      </a:pPr>
                      <a:r>
                        <a:rPr lang="en-US" sz="1800">
                          <a:solidFill>
                            <a:srgbClr val="222222"/>
                          </a:solidFill>
                          <a:latin typeface="Georgia"/>
                          <a:ea typeface="Calibri"/>
                          <a:cs typeface="Mangal"/>
                        </a:rPr>
                        <a:t>Scope</a:t>
                      </a:r>
                      <a:endParaRPr lang="en-US" sz="180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nSpc>
                          <a:spcPct val="115000"/>
                        </a:lnSpc>
                        <a:spcBef>
                          <a:spcPts val="0"/>
                        </a:spcBef>
                        <a:spcAft>
                          <a:spcPts val="1200"/>
                        </a:spcAft>
                      </a:pPr>
                      <a:r>
                        <a:rPr lang="en-US" sz="1800">
                          <a:solidFill>
                            <a:srgbClr val="222222"/>
                          </a:solidFill>
                          <a:latin typeface="Georgia"/>
                          <a:ea typeface="Calibri"/>
                          <a:cs typeface="Mangal"/>
                        </a:rPr>
                        <a:t>It is formalistic and common phenomenon.</a:t>
                      </a:r>
                      <a:endParaRPr lang="en-US" sz="180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marL="0" marR="0">
                        <a:lnSpc>
                          <a:spcPct val="115000"/>
                        </a:lnSpc>
                        <a:spcBef>
                          <a:spcPts val="0"/>
                        </a:spcBef>
                        <a:spcAft>
                          <a:spcPts val="1200"/>
                        </a:spcAft>
                      </a:pPr>
                      <a:r>
                        <a:rPr lang="en-US" sz="1800" dirty="0">
                          <a:solidFill>
                            <a:srgbClr val="222222"/>
                          </a:solidFill>
                          <a:latin typeface="Georgia"/>
                          <a:ea typeface="Calibri"/>
                          <a:cs typeface="Mangal"/>
                        </a:rPr>
                        <a:t>It is more comprehensive and realistic to the firm</a:t>
                      </a:r>
                      <a:endParaRPr lang="en-US" sz="1800" dirty="0">
                        <a:latin typeface="Calibri"/>
                        <a:ea typeface="Calibri"/>
                        <a:cs typeface="Mangal"/>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Benefits of Free Cash Flow (FCF)</a:t>
            </a:r>
            <a:br>
              <a:rPr lang="en-US" b="1" dirty="0" smtClean="0"/>
            </a:br>
            <a:endParaRPr lang="en-US" dirty="0"/>
          </a:p>
        </p:txBody>
      </p:sp>
      <p:sp>
        <p:nvSpPr>
          <p:cNvPr id="3" name="Content Placeholder 2"/>
          <p:cNvSpPr>
            <a:spLocks noGrp="1"/>
          </p:cNvSpPr>
          <p:nvPr>
            <p:ph idx="1"/>
          </p:nvPr>
        </p:nvSpPr>
        <p:spPr>
          <a:xfrm>
            <a:off x="457200" y="914400"/>
            <a:ext cx="8229600" cy="5211763"/>
          </a:xfrm>
        </p:spPr>
        <p:txBody>
          <a:bodyPr>
            <a:noAutofit/>
          </a:bodyPr>
          <a:lstStyle/>
          <a:p>
            <a:pPr algn="just"/>
            <a:r>
              <a:rPr lang="en-US" sz="2800" dirty="0" smtClean="0"/>
              <a:t>Because FCF accounts for changes in working capital, it can provide important insights into the value of a company and the health of its fundamental trends. For example, a decrease in accounts payable (outflow) could mean that vendors are requiring faster payment.</a:t>
            </a:r>
          </a:p>
          <a:p>
            <a:pPr algn="just"/>
            <a:r>
              <a:rPr lang="en-US" sz="2800" dirty="0" smtClean="0"/>
              <a:t> A decrease in accounts receivable (inflow) could mean the company is collecting cash from its customers quicker. An increase in inventory (outflow) could indicate a building stockpile of unsold products. Including working capital in a measure of profitability provides an insight that is missing from the income statement.</a:t>
            </a:r>
          </a:p>
          <a:p>
            <a:pPr algn="just"/>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the free cash flow</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Knowing the company’s free cash flow enables management to decide on future ventures that would improve the shareholder value. Additionally, having an abundant FCF indicates that a company is capable of paying their monthly dues. </a:t>
            </a:r>
          </a:p>
          <a:p>
            <a:pPr algn="just"/>
            <a:r>
              <a:rPr lang="en-US" dirty="0" smtClean="0"/>
              <a:t>Companies can also use their FCF to expand business operations or pursue other short-term investments. Compared to earnings per </a:t>
            </a:r>
            <a:r>
              <a:rPr lang="en-US" dirty="0" smtClean="0"/>
              <a:t>share, </a:t>
            </a:r>
            <a:r>
              <a:rPr lang="en-US" dirty="0" smtClean="0"/>
              <a:t>free cash flow is more transparent in showing the company’s potential to produce cash and profits.</a:t>
            </a:r>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Importance of the free cash flow</a:t>
            </a:r>
            <a:endParaRPr lang="en-US" sz="3200" dirty="0"/>
          </a:p>
        </p:txBody>
      </p:sp>
      <p:sp>
        <p:nvSpPr>
          <p:cNvPr id="3" name="Content Placeholder 2"/>
          <p:cNvSpPr>
            <a:spLocks noGrp="1"/>
          </p:cNvSpPr>
          <p:nvPr>
            <p:ph idx="1"/>
          </p:nvPr>
        </p:nvSpPr>
        <p:spPr/>
        <p:txBody>
          <a:bodyPr>
            <a:normAutofit fontScale="92500"/>
          </a:bodyPr>
          <a:lstStyle/>
          <a:p>
            <a:pPr algn="just"/>
            <a:r>
              <a:rPr lang="en-US" dirty="0" smtClean="0"/>
              <a:t>Meanwhile, other entities looking to </a:t>
            </a:r>
            <a:r>
              <a:rPr lang="en-US" dirty="0" smtClean="0"/>
              <a:t>invest</a:t>
            </a:r>
            <a:r>
              <a:rPr lang="en-US" dirty="0" smtClean="0"/>
              <a:t> may likely consider companies that have a healthy free cash flow because of a promising future. </a:t>
            </a:r>
          </a:p>
          <a:p>
            <a:pPr algn="just"/>
            <a:r>
              <a:rPr lang="en-US" dirty="0" smtClean="0"/>
              <a:t>Couple this with a low-valued share price, investors can generally make good investments with companies that have high FCF. Other investors greatly consider FCF compared to other measures because it also serves as an important basis for </a:t>
            </a:r>
            <a:r>
              <a:rPr lang="en-US" u="sng" dirty="0" smtClean="0"/>
              <a:t>stock</a:t>
            </a:r>
            <a:r>
              <a:rPr lang="en-US" dirty="0" smtClean="0"/>
              <a:t> </a:t>
            </a:r>
            <a:r>
              <a:rPr lang="en-US" u="sng" dirty="0" smtClean="0"/>
              <a:t>pricing</a:t>
            </a:r>
            <a:r>
              <a:rPr lang="en-US" dirty="0" smtClean="0"/>
              <a:t>.</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Limitations associated with the free cash flow</a:t>
            </a:r>
            <a:endParaRPr lang="en-US" sz="3600" b="1" dirty="0"/>
          </a:p>
        </p:txBody>
      </p:sp>
      <p:sp>
        <p:nvSpPr>
          <p:cNvPr id="3" name="Content Placeholder 2"/>
          <p:cNvSpPr>
            <a:spLocks noGrp="1"/>
          </p:cNvSpPr>
          <p:nvPr>
            <p:ph idx="1"/>
          </p:nvPr>
        </p:nvSpPr>
        <p:spPr/>
        <p:txBody>
          <a:bodyPr/>
          <a:lstStyle/>
          <a:p>
            <a:pPr algn="just"/>
            <a:r>
              <a:rPr lang="en-US" dirty="0" smtClean="0"/>
              <a:t>The company’s </a:t>
            </a:r>
            <a:r>
              <a:rPr lang="en-US" u="sng" dirty="0" smtClean="0"/>
              <a:t>net income</a:t>
            </a:r>
            <a:r>
              <a:rPr lang="en-US" dirty="0" smtClean="0"/>
              <a:t> greatly affects a company’s free cash flow because it also influences a company’s ability to generate cash from operations. As such, other activities (i.e. those not within the core business operations of a company) from which the company generates income must be scrutinized deeply in order to reflect a more appropriate FCF value.</a:t>
            </a:r>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Limitations associated with the free cash flow</a:t>
            </a:r>
            <a:endParaRPr lang="en-US" sz="3200" dirty="0"/>
          </a:p>
        </p:txBody>
      </p:sp>
      <p:sp>
        <p:nvSpPr>
          <p:cNvPr id="3" name="Content Placeholder 2"/>
          <p:cNvSpPr>
            <a:spLocks noGrp="1"/>
          </p:cNvSpPr>
          <p:nvPr>
            <p:ph idx="1"/>
          </p:nvPr>
        </p:nvSpPr>
        <p:spPr/>
        <p:txBody>
          <a:bodyPr>
            <a:normAutofit fontScale="92500" lnSpcReduction="10000"/>
          </a:bodyPr>
          <a:lstStyle/>
          <a:p>
            <a:pPr algn="just"/>
            <a:r>
              <a:rPr lang="en-US" dirty="0" smtClean="0"/>
              <a:t>On the investors’ side, they must be wary of a company’s policies that affect their declaration of FCF. </a:t>
            </a:r>
          </a:p>
          <a:p>
            <a:pPr algn="just"/>
            <a:r>
              <a:rPr lang="en-US" dirty="0" smtClean="0"/>
              <a:t>For example, some companies lengthen the time to settle their </a:t>
            </a:r>
            <a:r>
              <a:rPr lang="en-US" u="sng" dirty="0" smtClean="0"/>
              <a:t>debts</a:t>
            </a:r>
            <a:r>
              <a:rPr lang="en-US" dirty="0" smtClean="0"/>
              <a:t> to maintain </a:t>
            </a:r>
            <a:r>
              <a:rPr lang="en-US" u="sng" dirty="0" smtClean="0"/>
              <a:t>cash</a:t>
            </a:r>
            <a:r>
              <a:rPr lang="en-US" dirty="0" smtClean="0"/>
              <a:t> or, the opposite; shortening the time they collect debts due to them. Companies also have different guidelines on which assets they declare as capital expenditures, thus affecting the computation of FCF.</a:t>
            </a:r>
          </a:p>
          <a:p>
            <a:pPr algn="just"/>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1202</Words>
  <Application>Microsoft Office PowerPoint</Application>
  <PresentationFormat>On-screen Show (4:3)</PresentationFormat>
  <Paragraphs>134</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Free Cash Flow to Firm (FCFF) and Free Cash Flow to Equity (FCFE)</vt:lpstr>
      <vt:lpstr>Definition of Cash Flow </vt:lpstr>
      <vt:lpstr>Definition of Free Cash Flow </vt:lpstr>
      <vt:lpstr>Slide 4</vt:lpstr>
      <vt:lpstr>Benefits of Free Cash Flow (FCF) </vt:lpstr>
      <vt:lpstr>Importance of the free cash flow</vt:lpstr>
      <vt:lpstr>Importance of the free cash flow</vt:lpstr>
      <vt:lpstr>Limitations associated with the free cash flow</vt:lpstr>
      <vt:lpstr>Limitations associated with the free cash flow</vt:lpstr>
      <vt:lpstr>Types of Free Cash Flow </vt:lpstr>
      <vt:lpstr>1. Free Cash Flow to the Firm (FCFF)  </vt:lpstr>
      <vt:lpstr>Characteristics of FCFE </vt:lpstr>
      <vt:lpstr>The Formula for FCFF: </vt:lpstr>
      <vt:lpstr>Another formula</vt:lpstr>
      <vt:lpstr>2. Free Cash Flow to Equity </vt:lpstr>
      <vt:lpstr>2. Free Cash Flow to Equity </vt:lpstr>
      <vt:lpstr>2. Free Cash Flow to Equity </vt:lpstr>
      <vt:lpstr>Slide 18</vt:lpstr>
      <vt:lpstr>Formula</vt:lpstr>
      <vt:lpstr>Illustration </vt:lpstr>
      <vt:lpstr>Slide 21</vt:lpstr>
      <vt:lpstr>Difference between FCFF and FCFE </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Manish</dc:creator>
  <cp:lastModifiedBy>Manish</cp:lastModifiedBy>
  <cp:revision>4</cp:revision>
  <dcterms:created xsi:type="dcterms:W3CDTF">2006-08-16T00:00:00Z</dcterms:created>
  <dcterms:modified xsi:type="dcterms:W3CDTF">2020-03-05T09:16:00Z</dcterms:modified>
</cp:coreProperties>
</file>