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1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672F6-A0D4-5CB6-C6CE-522A8CEFCC8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D82D3CF-590B-15A1-F85F-4C632417F9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534AD2A-8DF6-71E4-901E-67FF53ED584E}"/>
              </a:ext>
            </a:extLst>
          </p:cNvPr>
          <p:cNvSpPr>
            <a:spLocks noGrp="1"/>
          </p:cNvSpPr>
          <p:nvPr>
            <p:ph type="dt" sz="half" idx="10"/>
          </p:nvPr>
        </p:nvSpPr>
        <p:spPr/>
        <p:txBody>
          <a:bodyPr/>
          <a:lstStyle/>
          <a:p>
            <a:fld id="{69C17473-6DA8-4346-9FA5-0B5635241E95}" type="datetimeFigureOut">
              <a:rPr lang="en-US" smtClean="0"/>
              <a:t>2/3/2025</a:t>
            </a:fld>
            <a:endParaRPr lang="en-US"/>
          </a:p>
        </p:txBody>
      </p:sp>
      <p:sp>
        <p:nvSpPr>
          <p:cNvPr id="5" name="Footer Placeholder 4">
            <a:extLst>
              <a:ext uri="{FF2B5EF4-FFF2-40B4-BE49-F238E27FC236}">
                <a16:creationId xmlns:a16="http://schemas.microsoft.com/office/drawing/2014/main" id="{42C428B7-DCD1-CF8F-1862-2A601B2C95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A78530-9584-D536-AFDE-87BAAFE28B87}"/>
              </a:ext>
            </a:extLst>
          </p:cNvPr>
          <p:cNvSpPr>
            <a:spLocks noGrp="1"/>
          </p:cNvSpPr>
          <p:nvPr>
            <p:ph type="sldNum" sz="quarter" idx="12"/>
          </p:nvPr>
        </p:nvSpPr>
        <p:spPr/>
        <p:txBody>
          <a:bodyPr/>
          <a:lstStyle/>
          <a:p>
            <a:fld id="{B191DB2E-6169-41D3-900C-16E4514A448F}" type="slidenum">
              <a:rPr lang="en-US" smtClean="0"/>
              <a:t>‹#›</a:t>
            </a:fld>
            <a:endParaRPr lang="en-US"/>
          </a:p>
        </p:txBody>
      </p:sp>
    </p:spTree>
    <p:extLst>
      <p:ext uri="{BB962C8B-B14F-4D97-AF65-F5344CB8AC3E}">
        <p14:creationId xmlns:p14="http://schemas.microsoft.com/office/powerpoint/2010/main" val="2578335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2409F-F1FC-55D9-9D73-6FDE16AE12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84E34D8-CEDB-6535-E5F6-3F785DE27A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9F822D-3CE0-F036-6ACD-84DA6A65EA32}"/>
              </a:ext>
            </a:extLst>
          </p:cNvPr>
          <p:cNvSpPr>
            <a:spLocks noGrp="1"/>
          </p:cNvSpPr>
          <p:nvPr>
            <p:ph type="dt" sz="half" idx="10"/>
          </p:nvPr>
        </p:nvSpPr>
        <p:spPr/>
        <p:txBody>
          <a:bodyPr/>
          <a:lstStyle/>
          <a:p>
            <a:fld id="{69C17473-6DA8-4346-9FA5-0B5635241E95}" type="datetimeFigureOut">
              <a:rPr lang="en-US" smtClean="0"/>
              <a:t>2/3/2025</a:t>
            </a:fld>
            <a:endParaRPr lang="en-US"/>
          </a:p>
        </p:txBody>
      </p:sp>
      <p:sp>
        <p:nvSpPr>
          <p:cNvPr id="5" name="Footer Placeholder 4">
            <a:extLst>
              <a:ext uri="{FF2B5EF4-FFF2-40B4-BE49-F238E27FC236}">
                <a16:creationId xmlns:a16="http://schemas.microsoft.com/office/drawing/2014/main" id="{72BF959B-1DE5-ECFF-A49D-D3AE1A3E32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11F083-3D4C-8C62-C7C4-494F59D3E518}"/>
              </a:ext>
            </a:extLst>
          </p:cNvPr>
          <p:cNvSpPr>
            <a:spLocks noGrp="1"/>
          </p:cNvSpPr>
          <p:nvPr>
            <p:ph type="sldNum" sz="quarter" idx="12"/>
          </p:nvPr>
        </p:nvSpPr>
        <p:spPr/>
        <p:txBody>
          <a:bodyPr/>
          <a:lstStyle/>
          <a:p>
            <a:fld id="{B191DB2E-6169-41D3-900C-16E4514A448F}" type="slidenum">
              <a:rPr lang="en-US" smtClean="0"/>
              <a:t>‹#›</a:t>
            </a:fld>
            <a:endParaRPr lang="en-US"/>
          </a:p>
        </p:txBody>
      </p:sp>
    </p:spTree>
    <p:extLst>
      <p:ext uri="{BB962C8B-B14F-4D97-AF65-F5344CB8AC3E}">
        <p14:creationId xmlns:p14="http://schemas.microsoft.com/office/powerpoint/2010/main" val="1449839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5736270-D704-52B3-E493-1536B6C7650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463DECC-C580-A3A7-2927-87993EA54B3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60DBD1-3AEC-EA19-E969-8E0F0F39E8E2}"/>
              </a:ext>
            </a:extLst>
          </p:cNvPr>
          <p:cNvSpPr>
            <a:spLocks noGrp="1"/>
          </p:cNvSpPr>
          <p:nvPr>
            <p:ph type="dt" sz="half" idx="10"/>
          </p:nvPr>
        </p:nvSpPr>
        <p:spPr/>
        <p:txBody>
          <a:bodyPr/>
          <a:lstStyle/>
          <a:p>
            <a:fld id="{69C17473-6DA8-4346-9FA5-0B5635241E95}" type="datetimeFigureOut">
              <a:rPr lang="en-US" smtClean="0"/>
              <a:t>2/3/2025</a:t>
            </a:fld>
            <a:endParaRPr lang="en-US"/>
          </a:p>
        </p:txBody>
      </p:sp>
      <p:sp>
        <p:nvSpPr>
          <p:cNvPr id="5" name="Footer Placeholder 4">
            <a:extLst>
              <a:ext uri="{FF2B5EF4-FFF2-40B4-BE49-F238E27FC236}">
                <a16:creationId xmlns:a16="http://schemas.microsoft.com/office/drawing/2014/main" id="{C65D84DB-6D69-C220-2033-FD4D40F7F0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C4A4F8-69F1-048C-8241-6816C66F68A5}"/>
              </a:ext>
            </a:extLst>
          </p:cNvPr>
          <p:cNvSpPr>
            <a:spLocks noGrp="1"/>
          </p:cNvSpPr>
          <p:nvPr>
            <p:ph type="sldNum" sz="quarter" idx="12"/>
          </p:nvPr>
        </p:nvSpPr>
        <p:spPr/>
        <p:txBody>
          <a:bodyPr/>
          <a:lstStyle/>
          <a:p>
            <a:fld id="{B191DB2E-6169-41D3-900C-16E4514A448F}" type="slidenum">
              <a:rPr lang="en-US" smtClean="0"/>
              <a:t>‹#›</a:t>
            </a:fld>
            <a:endParaRPr lang="en-US"/>
          </a:p>
        </p:txBody>
      </p:sp>
    </p:spTree>
    <p:extLst>
      <p:ext uri="{BB962C8B-B14F-4D97-AF65-F5344CB8AC3E}">
        <p14:creationId xmlns:p14="http://schemas.microsoft.com/office/powerpoint/2010/main" val="3261777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9F42B8-7EE8-DE4C-3CDF-A0BD4B95B0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144851-9163-D9F1-0E11-13D9D949D46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9EAC3B-68BB-3DB6-4BF6-77D85AF6009F}"/>
              </a:ext>
            </a:extLst>
          </p:cNvPr>
          <p:cNvSpPr>
            <a:spLocks noGrp="1"/>
          </p:cNvSpPr>
          <p:nvPr>
            <p:ph type="dt" sz="half" idx="10"/>
          </p:nvPr>
        </p:nvSpPr>
        <p:spPr/>
        <p:txBody>
          <a:bodyPr/>
          <a:lstStyle/>
          <a:p>
            <a:fld id="{69C17473-6DA8-4346-9FA5-0B5635241E95}" type="datetimeFigureOut">
              <a:rPr lang="en-US" smtClean="0"/>
              <a:t>2/3/2025</a:t>
            </a:fld>
            <a:endParaRPr lang="en-US"/>
          </a:p>
        </p:txBody>
      </p:sp>
      <p:sp>
        <p:nvSpPr>
          <p:cNvPr id="5" name="Footer Placeholder 4">
            <a:extLst>
              <a:ext uri="{FF2B5EF4-FFF2-40B4-BE49-F238E27FC236}">
                <a16:creationId xmlns:a16="http://schemas.microsoft.com/office/drawing/2014/main" id="{93341D26-6AEC-F380-F7D6-B15F360ED7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54FDA0-B600-0402-7BC7-16B895996211}"/>
              </a:ext>
            </a:extLst>
          </p:cNvPr>
          <p:cNvSpPr>
            <a:spLocks noGrp="1"/>
          </p:cNvSpPr>
          <p:nvPr>
            <p:ph type="sldNum" sz="quarter" idx="12"/>
          </p:nvPr>
        </p:nvSpPr>
        <p:spPr/>
        <p:txBody>
          <a:bodyPr/>
          <a:lstStyle/>
          <a:p>
            <a:fld id="{B191DB2E-6169-41D3-900C-16E4514A448F}" type="slidenum">
              <a:rPr lang="en-US" smtClean="0"/>
              <a:t>‹#›</a:t>
            </a:fld>
            <a:endParaRPr lang="en-US"/>
          </a:p>
        </p:txBody>
      </p:sp>
    </p:spTree>
    <p:extLst>
      <p:ext uri="{BB962C8B-B14F-4D97-AF65-F5344CB8AC3E}">
        <p14:creationId xmlns:p14="http://schemas.microsoft.com/office/powerpoint/2010/main" val="856570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A78BA-A526-B9C9-6CB1-06961A72E20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10970F8-C7B5-825C-1F02-0009AA1B549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1F888F0-43BC-D50B-A21F-BC1A9D8C3D06}"/>
              </a:ext>
            </a:extLst>
          </p:cNvPr>
          <p:cNvSpPr>
            <a:spLocks noGrp="1"/>
          </p:cNvSpPr>
          <p:nvPr>
            <p:ph type="dt" sz="half" idx="10"/>
          </p:nvPr>
        </p:nvSpPr>
        <p:spPr/>
        <p:txBody>
          <a:bodyPr/>
          <a:lstStyle/>
          <a:p>
            <a:fld id="{69C17473-6DA8-4346-9FA5-0B5635241E95}" type="datetimeFigureOut">
              <a:rPr lang="en-US" smtClean="0"/>
              <a:t>2/3/2025</a:t>
            </a:fld>
            <a:endParaRPr lang="en-US"/>
          </a:p>
        </p:txBody>
      </p:sp>
      <p:sp>
        <p:nvSpPr>
          <p:cNvPr id="5" name="Footer Placeholder 4">
            <a:extLst>
              <a:ext uri="{FF2B5EF4-FFF2-40B4-BE49-F238E27FC236}">
                <a16:creationId xmlns:a16="http://schemas.microsoft.com/office/drawing/2014/main" id="{F611B3E6-1B1F-AA4D-BD84-5A3B48FB0D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C5CCA7-7144-F6C2-9EFA-C6FFCDA78548}"/>
              </a:ext>
            </a:extLst>
          </p:cNvPr>
          <p:cNvSpPr>
            <a:spLocks noGrp="1"/>
          </p:cNvSpPr>
          <p:nvPr>
            <p:ph type="sldNum" sz="quarter" idx="12"/>
          </p:nvPr>
        </p:nvSpPr>
        <p:spPr/>
        <p:txBody>
          <a:bodyPr/>
          <a:lstStyle/>
          <a:p>
            <a:fld id="{B191DB2E-6169-41D3-900C-16E4514A448F}" type="slidenum">
              <a:rPr lang="en-US" smtClean="0"/>
              <a:t>‹#›</a:t>
            </a:fld>
            <a:endParaRPr lang="en-US"/>
          </a:p>
        </p:txBody>
      </p:sp>
    </p:spTree>
    <p:extLst>
      <p:ext uri="{BB962C8B-B14F-4D97-AF65-F5344CB8AC3E}">
        <p14:creationId xmlns:p14="http://schemas.microsoft.com/office/powerpoint/2010/main" val="1851132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BC808-FF67-4198-24A1-04040E647A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FED950-1608-28C8-64FC-68FEFAF59B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ADC5429-E885-C63A-E674-634E04E4B76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0071C0A-0D4F-B799-A7F1-F7990D086BA0}"/>
              </a:ext>
            </a:extLst>
          </p:cNvPr>
          <p:cNvSpPr>
            <a:spLocks noGrp="1"/>
          </p:cNvSpPr>
          <p:nvPr>
            <p:ph type="dt" sz="half" idx="10"/>
          </p:nvPr>
        </p:nvSpPr>
        <p:spPr/>
        <p:txBody>
          <a:bodyPr/>
          <a:lstStyle/>
          <a:p>
            <a:fld id="{69C17473-6DA8-4346-9FA5-0B5635241E95}" type="datetimeFigureOut">
              <a:rPr lang="en-US" smtClean="0"/>
              <a:t>2/3/2025</a:t>
            </a:fld>
            <a:endParaRPr lang="en-US"/>
          </a:p>
        </p:txBody>
      </p:sp>
      <p:sp>
        <p:nvSpPr>
          <p:cNvPr id="6" name="Footer Placeholder 5">
            <a:extLst>
              <a:ext uri="{FF2B5EF4-FFF2-40B4-BE49-F238E27FC236}">
                <a16:creationId xmlns:a16="http://schemas.microsoft.com/office/drawing/2014/main" id="{20F7C7DA-CE49-72DA-E619-CD9EAE90AA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7B6781-F8E3-A0FF-877F-8511AF2090CB}"/>
              </a:ext>
            </a:extLst>
          </p:cNvPr>
          <p:cNvSpPr>
            <a:spLocks noGrp="1"/>
          </p:cNvSpPr>
          <p:nvPr>
            <p:ph type="sldNum" sz="quarter" idx="12"/>
          </p:nvPr>
        </p:nvSpPr>
        <p:spPr/>
        <p:txBody>
          <a:bodyPr/>
          <a:lstStyle/>
          <a:p>
            <a:fld id="{B191DB2E-6169-41D3-900C-16E4514A448F}" type="slidenum">
              <a:rPr lang="en-US" smtClean="0"/>
              <a:t>‹#›</a:t>
            </a:fld>
            <a:endParaRPr lang="en-US"/>
          </a:p>
        </p:txBody>
      </p:sp>
    </p:spTree>
    <p:extLst>
      <p:ext uri="{BB962C8B-B14F-4D97-AF65-F5344CB8AC3E}">
        <p14:creationId xmlns:p14="http://schemas.microsoft.com/office/powerpoint/2010/main" val="3500966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963D9-0E5A-56E0-C6B9-982B1C73CDE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0EA4B20-E862-D233-CCCA-1B64F26CD5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3968DD3-06F3-3FBB-40E1-243F9AC8BA6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371C63F-BE9E-580B-02E9-F920804D9EF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7FCE2A1-3DA7-92EA-575A-F3F38098CF2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A83773D-40CB-750D-86B1-9A4FC14A8A25}"/>
              </a:ext>
            </a:extLst>
          </p:cNvPr>
          <p:cNvSpPr>
            <a:spLocks noGrp="1"/>
          </p:cNvSpPr>
          <p:nvPr>
            <p:ph type="dt" sz="half" idx="10"/>
          </p:nvPr>
        </p:nvSpPr>
        <p:spPr/>
        <p:txBody>
          <a:bodyPr/>
          <a:lstStyle/>
          <a:p>
            <a:fld id="{69C17473-6DA8-4346-9FA5-0B5635241E95}" type="datetimeFigureOut">
              <a:rPr lang="en-US" smtClean="0"/>
              <a:t>2/3/2025</a:t>
            </a:fld>
            <a:endParaRPr lang="en-US"/>
          </a:p>
        </p:txBody>
      </p:sp>
      <p:sp>
        <p:nvSpPr>
          <p:cNvPr id="8" name="Footer Placeholder 7">
            <a:extLst>
              <a:ext uri="{FF2B5EF4-FFF2-40B4-BE49-F238E27FC236}">
                <a16:creationId xmlns:a16="http://schemas.microsoft.com/office/drawing/2014/main" id="{B6DF9DF3-C271-2DA0-9268-0940D66A1D2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B9AABAB-8A4D-079B-D560-80D2AB9C508F}"/>
              </a:ext>
            </a:extLst>
          </p:cNvPr>
          <p:cNvSpPr>
            <a:spLocks noGrp="1"/>
          </p:cNvSpPr>
          <p:nvPr>
            <p:ph type="sldNum" sz="quarter" idx="12"/>
          </p:nvPr>
        </p:nvSpPr>
        <p:spPr/>
        <p:txBody>
          <a:bodyPr/>
          <a:lstStyle/>
          <a:p>
            <a:fld id="{B191DB2E-6169-41D3-900C-16E4514A448F}" type="slidenum">
              <a:rPr lang="en-US" smtClean="0"/>
              <a:t>‹#›</a:t>
            </a:fld>
            <a:endParaRPr lang="en-US"/>
          </a:p>
        </p:txBody>
      </p:sp>
    </p:spTree>
    <p:extLst>
      <p:ext uri="{BB962C8B-B14F-4D97-AF65-F5344CB8AC3E}">
        <p14:creationId xmlns:p14="http://schemas.microsoft.com/office/powerpoint/2010/main" val="807345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6B0A4-1FAB-5CC0-D76C-384A3E4C8A2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8A60636-6664-53BB-3F0E-B6D376553C46}"/>
              </a:ext>
            </a:extLst>
          </p:cNvPr>
          <p:cNvSpPr>
            <a:spLocks noGrp="1"/>
          </p:cNvSpPr>
          <p:nvPr>
            <p:ph type="dt" sz="half" idx="10"/>
          </p:nvPr>
        </p:nvSpPr>
        <p:spPr/>
        <p:txBody>
          <a:bodyPr/>
          <a:lstStyle/>
          <a:p>
            <a:fld id="{69C17473-6DA8-4346-9FA5-0B5635241E95}" type="datetimeFigureOut">
              <a:rPr lang="en-US" smtClean="0"/>
              <a:t>2/3/2025</a:t>
            </a:fld>
            <a:endParaRPr lang="en-US"/>
          </a:p>
        </p:txBody>
      </p:sp>
      <p:sp>
        <p:nvSpPr>
          <p:cNvPr id="4" name="Footer Placeholder 3">
            <a:extLst>
              <a:ext uri="{FF2B5EF4-FFF2-40B4-BE49-F238E27FC236}">
                <a16:creationId xmlns:a16="http://schemas.microsoft.com/office/drawing/2014/main" id="{04E7DA63-BC07-0A15-CC23-F0F38C70852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619A6E0-008F-8851-3636-85D24625FA36}"/>
              </a:ext>
            </a:extLst>
          </p:cNvPr>
          <p:cNvSpPr>
            <a:spLocks noGrp="1"/>
          </p:cNvSpPr>
          <p:nvPr>
            <p:ph type="sldNum" sz="quarter" idx="12"/>
          </p:nvPr>
        </p:nvSpPr>
        <p:spPr/>
        <p:txBody>
          <a:bodyPr/>
          <a:lstStyle/>
          <a:p>
            <a:fld id="{B191DB2E-6169-41D3-900C-16E4514A448F}" type="slidenum">
              <a:rPr lang="en-US" smtClean="0"/>
              <a:t>‹#›</a:t>
            </a:fld>
            <a:endParaRPr lang="en-US"/>
          </a:p>
        </p:txBody>
      </p:sp>
    </p:spTree>
    <p:extLst>
      <p:ext uri="{BB962C8B-B14F-4D97-AF65-F5344CB8AC3E}">
        <p14:creationId xmlns:p14="http://schemas.microsoft.com/office/powerpoint/2010/main" val="3636632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CC1B11-3DF7-5B86-55D5-72DE99FE753F}"/>
              </a:ext>
            </a:extLst>
          </p:cNvPr>
          <p:cNvSpPr>
            <a:spLocks noGrp="1"/>
          </p:cNvSpPr>
          <p:nvPr>
            <p:ph type="dt" sz="half" idx="10"/>
          </p:nvPr>
        </p:nvSpPr>
        <p:spPr/>
        <p:txBody>
          <a:bodyPr/>
          <a:lstStyle/>
          <a:p>
            <a:fld id="{69C17473-6DA8-4346-9FA5-0B5635241E95}" type="datetimeFigureOut">
              <a:rPr lang="en-US" smtClean="0"/>
              <a:t>2/3/2025</a:t>
            </a:fld>
            <a:endParaRPr lang="en-US"/>
          </a:p>
        </p:txBody>
      </p:sp>
      <p:sp>
        <p:nvSpPr>
          <p:cNvPr id="3" name="Footer Placeholder 2">
            <a:extLst>
              <a:ext uri="{FF2B5EF4-FFF2-40B4-BE49-F238E27FC236}">
                <a16:creationId xmlns:a16="http://schemas.microsoft.com/office/drawing/2014/main" id="{F44965B3-547B-CEB5-5667-5B3FB4B1E95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3E81D1D-5486-C899-1B17-F7CFDBC2A11D}"/>
              </a:ext>
            </a:extLst>
          </p:cNvPr>
          <p:cNvSpPr>
            <a:spLocks noGrp="1"/>
          </p:cNvSpPr>
          <p:nvPr>
            <p:ph type="sldNum" sz="quarter" idx="12"/>
          </p:nvPr>
        </p:nvSpPr>
        <p:spPr/>
        <p:txBody>
          <a:bodyPr/>
          <a:lstStyle/>
          <a:p>
            <a:fld id="{B191DB2E-6169-41D3-900C-16E4514A448F}" type="slidenum">
              <a:rPr lang="en-US" smtClean="0"/>
              <a:t>‹#›</a:t>
            </a:fld>
            <a:endParaRPr lang="en-US"/>
          </a:p>
        </p:txBody>
      </p:sp>
    </p:spTree>
    <p:extLst>
      <p:ext uri="{BB962C8B-B14F-4D97-AF65-F5344CB8AC3E}">
        <p14:creationId xmlns:p14="http://schemas.microsoft.com/office/powerpoint/2010/main" val="72085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DBB74-7E6D-0080-0375-8878268CED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36A4BD4-C551-4E74-F41C-2C90E69139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DDAB80C-C73C-F139-CBC9-DBFFFFFF22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90B910-307C-4204-7963-1F855CC3329C}"/>
              </a:ext>
            </a:extLst>
          </p:cNvPr>
          <p:cNvSpPr>
            <a:spLocks noGrp="1"/>
          </p:cNvSpPr>
          <p:nvPr>
            <p:ph type="dt" sz="half" idx="10"/>
          </p:nvPr>
        </p:nvSpPr>
        <p:spPr/>
        <p:txBody>
          <a:bodyPr/>
          <a:lstStyle/>
          <a:p>
            <a:fld id="{69C17473-6DA8-4346-9FA5-0B5635241E95}" type="datetimeFigureOut">
              <a:rPr lang="en-US" smtClean="0"/>
              <a:t>2/3/2025</a:t>
            </a:fld>
            <a:endParaRPr lang="en-US"/>
          </a:p>
        </p:txBody>
      </p:sp>
      <p:sp>
        <p:nvSpPr>
          <p:cNvPr id="6" name="Footer Placeholder 5">
            <a:extLst>
              <a:ext uri="{FF2B5EF4-FFF2-40B4-BE49-F238E27FC236}">
                <a16:creationId xmlns:a16="http://schemas.microsoft.com/office/drawing/2014/main" id="{1E1889A2-D359-9800-B9CB-00FE7B3E8C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EBE828-5055-9375-65D9-6A3D738CAAA6}"/>
              </a:ext>
            </a:extLst>
          </p:cNvPr>
          <p:cNvSpPr>
            <a:spLocks noGrp="1"/>
          </p:cNvSpPr>
          <p:nvPr>
            <p:ph type="sldNum" sz="quarter" idx="12"/>
          </p:nvPr>
        </p:nvSpPr>
        <p:spPr/>
        <p:txBody>
          <a:bodyPr/>
          <a:lstStyle/>
          <a:p>
            <a:fld id="{B191DB2E-6169-41D3-900C-16E4514A448F}" type="slidenum">
              <a:rPr lang="en-US" smtClean="0"/>
              <a:t>‹#›</a:t>
            </a:fld>
            <a:endParaRPr lang="en-US"/>
          </a:p>
        </p:txBody>
      </p:sp>
    </p:spTree>
    <p:extLst>
      <p:ext uri="{BB962C8B-B14F-4D97-AF65-F5344CB8AC3E}">
        <p14:creationId xmlns:p14="http://schemas.microsoft.com/office/powerpoint/2010/main" val="1419511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7BA15-9287-C17F-DE68-6FBD7D73B0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A3FD71-8E49-01FC-8D5D-C8CDFDE6B9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9647333-C553-701A-65D2-FC4E8F0B2E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5BB2FD-9385-870A-4FD2-0681F560A375}"/>
              </a:ext>
            </a:extLst>
          </p:cNvPr>
          <p:cNvSpPr>
            <a:spLocks noGrp="1"/>
          </p:cNvSpPr>
          <p:nvPr>
            <p:ph type="dt" sz="half" idx="10"/>
          </p:nvPr>
        </p:nvSpPr>
        <p:spPr/>
        <p:txBody>
          <a:bodyPr/>
          <a:lstStyle/>
          <a:p>
            <a:fld id="{69C17473-6DA8-4346-9FA5-0B5635241E95}" type="datetimeFigureOut">
              <a:rPr lang="en-US" smtClean="0"/>
              <a:t>2/3/2025</a:t>
            </a:fld>
            <a:endParaRPr lang="en-US"/>
          </a:p>
        </p:txBody>
      </p:sp>
      <p:sp>
        <p:nvSpPr>
          <p:cNvPr id="6" name="Footer Placeholder 5">
            <a:extLst>
              <a:ext uri="{FF2B5EF4-FFF2-40B4-BE49-F238E27FC236}">
                <a16:creationId xmlns:a16="http://schemas.microsoft.com/office/drawing/2014/main" id="{DFAB4E6A-E381-3242-D1E4-B59FE866A7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7A3C80-E751-B0E4-31C2-1753B310E5D3}"/>
              </a:ext>
            </a:extLst>
          </p:cNvPr>
          <p:cNvSpPr>
            <a:spLocks noGrp="1"/>
          </p:cNvSpPr>
          <p:nvPr>
            <p:ph type="sldNum" sz="quarter" idx="12"/>
          </p:nvPr>
        </p:nvSpPr>
        <p:spPr/>
        <p:txBody>
          <a:bodyPr/>
          <a:lstStyle/>
          <a:p>
            <a:fld id="{B191DB2E-6169-41D3-900C-16E4514A448F}" type="slidenum">
              <a:rPr lang="en-US" smtClean="0"/>
              <a:t>‹#›</a:t>
            </a:fld>
            <a:endParaRPr lang="en-US"/>
          </a:p>
        </p:txBody>
      </p:sp>
    </p:spTree>
    <p:extLst>
      <p:ext uri="{BB962C8B-B14F-4D97-AF65-F5344CB8AC3E}">
        <p14:creationId xmlns:p14="http://schemas.microsoft.com/office/powerpoint/2010/main" val="3135934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3E3947-7B40-56F2-A969-56D23EB8FD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0D6DE3F-7B89-75B6-7632-492220C310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F86CF8-604C-A726-169B-AFD542D9AF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9C17473-6DA8-4346-9FA5-0B5635241E95}" type="datetimeFigureOut">
              <a:rPr lang="en-US" smtClean="0"/>
              <a:t>2/3/2025</a:t>
            </a:fld>
            <a:endParaRPr lang="en-US"/>
          </a:p>
        </p:txBody>
      </p:sp>
      <p:sp>
        <p:nvSpPr>
          <p:cNvPr id="5" name="Footer Placeholder 4">
            <a:extLst>
              <a:ext uri="{FF2B5EF4-FFF2-40B4-BE49-F238E27FC236}">
                <a16:creationId xmlns:a16="http://schemas.microsoft.com/office/drawing/2014/main" id="{EA5FA3AE-DB88-3261-6995-3696E7685D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40EFCB0-F905-05C4-F27D-FEA83FF643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191DB2E-6169-41D3-900C-16E4514A448F}" type="slidenum">
              <a:rPr lang="en-US" smtClean="0"/>
              <a:t>‹#›</a:t>
            </a:fld>
            <a:endParaRPr lang="en-US"/>
          </a:p>
        </p:txBody>
      </p:sp>
    </p:spTree>
    <p:extLst>
      <p:ext uri="{BB962C8B-B14F-4D97-AF65-F5344CB8AC3E}">
        <p14:creationId xmlns:p14="http://schemas.microsoft.com/office/powerpoint/2010/main" val="12622983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B2BB9-17D3-28B9-292D-E52C128C887A}"/>
              </a:ext>
            </a:extLst>
          </p:cNvPr>
          <p:cNvSpPr>
            <a:spLocks noGrp="1"/>
          </p:cNvSpPr>
          <p:nvPr>
            <p:ph type="ctrTitle"/>
          </p:nvPr>
        </p:nvSpPr>
        <p:spPr/>
        <p:txBody>
          <a:bodyPr/>
          <a:lstStyle/>
          <a:p>
            <a:r>
              <a:rPr lang="en-US" dirty="0"/>
              <a:t>Banking Complaints and Grievance Redressal</a:t>
            </a:r>
          </a:p>
        </p:txBody>
      </p:sp>
      <p:sp>
        <p:nvSpPr>
          <p:cNvPr id="3" name="Subtitle 2">
            <a:extLst>
              <a:ext uri="{FF2B5EF4-FFF2-40B4-BE49-F238E27FC236}">
                <a16:creationId xmlns:a16="http://schemas.microsoft.com/office/drawing/2014/main" id="{AA3E7C4B-4C11-7D5E-3ECA-F8465300D760}"/>
              </a:ext>
            </a:extLst>
          </p:cNvPr>
          <p:cNvSpPr>
            <a:spLocks noGrp="1"/>
          </p:cNvSpPr>
          <p:nvPr>
            <p:ph type="subTitle" idx="1"/>
          </p:nvPr>
        </p:nvSpPr>
        <p:spPr/>
        <p:txBody>
          <a:bodyPr/>
          <a:lstStyle/>
          <a:p>
            <a:r>
              <a:rPr lang="en-US" dirty="0"/>
              <a:t>Dr Manish Dadhich</a:t>
            </a:r>
          </a:p>
        </p:txBody>
      </p:sp>
    </p:spTree>
    <p:extLst>
      <p:ext uri="{BB962C8B-B14F-4D97-AF65-F5344CB8AC3E}">
        <p14:creationId xmlns:p14="http://schemas.microsoft.com/office/powerpoint/2010/main" val="4035579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50B9D-1655-49D9-C8C2-977C57F78A57}"/>
              </a:ext>
            </a:extLst>
          </p:cNvPr>
          <p:cNvSpPr>
            <a:spLocks noGrp="1"/>
          </p:cNvSpPr>
          <p:nvPr>
            <p:ph type="title"/>
          </p:nvPr>
        </p:nvSpPr>
        <p:spPr/>
        <p:txBody>
          <a:bodyPr>
            <a:normAutofit/>
          </a:bodyPr>
          <a:lstStyle/>
          <a:p>
            <a:pPr algn="ctr"/>
            <a:r>
              <a:rPr lang="en-US" sz="3600" dirty="0"/>
              <a:t>Introduction</a:t>
            </a:r>
          </a:p>
        </p:txBody>
      </p:sp>
      <p:sp>
        <p:nvSpPr>
          <p:cNvPr id="3" name="Content Placeholder 2">
            <a:extLst>
              <a:ext uri="{FF2B5EF4-FFF2-40B4-BE49-F238E27FC236}">
                <a16:creationId xmlns:a16="http://schemas.microsoft.com/office/drawing/2014/main" id="{6661336F-BE34-E555-08C5-92C553FFF6E2}"/>
              </a:ext>
            </a:extLst>
          </p:cNvPr>
          <p:cNvSpPr>
            <a:spLocks noGrp="1"/>
          </p:cNvSpPr>
          <p:nvPr>
            <p:ph idx="1"/>
          </p:nvPr>
        </p:nvSpPr>
        <p:spPr/>
        <p:txBody>
          <a:bodyPr>
            <a:normAutofit/>
          </a:bodyPr>
          <a:lstStyle/>
          <a:p>
            <a:pPr algn="just"/>
            <a:r>
              <a:rPr lang="en-US" sz="3200" dirty="0"/>
              <a:t>In India, banks are obligated to have an effective grievance redressal mechanism for addressing customer complaints. </a:t>
            </a:r>
          </a:p>
          <a:p>
            <a:pPr algn="just"/>
            <a:r>
              <a:rPr lang="en-US" sz="3200" dirty="0"/>
              <a:t>If a customer faces any issue with banking services, there are several ways to lodge a complaint.</a:t>
            </a:r>
          </a:p>
        </p:txBody>
      </p:sp>
    </p:spTree>
    <p:extLst>
      <p:ext uri="{BB962C8B-B14F-4D97-AF65-F5344CB8AC3E}">
        <p14:creationId xmlns:p14="http://schemas.microsoft.com/office/powerpoint/2010/main" val="919107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3461E-73A4-AB92-1F0F-EFB2AE33C69C}"/>
              </a:ext>
            </a:extLst>
          </p:cNvPr>
          <p:cNvSpPr>
            <a:spLocks noGrp="1"/>
          </p:cNvSpPr>
          <p:nvPr>
            <p:ph type="title"/>
          </p:nvPr>
        </p:nvSpPr>
        <p:spPr>
          <a:xfrm>
            <a:off x="838200" y="365126"/>
            <a:ext cx="10515600" cy="888488"/>
          </a:xfrm>
        </p:spPr>
        <p:txBody>
          <a:bodyPr>
            <a:normAutofit/>
          </a:bodyPr>
          <a:lstStyle/>
          <a:p>
            <a:pPr algn="ctr"/>
            <a:r>
              <a:rPr lang="en-US" sz="3200" b="1" dirty="0"/>
              <a:t>Steps to Lodge a Complaint with a Bank in India</a:t>
            </a:r>
          </a:p>
        </p:txBody>
      </p:sp>
      <p:sp>
        <p:nvSpPr>
          <p:cNvPr id="4" name="Rectangle 1">
            <a:extLst>
              <a:ext uri="{FF2B5EF4-FFF2-40B4-BE49-F238E27FC236}">
                <a16:creationId xmlns:a16="http://schemas.microsoft.com/office/drawing/2014/main" id="{1A14F39F-CE38-0DFE-A14D-5141F40E7954}"/>
              </a:ext>
            </a:extLst>
          </p:cNvPr>
          <p:cNvSpPr>
            <a:spLocks noGrp="1" noChangeArrowheads="1"/>
          </p:cNvSpPr>
          <p:nvPr>
            <p:ph idx="1"/>
          </p:nvPr>
        </p:nvSpPr>
        <p:spPr bwMode="auto">
          <a:xfrm>
            <a:off x="838200" y="1185138"/>
            <a:ext cx="10960510"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Step 1: Approach the Bank’s Customer Service</a:t>
            </a:r>
            <a:endParaRPr kumimoji="0" lang="en-US" altLang="en-US" sz="24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Contact Customer Care</a:t>
            </a:r>
            <a:r>
              <a:rPr kumimoji="0" lang="en-US" altLang="en-US" sz="2400" b="0" i="0" u="none" strike="noStrike" cap="none" normalizeH="0" baseline="0" dirty="0">
                <a:ln>
                  <a:noFill/>
                </a:ln>
                <a:solidFill>
                  <a:schemeClr val="tx1"/>
                </a:solidFill>
                <a:effectLst/>
                <a:latin typeface="Arial" panose="020B0604020202020204" pitchFamily="34" charset="0"/>
              </a:rPr>
              <a:t>: The first step is to reach out to the customer care or helpline number of the bank. You can find this number on the bank’s official website, passbooks, or your bank’s mobile app.</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Step 2: Visit the Nearest Branch</a:t>
            </a:r>
            <a:endParaRPr kumimoji="0" lang="en-US" altLang="en-US" sz="24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tx1"/>
                </a:solidFill>
                <a:effectLst/>
                <a:latin typeface="Arial" panose="020B0604020202020204" pitchFamily="34" charset="0"/>
              </a:rPr>
              <a:t>If you are not comfortable with online or phone communication, you can visit the bank’s branch where you hold an account.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Written Complaints</a:t>
            </a:r>
            <a:r>
              <a:rPr kumimoji="0" lang="en-US" altLang="en-US" sz="2400" b="0" i="0" u="none" strike="noStrike" cap="none" normalizeH="0" baseline="0" dirty="0">
                <a:ln>
                  <a:noFill/>
                </a:ln>
                <a:solidFill>
                  <a:schemeClr val="tx1"/>
                </a:solidFill>
                <a:effectLst/>
                <a:latin typeface="Arial" panose="020B0604020202020204" pitchFamily="34" charset="0"/>
              </a:rPr>
              <a:t>: You may be required to submit a written complaint form. The bank will typically provide you with a reference number to track your complaint.</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Step 3: Wait for Resolution</a:t>
            </a:r>
            <a:endParaRPr kumimoji="0" lang="en-US" altLang="en-US" sz="24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tx1"/>
                </a:solidFill>
                <a:effectLst/>
                <a:latin typeface="Arial" panose="020B0604020202020204" pitchFamily="34" charset="0"/>
              </a:rPr>
              <a:t>After lodging the complaint, the bank will acknowledge your issue and assign a timeline for resolution (typically within 30 days).</a:t>
            </a:r>
          </a:p>
          <a:p>
            <a:pPr marL="0" marR="0" lvl="0" indent="0" algn="just" defTabSz="914400" rtl="0" eaLnBrk="0" fontAlgn="base" latinLnBrk="0" hangingPunct="0">
              <a:lnSpc>
                <a:spcPct val="100000"/>
              </a:lnSpc>
              <a:spcBef>
                <a:spcPct val="0"/>
              </a:spcBef>
              <a:spcAft>
                <a:spcPct val="0"/>
              </a:spcAft>
              <a:buClrTx/>
              <a:buSzTx/>
              <a:buNone/>
              <a:tabLst/>
            </a:pPr>
            <a:r>
              <a:rPr kumimoji="0" lang="en-US" altLang="en-US" sz="2400" b="0" i="0" u="none" strike="noStrike" cap="none" normalizeH="0" baseline="0" dirty="0">
                <a:ln>
                  <a:noFill/>
                </a:ln>
                <a:solidFill>
                  <a:schemeClr val="tx1"/>
                </a:solidFill>
                <a:effectLst/>
                <a:latin typeface="Arial" panose="020B0604020202020204" pitchFamily="34" charset="0"/>
              </a:rPr>
              <a:t>Link- https://cms.rbi.org.in/cms/indexpage.html#eng</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04394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89430-4713-83BE-820D-E3A022FBCB31}"/>
              </a:ext>
            </a:extLst>
          </p:cNvPr>
          <p:cNvSpPr>
            <a:spLocks noGrp="1"/>
          </p:cNvSpPr>
          <p:nvPr>
            <p:ph type="title"/>
          </p:nvPr>
        </p:nvSpPr>
        <p:spPr/>
        <p:txBody>
          <a:bodyPr>
            <a:normAutofit/>
          </a:bodyPr>
          <a:lstStyle/>
          <a:p>
            <a:pPr algn="ctr"/>
            <a:r>
              <a:rPr lang="en-US" sz="3200" b="1" dirty="0"/>
              <a:t>What to Include in Your Complaint</a:t>
            </a:r>
          </a:p>
        </p:txBody>
      </p:sp>
      <p:sp>
        <p:nvSpPr>
          <p:cNvPr id="5" name="Rectangle 2">
            <a:extLst>
              <a:ext uri="{FF2B5EF4-FFF2-40B4-BE49-F238E27FC236}">
                <a16:creationId xmlns:a16="http://schemas.microsoft.com/office/drawing/2014/main" id="{EC87FB0A-323C-4CA5-B409-77399823B0E9}"/>
              </a:ext>
            </a:extLst>
          </p:cNvPr>
          <p:cNvSpPr>
            <a:spLocks noGrp="1" noChangeArrowheads="1"/>
          </p:cNvSpPr>
          <p:nvPr>
            <p:ph idx="1"/>
          </p:nvPr>
        </p:nvSpPr>
        <p:spPr bwMode="auto">
          <a:xfrm>
            <a:off x="838200" y="2016136"/>
            <a:ext cx="10813026"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Arial" panose="020B0604020202020204" pitchFamily="34" charset="0"/>
              </a:rPr>
              <a:t>Account Information</a:t>
            </a:r>
            <a:r>
              <a:rPr kumimoji="0" lang="en-US" altLang="en-US" b="0" i="0" u="none" strike="noStrike" cap="none" normalizeH="0" baseline="0" dirty="0">
                <a:ln>
                  <a:noFill/>
                </a:ln>
                <a:solidFill>
                  <a:schemeClr val="tx1"/>
                </a:solidFill>
                <a:effectLst/>
                <a:latin typeface="Arial" panose="020B0604020202020204" pitchFamily="34" charset="0"/>
              </a:rPr>
              <a:t>: Provide your account number, customer ID, and other identification details.</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Arial" panose="020B0604020202020204" pitchFamily="34" charset="0"/>
              </a:rPr>
              <a:t>Complaint Description</a:t>
            </a:r>
            <a:r>
              <a:rPr kumimoji="0" lang="en-US" altLang="en-US" b="0" i="0" u="none" strike="noStrike" cap="none" normalizeH="0" baseline="0" dirty="0">
                <a:ln>
                  <a:noFill/>
                </a:ln>
                <a:solidFill>
                  <a:schemeClr val="tx1"/>
                </a:solidFill>
                <a:effectLst/>
                <a:latin typeface="Arial" panose="020B0604020202020204" pitchFamily="34" charset="0"/>
              </a:rPr>
              <a:t>: Briefly describe the issue, whether it’s about unauthorized transactions, incorrect charges, service delays, or fraud.</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Arial" panose="020B0604020202020204" pitchFamily="34" charset="0"/>
              </a:rPr>
              <a:t>Supporting Documents</a:t>
            </a:r>
            <a:r>
              <a:rPr kumimoji="0" lang="en-US" altLang="en-US" b="0" i="0" u="none" strike="noStrike" cap="none" normalizeH="0" baseline="0" dirty="0">
                <a:ln>
                  <a:noFill/>
                </a:ln>
                <a:solidFill>
                  <a:schemeClr val="tx1"/>
                </a:solidFill>
                <a:effectLst/>
                <a:latin typeface="Arial" panose="020B0604020202020204" pitchFamily="34" charset="0"/>
              </a:rPr>
              <a:t>: Include any documents like bank statements, receipts, or screenshots that support your complaint.</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latin typeface="Arial" panose="020B0604020202020204" pitchFamily="34" charset="0"/>
              </a:rPr>
              <a:t>Contact Details</a:t>
            </a:r>
            <a:r>
              <a:rPr kumimoji="0" lang="en-US" altLang="en-US" b="0" i="0" u="none" strike="noStrike" cap="none" normalizeH="0" baseline="0" dirty="0">
                <a:ln>
                  <a:noFill/>
                </a:ln>
                <a:solidFill>
                  <a:schemeClr val="tx1"/>
                </a:solidFill>
                <a:effectLst/>
                <a:latin typeface="Arial" panose="020B0604020202020204" pitchFamily="34" charset="0"/>
              </a:rPr>
              <a:t>: Ensure you provide your phone number or email to receive updates on the complaint status. s</a:t>
            </a:r>
          </a:p>
        </p:txBody>
      </p:sp>
    </p:spTree>
    <p:extLst>
      <p:ext uri="{BB962C8B-B14F-4D97-AF65-F5344CB8AC3E}">
        <p14:creationId xmlns:p14="http://schemas.microsoft.com/office/powerpoint/2010/main" val="1059767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F1BCD-63A5-3AB6-2E0D-FD99AB3363EE}"/>
              </a:ext>
            </a:extLst>
          </p:cNvPr>
          <p:cNvSpPr>
            <a:spLocks noGrp="1"/>
          </p:cNvSpPr>
          <p:nvPr>
            <p:ph type="title"/>
          </p:nvPr>
        </p:nvSpPr>
        <p:spPr/>
        <p:txBody>
          <a:bodyPr>
            <a:normAutofit/>
          </a:bodyPr>
          <a:lstStyle/>
          <a:p>
            <a:r>
              <a:rPr lang="en-US" sz="3200" b="1" dirty="0"/>
              <a:t>Escalation Process if Complaint is Not Resolved</a:t>
            </a:r>
          </a:p>
        </p:txBody>
      </p:sp>
      <p:sp>
        <p:nvSpPr>
          <p:cNvPr id="3" name="Content Placeholder 2">
            <a:extLst>
              <a:ext uri="{FF2B5EF4-FFF2-40B4-BE49-F238E27FC236}">
                <a16:creationId xmlns:a16="http://schemas.microsoft.com/office/drawing/2014/main" id="{3D21AA33-B327-988C-C151-44F8647044DA}"/>
              </a:ext>
            </a:extLst>
          </p:cNvPr>
          <p:cNvSpPr>
            <a:spLocks noGrp="1"/>
          </p:cNvSpPr>
          <p:nvPr>
            <p:ph idx="1"/>
          </p:nvPr>
        </p:nvSpPr>
        <p:spPr>
          <a:xfrm>
            <a:off x="530943" y="1342103"/>
            <a:ext cx="11326760" cy="5265174"/>
          </a:xfrm>
        </p:spPr>
        <p:txBody>
          <a:bodyPr>
            <a:normAutofit fontScale="92500" lnSpcReduction="20000"/>
          </a:bodyPr>
          <a:lstStyle/>
          <a:p>
            <a:r>
              <a:rPr lang="en-US" dirty="0"/>
              <a:t>If the bank fails to resolve your complaint within the stipulated time frame (usually 30 days), you have the option to escalate the complaint.</a:t>
            </a:r>
          </a:p>
          <a:p>
            <a:pPr>
              <a:buFont typeface="+mj-lt"/>
              <a:buAutoNum type="arabicPeriod"/>
            </a:pPr>
            <a:r>
              <a:rPr lang="en-US" b="1" dirty="0"/>
              <a:t>Step 1: Escalate to the Bank’s Nodal Officer</a:t>
            </a:r>
            <a:endParaRPr lang="en-US" dirty="0"/>
          </a:p>
          <a:p>
            <a:pPr marL="742950" lvl="1" indent="-285750">
              <a:buFont typeface="+mj-lt"/>
              <a:buAutoNum type="arabicPeriod"/>
            </a:pPr>
            <a:r>
              <a:rPr lang="en-US" dirty="0"/>
              <a:t>If your issue is not resolved, you can escalate the complaint to the </a:t>
            </a:r>
            <a:r>
              <a:rPr lang="en-US" b="1" dirty="0"/>
              <a:t>Nodal Officer</a:t>
            </a:r>
            <a:r>
              <a:rPr lang="en-US" dirty="0"/>
              <a:t> of the bank. Each bank has a designated Nodal Officer for handling unresolved complaints.</a:t>
            </a:r>
          </a:p>
          <a:p>
            <a:pPr marL="742950" lvl="1" indent="-285750">
              <a:buFont typeface="+mj-lt"/>
              <a:buAutoNum type="arabicPeriod"/>
            </a:pPr>
            <a:r>
              <a:rPr lang="en-US" dirty="0"/>
              <a:t>You can find the contact details of the Nodal Officer on the bank's website.</a:t>
            </a:r>
          </a:p>
          <a:p>
            <a:pPr>
              <a:buFont typeface="+mj-lt"/>
              <a:buAutoNum type="arabicPeriod"/>
            </a:pPr>
            <a:r>
              <a:rPr lang="en-US" b="1" dirty="0"/>
              <a:t>Step 2: Lodge a Complaint with the Banking Ombudsman</a:t>
            </a:r>
            <a:endParaRPr lang="en-US" dirty="0"/>
          </a:p>
          <a:p>
            <a:pPr marL="742950" lvl="1" indent="-285750">
              <a:buFont typeface="+mj-lt"/>
              <a:buAutoNum type="arabicPeriod"/>
            </a:pPr>
            <a:r>
              <a:rPr lang="en-US" dirty="0"/>
              <a:t>If the Nodal Officer fails to resolve your complaint, or if the complaint remains unresolved for over 30 days, you can approach the </a:t>
            </a:r>
            <a:r>
              <a:rPr lang="en-US" b="1" dirty="0"/>
              <a:t>Banking Ombudsman</a:t>
            </a:r>
            <a:r>
              <a:rPr lang="en-US" dirty="0"/>
              <a:t>.</a:t>
            </a:r>
          </a:p>
          <a:p>
            <a:pPr marL="742950" lvl="1" indent="-285750">
              <a:buFont typeface="+mj-lt"/>
              <a:buAutoNum type="arabicPeriod"/>
            </a:pPr>
            <a:r>
              <a:rPr lang="en-US" dirty="0"/>
              <a:t>The </a:t>
            </a:r>
            <a:r>
              <a:rPr lang="en-US" b="1" dirty="0"/>
              <a:t>Banking Ombudsman</a:t>
            </a:r>
            <a:r>
              <a:rPr lang="en-US" dirty="0"/>
              <a:t> is an independent body set up by the </a:t>
            </a:r>
            <a:r>
              <a:rPr lang="en-US" b="1" dirty="0"/>
              <a:t>RBI</a:t>
            </a:r>
            <a:r>
              <a:rPr lang="en-US" dirty="0"/>
              <a:t> to resolve complaints related to banking services in India.</a:t>
            </a:r>
          </a:p>
          <a:p>
            <a:pPr marL="742950" lvl="1" indent="-285750">
              <a:buFont typeface="+mj-lt"/>
              <a:buAutoNum type="arabicPeriod"/>
            </a:pPr>
            <a:r>
              <a:rPr lang="en-US" dirty="0"/>
              <a:t>You can lodge your complaint with the Banking Ombudsman through:</a:t>
            </a:r>
          </a:p>
          <a:p>
            <a:pPr marL="1143000" lvl="2" indent="-228600">
              <a:buFont typeface="+mj-lt"/>
              <a:buAutoNum type="arabicPeriod"/>
            </a:pPr>
            <a:r>
              <a:rPr lang="en-US" b="1" dirty="0"/>
              <a:t>Online Submission</a:t>
            </a:r>
            <a:r>
              <a:rPr lang="en-US" dirty="0"/>
              <a:t>: Visit the </a:t>
            </a:r>
            <a:r>
              <a:rPr lang="en-US" b="1" dirty="0"/>
              <a:t>RBI's Complaints Management System (CMS)</a:t>
            </a:r>
            <a:r>
              <a:rPr lang="en-US" dirty="0"/>
              <a:t> website to file a complaint online.</a:t>
            </a:r>
          </a:p>
          <a:p>
            <a:pPr marL="1143000" lvl="2" indent="-228600">
              <a:buFont typeface="+mj-lt"/>
              <a:buAutoNum type="arabicPeriod"/>
            </a:pPr>
            <a:r>
              <a:rPr lang="en-US" b="1" dirty="0"/>
              <a:t>Postal Submission</a:t>
            </a:r>
            <a:r>
              <a:rPr lang="en-US" dirty="0"/>
              <a:t>: Send your written complaint to the nearest Banking Ombudsman office.</a:t>
            </a:r>
          </a:p>
          <a:p>
            <a:pPr marL="742950" lvl="1" indent="-285750">
              <a:buFont typeface="+mj-lt"/>
              <a:buAutoNum type="arabicPeriod"/>
            </a:pPr>
            <a:r>
              <a:rPr lang="en-US" b="1" dirty="0"/>
              <a:t>Important</a:t>
            </a:r>
            <a:r>
              <a:rPr lang="en-US" dirty="0"/>
              <a:t>: The Banking Ombudsman is available for complaints related to issues such as poor service, incorrect charges, fraud, non-payment of claims, or other banking-related grievances.</a:t>
            </a:r>
          </a:p>
          <a:p>
            <a:endParaRPr lang="en-US" dirty="0"/>
          </a:p>
        </p:txBody>
      </p:sp>
    </p:spTree>
    <p:extLst>
      <p:ext uri="{BB962C8B-B14F-4D97-AF65-F5344CB8AC3E}">
        <p14:creationId xmlns:p14="http://schemas.microsoft.com/office/powerpoint/2010/main" val="2510629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E51F3-5F59-64E2-4352-CAA146D3E753}"/>
              </a:ext>
            </a:extLst>
          </p:cNvPr>
          <p:cNvSpPr>
            <a:spLocks noGrp="1"/>
          </p:cNvSpPr>
          <p:nvPr>
            <p:ph type="title"/>
          </p:nvPr>
        </p:nvSpPr>
        <p:spPr/>
        <p:txBody>
          <a:bodyPr>
            <a:normAutofit/>
          </a:bodyPr>
          <a:lstStyle/>
          <a:p>
            <a:r>
              <a:rPr lang="en-US" sz="3200" b="1" dirty="0"/>
              <a:t>How to File a Complaint with the Banking Ombudsman:</a:t>
            </a:r>
          </a:p>
        </p:txBody>
      </p:sp>
      <p:sp>
        <p:nvSpPr>
          <p:cNvPr id="4" name="Rectangle 1">
            <a:extLst>
              <a:ext uri="{FF2B5EF4-FFF2-40B4-BE49-F238E27FC236}">
                <a16:creationId xmlns:a16="http://schemas.microsoft.com/office/drawing/2014/main" id="{7E11155A-C79A-C223-EC21-912049135C6D}"/>
              </a:ext>
            </a:extLst>
          </p:cNvPr>
          <p:cNvSpPr>
            <a:spLocks noGrp="1" noChangeArrowheads="1"/>
          </p:cNvSpPr>
          <p:nvPr>
            <p:ph idx="1"/>
          </p:nvPr>
        </p:nvSpPr>
        <p:spPr bwMode="auto">
          <a:xfrm>
            <a:off x="838199" y="1739137"/>
            <a:ext cx="10621297"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Eligibility</a:t>
            </a:r>
            <a:r>
              <a:rPr kumimoji="0" lang="en-US" altLang="en-US" sz="2400" b="0" i="0" u="none" strike="noStrike" cap="none" normalizeH="0" baseline="0" dirty="0">
                <a:ln>
                  <a:noFill/>
                </a:ln>
                <a:solidFill>
                  <a:schemeClr val="tx1"/>
                </a:solidFill>
                <a:effectLst/>
                <a:latin typeface="Arial" panose="020B0604020202020204" pitchFamily="34" charset="0"/>
              </a:rPr>
              <a:t>: The Banking Ombudsman can handle complaints only if the issue has been unresolved for more than 30 days after being raised with the bank or if the bank’s response is unsatisfactory.</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Complaint Submission</a:t>
            </a:r>
            <a:r>
              <a:rPr kumimoji="0" lang="en-US" altLang="en-US" sz="2400" b="0" i="0" u="none" strike="noStrike" cap="none" normalizeH="0" baseline="0" dirty="0">
                <a:ln>
                  <a:noFill/>
                </a:ln>
                <a:solidFill>
                  <a:schemeClr val="tx1"/>
                </a:solidFill>
                <a:effectLst/>
                <a:latin typeface="Arial" panose="020B0604020202020204" pitchFamily="34" charset="0"/>
              </a:rPr>
              <a:t>:</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tx1"/>
                </a:solidFill>
                <a:effectLst/>
                <a:latin typeface="Arial" panose="020B0604020202020204" pitchFamily="34" charset="0"/>
              </a:rPr>
              <a:t>Visit the official </a:t>
            </a:r>
            <a:r>
              <a:rPr kumimoji="0" lang="en-US" altLang="en-US" sz="2400" b="1" i="0" u="none" strike="noStrike" cap="none" normalizeH="0" baseline="0" dirty="0">
                <a:ln>
                  <a:noFill/>
                </a:ln>
                <a:solidFill>
                  <a:schemeClr val="tx1"/>
                </a:solidFill>
                <a:effectLst/>
                <a:latin typeface="Arial" panose="020B0604020202020204" pitchFamily="34" charset="0"/>
              </a:rPr>
              <a:t>RBI CMS portal</a:t>
            </a:r>
            <a:r>
              <a:rPr kumimoji="0" lang="en-US" altLang="en-US" sz="2400" b="0" i="0" u="none" strike="noStrike" cap="none" normalizeH="0" baseline="0" dirty="0">
                <a:ln>
                  <a:noFill/>
                </a:ln>
                <a:solidFill>
                  <a:schemeClr val="tx1"/>
                </a:solidFill>
                <a:effectLst/>
                <a:latin typeface="Arial" panose="020B0604020202020204" pitchFamily="34" charset="0"/>
              </a:rPr>
              <a:t> (https://cms.rbi.org.in) to lodge a complaint online. https://cms.rbi.org.in/cms/indexpage.html#eng</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tx1"/>
                </a:solidFill>
                <a:effectLst/>
                <a:latin typeface="Arial" panose="020B0604020202020204" pitchFamily="34" charset="0"/>
              </a:rPr>
              <a:t>Fill in the required details, including your personal information, bank details, and the nature of the complaint.</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tx1"/>
                </a:solidFill>
                <a:effectLst/>
                <a:latin typeface="Arial" panose="020B0604020202020204" pitchFamily="34" charset="0"/>
              </a:rPr>
              <a:t>Alternatively, you can write a formal letter and send it to the nearest </a:t>
            </a:r>
            <a:r>
              <a:rPr kumimoji="0" lang="en-US" altLang="en-US" sz="2400" b="1" i="0" u="none" strike="noStrike" cap="none" normalizeH="0" baseline="0" dirty="0">
                <a:ln>
                  <a:noFill/>
                </a:ln>
                <a:solidFill>
                  <a:schemeClr val="tx1"/>
                </a:solidFill>
                <a:effectLst/>
                <a:latin typeface="Arial" panose="020B0604020202020204" pitchFamily="34" charset="0"/>
              </a:rPr>
              <a:t>Banking Ombudsman</a:t>
            </a:r>
            <a:r>
              <a:rPr kumimoji="0" lang="en-US" altLang="en-US" sz="2400" b="0" i="0" u="none" strike="noStrike" cap="none" normalizeH="0" baseline="0" dirty="0">
                <a:ln>
                  <a:noFill/>
                </a:ln>
                <a:solidFill>
                  <a:schemeClr val="tx1"/>
                </a:solidFill>
                <a:effectLst/>
                <a:latin typeface="Arial" panose="020B0604020202020204" pitchFamily="34" charset="0"/>
              </a:rPr>
              <a:t> office (contact details can be found on the RBI website).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06890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537879-2D84-B217-5EBB-B9819FAB27A0}"/>
              </a:ext>
            </a:extLst>
          </p:cNvPr>
          <p:cNvSpPr>
            <a:spLocks noGrp="1"/>
          </p:cNvSpPr>
          <p:nvPr>
            <p:ph idx="1"/>
          </p:nvPr>
        </p:nvSpPr>
        <p:spPr>
          <a:xfrm>
            <a:off x="838200" y="589935"/>
            <a:ext cx="10515600" cy="5587028"/>
          </a:xfrm>
        </p:spPr>
        <p:txBody>
          <a:bodyPr>
            <a:normAutofit/>
          </a:bodyPr>
          <a:lstStyle/>
          <a:p>
            <a:pPr marL="0" marR="0">
              <a:lnSpc>
                <a:spcPct val="115000"/>
              </a:lnSpc>
              <a:spcAft>
                <a:spcPts val="800"/>
              </a:spcAft>
            </a:pPr>
            <a:r>
              <a:rPr lang="en-US" sz="2400" b="1" kern="0" dirty="0">
                <a:effectLst/>
                <a:latin typeface="Times New Roman" panose="02020603050405020304" pitchFamily="18" charset="0"/>
                <a:ea typeface="Times New Roman" panose="02020603050405020304" pitchFamily="18" charset="0"/>
                <a:cs typeface="Arial" panose="020B0604020202020204" pitchFamily="34" charset="0"/>
              </a:rPr>
              <a:t>Assertion (A):</a:t>
            </a:r>
            <a:r>
              <a:rPr lang="en-US" sz="2400" kern="0" dirty="0">
                <a:effectLst/>
                <a:latin typeface="Times New Roman" panose="02020603050405020304" pitchFamily="18" charset="0"/>
                <a:ea typeface="Times New Roman" panose="02020603050405020304" pitchFamily="18" charset="0"/>
                <a:cs typeface="Arial" panose="020B0604020202020204" pitchFamily="34" charset="0"/>
              </a:rPr>
              <a:t> While a bank is mandated to resolve complaints within 30 days, this timeframe is not applicable to disputes regarding </a:t>
            </a:r>
            <a:r>
              <a:rPr lang="en-US" sz="2400" b="1" kern="0" dirty="0">
                <a:effectLst/>
                <a:latin typeface="Times New Roman" panose="02020603050405020304" pitchFamily="18" charset="0"/>
                <a:ea typeface="Times New Roman" panose="02020603050405020304" pitchFamily="18" charset="0"/>
                <a:cs typeface="Arial" panose="020B0604020202020204" pitchFamily="34" charset="0"/>
              </a:rPr>
              <a:t>fraud or unauthorized transactions</a:t>
            </a:r>
            <a:r>
              <a:rPr lang="en-US" sz="2400" kern="0" dirty="0">
                <a:effectLst/>
                <a:latin typeface="Times New Roman" panose="02020603050405020304" pitchFamily="18" charset="0"/>
                <a:ea typeface="Times New Roman" panose="02020603050405020304" pitchFamily="18" charset="0"/>
                <a:cs typeface="Arial" panose="020B0604020202020204" pitchFamily="34" charset="0"/>
              </a:rPr>
              <a:t> that require detailed investigations and may take longer.</a:t>
            </a:r>
            <a:br>
              <a:rPr lang="en-US" sz="2400" kern="0" dirty="0">
                <a:effectLst/>
                <a:latin typeface="Times New Roman" panose="02020603050405020304" pitchFamily="18" charset="0"/>
                <a:ea typeface="Times New Roman" panose="02020603050405020304" pitchFamily="18" charset="0"/>
                <a:cs typeface="Arial" panose="020B0604020202020204" pitchFamily="34" charset="0"/>
              </a:rPr>
            </a:br>
            <a:r>
              <a:rPr lang="en-US" sz="2400" b="1" kern="0" dirty="0">
                <a:effectLst/>
                <a:latin typeface="Times New Roman" panose="02020603050405020304" pitchFamily="18" charset="0"/>
                <a:ea typeface="Times New Roman" panose="02020603050405020304" pitchFamily="18" charset="0"/>
                <a:cs typeface="Arial" panose="020B0604020202020204" pitchFamily="34" charset="0"/>
              </a:rPr>
              <a:t>Reason (R):</a:t>
            </a:r>
            <a:r>
              <a:rPr lang="en-US" sz="2400" kern="0" dirty="0">
                <a:effectLst/>
                <a:latin typeface="Times New Roman" panose="02020603050405020304" pitchFamily="18" charset="0"/>
                <a:ea typeface="Times New Roman" panose="02020603050405020304" pitchFamily="18" charset="0"/>
                <a:cs typeface="Arial" panose="020B0604020202020204" pitchFamily="34" charset="0"/>
              </a:rPr>
              <a:t> The Reserve Bank of India allows banks more time to resolve complaints related to fraud because these complaints involve the examination of transaction history and verification processes, which are inherently more complex.</a:t>
            </a:r>
            <a:br>
              <a:rPr lang="en-US" sz="2400" kern="0" dirty="0">
                <a:effectLst/>
                <a:latin typeface="Times New Roman" panose="02020603050405020304" pitchFamily="18" charset="0"/>
                <a:ea typeface="Times New Roman" panose="02020603050405020304" pitchFamily="18" charset="0"/>
                <a:cs typeface="Arial" panose="020B0604020202020204" pitchFamily="34" charset="0"/>
              </a:rPr>
            </a:br>
            <a:r>
              <a:rPr lang="en-US" sz="2400" kern="0" dirty="0">
                <a:effectLst/>
                <a:latin typeface="Times New Roman" panose="02020603050405020304" pitchFamily="18" charset="0"/>
                <a:ea typeface="Times New Roman" panose="02020603050405020304" pitchFamily="18" charset="0"/>
                <a:cs typeface="Arial" panose="020B0604020202020204" pitchFamily="34" charset="0"/>
              </a:rPr>
              <a:t>A) Both A and R are true, and R is the correct explanation for A.</a:t>
            </a:r>
            <a:br>
              <a:rPr lang="en-US" sz="2400" kern="0" dirty="0">
                <a:effectLst/>
                <a:latin typeface="Times New Roman" panose="02020603050405020304" pitchFamily="18" charset="0"/>
                <a:ea typeface="Times New Roman" panose="02020603050405020304" pitchFamily="18" charset="0"/>
                <a:cs typeface="Arial" panose="020B0604020202020204" pitchFamily="34" charset="0"/>
              </a:rPr>
            </a:br>
            <a:r>
              <a:rPr lang="en-US" sz="2400" kern="0" dirty="0">
                <a:effectLst/>
                <a:latin typeface="Times New Roman" panose="02020603050405020304" pitchFamily="18" charset="0"/>
                <a:ea typeface="Times New Roman" panose="02020603050405020304" pitchFamily="18" charset="0"/>
                <a:cs typeface="Arial" panose="020B0604020202020204" pitchFamily="34" charset="0"/>
              </a:rPr>
              <a:t>B) Both A and R are true, but R is not the correct explanation for A.</a:t>
            </a:r>
            <a:br>
              <a:rPr lang="en-US" sz="2400" kern="0" dirty="0">
                <a:effectLst/>
                <a:latin typeface="Times New Roman" panose="02020603050405020304" pitchFamily="18" charset="0"/>
                <a:ea typeface="Times New Roman" panose="02020603050405020304" pitchFamily="18" charset="0"/>
                <a:cs typeface="Arial" panose="020B0604020202020204" pitchFamily="34" charset="0"/>
              </a:rPr>
            </a:br>
            <a:r>
              <a:rPr lang="en-US" sz="2400" kern="0" dirty="0">
                <a:effectLst/>
                <a:latin typeface="Times New Roman" panose="02020603050405020304" pitchFamily="18" charset="0"/>
                <a:ea typeface="Times New Roman" panose="02020603050405020304" pitchFamily="18" charset="0"/>
                <a:cs typeface="Arial" panose="020B0604020202020204" pitchFamily="34" charset="0"/>
              </a:rPr>
              <a:t>C) A is true, but R is false.</a:t>
            </a:r>
            <a:br>
              <a:rPr lang="en-US" sz="2400" kern="0" dirty="0">
                <a:effectLst/>
                <a:latin typeface="Times New Roman" panose="02020603050405020304" pitchFamily="18" charset="0"/>
                <a:ea typeface="Times New Roman" panose="02020603050405020304" pitchFamily="18" charset="0"/>
                <a:cs typeface="Arial" panose="020B0604020202020204" pitchFamily="34" charset="0"/>
              </a:rPr>
            </a:br>
            <a:r>
              <a:rPr lang="en-US" sz="2400" kern="0" dirty="0">
                <a:effectLst/>
                <a:latin typeface="Times New Roman" panose="02020603050405020304" pitchFamily="18" charset="0"/>
                <a:ea typeface="Times New Roman" panose="02020603050405020304" pitchFamily="18" charset="0"/>
                <a:cs typeface="Arial" panose="020B0604020202020204" pitchFamily="34" charset="0"/>
              </a:rPr>
              <a:t>D) A is false, but R is true.</a:t>
            </a:r>
            <a:endParaRPr lang="en-US" sz="2400" kern="100" dirty="0">
              <a:effectLst/>
              <a:latin typeface="Aptos" panose="020B0004020202020204" pitchFamily="34" charset="0"/>
              <a:ea typeface="Aptos" panose="020B0004020202020204" pitchFamily="34" charset="0"/>
              <a:cs typeface="Arial" panose="020B0604020202020204" pitchFamily="34" charset="0"/>
            </a:endParaRPr>
          </a:p>
          <a:p>
            <a:pPr marL="0" marR="0">
              <a:lnSpc>
                <a:spcPct val="115000"/>
              </a:lnSpc>
              <a:spcAft>
                <a:spcPts val="800"/>
              </a:spcAft>
            </a:pPr>
            <a:r>
              <a:rPr lang="en-US" sz="2400" b="1" kern="0" dirty="0">
                <a:effectLst/>
                <a:latin typeface="Times New Roman" panose="02020603050405020304" pitchFamily="18" charset="0"/>
                <a:ea typeface="Times New Roman" panose="02020603050405020304" pitchFamily="18" charset="0"/>
                <a:cs typeface="Arial" panose="020B0604020202020204" pitchFamily="34" charset="0"/>
              </a:rPr>
              <a:t>Answer: </a:t>
            </a:r>
            <a:r>
              <a:rPr lang="en-US" sz="2400" kern="0" dirty="0">
                <a:effectLst/>
                <a:latin typeface="Times New Roman" panose="02020603050405020304" pitchFamily="18" charset="0"/>
                <a:ea typeface="Times New Roman" panose="02020603050405020304" pitchFamily="18" charset="0"/>
                <a:cs typeface="Arial" panose="020B0604020202020204" pitchFamily="34" charset="0"/>
              </a:rPr>
              <a:t>A) Both A and R are true, and R is the correct explanation for A.</a:t>
            </a:r>
            <a:endParaRPr lang="en-US" sz="2400" kern="100" dirty="0">
              <a:effectLst/>
              <a:latin typeface="Aptos" panose="020B0004020202020204" pitchFamily="34" charset="0"/>
              <a:ea typeface="Aptos" panose="020B0004020202020204" pitchFamily="34" charset="0"/>
              <a:cs typeface="Arial" panose="020B0604020202020204" pitchFamily="34" charset="0"/>
            </a:endParaRPr>
          </a:p>
          <a:p>
            <a:endParaRPr lang="en-US" sz="3600" dirty="0"/>
          </a:p>
        </p:txBody>
      </p:sp>
    </p:spTree>
    <p:extLst>
      <p:ext uri="{BB962C8B-B14F-4D97-AF65-F5344CB8AC3E}">
        <p14:creationId xmlns:p14="http://schemas.microsoft.com/office/powerpoint/2010/main" val="4290575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B28BAD-3BFA-A83F-8852-953BB102F8CE}"/>
              </a:ext>
            </a:extLst>
          </p:cNvPr>
          <p:cNvSpPr>
            <a:spLocks noGrp="1"/>
          </p:cNvSpPr>
          <p:nvPr>
            <p:ph idx="1"/>
          </p:nvPr>
        </p:nvSpPr>
        <p:spPr/>
        <p:txBody>
          <a:bodyPr>
            <a:normAutofit/>
          </a:bodyPr>
          <a:lstStyle/>
          <a:p>
            <a:pPr marL="0" indent="0" algn="ctr">
              <a:buNone/>
            </a:pPr>
            <a:r>
              <a:rPr lang="en-US" sz="5400" dirty="0"/>
              <a:t>Thank You</a:t>
            </a:r>
          </a:p>
        </p:txBody>
      </p:sp>
    </p:spTree>
    <p:extLst>
      <p:ext uri="{BB962C8B-B14F-4D97-AF65-F5344CB8AC3E}">
        <p14:creationId xmlns:p14="http://schemas.microsoft.com/office/powerpoint/2010/main" val="9989143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TotalTime>
  <Words>817</Words>
  <Application>Microsoft Office PowerPoint</Application>
  <PresentationFormat>Widescreen</PresentationFormat>
  <Paragraphs>40</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Aptos Display</vt:lpstr>
      <vt:lpstr>Arial</vt:lpstr>
      <vt:lpstr>Times New Roman</vt:lpstr>
      <vt:lpstr>Office Theme</vt:lpstr>
      <vt:lpstr>Banking Complaints and Grievance Redressal</vt:lpstr>
      <vt:lpstr>Introduction</vt:lpstr>
      <vt:lpstr>Steps to Lodge a Complaint with a Bank in India</vt:lpstr>
      <vt:lpstr>What to Include in Your Complaint</vt:lpstr>
      <vt:lpstr>Escalation Process if Complaint is Not Resolved</vt:lpstr>
      <vt:lpstr>How to File a Complaint with the Banking Ombudsman: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Manish Dadhich</dc:creator>
  <cp:lastModifiedBy>Manish Dadhich</cp:lastModifiedBy>
  <cp:revision>8</cp:revision>
  <dcterms:created xsi:type="dcterms:W3CDTF">2025-01-31T06:52:04Z</dcterms:created>
  <dcterms:modified xsi:type="dcterms:W3CDTF">2025-02-03T04:25:53Z</dcterms:modified>
</cp:coreProperties>
</file>