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4" r:id="rId4"/>
    <p:sldId id="259" r:id="rId5"/>
    <p:sldId id="268" r:id="rId6"/>
    <p:sldId id="266" r:id="rId7"/>
    <p:sldId id="269" r:id="rId8"/>
    <p:sldId id="265" r:id="rId9"/>
    <p:sldId id="267"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70"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47" autoAdjust="0"/>
    <p:restoredTop sz="94660"/>
  </p:normalViewPr>
  <p:slideViewPr>
    <p:cSldViewPr>
      <p:cViewPr varScale="1">
        <p:scale>
          <a:sx n="63" d="100"/>
          <a:sy n="63" d="100"/>
        </p:scale>
        <p:origin x="912"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3/27/2023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1D8BD707-D9CF-40AE-B4C6-C98DA3205C09}"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3/27/2023</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3/27/2023</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accountlearning.com/roles-duties-responsibilities-of-board-of-director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81001"/>
            <a:ext cx="7772400" cy="1470025"/>
          </a:xfrm>
        </p:spPr>
        <p:txBody>
          <a:bodyPr>
            <a:normAutofit/>
          </a:bodyPr>
          <a:lstStyle/>
          <a:p>
            <a:r>
              <a:rPr lang="en-US" sz="5400" dirty="0"/>
              <a:t>CAPITAL MARKET</a:t>
            </a:r>
          </a:p>
        </p:txBody>
      </p:sp>
      <p:sp>
        <p:nvSpPr>
          <p:cNvPr id="3" name="Subtitle 2"/>
          <p:cNvSpPr>
            <a:spLocks noGrp="1"/>
          </p:cNvSpPr>
          <p:nvPr>
            <p:ph type="subTitle" idx="1"/>
          </p:nvPr>
        </p:nvSpPr>
        <p:spPr>
          <a:xfrm>
            <a:off x="6858000" y="4038600"/>
            <a:ext cx="2819400" cy="914400"/>
          </a:xfrm>
        </p:spPr>
        <p:txBody>
          <a:bodyPr>
            <a:normAutofit fontScale="70000" lnSpcReduction="20000"/>
          </a:bodyPr>
          <a:lstStyle/>
          <a:p>
            <a:pPr algn="r">
              <a:defRPr/>
            </a:pPr>
            <a:r>
              <a:rPr lang="en-US" b="1" dirty="0">
                <a:solidFill>
                  <a:schemeClr val="tx1"/>
                </a:solidFill>
              </a:rPr>
              <a:t>Dr. Manish </a:t>
            </a:r>
            <a:r>
              <a:rPr lang="en-US" b="1" dirty="0" err="1">
                <a:solidFill>
                  <a:schemeClr val="tx1"/>
                </a:solidFill>
              </a:rPr>
              <a:t>Dadhich</a:t>
            </a:r>
            <a:endParaRPr lang="en-US" b="1" dirty="0">
              <a:solidFill>
                <a:schemeClr val="tx1"/>
              </a:solidFill>
            </a:endParaRPr>
          </a:p>
          <a:p>
            <a:pPr algn="r">
              <a:defRPr/>
            </a:pPr>
            <a:r>
              <a:rPr lang="en-US" b="1" dirty="0">
                <a:solidFill>
                  <a:schemeClr val="tx1"/>
                </a:solidFill>
              </a:rPr>
              <a:t>Ph. D, M. Com, NET                                                                                               MBA, NET, SET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B20657-96F3-A900-792D-E584BCE4BB39}"/>
              </a:ext>
            </a:extLst>
          </p:cNvPr>
          <p:cNvSpPr>
            <a:spLocks noGrp="1"/>
          </p:cNvSpPr>
          <p:nvPr>
            <p:ph idx="1"/>
          </p:nvPr>
        </p:nvSpPr>
        <p:spPr>
          <a:xfrm>
            <a:off x="609600" y="1143001"/>
            <a:ext cx="10972800" cy="4864292"/>
          </a:xfrm>
        </p:spPr>
        <p:txBody>
          <a:bodyPr>
            <a:normAutofit/>
          </a:bodyPr>
          <a:lstStyle/>
          <a:p>
            <a:pPr marL="109728" indent="0" algn="just">
              <a:buNone/>
            </a:pPr>
            <a:r>
              <a:rPr lang="en-US" b="1" i="0" dirty="0">
                <a:solidFill>
                  <a:srgbClr val="333333"/>
                </a:solidFill>
                <a:effectLst/>
                <a:latin typeface="Verdana" panose="020B0604030504040204" pitchFamily="34" charset="0"/>
              </a:rPr>
              <a:t>1. Stock Exchange</a:t>
            </a:r>
            <a:endParaRPr lang="en-US" b="0" i="0" dirty="0">
              <a:solidFill>
                <a:srgbClr val="333333"/>
              </a:solidFill>
              <a:effectLst/>
              <a:latin typeface="Verdana" panose="020B0604030504040204" pitchFamily="34" charset="0"/>
            </a:endParaRPr>
          </a:p>
          <a:p>
            <a:pPr algn="just"/>
            <a:r>
              <a:rPr lang="en-US" b="0" i="0" dirty="0">
                <a:solidFill>
                  <a:srgbClr val="333333"/>
                </a:solidFill>
                <a:effectLst/>
                <a:latin typeface="Verdana" panose="020B0604030504040204" pitchFamily="34" charset="0"/>
              </a:rPr>
              <a:t>A stock exchange is an organized marketplace or facility that brings buyers and sellers together and facilitates the sale and purchase of stocks. It makes sure that trading transactions are done in an efficient, orderly, fair, and transparent manner. </a:t>
            </a:r>
          </a:p>
          <a:p>
            <a:pPr algn="just"/>
            <a:r>
              <a:rPr lang="en-US" b="0" i="0" dirty="0">
                <a:solidFill>
                  <a:srgbClr val="333333"/>
                </a:solidFill>
                <a:effectLst/>
                <a:latin typeface="Verdana" panose="020B0604030504040204" pitchFamily="34" charset="0"/>
              </a:rPr>
              <a:t>It enforces rules and regulations that its publicly listed companies and trading participants must strictly abide by.</a:t>
            </a:r>
          </a:p>
          <a:p>
            <a:pPr algn="just"/>
            <a:r>
              <a:rPr lang="en-US" b="0" i="0" dirty="0">
                <a:solidFill>
                  <a:srgbClr val="333333"/>
                </a:solidFill>
                <a:effectLst/>
                <a:latin typeface="Verdana" panose="020B0604030504040204" pitchFamily="34" charset="0"/>
              </a:rPr>
              <a:t> In this way, the National Stock Exchange, for instance, fulfills its function as the “guardian” of the Indian stock market.</a:t>
            </a:r>
          </a:p>
          <a:p>
            <a:pPr algn="just"/>
            <a:endParaRPr lang="en-US" dirty="0"/>
          </a:p>
        </p:txBody>
      </p:sp>
      <p:sp>
        <p:nvSpPr>
          <p:cNvPr id="3" name="Title 2">
            <a:extLst>
              <a:ext uri="{FF2B5EF4-FFF2-40B4-BE49-F238E27FC236}">
                <a16:creationId xmlns:a16="http://schemas.microsoft.com/office/drawing/2014/main" id="{00893986-470F-8F6E-99D8-D3C55D69714D}"/>
              </a:ext>
            </a:extLst>
          </p:cNvPr>
          <p:cNvSpPr>
            <a:spLocks noGrp="1"/>
          </p:cNvSpPr>
          <p:nvPr>
            <p:ph type="title"/>
          </p:nvPr>
        </p:nvSpPr>
        <p:spPr/>
        <p:txBody>
          <a:bodyPr>
            <a:normAutofit fontScale="90000"/>
          </a:bodyPr>
          <a:lstStyle/>
          <a:p>
            <a:r>
              <a:rPr lang="en-US" i="0" dirty="0">
                <a:solidFill>
                  <a:schemeClr val="tx1"/>
                </a:solidFill>
                <a:effectLst/>
                <a:latin typeface="Verdana" panose="020B0604030504040204" pitchFamily="34" charset="0"/>
              </a:rPr>
              <a:t>Indian Capital Market Participants</a:t>
            </a:r>
            <a:br>
              <a:rPr lang="en-US" i="0" dirty="0">
                <a:solidFill>
                  <a:schemeClr val="tx1"/>
                </a:solidFill>
                <a:effectLst/>
                <a:latin typeface="Verdana" panose="020B0604030504040204" pitchFamily="34" charset="0"/>
              </a:rPr>
            </a:br>
            <a:endParaRPr lang="en-US" dirty="0">
              <a:solidFill>
                <a:schemeClr val="tx1"/>
              </a:solidFill>
            </a:endParaRPr>
          </a:p>
        </p:txBody>
      </p:sp>
    </p:spTree>
    <p:extLst>
      <p:ext uri="{BB962C8B-B14F-4D97-AF65-F5344CB8AC3E}">
        <p14:creationId xmlns:p14="http://schemas.microsoft.com/office/powerpoint/2010/main" val="4173425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34A1E-417E-27A3-AE3A-24E918ABF0F9}"/>
              </a:ext>
            </a:extLst>
          </p:cNvPr>
          <p:cNvSpPr>
            <a:spLocks noGrp="1"/>
          </p:cNvSpPr>
          <p:nvPr>
            <p:ph idx="1"/>
          </p:nvPr>
        </p:nvSpPr>
        <p:spPr/>
        <p:txBody>
          <a:bodyPr>
            <a:normAutofit lnSpcReduction="10000"/>
          </a:bodyPr>
          <a:lstStyle/>
          <a:p>
            <a:pPr algn="just"/>
            <a:r>
              <a:rPr lang="en-US" sz="3200" b="0" i="0" dirty="0">
                <a:solidFill>
                  <a:srgbClr val="333333"/>
                </a:solidFill>
                <a:effectLst/>
                <a:latin typeface="Verdana" panose="020B0604030504040204" pitchFamily="34" charset="0"/>
              </a:rPr>
              <a:t>Investors, also referred to as stockholders or shareholders, are those who own shares of stock of a publicly listed company.  </a:t>
            </a:r>
          </a:p>
          <a:p>
            <a:pPr algn="just"/>
            <a:r>
              <a:rPr lang="en-US" sz="3200" b="0" i="0" dirty="0">
                <a:solidFill>
                  <a:srgbClr val="333333"/>
                </a:solidFill>
                <a:effectLst/>
                <a:latin typeface="Verdana" panose="020B0604030504040204" pitchFamily="34" charset="0"/>
              </a:rPr>
              <a:t>They are accorded certain privileges like the right to fair and equal treatment, the right to vote and exercise related rights, and the right to receive dividends and other benefits due to stockholders. They are classified as either retail or institutional, and local or foreign.</a:t>
            </a:r>
            <a:endParaRPr lang="en-US" sz="3200" dirty="0"/>
          </a:p>
        </p:txBody>
      </p:sp>
      <p:sp>
        <p:nvSpPr>
          <p:cNvPr id="3" name="Title 2">
            <a:extLst>
              <a:ext uri="{FF2B5EF4-FFF2-40B4-BE49-F238E27FC236}">
                <a16:creationId xmlns:a16="http://schemas.microsoft.com/office/drawing/2014/main" id="{A1359F43-37F8-9C13-92A0-308249EF3F99}"/>
              </a:ext>
            </a:extLst>
          </p:cNvPr>
          <p:cNvSpPr>
            <a:spLocks noGrp="1"/>
          </p:cNvSpPr>
          <p:nvPr>
            <p:ph type="title"/>
          </p:nvPr>
        </p:nvSpPr>
        <p:spPr/>
        <p:txBody>
          <a:bodyPr/>
          <a:lstStyle/>
          <a:p>
            <a:r>
              <a:rPr lang="en-US" dirty="0"/>
              <a:t>2. </a:t>
            </a:r>
            <a:r>
              <a:rPr lang="en-US" b="1" i="0" dirty="0">
                <a:solidFill>
                  <a:srgbClr val="333333"/>
                </a:solidFill>
                <a:effectLst/>
                <a:latin typeface="Verdana" panose="020B0604030504040204" pitchFamily="34" charset="0"/>
              </a:rPr>
              <a:t>Investors</a:t>
            </a:r>
            <a:endParaRPr lang="en-US" dirty="0"/>
          </a:p>
        </p:txBody>
      </p:sp>
    </p:spTree>
    <p:extLst>
      <p:ext uri="{BB962C8B-B14F-4D97-AF65-F5344CB8AC3E}">
        <p14:creationId xmlns:p14="http://schemas.microsoft.com/office/powerpoint/2010/main" val="1995731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AE31559-49A8-FAD7-9B8C-B45EA5EEB7BC}"/>
              </a:ext>
            </a:extLst>
          </p:cNvPr>
          <p:cNvSpPr>
            <a:spLocks noGrp="1"/>
          </p:cNvSpPr>
          <p:nvPr>
            <p:ph idx="1"/>
          </p:nvPr>
        </p:nvSpPr>
        <p:spPr/>
        <p:txBody>
          <a:bodyPr>
            <a:normAutofit fontScale="92500" lnSpcReduction="20000"/>
          </a:bodyPr>
          <a:lstStyle/>
          <a:p>
            <a:pPr algn="just"/>
            <a:r>
              <a:rPr lang="en-US" sz="3200" b="0" i="0" dirty="0">
                <a:solidFill>
                  <a:srgbClr val="333333"/>
                </a:solidFill>
                <a:effectLst/>
                <a:latin typeface="Verdana" panose="020B0604030504040204" pitchFamily="34" charset="0"/>
              </a:rPr>
              <a:t>A stockbroker or trading participant is licensed by the Securities and Exchange Commission (SEC) and is entitled to trade at the Exchange. </a:t>
            </a:r>
          </a:p>
          <a:p>
            <a:pPr algn="just"/>
            <a:r>
              <a:rPr lang="en-US" sz="3200" b="0" i="0" dirty="0">
                <a:solidFill>
                  <a:srgbClr val="333333"/>
                </a:solidFill>
                <a:effectLst/>
                <a:latin typeface="Verdana" panose="020B0604030504040204" pitchFamily="34" charset="0"/>
              </a:rPr>
              <a:t>They act as an agent between a buyer and seller of stocks in the market. For their services as stockbrokers, they receive from their clients either a buying or a selling commission.</a:t>
            </a:r>
          </a:p>
          <a:p>
            <a:pPr algn="just">
              <a:buFont typeface="Arial" panose="020B0604020202020204" pitchFamily="34" charset="0"/>
              <a:buChar char="•"/>
            </a:pPr>
            <a:r>
              <a:rPr lang="en-US" sz="2600" b="0" i="0" dirty="0">
                <a:effectLst/>
                <a:latin typeface="Verdana" panose="020B0604030504040204" pitchFamily="34" charset="0"/>
              </a:rPr>
              <a:t>Traditional – those who assign a licensed salesman to handle your account and to take your orders via a written instruction or a phone call</a:t>
            </a:r>
          </a:p>
          <a:p>
            <a:pPr algn="just">
              <a:buFont typeface="Arial" panose="020B0604020202020204" pitchFamily="34" charset="0"/>
              <a:buChar char="•"/>
            </a:pPr>
            <a:r>
              <a:rPr lang="en-US" sz="2600" b="0" i="0" dirty="0">
                <a:effectLst/>
                <a:latin typeface="Verdana" panose="020B0604030504040204" pitchFamily="34" charset="0"/>
              </a:rPr>
              <a:t>Online – those whose main interface is the internet where clients execute their orders and access market information online</a:t>
            </a:r>
          </a:p>
          <a:p>
            <a:pPr algn="just"/>
            <a:endParaRPr lang="en-US" sz="3200" dirty="0"/>
          </a:p>
        </p:txBody>
      </p:sp>
      <p:sp>
        <p:nvSpPr>
          <p:cNvPr id="3" name="Title 2">
            <a:extLst>
              <a:ext uri="{FF2B5EF4-FFF2-40B4-BE49-F238E27FC236}">
                <a16:creationId xmlns:a16="http://schemas.microsoft.com/office/drawing/2014/main" id="{D79B76E4-669A-5DF9-0445-12040C761C8E}"/>
              </a:ext>
            </a:extLst>
          </p:cNvPr>
          <p:cNvSpPr>
            <a:spLocks noGrp="1"/>
          </p:cNvSpPr>
          <p:nvPr>
            <p:ph type="title"/>
          </p:nvPr>
        </p:nvSpPr>
        <p:spPr/>
        <p:txBody>
          <a:bodyPr/>
          <a:lstStyle/>
          <a:p>
            <a:r>
              <a:rPr lang="en-US" dirty="0"/>
              <a:t>3. </a:t>
            </a:r>
            <a:r>
              <a:rPr lang="en-US" b="1" i="0" dirty="0">
                <a:solidFill>
                  <a:srgbClr val="333333"/>
                </a:solidFill>
                <a:effectLst/>
                <a:latin typeface="Verdana" panose="020B0604030504040204" pitchFamily="34" charset="0"/>
              </a:rPr>
              <a:t>Stockbrokers</a:t>
            </a:r>
            <a:endParaRPr lang="en-US" dirty="0"/>
          </a:p>
        </p:txBody>
      </p:sp>
    </p:spTree>
    <p:extLst>
      <p:ext uri="{BB962C8B-B14F-4D97-AF65-F5344CB8AC3E}">
        <p14:creationId xmlns:p14="http://schemas.microsoft.com/office/powerpoint/2010/main" val="3388990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CF55D0-030E-391B-724F-4A06216E35D7}"/>
              </a:ext>
            </a:extLst>
          </p:cNvPr>
          <p:cNvSpPr>
            <a:spLocks noGrp="1"/>
          </p:cNvSpPr>
          <p:nvPr>
            <p:ph idx="1"/>
          </p:nvPr>
        </p:nvSpPr>
        <p:spPr/>
        <p:txBody>
          <a:bodyPr>
            <a:normAutofit/>
          </a:bodyPr>
          <a:lstStyle/>
          <a:p>
            <a:pPr algn="just"/>
            <a:r>
              <a:rPr lang="en-US" sz="3200" b="0" i="0" dirty="0">
                <a:solidFill>
                  <a:srgbClr val="333333"/>
                </a:solidFill>
                <a:effectLst/>
                <a:latin typeface="Verdana" panose="020B0604030504040204" pitchFamily="34" charset="0"/>
              </a:rPr>
              <a:t>Listed companies, also called “issuers”, are those whose shares of stock are traded on the Exchange. These companies qualified with the stringent listing and reportorial requirements of the stock exchange, and have gone through initial public offering (IPO) or listing by way of introduction.</a:t>
            </a:r>
            <a:endParaRPr lang="en-US" sz="3200" dirty="0"/>
          </a:p>
        </p:txBody>
      </p:sp>
      <p:sp>
        <p:nvSpPr>
          <p:cNvPr id="3" name="Title 2">
            <a:extLst>
              <a:ext uri="{FF2B5EF4-FFF2-40B4-BE49-F238E27FC236}">
                <a16:creationId xmlns:a16="http://schemas.microsoft.com/office/drawing/2014/main" id="{BE228D61-7A0B-56B4-BE2D-B48EBE98E671}"/>
              </a:ext>
            </a:extLst>
          </p:cNvPr>
          <p:cNvSpPr>
            <a:spLocks noGrp="1"/>
          </p:cNvSpPr>
          <p:nvPr>
            <p:ph type="title"/>
          </p:nvPr>
        </p:nvSpPr>
        <p:spPr/>
        <p:txBody>
          <a:bodyPr>
            <a:normAutofit/>
          </a:bodyPr>
          <a:lstStyle/>
          <a:p>
            <a:r>
              <a:rPr lang="en-US" sz="3600" b="1" i="0" dirty="0">
                <a:solidFill>
                  <a:srgbClr val="333333"/>
                </a:solidFill>
                <a:effectLst/>
                <a:latin typeface="Verdana" panose="020B0604030504040204" pitchFamily="34" charset="0"/>
              </a:rPr>
              <a:t>4. Listed Companies</a:t>
            </a:r>
            <a:endParaRPr lang="en-US" sz="3600" dirty="0"/>
          </a:p>
        </p:txBody>
      </p:sp>
    </p:spTree>
    <p:extLst>
      <p:ext uri="{BB962C8B-B14F-4D97-AF65-F5344CB8AC3E}">
        <p14:creationId xmlns:p14="http://schemas.microsoft.com/office/powerpoint/2010/main" val="260263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16312F-BE6F-7437-45D4-FCE96A66CD0A}"/>
              </a:ext>
            </a:extLst>
          </p:cNvPr>
          <p:cNvSpPr>
            <a:spLocks noGrp="1"/>
          </p:cNvSpPr>
          <p:nvPr>
            <p:ph idx="1"/>
          </p:nvPr>
        </p:nvSpPr>
        <p:spPr/>
        <p:txBody>
          <a:bodyPr/>
          <a:lstStyle/>
          <a:p>
            <a:pPr algn="just"/>
            <a:r>
              <a:rPr lang="en-US" b="0" i="0" dirty="0">
                <a:solidFill>
                  <a:srgbClr val="333333"/>
                </a:solidFill>
                <a:effectLst/>
                <a:latin typeface="Verdana" panose="020B0604030504040204" pitchFamily="34" charset="0"/>
              </a:rPr>
              <a:t>A clearing house is a wholly owned subsidiary of the Exchange. It was established to ensure the orderly settlement of equity trades executed at the Exchange. The clearing house is responsible for</a:t>
            </a:r>
          </a:p>
          <a:p>
            <a:pPr algn="just">
              <a:buFont typeface="Arial" panose="020B0604020202020204" pitchFamily="34" charset="0"/>
              <a:buChar char="•"/>
            </a:pPr>
            <a:r>
              <a:rPr lang="en-US" b="0" i="0" dirty="0">
                <a:solidFill>
                  <a:srgbClr val="333333"/>
                </a:solidFill>
                <a:effectLst/>
                <a:latin typeface="Verdana" panose="020B0604030504040204" pitchFamily="34" charset="0"/>
              </a:rPr>
              <a:t>establishing the cash and securities liabilities and entitlements of its clearing members, synchronizing the settlement of funds and the transfer of securities based on the delivery-versus-payment model or multilateral net settlement;</a:t>
            </a:r>
          </a:p>
          <a:p>
            <a:pPr algn="just"/>
            <a:endParaRPr lang="en-US" dirty="0"/>
          </a:p>
        </p:txBody>
      </p:sp>
      <p:sp>
        <p:nvSpPr>
          <p:cNvPr id="3" name="Title 2">
            <a:extLst>
              <a:ext uri="{FF2B5EF4-FFF2-40B4-BE49-F238E27FC236}">
                <a16:creationId xmlns:a16="http://schemas.microsoft.com/office/drawing/2014/main" id="{9EE08626-635B-89D8-928D-1B8EA969A52E}"/>
              </a:ext>
            </a:extLst>
          </p:cNvPr>
          <p:cNvSpPr>
            <a:spLocks noGrp="1"/>
          </p:cNvSpPr>
          <p:nvPr>
            <p:ph type="title"/>
          </p:nvPr>
        </p:nvSpPr>
        <p:spPr/>
        <p:txBody>
          <a:bodyPr>
            <a:normAutofit/>
          </a:bodyPr>
          <a:lstStyle/>
          <a:p>
            <a:r>
              <a:rPr lang="en-US" sz="3600" dirty="0"/>
              <a:t>5. </a:t>
            </a:r>
            <a:r>
              <a:rPr lang="en-US" sz="3600" b="1" i="0" dirty="0">
                <a:solidFill>
                  <a:srgbClr val="333333"/>
                </a:solidFill>
                <a:effectLst/>
                <a:latin typeface="Verdana" panose="020B0604030504040204" pitchFamily="34" charset="0"/>
              </a:rPr>
              <a:t>Clearing House</a:t>
            </a:r>
            <a:endParaRPr lang="en-US" sz="3600" dirty="0"/>
          </a:p>
        </p:txBody>
      </p:sp>
    </p:spTree>
    <p:extLst>
      <p:ext uri="{BB962C8B-B14F-4D97-AF65-F5344CB8AC3E}">
        <p14:creationId xmlns:p14="http://schemas.microsoft.com/office/powerpoint/2010/main" val="347350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4918D5-1DAA-921A-7DC0-BD9423985BD2}"/>
              </a:ext>
            </a:extLst>
          </p:cNvPr>
          <p:cNvSpPr>
            <a:spLocks noGrp="1"/>
          </p:cNvSpPr>
          <p:nvPr>
            <p:ph idx="1"/>
          </p:nvPr>
        </p:nvSpPr>
        <p:spPr/>
        <p:txBody>
          <a:bodyPr>
            <a:normAutofit/>
          </a:bodyPr>
          <a:lstStyle/>
          <a:p>
            <a:pPr algn="just"/>
            <a:r>
              <a:rPr lang="en-US" sz="2800" b="0" i="0" dirty="0">
                <a:solidFill>
                  <a:srgbClr val="333333"/>
                </a:solidFill>
                <a:effectLst/>
                <a:latin typeface="Verdana" panose="020B0604030504040204" pitchFamily="34" charset="0"/>
              </a:rPr>
              <a:t>The depository acts as securities depository or “custodian” of listed shares of stock that are traded at the exchange. It was organized to establish a central depository in India and to implement scripless trading.</a:t>
            </a:r>
            <a:endParaRPr lang="en-US" sz="2800" dirty="0"/>
          </a:p>
        </p:txBody>
      </p:sp>
      <p:sp>
        <p:nvSpPr>
          <p:cNvPr id="3" name="Title 2">
            <a:extLst>
              <a:ext uri="{FF2B5EF4-FFF2-40B4-BE49-F238E27FC236}">
                <a16:creationId xmlns:a16="http://schemas.microsoft.com/office/drawing/2014/main" id="{596E85C9-8687-5FE7-4679-8892B79EE3E5}"/>
              </a:ext>
            </a:extLst>
          </p:cNvPr>
          <p:cNvSpPr>
            <a:spLocks noGrp="1"/>
          </p:cNvSpPr>
          <p:nvPr>
            <p:ph type="title"/>
          </p:nvPr>
        </p:nvSpPr>
        <p:spPr/>
        <p:txBody>
          <a:bodyPr/>
          <a:lstStyle/>
          <a:p>
            <a:r>
              <a:rPr lang="en-US" dirty="0"/>
              <a:t>6. </a:t>
            </a:r>
            <a:r>
              <a:rPr lang="en-US" b="1" i="0" dirty="0">
                <a:solidFill>
                  <a:srgbClr val="333333"/>
                </a:solidFill>
                <a:effectLst/>
                <a:latin typeface="Verdana" panose="020B0604030504040204" pitchFamily="34" charset="0"/>
              </a:rPr>
              <a:t>Depository</a:t>
            </a:r>
            <a:endParaRPr lang="en-US" dirty="0"/>
          </a:p>
        </p:txBody>
      </p:sp>
    </p:spTree>
    <p:extLst>
      <p:ext uri="{BB962C8B-B14F-4D97-AF65-F5344CB8AC3E}">
        <p14:creationId xmlns:p14="http://schemas.microsoft.com/office/powerpoint/2010/main" val="3163871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737B89-B415-2B44-ED59-5839474C6BBD}"/>
              </a:ext>
            </a:extLst>
          </p:cNvPr>
          <p:cNvSpPr>
            <a:spLocks noGrp="1"/>
          </p:cNvSpPr>
          <p:nvPr>
            <p:ph idx="1"/>
          </p:nvPr>
        </p:nvSpPr>
        <p:spPr/>
        <p:txBody>
          <a:bodyPr>
            <a:normAutofit/>
          </a:bodyPr>
          <a:lstStyle/>
          <a:p>
            <a:pPr algn="just"/>
            <a:r>
              <a:rPr lang="en-US" sz="2800" b="0" i="0" dirty="0">
                <a:solidFill>
                  <a:srgbClr val="333333"/>
                </a:solidFill>
                <a:effectLst/>
                <a:latin typeface="Verdana" panose="020B0604030504040204" pitchFamily="34" charset="0"/>
              </a:rPr>
              <a:t>The stock transfer agent is considered the “official keeper” of the corporate shareholder records. The stock transfer agents provide the issuer or the listed company with a list of holders of its securities. </a:t>
            </a:r>
          </a:p>
          <a:p>
            <a:pPr algn="just"/>
            <a:r>
              <a:rPr lang="en-US" sz="2800" b="0" i="0" dirty="0">
                <a:solidFill>
                  <a:srgbClr val="333333"/>
                </a:solidFill>
                <a:effectLst/>
                <a:latin typeface="Verdana" panose="020B0604030504040204" pitchFamily="34" charset="0"/>
              </a:rPr>
              <a:t>They effect transfer of beneficial ownership and process corporate actions like stock or cash dividends, stock rights, stock splits, and collation of proxy forms.</a:t>
            </a:r>
            <a:endParaRPr lang="en-US" sz="2800" dirty="0"/>
          </a:p>
        </p:txBody>
      </p:sp>
      <p:sp>
        <p:nvSpPr>
          <p:cNvPr id="3" name="Title 2">
            <a:extLst>
              <a:ext uri="{FF2B5EF4-FFF2-40B4-BE49-F238E27FC236}">
                <a16:creationId xmlns:a16="http://schemas.microsoft.com/office/drawing/2014/main" id="{A4DA7F25-91B4-B54D-A506-96E30D1C61B7}"/>
              </a:ext>
            </a:extLst>
          </p:cNvPr>
          <p:cNvSpPr>
            <a:spLocks noGrp="1"/>
          </p:cNvSpPr>
          <p:nvPr>
            <p:ph type="title"/>
          </p:nvPr>
        </p:nvSpPr>
        <p:spPr/>
        <p:txBody>
          <a:bodyPr/>
          <a:lstStyle/>
          <a:p>
            <a:r>
              <a:rPr lang="en-US" dirty="0"/>
              <a:t>7. </a:t>
            </a:r>
            <a:r>
              <a:rPr lang="en-US" b="1" i="0" dirty="0">
                <a:solidFill>
                  <a:srgbClr val="333333"/>
                </a:solidFill>
                <a:effectLst/>
                <a:latin typeface="Verdana" panose="020B0604030504040204" pitchFamily="34" charset="0"/>
              </a:rPr>
              <a:t>Transfer Agents</a:t>
            </a:r>
            <a:endParaRPr lang="en-US" dirty="0"/>
          </a:p>
        </p:txBody>
      </p:sp>
    </p:spTree>
    <p:extLst>
      <p:ext uri="{BB962C8B-B14F-4D97-AF65-F5344CB8AC3E}">
        <p14:creationId xmlns:p14="http://schemas.microsoft.com/office/powerpoint/2010/main" val="897598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37F70A-D0CD-6A00-E84A-0E3345D85A60}"/>
              </a:ext>
            </a:extLst>
          </p:cNvPr>
          <p:cNvSpPr>
            <a:spLocks noGrp="1"/>
          </p:cNvSpPr>
          <p:nvPr>
            <p:ph idx="1"/>
          </p:nvPr>
        </p:nvSpPr>
        <p:spPr>
          <a:xfrm>
            <a:off x="0" y="1219201"/>
            <a:ext cx="12039600" cy="4788092"/>
          </a:xfrm>
        </p:spPr>
        <p:txBody>
          <a:bodyPr>
            <a:normAutofit/>
          </a:bodyPr>
          <a:lstStyle/>
          <a:p>
            <a:pPr algn="just" fontAlgn="base"/>
            <a:r>
              <a:rPr lang="en-US" sz="3600" b="0" i="0" dirty="0">
                <a:solidFill>
                  <a:srgbClr val="12274B"/>
                </a:solidFill>
                <a:effectLst/>
                <a:latin typeface="Poppins" panose="00000500000000000000" pitchFamily="2" charset="0"/>
              </a:rPr>
              <a:t>1. </a:t>
            </a:r>
            <a:r>
              <a:rPr lang="en-US" sz="3600" b="1" i="0" dirty="0">
                <a:solidFill>
                  <a:srgbClr val="12274B"/>
                </a:solidFill>
                <a:effectLst/>
                <a:latin typeface="inherit"/>
              </a:rPr>
              <a:t>Equities:</a:t>
            </a:r>
            <a:endParaRPr lang="en-US" sz="3600" b="0" i="0" dirty="0">
              <a:solidFill>
                <a:srgbClr val="12274B"/>
              </a:solidFill>
              <a:effectLst/>
              <a:latin typeface="Poppins" panose="00000500000000000000" pitchFamily="2" charset="0"/>
            </a:endParaRPr>
          </a:p>
          <a:p>
            <a:pPr algn="just" fontAlgn="base"/>
            <a:r>
              <a:rPr lang="en-US" dirty="0">
                <a:solidFill>
                  <a:srgbClr val="333333"/>
                </a:solidFill>
                <a:latin typeface="Poppins" panose="00000500000000000000" pitchFamily="2" charset="0"/>
              </a:rPr>
              <a:t>It </a:t>
            </a:r>
            <a:r>
              <a:rPr lang="en-US" b="0" i="0" dirty="0">
                <a:solidFill>
                  <a:srgbClr val="333333"/>
                </a:solidFill>
                <a:effectLst/>
                <a:latin typeface="Poppins" panose="00000500000000000000" pitchFamily="2" charset="0"/>
              </a:rPr>
              <a:t>refers to the part of ownership that is held by shareholders in a company. In simple words, it refers to an investment in the company’s equity stock for becoming a shareholder of the organization.</a:t>
            </a:r>
          </a:p>
          <a:p>
            <a:pPr algn="just" fontAlgn="base"/>
            <a:r>
              <a:rPr lang="en-US" b="0" i="0" dirty="0">
                <a:solidFill>
                  <a:srgbClr val="333333"/>
                </a:solidFill>
                <a:effectLst/>
                <a:latin typeface="Poppins" panose="00000500000000000000" pitchFamily="2" charset="0"/>
              </a:rPr>
              <a:t>Also, the equity holders get ownership rights and they become one of the owners of the company.</a:t>
            </a:r>
          </a:p>
          <a:p>
            <a:pPr algn="just" fontAlgn="base"/>
            <a:r>
              <a:rPr lang="en-US" b="0" i="0" dirty="0">
                <a:solidFill>
                  <a:srgbClr val="333333"/>
                </a:solidFill>
                <a:effectLst/>
                <a:latin typeface="Poppins" panose="00000500000000000000" pitchFamily="2" charset="0"/>
              </a:rPr>
              <a:t>When the company faces bankruptcy, then the equity holders can only share the residual interest that remains after debt holders have been paid.</a:t>
            </a:r>
          </a:p>
          <a:p>
            <a:pPr algn="just"/>
            <a:endParaRPr lang="en-US" dirty="0"/>
          </a:p>
        </p:txBody>
      </p:sp>
      <p:sp>
        <p:nvSpPr>
          <p:cNvPr id="3" name="Title 2">
            <a:extLst>
              <a:ext uri="{FF2B5EF4-FFF2-40B4-BE49-F238E27FC236}">
                <a16:creationId xmlns:a16="http://schemas.microsoft.com/office/drawing/2014/main" id="{DF8DC6C7-F99A-E725-F964-72ED4FDDF502}"/>
              </a:ext>
            </a:extLst>
          </p:cNvPr>
          <p:cNvSpPr>
            <a:spLocks noGrp="1"/>
          </p:cNvSpPr>
          <p:nvPr>
            <p:ph type="title"/>
          </p:nvPr>
        </p:nvSpPr>
        <p:spPr>
          <a:xfrm>
            <a:off x="609600" y="274638"/>
            <a:ext cx="10972800" cy="715962"/>
          </a:xfrm>
        </p:spPr>
        <p:txBody>
          <a:bodyPr>
            <a:normAutofit fontScale="90000"/>
          </a:bodyPr>
          <a:lstStyle/>
          <a:p>
            <a:r>
              <a:rPr lang="en-US" dirty="0"/>
              <a:t>Instruments of capital market</a:t>
            </a:r>
          </a:p>
        </p:txBody>
      </p:sp>
    </p:spTree>
    <p:extLst>
      <p:ext uri="{BB962C8B-B14F-4D97-AF65-F5344CB8AC3E}">
        <p14:creationId xmlns:p14="http://schemas.microsoft.com/office/powerpoint/2010/main" val="2591188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B759D3-289F-DC8E-E59A-4B62A3AE6E07}"/>
              </a:ext>
            </a:extLst>
          </p:cNvPr>
          <p:cNvSpPr>
            <a:spLocks noGrp="1"/>
          </p:cNvSpPr>
          <p:nvPr>
            <p:ph idx="1"/>
          </p:nvPr>
        </p:nvSpPr>
        <p:spPr>
          <a:xfrm>
            <a:off x="152400" y="990600"/>
            <a:ext cx="11811000" cy="5333999"/>
          </a:xfrm>
        </p:spPr>
        <p:txBody>
          <a:bodyPr>
            <a:normAutofit lnSpcReduction="10000"/>
          </a:bodyPr>
          <a:lstStyle/>
          <a:p>
            <a:pPr algn="just" fontAlgn="base"/>
            <a:r>
              <a:rPr lang="en-US" sz="3000" b="0" i="0" dirty="0">
                <a:solidFill>
                  <a:srgbClr val="12274B"/>
                </a:solidFill>
                <a:effectLst/>
                <a:latin typeface="Poppins" panose="00000500000000000000" pitchFamily="2" charset="0"/>
              </a:rPr>
              <a:t>1. </a:t>
            </a:r>
            <a:r>
              <a:rPr lang="en-US" sz="3000" b="1" i="0" dirty="0">
                <a:solidFill>
                  <a:srgbClr val="12274B"/>
                </a:solidFill>
                <a:effectLst/>
                <a:latin typeface="inherit"/>
              </a:rPr>
              <a:t>Bonds</a:t>
            </a:r>
            <a:endParaRPr lang="en-US" sz="3000"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Bonds are fixed-income instruments that are primarily issued by the </a:t>
            </a:r>
            <a:r>
              <a:rPr lang="en-US" b="0" i="0" dirty="0" err="1">
                <a:solidFill>
                  <a:srgbClr val="333333"/>
                </a:solidFill>
                <a:effectLst/>
                <a:latin typeface="Poppins" panose="00000500000000000000" pitchFamily="2" charset="0"/>
              </a:rPr>
              <a:t>centre</a:t>
            </a:r>
            <a:r>
              <a:rPr lang="en-US" b="0" i="0" dirty="0">
                <a:solidFill>
                  <a:srgbClr val="333333"/>
                </a:solidFill>
                <a:effectLst/>
                <a:latin typeface="Poppins" panose="00000500000000000000" pitchFamily="2" charset="0"/>
              </a:rPr>
              <a:t> and state governments, municipalities, and even companies for financing infrastructural development or other types of projects.</a:t>
            </a:r>
          </a:p>
          <a:p>
            <a:pPr algn="just" fontAlgn="base"/>
            <a:r>
              <a:rPr lang="en-US" b="0" i="0" dirty="0">
                <a:solidFill>
                  <a:srgbClr val="333333"/>
                </a:solidFill>
                <a:effectLst/>
                <a:latin typeface="Poppins" panose="00000500000000000000" pitchFamily="2" charset="0"/>
              </a:rPr>
              <a:t>It carries a fixed lock-in period. Thus, the bond issuers have to repay the principal amount on the maturity date to the bondholders.</a:t>
            </a:r>
          </a:p>
          <a:p>
            <a:pPr algn="just" fontAlgn="base"/>
            <a:r>
              <a:rPr lang="en-US" sz="3000" b="0" i="0" dirty="0">
                <a:solidFill>
                  <a:srgbClr val="12274B"/>
                </a:solidFill>
                <a:effectLst/>
                <a:latin typeface="Poppins" panose="00000500000000000000" pitchFamily="2" charset="0"/>
              </a:rPr>
              <a:t>2. </a:t>
            </a:r>
            <a:r>
              <a:rPr lang="en-US" sz="3000" b="1" i="0" dirty="0">
                <a:solidFill>
                  <a:srgbClr val="12274B"/>
                </a:solidFill>
                <a:effectLst/>
                <a:latin typeface="inherit"/>
              </a:rPr>
              <a:t>Debentures</a:t>
            </a:r>
            <a:endParaRPr lang="en-US" sz="3000"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Debentures are unsecured investment options unlike bonds and they are not backed by any collateral. The lending is based on mutual trust and, herein, investors act as potential creditors of an issuing institution or company.</a:t>
            </a:r>
          </a:p>
          <a:p>
            <a:pPr algn="just"/>
            <a:endParaRPr lang="en-US" dirty="0"/>
          </a:p>
        </p:txBody>
      </p:sp>
      <p:sp>
        <p:nvSpPr>
          <p:cNvPr id="3" name="Title 2">
            <a:extLst>
              <a:ext uri="{FF2B5EF4-FFF2-40B4-BE49-F238E27FC236}">
                <a16:creationId xmlns:a16="http://schemas.microsoft.com/office/drawing/2014/main" id="{E44E38AD-C7FB-DE63-8BE6-87B05D65BF82}"/>
              </a:ext>
            </a:extLst>
          </p:cNvPr>
          <p:cNvSpPr>
            <a:spLocks noGrp="1"/>
          </p:cNvSpPr>
          <p:nvPr>
            <p:ph type="title"/>
          </p:nvPr>
        </p:nvSpPr>
        <p:spPr>
          <a:xfrm>
            <a:off x="609600" y="274638"/>
            <a:ext cx="10972800" cy="576070"/>
          </a:xfrm>
        </p:spPr>
        <p:txBody>
          <a:bodyPr>
            <a:normAutofit fontScale="90000"/>
          </a:bodyPr>
          <a:lstStyle/>
          <a:p>
            <a:r>
              <a:rPr lang="en-US" b="0" i="0" dirty="0">
                <a:solidFill>
                  <a:srgbClr val="12274B"/>
                </a:solidFill>
                <a:effectLst/>
                <a:latin typeface="Poppins" panose="00000500000000000000" pitchFamily="2" charset="0"/>
              </a:rPr>
              <a:t>2. </a:t>
            </a:r>
            <a:r>
              <a:rPr lang="en-US" b="1" i="0" dirty="0">
                <a:solidFill>
                  <a:srgbClr val="12274B"/>
                </a:solidFill>
                <a:effectLst/>
                <a:latin typeface="inherit"/>
              </a:rPr>
              <a:t>Debt Securities</a:t>
            </a:r>
            <a:endParaRPr lang="en-US" dirty="0"/>
          </a:p>
        </p:txBody>
      </p:sp>
    </p:spTree>
    <p:extLst>
      <p:ext uri="{BB962C8B-B14F-4D97-AF65-F5344CB8AC3E}">
        <p14:creationId xmlns:p14="http://schemas.microsoft.com/office/powerpoint/2010/main" val="2210580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23F2A8-D926-F1D6-DC15-8198B2F30C52}"/>
              </a:ext>
            </a:extLst>
          </p:cNvPr>
          <p:cNvSpPr>
            <a:spLocks noGrp="1"/>
          </p:cNvSpPr>
          <p:nvPr>
            <p:ph idx="1"/>
          </p:nvPr>
        </p:nvSpPr>
        <p:spPr>
          <a:xfrm>
            <a:off x="228600" y="838199"/>
            <a:ext cx="11582400" cy="5169093"/>
          </a:xfrm>
        </p:spPr>
        <p:txBody>
          <a:bodyPr>
            <a:normAutofit fontScale="92500" lnSpcReduction="20000"/>
          </a:bodyPr>
          <a:lstStyle/>
          <a:p>
            <a:pPr algn="just" fontAlgn="base"/>
            <a:r>
              <a:rPr lang="en-US" sz="2800" b="0" i="0" dirty="0">
                <a:solidFill>
                  <a:srgbClr val="333333"/>
                </a:solidFill>
                <a:effectLst/>
                <a:latin typeface="Poppins" panose="00000500000000000000" pitchFamily="2" charset="0"/>
              </a:rPr>
              <a:t>Derivative instruments are capital market financial instruments whose values are determined from the underlying assets, such as currency, bonds, stocks, and stock indexes.</a:t>
            </a:r>
          </a:p>
          <a:p>
            <a:pPr algn="just" fontAlgn="base">
              <a:buFont typeface="Arial" panose="020B0604020202020204" pitchFamily="34" charset="0"/>
              <a:buChar char="•"/>
            </a:pPr>
            <a:r>
              <a:rPr lang="en-US" sz="2800" b="1" i="0" dirty="0">
                <a:solidFill>
                  <a:srgbClr val="333333"/>
                </a:solidFill>
                <a:effectLst/>
                <a:latin typeface="inherit"/>
              </a:rPr>
              <a:t>Forward: </a:t>
            </a:r>
            <a:r>
              <a:rPr lang="en-US" sz="2800" b="0" i="0" dirty="0">
                <a:solidFill>
                  <a:srgbClr val="333333"/>
                </a:solidFill>
                <a:effectLst/>
                <a:latin typeface="Poppins" panose="00000500000000000000" pitchFamily="2" charset="0"/>
              </a:rPr>
              <a:t>A forward is a contract between two parties in which the exchange occurs at the end of the contract at a particular price.</a:t>
            </a:r>
          </a:p>
          <a:p>
            <a:pPr algn="just" fontAlgn="base">
              <a:buFont typeface="Arial" panose="020B0604020202020204" pitchFamily="34" charset="0"/>
              <a:buChar char="•"/>
            </a:pPr>
            <a:r>
              <a:rPr lang="en-US" sz="2800" b="1" i="0" dirty="0">
                <a:solidFill>
                  <a:srgbClr val="333333"/>
                </a:solidFill>
                <a:effectLst/>
                <a:latin typeface="inherit"/>
              </a:rPr>
              <a:t>Future: </a:t>
            </a:r>
            <a:r>
              <a:rPr lang="en-US" sz="2800" b="0" i="0" dirty="0">
                <a:solidFill>
                  <a:srgbClr val="333333"/>
                </a:solidFill>
                <a:effectLst/>
                <a:latin typeface="Poppins" panose="00000500000000000000" pitchFamily="2" charset="0"/>
              </a:rPr>
              <a:t>A future is a derivative transaction that involves the exchange of derivatives on a determined future date at a predetermined price.</a:t>
            </a:r>
          </a:p>
          <a:p>
            <a:pPr algn="just" fontAlgn="base">
              <a:buFont typeface="Arial" panose="020B0604020202020204" pitchFamily="34" charset="0"/>
              <a:buChar char="•"/>
            </a:pPr>
            <a:r>
              <a:rPr lang="en-US" sz="2800" b="1" i="0" dirty="0">
                <a:solidFill>
                  <a:srgbClr val="333333"/>
                </a:solidFill>
                <a:effectLst/>
                <a:latin typeface="inherit"/>
              </a:rPr>
              <a:t>Options: </a:t>
            </a:r>
            <a:r>
              <a:rPr lang="en-US" sz="2800" b="0" i="0" dirty="0">
                <a:solidFill>
                  <a:srgbClr val="333333"/>
                </a:solidFill>
                <a:effectLst/>
                <a:latin typeface="Poppins" panose="00000500000000000000" pitchFamily="2" charset="0"/>
              </a:rPr>
              <a:t>An option is an agreement between two parties in which the buyer has the right to purchase or sell a particular number of derivatives at a particular price</a:t>
            </a:r>
            <a:r>
              <a:rPr lang="en-US" sz="2800" b="1" i="0" dirty="0">
                <a:solidFill>
                  <a:srgbClr val="333333"/>
                </a:solidFill>
                <a:effectLst/>
                <a:latin typeface="inherit"/>
              </a:rPr>
              <a:t>.</a:t>
            </a:r>
            <a:endParaRPr lang="en-US" sz="2800" b="0" i="0" dirty="0">
              <a:solidFill>
                <a:srgbClr val="333333"/>
              </a:solidFill>
              <a:effectLst/>
              <a:latin typeface="Poppins" panose="00000500000000000000" pitchFamily="2" charset="0"/>
            </a:endParaRPr>
          </a:p>
          <a:p>
            <a:pPr algn="just" fontAlgn="base">
              <a:buFont typeface="Arial" panose="020B0604020202020204" pitchFamily="34" charset="0"/>
              <a:buChar char="•"/>
            </a:pPr>
            <a:r>
              <a:rPr lang="en-US" sz="2800" b="1" i="0" dirty="0">
                <a:solidFill>
                  <a:srgbClr val="333333"/>
                </a:solidFill>
                <a:effectLst/>
                <a:latin typeface="inherit"/>
              </a:rPr>
              <a:t>Interest Rate Swap</a:t>
            </a:r>
            <a:r>
              <a:rPr lang="en-US" sz="2800" b="0" i="0" dirty="0">
                <a:solidFill>
                  <a:srgbClr val="333333"/>
                </a:solidFill>
                <a:effectLst/>
                <a:latin typeface="Poppins" panose="00000500000000000000" pitchFamily="2" charset="0"/>
              </a:rPr>
              <a:t>: An interest rate swap is an agreement between two parties which involves the swapping of interest rates where both parties agree to pay each other interest rates on their loans in different currencies, options, and swaps.</a:t>
            </a:r>
          </a:p>
          <a:p>
            <a:pPr algn="just"/>
            <a:endParaRPr lang="en-US" sz="2800" dirty="0"/>
          </a:p>
        </p:txBody>
      </p:sp>
      <p:sp>
        <p:nvSpPr>
          <p:cNvPr id="3" name="Title 2">
            <a:extLst>
              <a:ext uri="{FF2B5EF4-FFF2-40B4-BE49-F238E27FC236}">
                <a16:creationId xmlns:a16="http://schemas.microsoft.com/office/drawing/2014/main" id="{DE1A667F-9729-A45F-E0B6-6F56E6412E6C}"/>
              </a:ext>
            </a:extLst>
          </p:cNvPr>
          <p:cNvSpPr>
            <a:spLocks noGrp="1"/>
          </p:cNvSpPr>
          <p:nvPr>
            <p:ph type="title"/>
          </p:nvPr>
        </p:nvSpPr>
        <p:spPr>
          <a:xfrm>
            <a:off x="609600" y="274638"/>
            <a:ext cx="10972800" cy="944562"/>
          </a:xfrm>
        </p:spPr>
        <p:txBody>
          <a:bodyPr>
            <a:normAutofit fontScale="90000"/>
          </a:bodyPr>
          <a:lstStyle/>
          <a:p>
            <a:r>
              <a:rPr lang="en-US" b="0" i="0" dirty="0">
                <a:solidFill>
                  <a:srgbClr val="12274B"/>
                </a:solidFill>
                <a:effectLst/>
                <a:latin typeface="Poppins" panose="00000500000000000000" pitchFamily="2" charset="0"/>
              </a:rPr>
              <a:t>3. </a:t>
            </a:r>
            <a:r>
              <a:rPr lang="en-US" b="1" i="0" dirty="0">
                <a:solidFill>
                  <a:srgbClr val="12274B"/>
                </a:solidFill>
                <a:effectLst/>
                <a:latin typeface="inherit"/>
              </a:rPr>
              <a:t>Derivatives</a:t>
            </a:r>
            <a:br>
              <a:rPr lang="en-US" b="0" i="0" dirty="0">
                <a:solidFill>
                  <a:srgbClr val="12274B"/>
                </a:solidFill>
                <a:effectLst/>
                <a:latin typeface="Poppins" panose="00000500000000000000" pitchFamily="2" charset="0"/>
              </a:rPr>
            </a:br>
            <a:endParaRPr lang="en-US" dirty="0"/>
          </a:p>
        </p:txBody>
      </p:sp>
    </p:spTree>
    <p:extLst>
      <p:ext uri="{BB962C8B-B14F-4D97-AF65-F5344CB8AC3E}">
        <p14:creationId xmlns:p14="http://schemas.microsoft.com/office/powerpoint/2010/main" val="3926419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srcRect/>
          <a:stretch>
            <a:fillRect/>
          </a:stretch>
        </p:blipFill>
        <p:spPr bwMode="auto">
          <a:xfrm>
            <a:off x="1676400" y="304800"/>
            <a:ext cx="8534400" cy="5943600"/>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35AE0A-956B-73FD-CD23-CF3B01DA7CB6}"/>
              </a:ext>
            </a:extLst>
          </p:cNvPr>
          <p:cNvSpPr>
            <a:spLocks noGrp="1"/>
          </p:cNvSpPr>
          <p:nvPr>
            <p:ph idx="1"/>
          </p:nvPr>
        </p:nvSpPr>
        <p:spPr>
          <a:xfrm>
            <a:off x="228600" y="1143000"/>
            <a:ext cx="11734800" cy="4864293"/>
          </a:xfrm>
        </p:spPr>
        <p:txBody>
          <a:bodyPr>
            <a:normAutofit/>
          </a:bodyPr>
          <a:lstStyle/>
          <a:p>
            <a:pPr algn="just" fontAlgn="base"/>
            <a:r>
              <a:rPr lang="en-US" sz="2800" dirty="0">
                <a:solidFill>
                  <a:srgbClr val="EE9949"/>
                </a:solidFill>
                <a:latin typeface="Poppins" panose="00000500000000000000" pitchFamily="2" charset="0"/>
              </a:rPr>
              <a:t>ETF </a:t>
            </a:r>
            <a:r>
              <a:rPr lang="en-US" sz="2800" b="0" i="0" dirty="0">
                <a:solidFill>
                  <a:srgbClr val="333333"/>
                </a:solidFill>
                <a:effectLst/>
                <a:latin typeface="Poppins" panose="00000500000000000000" pitchFamily="2" charset="0"/>
              </a:rPr>
              <a:t>are a pool of the financial resources of many investors which are used to buy different capital market instruments such as shares, debt securities such as bonds and derivatives.</a:t>
            </a:r>
          </a:p>
          <a:p>
            <a:pPr algn="just" fontAlgn="base"/>
            <a:r>
              <a:rPr lang="en-US" sz="2800" b="0" i="0" dirty="0">
                <a:solidFill>
                  <a:srgbClr val="333333"/>
                </a:solidFill>
                <a:effectLst/>
                <a:latin typeface="Poppins" panose="00000500000000000000" pitchFamily="2" charset="0"/>
              </a:rPr>
              <a:t>Most ETFs are registered with the SEBI which makes it an appealing option for investors with a limited expert having limited knowledge of the stock market.</a:t>
            </a:r>
          </a:p>
          <a:p>
            <a:pPr algn="just" fontAlgn="base"/>
            <a:r>
              <a:rPr lang="en-US" sz="2800" b="0" i="0" dirty="0">
                <a:solidFill>
                  <a:srgbClr val="333333"/>
                </a:solidFill>
                <a:effectLst/>
                <a:latin typeface="Poppins" panose="00000500000000000000" pitchFamily="2" charset="0"/>
              </a:rPr>
              <a:t>ETFs having features of both shares as well as mutual funds are generally traded in the stock market in the form of shares produced through blocks. It can be bought and sold as per requirement during the equity trading time.</a:t>
            </a:r>
          </a:p>
          <a:p>
            <a:pPr algn="just"/>
            <a:endParaRPr lang="en-US" sz="2800" dirty="0"/>
          </a:p>
        </p:txBody>
      </p:sp>
      <p:sp>
        <p:nvSpPr>
          <p:cNvPr id="3" name="Title 2">
            <a:extLst>
              <a:ext uri="{FF2B5EF4-FFF2-40B4-BE49-F238E27FC236}">
                <a16:creationId xmlns:a16="http://schemas.microsoft.com/office/drawing/2014/main" id="{85D04057-3DFB-2AF7-E97E-862068A47C2F}"/>
              </a:ext>
            </a:extLst>
          </p:cNvPr>
          <p:cNvSpPr>
            <a:spLocks noGrp="1"/>
          </p:cNvSpPr>
          <p:nvPr>
            <p:ph type="title"/>
          </p:nvPr>
        </p:nvSpPr>
        <p:spPr/>
        <p:txBody>
          <a:bodyPr>
            <a:normAutofit fontScale="90000"/>
          </a:bodyPr>
          <a:lstStyle/>
          <a:p>
            <a:r>
              <a:rPr lang="en-US" b="0" i="0" dirty="0">
                <a:solidFill>
                  <a:srgbClr val="12274B"/>
                </a:solidFill>
                <a:effectLst/>
                <a:latin typeface="Poppins" panose="00000500000000000000" pitchFamily="2" charset="0"/>
              </a:rPr>
              <a:t>4. </a:t>
            </a:r>
            <a:r>
              <a:rPr lang="en-US" b="1" i="0" dirty="0">
                <a:solidFill>
                  <a:srgbClr val="12274B"/>
                </a:solidFill>
                <a:effectLst/>
                <a:latin typeface="inherit"/>
              </a:rPr>
              <a:t>Exchange-Traded Funds</a:t>
            </a:r>
            <a:br>
              <a:rPr lang="en-US" b="0" i="0" dirty="0">
                <a:solidFill>
                  <a:srgbClr val="12274B"/>
                </a:solidFill>
                <a:effectLst/>
                <a:latin typeface="Poppins" panose="00000500000000000000" pitchFamily="2" charset="0"/>
              </a:rPr>
            </a:br>
            <a:endParaRPr lang="en-US" dirty="0"/>
          </a:p>
        </p:txBody>
      </p:sp>
    </p:spTree>
    <p:extLst>
      <p:ext uri="{BB962C8B-B14F-4D97-AF65-F5344CB8AC3E}">
        <p14:creationId xmlns:p14="http://schemas.microsoft.com/office/powerpoint/2010/main" val="4177952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3B0E8B-168B-02B5-17A4-08DB4B6E9112}"/>
              </a:ext>
            </a:extLst>
          </p:cNvPr>
          <p:cNvSpPr>
            <a:spLocks noGrp="1"/>
          </p:cNvSpPr>
          <p:nvPr>
            <p:ph idx="1"/>
          </p:nvPr>
        </p:nvSpPr>
        <p:spPr/>
        <p:txBody>
          <a:bodyPr>
            <a:normAutofit/>
          </a:bodyPr>
          <a:lstStyle/>
          <a:p>
            <a:pPr algn="just" fontAlgn="base"/>
            <a:r>
              <a:rPr lang="en-US" sz="3200" b="0" i="0" dirty="0">
                <a:solidFill>
                  <a:srgbClr val="333333"/>
                </a:solidFill>
                <a:effectLst/>
                <a:latin typeface="Poppins" panose="00000500000000000000" pitchFamily="2" charset="0"/>
              </a:rPr>
              <a:t>Foreign exchange instruments are financial instruments represented on the foreign market. It mainly consists of </a:t>
            </a:r>
            <a:r>
              <a:rPr lang="en-US" sz="3200" dirty="0">
                <a:solidFill>
                  <a:srgbClr val="EE9949"/>
                </a:solidFill>
                <a:latin typeface="Poppins" panose="00000500000000000000" pitchFamily="2" charset="0"/>
              </a:rPr>
              <a:t>currency </a:t>
            </a:r>
            <a:r>
              <a:rPr lang="en-US" sz="3200" b="0" i="0" dirty="0">
                <a:solidFill>
                  <a:srgbClr val="333333"/>
                </a:solidFill>
                <a:effectLst/>
                <a:latin typeface="Poppins" panose="00000500000000000000" pitchFamily="2" charset="0"/>
              </a:rPr>
              <a:t>agreements and derivatives.</a:t>
            </a:r>
          </a:p>
          <a:p>
            <a:pPr algn="just" fontAlgn="base"/>
            <a:r>
              <a:rPr lang="en-US" sz="3200" b="0" i="0" dirty="0">
                <a:solidFill>
                  <a:srgbClr val="333333"/>
                </a:solidFill>
                <a:effectLst/>
                <a:latin typeface="Poppins" panose="00000500000000000000" pitchFamily="2" charset="0"/>
              </a:rPr>
              <a:t>Based on currency agreements, they can be broken into three categories </a:t>
            </a:r>
            <a:r>
              <a:rPr lang="en-US" sz="3200" b="0" i="0" dirty="0" err="1">
                <a:solidFill>
                  <a:srgbClr val="333333"/>
                </a:solidFill>
                <a:effectLst/>
                <a:latin typeface="Poppins" panose="00000500000000000000" pitchFamily="2" charset="0"/>
              </a:rPr>
              <a:t>i.e</a:t>
            </a:r>
            <a:r>
              <a:rPr lang="en-US" sz="3200" b="0" i="0" dirty="0">
                <a:solidFill>
                  <a:srgbClr val="333333"/>
                </a:solidFill>
                <a:effectLst/>
                <a:latin typeface="Poppins" panose="00000500000000000000" pitchFamily="2" charset="0"/>
              </a:rPr>
              <a:t> spot, outright forwards and currency swap.</a:t>
            </a:r>
          </a:p>
          <a:p>
            <a:pPr algn="just"/>
            <a:endParaRPr lang="en-US" sz="3200" dirty="0"/>
          </a:p>
        </p:txBody>
      </p:sp>
      <p:sp>
        <p:nvSpPr>
          <p:cNvPr id="3" name="Title 2">
            <a:extLst>
              <a:ext uri="{FF2B5EF4-FFF2-40B4-BE49-F238E27FC236}">
                <a16:creationId xmlns:a16="http://schemas.microsoft.com/office/drawing/2014/main" id="{FDC2BFA2-5E2B-3EE8-D1E4-C80C17702C4E}"/>
              </a:ext>
            </a:extLst>
          </p:cNvPr>
          <p:cNvSpPr>
            <a:spLocks noGrp="1"/>
          </p:cNvSpPr>
          <p:nvPr>
            <p:ph type="title"/>
          </p:nvPr>
        </p:nvSpPr>
        <p:spPr/>
        <p:txBody>
          <a:bodyPr>
            <a:normAutofit fontScale="90000"/>
          </a:bodyPr>
          <a:lstStyle/>
          <a:p>
            <a:r>
              <a:rPr lang="en-US" b="0" i="0" dirty="0">
                <a:solidFill>
                  <a:srgbClr val="12274B"/>
                </a:solidFill>
                <a:effectLst/>
                <a:latin typeface="Poppins" panose="00000500000000000000" pitchFamily="2" charset="0"/>
              </a:rPr>
              <a:t>5. </a:t>
            </a:r>
            <a:r>
              <a:rPr lang="en-US" b="1" i="0" dirty="0">
                <a:solidFill>
                  <a:srgbClr val="12274B"/>
                </a:solidFill>
                <a:effectLst/>
                <a:latin typeface="inherit"/>
              </a:rPr>
              <a:t>Foreign Exchange Instruments:</a:t>
            </a:r>
            <a:br>
              <a:rPr lang="en-US" b="0" i="0" dirty="0">
                <a:solidFill>
                  <a:srgbClr val="12274B"/>
                </a:solidFill>
                <a:effectLst/>
                <a:latin typeface="Poppins" panose="00000500000000000000" pitchFamily="2" charset="0"/>
              </a:rPr>
            </a:br>
            <a:endParaRPr lang="en-US" dirty="0"/>
          </a:p>
        </p:txBody>
      </p:sp>
    </p:spTree>
    <p:extLst>
      <p:ext uri="{BB962C8B-B14F-4D97-AF65-F5344CB8AC3E}">
        <p14:creationId xmlns:p14="http://schemas.microsoft.com/office/powerpoint/2010/main" val="5952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457F35-51CD-38B5-F976-A497F320A57A}"/>
              </a:ext>
            </a:extLst>
          </p:cNvPr>
          <p:cNvSpPr>
            <a:spLocks noGrp="1"/>
          </p:cNvSpPr>
          <p:nvPr>
            <p:ph idx="1"/>
          </p:nvPr>
        </p:nvSpPr>
        <p:spPr/>
        <p:txBody>
          <a:bodyPr>
            <a:normAutofit/>
          </a:bodyPr>
          <a:lstStyle/>
          <a:p>
            <a:pPr marL="109728" indent="0" algn="just" fontAlgn="base">
              <a:buNone/>
            </a:pPr>
            <a:r>
              <a:rPr lang="en-US" sz="3200" b="0" i="0" dirty="0">
                <a:solidFill>
                  <a:srgbClr val="0C0000"/>
                </a:solidFill>
                <a:effectLst/>
                <a:latin typeface="Bree Serif"/>
              </a:rPr>
              <a:t>1. Governing Body of the stock exchange</a:t>
            </a:r>
          </a:p>
          <a:p>
            <a:pPr algn="just" fontAlgn="base"/>
            <a:r>
              <a:rPr lang="en-US" sz="3200" dirty="0">
                <a:solidFill>
                  <a:srgbClr val="555555"/>
                </a:solidFill>
                <a:latin typeface="Georgia, serif"/>
              </a:rPr>
              <a:t>A. </a:t>
            </a:r>
            <a:r>
              <a:rPr lang="en-US" sz="3200" b="0" i="0" dirty="0">
                <a:solidFill>
                  <a:srgbClr val="555555"/>
                </a:solidFill>
                <a:effectLst/>
                <a:latin typeface="Georgia, serif"/>
              </a:rPr>
              <a:t>The </a:t>
            </a:r>
            <a:r>
              <a:rPr lang="en-US" sz="3200" b="0" i="0" u="none" strike="noStrike" dirty="0">
                <a:solidFill>
                  <a:srgbClr val="555555"/>
                </a:solidFill>
                <a:effectLst/>
                <a:latin typeface="Georgia, serif"/>
                <a:hlinkClick r:id="rId2"/>
              </a:rPr>
              <a:t>Board of directors</a:t>
            </a:r>
            <a:r>
              <a:rPr lang="en-US" sz="3200" b="0" i="0" dirty="0">
                <a:solidFill>
                  <a:srgbClr val="555555"/>
                </a:solidFill>
                <a:effectLst/>
                <a:latin typeface="Georgia, serif"/>
              </a:rPr>
              <a:t> of stock exchange has to be reconstituted so as to include non-members, public representatives, government representatives to the extent of 50% of total number of members.</a:t>
            </a:r>
          </a:p>
          <a:p>
            <a:pPr algn="just" fontAlgn="base"/>
            <a:r>
              <a:rPr lang="en-US" sz="3200" dirty="0">
                <a:solidFill>
                  <a:srgbClr val="555555"/>
                </a:solidFill>
                <a:latin typeface="Georgia, serif"/>
              </a:rPr>
              <a:t>B. </a:t>
            </a:r>
            <a:r>
              <a:rPr lang="en-US" sz="3200" b="0" i="0" dirty="0">
                <a:solidFill>
                  <a:srgbClr val="555555"/>
                </a:solidFill>
                <a:effectLst/>
                <a:latin typeface="Georgia, serif"/>
              </a:rPr>
              <a:t>Capital adequacy norms should be complied with regard to members of various stock exchanges on the basis of their turnover of trade.</a:t>
            </a:r>
          </a:p>
          <a:p>
            <a:pPr algn="just"/>
            <a:endParaRPr lang="en-US" sz="3200" dirty="0"/>
          </a:p>
        </p:txBody>
      </p:sp>
      <p:sp>
        <p:nvSpPr>
          <p:cNvPr id="3" name="Title 2">
            <a:extLst>
              <a:ext uri="{FF2B5EF4-FFF2-40B4-BE49-F238E27FC236}">
                <a16:creationId xmlns:a16="http://schemas.microsoft.com/office/drawing/2014/main" id="{6B39FBBC-B6D1-03ED-2F29-49BA58AB8CD6}"/>
              </a:ext>
            </a:extLst>
          </p:cNvPr>
          <p:cNvSpPr>
            <a:spLocks noGrp="1"/>
          </p:cNvSpPr>
          <p:nvPr>
            <p:ph type="title"/>
          </p:nvPr>
        </p:nvSpPr>
        <p:spPr>
          <a:xfrm>
            <a:off x="609600" y="274638"/>
            <a:ext cx="11353800" cy="1143000"/>
          </a:xfrm>
        </p:spPr>
        <p:txBody>
          <a:bodyPr>
            <a:normAutofit fontScale="90000"/>
          </a:bodyPr>
          <a:lstStyle/>
          <a:p>
            <a:r>
              <a:rPr lang="en-US" i="0" dirty="0">
                <a:solidFill>
                  <a:srgbClr val="2A2A2A"/>
                </a:solidFill>
                <a:effectLst/>
                <a:latin typeface="Bree Serif"/>
              </a:rPr>
              <a:t>Regulatory measures of SEBI for Secondary Market reforms in India</a:t>
            </a:r>
            <a:br>
              <a:rPr lang="en-US" i="0" dirty="0">
                <a:solidFill>
                  <a:srgbClr val="2A2A2A"/>
                </a:solidFill>
                <a:effectLst/>
                <a:latin typeface="Bree Serif"/>
              </a:rPr>
            </a:br>
            <a:endParaRPr lang="en-US" dirty="0"/>
          </a:p>
        </p:txBody>
      </p:sp>
    </p:spTree>
    <p:extLst>
      <p:ext uri="{BB962C8B-B14F-4D97-AF65-F5344CB8AC3E}">
        <p14:creationId xmlns:p14="http://schemas.microsoft.com/office/powerpoint/2010/main" val="3493935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C1F19F-9D1B-1E8D-46F5-6F363C4519F4}"/>
              </a:ext>
            </a:extLst>
          </p:cNvPr>
          <p:cNvSpPr>
            <a:spLocks noGrp="1"/>
          </p:cNvSpPr>
          <p:nvPr>
            <p:ph idx="1"/>
          </p:nvPr>
        </p:nvSpPr>
        <p:spPr/>
        <p:txBody>
          <a:bodyPr>
            <a:normAutofit/>
          </a:bodyPr>
          <a:lstStyle/>
          <a:p>
            <a:pPr algn="just" fontAlgn="base"/>
            <a:r>
              <a:rPr lang="en-US" sz="3600" b="0" i="0" dirty="0">
                <a:solidFill>
                  <a:srgbClr val="555555"/>
                </a:solidFill>
                <a:effectLst/>
                <a:latin typeface="Georgia, serif"/>
              </a:rPr>
              <a:t>Sufficient infrastructure should be available in any stock exchange to facilitate trade. For example, National Stock Exchange, (NSE) was set up with sophisticated screen-based trading.</a:t>
            </a:r>
          </a:p>
          <a:p>
            <a:pPr algn="just" fontAlgn="base"/>
            <a:r>
              <a:rPr lang="en-US" sz="3600" b="0" i="0" dirty="0">
                <a:solidFill>
                  <a:srgbClr val="555555"/>
                </a:solidFill>
                <a:effectLst/>
                <a:latin typeface="Georgia, serif"/>
              </a:rPr>
              <a:t>SEBI will grant recognition only to those new stock exchanges which have online screen-based trading facility.</a:t>
            </a:r>
          </a:p>
          <a:p>
            <a:endParaRPr lang="en-US" sz="3600" dirty="0"/>
          </a:p>
        </p:txBody>
      </p:sp>
      <p:sp>
        <p:nvSpPr>
          <p:cNvPr id="3" name="Title 2">
            <a:extLst>
              <a:ext uri="{FF2B5EF4-FFF2-40B4-BE49-F238E27FC236}">
                <a16:creationId xmlns:a16="http://schemas.microsoft.com/office/drawing/2014/main" id="{3D08FD9B-BD52-7B4C-F312-F59BEB0DD091}"/>
              </a:ext>
            </a:extLst>
          </p:cNvPr>
          <p:cNvSpPr>
            <a:spLocks noGrp="1"/>
          </p:cNvSpPr>
          <p:nvPr>
            <p:ph type="title"/>
          </p:nvPr>
        </p:nvSpPr>
        <p:spPr/>
        <p:txBody>
          <a:bodyPr>
            <a:normAutofit fontScale="90000"/>
          </a:bodyPr>
          <a:lstStyle/>
          <a:p>
            <a:r>
              <a:rPr lang="en-US" dirty="0"/>
              <a:t>2.</a:t>
            </a:r>
            <a:r>
              <a:rPr lang="en-US" i="0" dirty="0">
                <a:solidFill>
                  <a:srgbClr val="0C0000"/>
                </a:solidFill>
                <a:effectLst/>
                <a:latin typeface="Bree Serif"/>
              </a:rPr>
              <a:t> Infrastructure Development of Stock Exchange</a:t>
            </a:r>
            <a:br>
              <a:rPr lang="en-US" i="0" dirty="0">
                <a:solidFill>
                  <a:srgbClr val="0C0000"/>
                </a:solidFill>
                <a:effectLst/>
                <a:latin typeface="Bree Serif"/>
              </a:rPr>
            </a:br>
            <a:endParaRPr lang="en-US" dirty="0"/>
          </a:p>
        </p:txBody>
      </p:sp>
    </p:spTree>
    <p:extLst>
      <p:ext uri="{BB962C8B-B14F-4D97-AF65-F5344CB8AC3E}">
        <p14:creationId xmlns:p14="http://schemas.microsoft.com/office/powerpoint/2010/main" val="2581515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D185EE-D08B-A0D0-6986-E4E676437769}"/>
              </a:ext>
            </a:extLst>
          </p:cNvPr>
          <p:cNvSpPr>
            <a:spLocks noGrp="1"/>
          </p:cNvSpPr>
          <p:nvPr>
            <p:ph idx="1"/>
          </p:nvPr>
        </p:nvSpPr>
        <p:spPr/>
        <p:txBody>
          <a:bodyPr>
            <a:normAutofit/>
          </a:bodyPr>
          <a:lstStyle/>
          <a:p>
            <a:pPr algn="just" fontAlgn="base"/>
            <a:r>
              <a:rPr lang="en-US" sz="3200" b="0" i="0" dirty="0">
                <a:solidFill>
                  <a:srgbClr val="555555"/>
                </a:solidFill>
                <a:effectLst/>
                <a:latin typeface="Georgia, serif"/>
              </a:rPr>
              <a:t>SEBI has withdrawn carry forward transactions and introduced certain modified regulations. All stock exchanges should follow the practice of weekly settlement.</a:t>
            </a:r>
          </a:p>
          <a:p>
            <a:pPr algn="just" fontAlgn="base"/>
            <a:r>
              <a:rPr lang="en-US" sz="3200" b="0" i="0" dirty="0">
                <a:solidFill>
                  <a:srgbClr val="555555"/>
                </a:solidFill>
                <a:effectLst/>
                <a:latin typeface="Georgia, serif"/>
              </a:rPr>
              <a:t>Apart from this, SEBI has instructed all stock exchanges to set up clearing houses, clearing corporations or settlement guarantee fund for ensuring prompt settlement of the transactions.</a:t>
            </a:r>
          </a:p>
          <a:p>
            <a:endParaRPr lang="en-US" sz="3200" dirty="0"/>
          </a:p>
        </p:txBody>
      </p:sp>
      <p:sp>
        <p:nvSpPr>
          <p:cNvPr id="3" name="Title 2">
            <a:extLst>
              <a:ext uri="{FF2B5EF4-FFF2-40B4-BE49-F238E27FC236}">
                <a16:creationId xmlns:a16="http://schemas.microsoft.com/office/drawing/2014/main" id="{0961D995-8241-3499-5D21-BB09F676EF4B}"/>
              </a:ext>
            </a:extLst>
          </p:cNvPr>
          <p:cNvSpPr>
            <a:spLocks noGrp="1"/>
          </p:cNvSpPr>
          <p:nvPr>
            <p:ph type="title"/>
          </p:nvPr>
        </p:nvSpPr>
        <p:spPr/>
        <p:txBody>
          <a:bodyPr>
            <a:normAutofit fontScale="90000"/>
          </a:bodyPr>
          <a:lstStyle/>
          <a:p>
            <a:r>
              <a:rPr lang="en-US" dirty="0"/>
              <a:t>3.</a:t>
            </a:r>
            <a:r>
              <a:rPr lang="en-US" b="0" i="0" dirty="0">
                <a:solidFill>
                  <a:srgbClr val="0C0000"/>
                </a:solidFill>
                <a:effectLst/>
                <a:latin typeface="Bree Serif"/>
              </a:rPr>
              <a:t> Settlement and Clearing</a:t>
            </a:r>
            <a:br>
              <a:rPr lang="en-US" b="0" i="0" dirty="0">
                <a:solidFill>
                  <a:srgbClr val="0C0000"/>
                </a:solidFill>
                <a:effectLst/>
                <a:latin typeface="Bree Serif"/>
              </a:rPr>
            </a:br>
            <a:endParaRPr lang="en-US" dirty="0"/>
          </a:p>
        </p:txBody>
      </p:sp>
    </p:spTree>
    <p:extLst>
      <p:ext uri="{BB962C8B-B14F-4D97-AF65-F5344CB8AC3E}">
        <p14:creationId xmlns:p14="http://schemas.microsoft.com/office/powerpoint/2010/main" val="3823054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AC1D1F-4217-B87A-9D2E-532EB8C8DAE5}"/>
              </a:ext>
            </a:extLst>
          </p:cNvPr>
          <p:cNvSpPr>
            <a:spLocks noGrp="1"/>
          </p:cNvSpPr>
          <p:nvPr>
            <p:ph idx="1"/>
          </p:nvPr>
        </p:nvSpPr>
        <p:spPr/>
        <p:txBody>
          <a:bodyPr>
            <a:normAutofit/>
          </a:bodyPr>
          <a:lstStyle/>
          <a:p>
            <a:pPr algn="just"/>
            <a:r>
              <a:rPr lang="en-US" sz="3200" b="0" i="0" dirty="0">
                <a:solidFill>
                  <a:srgbClr val="555555"/>
                </a:solidFill>
                <a:effectLst/>
                <a:latin typeface="Georgia, serif"/>
              </a:rPr>
              <a:t>NSE has a wholesale debt market segment to enable the traders to trade in debt instruments. SEBI has allowed the listing of debt instruments of those companies which have not even listed their equity shares previously. Foreign institutional investors have been permitted to invest up to 100 percent of the funds in debt instruments of Indian companies</a:t>
            </a:r>
            <a:endParaRPr lang="en-US" sz="3200" dirty="0"/>
          </a:p>
        </p:txBody>
      </p:sp>
      <p:sp>
        <p:nvSpPr>
          <p:cNvPr id="3" name="Title 2">
            <a:extLst>
              <a:ext uri="{FF2B5EF4-FFF2-40B4-BE49-F238E27FC236}">
                <a16:creationId xmlns:a16="http://schemas.microsoft.com/office/drawing/2014/main" id="{B2C44BF8-A9D2-DCF7-4C9B-66027B5983C7}"/>
              </a:ext>
            </a:extLst>
          </p:cNvPr>
          <p:cNvSpPr>
            <a:spLocks noGrp="1"/>
          </p:cNvSpPr>
          <p:nvPr>
            <p:ph type="title"/>
          </p:nvPr>
        </p:nvSpPr>
        <p:spPr/>
        <p:txBody>
          <a:bodyPr>
            <a:normAutofit/>
          </a:bodyPr>
          <a:lstStyle/>
          <a:p>
            <a:r>
              <a:rPr lang="en-US" dirty="0"/>
              <a:t>4.</a:t>
            </a:r>
            <a:r>
              <a:rPr lang="en-US" b="0" i="0" dirty="0">
                <a:solidFill>
                  <a:srgbClr val="0C0000"/>
                </a:solidFill>
                <a:effectLst/>
                <a:latin typeface="Bree Serif"/>
              </a:rPr>
              <a:t> Debt Market Segment</a:t>
            </a:r>
            <a:endParaRPr lang="en-US" dirty="0"/>
          </a:p>
        </p:txBody>
      </p:sp>
    </p:spTree>
    <p:extLst>
      <p:ext uri="{BB962C8B-B14F-4D97-AF65-F5344CB8AC3E}">
        <p14:creationId xmlns:p14="http://schemas.microsoft.com/office/powerpoint/2010/main" val="2491761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9E8DEA-85A3-B684-FE70-AAF184752074}"/>
              </a:ext>
            </a:extLst>
          </p:cNvPr>
          <p:cNvSpPr>
            <a:spLocks noGrp="1"/>
          </p:cNvSpPr>
          <p:nvPr>
            <p:ph idx="1"/>
          </p:nvPr>
        </p:nvSpPr>
        <p:spPr/>
        <p:txBody>
          <a:bodyPr>
            <a:normAutofit/>
          </a:bodyPr>
          <a:lstStyle/>
          <a:p>
            <a:pPr algn="just"/>
            <a:r>
              <a:rPr lang="en-US" sz="3600" b="0" i="0" dirty="0">
                <a:solidFill>
                  <a:srgbClr val="555555"/>
                </a:solidFill>
                <a:effectLst/>
                <a:latin typeface="Georgia, serif"/>
              </a:rPr>
              <a:t>SEBI keeps a constant watch over the unusual fluctuations in prices. It has instructed the stock exchanges to monitor the prices of newly listed securities. When there is an abnormal price variation in newly listed securities, SEBI would impose additional margin on purchase of such securities.</a:t>
            </a:r>
            <a:endParaRPr lang="en-US" sz="3600" dirty="0"/>
          </a:p>
        </p:txBody>
      </p:sp>
      <p:sp>
        <p:nvSpPr>
          <p:cNvPr id="3" name="Title 2">
            <a:extLst>
              <a:ext uri="{FF2B5EF4-FFF2-40B4-BE49-F238E27FC236}">
                <a16:creationId xmlns:a16="http://schemas.microsoft.com/office/drawing/2014/main" id="{D3AA6EFA-EB6B-8DF0-BCFD-1E2216AB37EC}"/>
              </a:ext>
            </a:extLst>
          </p:cNvPr>
          <p:cNvSpPr>
            <a:spLocks noGrp="1"/>
          </p:cNvSpPr>
          <p:nvPr>
            <p:ph type="title"/>
          </p:nvPr>
        </p:nvSpPr>
        <p:spPr/>
        <p:txBody>
          <a:bodyPr>
            <a:normAutofit/>
          </a:bodyPr>
          <a:lstStyle/>
          <a:p>
            <a:r>
              <a:rPr lang="en-US" dirty="0"/>
              <a:t>5. </a:t>
            </a:r>
            <a:r>
              <a:rPr lang="en-US" b="0" i="0" dirty="0">
                <a:solidFill>
                  <a:srgbClr val="0C0000"/>
                </a:solidFill>
                <a:effectLst/>
                <a:latin typeface="Bree Serif"/>
              </a:rPr>
              <a:t>Price Stabilization</a:t>
            </a:r>
            <a:endParaRPr lang="en-US" dirty="0"/>
          </a:p>
        </p:txBody>
      </p:sp>
    </p:spTree>
    <p:extLst>
      <p:ext uri="{BB962C8B-B14F-4D97-AF65-F5344CB8AC3E}">
        <p14:creationId xmlns:p14="http://schemas.microsoft.com/office/powerpoint/2010/main" val="402081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26FE74-4C7A-4DBC-3B46-E6ED549DCDD3}"/>
              </a:ext>
            </a:extLst>
          </p:cNvPr>
          <p:cNvSpPr>
            <a:spLocks noGrp="1"/>
          </p:cNvSpPr>
          <p:nvPr>
            <p:ph idx="1"/>
          </p:nvPr>
        </p:nvSpPr>
        <p:spPr/>
        <p:txBody>
          <a:bodyPr>
            <a:normAutofit/>
          </a:bodyPr>
          <a:lstStyle/>
          <a:p>
            <a:pPr algn="just"/>
            <a:r>
              <a:rPr lang="en-US" sz="3200" b="0" i="0" dirty="0">
                <a:solidFill>
                  <a:srgbClr val="555555"/>
                </a:solidFill>
                <a:effectLst/>
                <a:latin typeface="Georgia, serif"/>
              </a:rPr>
              <a:t>SEBI has also devised various regulatory measures to control Insider trading. To prevent insider. trading, SEBI has introduced SEBI Insider Trading Regulation Act, 1992.</a:t>
            </a:r>
            <a:endParaRPr lang="en-US" sz="3200" dirty="0"/>
          </a:p>
        </p:txBody>
      </p:sp>
      <p:sp>
        <p:nvSpPr>
          <p:cNvPr id="3" name="Title 2">
            <a:extLst>
              <a:ext uri="{FF2B5EF4-FFF2-40B4-BE49-F238E27FC236}">
                <a16:creationId xmlns:a16="http://schemas.microsoft.com/office/drawing/2014/main" id="{1D390EFD-244A-313E-2013-4077C0C8A8B0}"/>
              </a:ext>
            </a:extLst>
          </p:cNvPr>
          <p:cNvSpPr>
            <a:spLocks noGrp="1"/>
          </p:cNvSpPr>
          <p:nvPr>
            <p:ph type="title"/>
          </p:nvPr>
        </p:nvSpPr>
        <p:spPr/>
        <p:txBody>
          <a:bodyPr>
            <a:normAutofit/>
          </a:bodyPr>
          <a:lstStyle/>
          <a:p>
            <a:r>
              <a:rPr lang="en-US" dirty="0"/>
              <a:t>6. </a:t>
            </a:r>
            <a:r>
              <a:rPr lang="en-US" b="0" i="0" dirty="0">
                <a:solidFill>
                  <a:srgbClr val="0C0000"/>
                </a:solidFill>
                <a:effectLst/>
                <a:latin typeface="Bree Serif"/>
              </a:rPr>
              <a:t>Insider Trading</a:t>
            </a:r>
            <a:endParaRPr lang="en-US" dirty="0"/>
          </a:p>
        </p:txBody>
      </p:sp>
    </p:spTree>
    <p:extLst>
      <p:ext uri="{BB962C8B-B14F-4D97-AF65-F5344CB8AC3E}">
        <p14:creationId xmlns:p14="http://schemas.microsoft.com/office/powerpoint/2010/main" val="2688011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sz="6600" dirty="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11506200" cy="5791200"/>
          </a:xfrm>
        </p:spPr>
        <p:txBody>
          <a:bodyPr>
            <a:normAutofit/>
          </a:bodyPr>
          <a:lstStyle/>
          <a:p>
            <a:pPr algn="just"/>
            <a:r>
              <a:rPr lang="en-US" dirty="0">
                <a:latin typeface="Times New Roman" pitchFamily="18" charset="0"/>
                <a:cs typeface="Times New Roman" pitchFamily="18" charset="0"/>
              </a:rPr>
              <a:t>Facilities and institutional arrangements for borrowing and lending term funds.</a:t>
            </a:r>
          </a:p>
          <a:p>
            <a:pPr algn="just"/>
            <a:r>
              <a:rPr lang="en-US" dirty="0">
                <a:latin typeface="Times New Roman" pitchFamily="18" charset="0"/>
                <a:cs typeface="Times New Roman" pitchFamily="18" charset="0"/>
              </a:rPr>
              <a:t>It is concerned with the raising  of money capital for the purpose of investment.</a:t>
            </a:r>
          </a:p>
          <a:p>
            <a:pPr algn="just"/>
            <a:r>
              <a:rPr lang="en-US" dirty="0">
                <a:latin typeface="Times New Roman" pitchFamily="18" charset="0"/>
                <a:cs typeface="Times New Roman" pitchFamily="18" charset="0"/>
              </a:rPr>
              <a:t>The capital markets- divided into primary markets and secondary markets.</a:t>
            </a:r>
          </a:p>
          <a:p>
            <a:pPr lvl="0" algn="just"/>
            <a:r>
              <a:rPr lang="en-US" dirty="0">
                <a:latin typeface="Times New Roman" pitchFamily="18" charset="0"/>
                <a:cs typeface="Times New Roman" pitchFamily="18" charset="0"/>
              </a:rPr>
              <a:t>The market where investment instruments like bonds, equities and mortgages are traded is known as the capital market.  </a:t>
            </a:r>
          </a:p>
          <a:p>
            <a:pPr algn="just"/>
            <a:r>
              <a:rPr lang="en-US" dirty="0">
                <a:latin typeface="Times New Roman" pitchFamily="18" charset="0"/>
                <a:cs typeface="Times New Roman" pitchFamily="18" charset="0"/>
              </a:rPr>
              <a:t>Newly formed (issued) securities are bought or sold in primary markets, such as during initial public offerings. </a:t>
            </a:r>
          </a:p>
          <a:p>
            <a:pPr algn="just"/>
            <a:r>
              <a:rPr lang="en-US" dirty="0">
                <a:latin typeface="Times New Roman" pitchFamily="18" charset="0"/>
                <a:cs typeface="Times New Roman" pitchFamily="18" charset="0"/>
              </a:rPr>
              <a:t>Secondary markets allow investors to buy and sell existing securities.</a:t>
            </a:r>
          </a:p>
          <a:p>
            <a:pPr algn="just"/>
            <a:r>
              <a:rPr lang="en-US" dirty="0">
                <a:latin typeface="Times New Roman" pitchFamily="18" charset="0"/>
                <a:cs typeface="Times New Roman" pitchFamily="18" charset="0"/>
              </a:rPr>
              <a:t> The transactions in primary markets exist between issuers and investors, while in secondary market transactions exist among investors.</a:t>
            </a:r>
          </a:p>
        </p:txBody>
      </p:sp>
      <p:sp>
        <p:nvSpPr>
          <p:cNvPr id="2" name="Title 1"/>
          <p:cNvSpPr>
            <a:spLocks noGrp="1"/>
          </p:cNvSpPr>
          <p:nvPr>
            <p:ph type="title"/>
          </p:nvPr>
        </p:nvSpPr>
        <p:spPr>
          <a:xfrm>
            <a:off x="1981200" y="0"/>
            <a:ext cx="8229600" cy="685800"/>
          </a:xfrm>
        </p:spPr>
        <p:txBody>
          <a:bodyPr>
            <a:noAutofit/>
          </a:bodyPr>
          <a:lstStyle/>
          <a:p>
            <a:pPr algn="ctr"/>
            <a:r>
              <a:rPr lang="en-US" sz="3200" dirty="0">
                <a:solidFill>
                  <a:schemeClr val="tx1"/>
                </a:solidFill>
              </a:rPr>
              <a:t>CAPITAL MARKET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11201400" cy="5715000"/>
          </a:xfrm>
        </p:spPr>
        <p:txBody>
          <a:bodyPr>
            <a:noAutofit/>
          </a:bodyPr>
          <a:lstStyle/>
          <a:p>
            <a:pPr marL="182880" algn="just"/>
            <a:r>
              <a:rPr lang="en-US" sz="3600" dirty="0">
                <a:latin typeface="Times New Roman" pitchFamily="18" charset="0"/>
                <a:cs typeface="Times New Roman" pitchFamily="18" charset="0"/>
              </a:rPr>
              <a:t>Capital market is a market for medium and long term funds.</a:t>
            </a:r>
          </a:p>
          <a:p>
            <a:pPr marL="182880" algn="just"/>
            <a:r>
              <a:rPr lang="en-US" sz="3600" dirty="0">
                <a:latin typeface="Times New Roman" pitchFamily="18" charset="0"/>
                <a:cs typeface="Times New Roman" pitchFamily="18" charset="0"/>
              </a:rPr>
              <a:t>It includes all the organizations, institutions and instruments that provide long term and medium term funds.</a:t>
            </a:r>
          </a:p>
          <a:p>
            <a:pPr marL="182880" algn="just"/>
            <a:r>
              <a:rPr lang="en-US" sz="3600" dirty="0">
                <a:latin typeface="Times New Roman" pitchFamily="18" charset="0"/>
                <a:cs typeface="Times New Roman" pitchFamily="18" charset="0"/>
              </a:rPr>
              <a:t>It does not include the instruments or institutions which provide finance for short period (up to one year). </a:t>
            </a:r>
          </a:p>
          <a:p>
            <a:pPr marL="182880" algn="just"/>
            <a:r>
              <a:rPr lang="en-US" sz="3600" dirty="0">
                <a:latin typeface="Times New Roman" pitchFamily="18" charset="0"/>
                <a:cs typeface="Times New Roman" pitchFamily="18" charset="0"/>
              </a:rPr>
              <a:t>The common instruments used in capital market are shares, debentures, bonds, mutual funds, public deposits etc.</a:t>
            </a:r>
          </a:p>
          <a:p>
            <a:pPr algn="just"/>
            <a:endParaRPr lang="en-US" sz="2800" dirty="0"/>
          </a:p>
          <a:p>
            <a:pPr algn="just"/>
            <a:endParaRPr lang="en-US" sz="2800" dirty="0"/>
          </a:p>
          <a:p>
            <a:pPr algn="just"/>
            <a:endParaRPr lang="en-US" sz="2800" dirty="0"/>
          </a:p>
        </p:txBody>
      </p:sp>
      <p:sp>
        <p:nvSpPr>
          <p:cNvPr id="2" name="Title 1"/>
          <p:cNvSpPr>
            <a:spLocks noGrp="1"/>
          </p:cNvSpPr>
          <p:nvPr>
            <p:ph type="title"/>
          </p:nvPr>
        </p:nvSpPr>
        <p:spPr>
          <a:xfrm>
            <a:off x="1981200" y="0"/>
            <a:ext cx="8229600" cy="609600"/>
          </a:xfrm>
        </p:spPr>
        <p:txBody>
          <a:bodyPr>
            <a:normAutofit fontScale="90000"/>
          </a:bodyPr>
          <a:lstStyle/>
          <a:p>
            <a:pPr algn="ctr"/>
            <a:r>
              <a:rPr lang="en-US" sz="3600" dirty="0">
                <a:solidFill>
                  <a:schemeClr val="tx1"/>
                </a:solidFill>
              </a:rPr>
              <a:t>Nature of Capital Market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1"/>
            <a:ext cx="11582400" cy="5473891"/>
          </a:xfrm>
        </p:spPr>
        <p:txBody>
          <a:bodyPr>
            <a:normAutofit lnSpcReduction="10000"/>
          </a:bodyPr>
          <a:lstStyle/>
          <a:p>
            <a:pPr marL="182880" algn="just"/>
            <a:r>
              <a:rPr lang="en-US" sz="3600" dirty="0">
                <a:latin typeface="Times New Roman" pitchFamily="18" charset="0"/>
                <a:cs typeface="Times New Roman" pitchFamily="18" charset="0"/>
              </a:rPr>
              <a:t>This market is to make investment from investors who have surplus funds to the ones who are running a deficit.</a:t>
            </a:r>
          </a:p>
          <a:p>
            <a:pPr marL="182880" algn="just"/>
            <a:r>
              <a:rPr lang="en-US" sz="3600" dirty="0">
                <a:latin typeface="Times New Roman" pitchFamily="18" charset="0"/>
                <a:cs typeface="Times New Roman" pitchFamily="18" charset="0"/>
              </a:rPr>
              <a:t>Like all markets, the capital market is also composed of those who demand funds(borrowers) and those who supply funds (lenders).</a:t>
            </a:r>
          </a:p>
          <a:p>
            <a:pPr marL="182880" algn="just"/>
            <a:r>
              <a:rPr lang="en-US" sz="3600" dirty="0">
                <a:latin typeface="Times New Roman" pitchFamily="18" charset="0"/>
                <a:cs typeface="Times New Roman" pitchFamily="18" charset="0"/>
              </a:rPr>
              <a:t>An ideal capital market attempts to provide adequate capital at reasonable rate of return for any business.</a:t>
            </a:r>
          </a:p>
          <a:p>
            <a:pPr marL="182880" algn="just"/>
            <a:r>
              <a:rPr lang="en-US" sz="3600" dirty="0">
                <a:latin typeface="Times New Roman" pitchFamily="18" charset="0"/>
                <a:cs typeface="Times New Roman" pitchFamily="18" charset="0"/>
              </a:rPr>
              <a:t>The supply of funds for the capital market comes largely from individual savers, corporate savings, banks, insurance companies, other financial agencies and the government.</a:t>
            </a:r>
          </a:p>
          <a:p>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11430000" cy="5181600"/>
          </a:xfrm>
        </p:spPr>
        <p:txBody>
          <a:bodyPr>
            <a:normAutofit/>
          </a:bodyPr>
          <a:lstStyle/>
          <a:p>
            <a:pPr marL="514350" indent="-514350" algn="just">
              <a:buAutoNum type="arabicPeriod"/>
            </a:pPr>
            <a:r>
              <a:rPr lang="en-US" sz="3200" b="1" dirty="0">
                <a:latin typeface="Times New Roman" pitchFamily="18" charset="0"/>
                <a:cs typeface="Times New Roman" pitchFamily="18" charset="0"/>
              </a:rPr>
              <a:t>Link between Savers and Investment:</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Capital market is a crucial link between saving and investment process. The capital market transfers money from savers to entrepreneurial borrowers.</a:t>
            </a:r>
          </a:p>
          <a:p>
            <a:pPr marL="514350" indent="-514350">
              <a:buAutoNum type="arabicPeriod"/>
            </a:pPr>
            <a:r>
              <a:rPr lang="en-US" sz="3200" b="1" dirty="0">
                <a:latin typeface="Times New Roman" pitchFamily="18" charset="0"/>
                <a:cs typeface="Times New Roman" pitchFamily="18" charset="0"/>
              </a:rPr>
              <a:t>Deals in Long Term Investment:</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Capital market provides funds for long and medium term. It does not deal with channelizing saving for less than one year.</a:t>
            </a:r>
          </a:p>
        </p:txBody>
      </p:sp>
      <p:sp>
        <p:nvSpPr>
          <p:cNvPr id="2" name="Title 1"/>
          <p:cNvSpPr>
            <a:spLocks noGrp="1"/>
          </p:cNvSpPr>
          <p:nvPr>
            <p:ph type="title"/>
          </p:nvPr>
        </p:nvSpPr>
        <p:spPr>
          <a:xfrm>
            <a:off x="1981200" y="533400"/>
            <a:ext cx="8229600" cy="762000"/>
          </a:xfrm>
        </p:spPr>
        <p:txBody>
          <a:bodyPr>
            <a:noAutofit/>
          </a:bodyPr>
          <a:lstStyle/>
          <a:p>
            <a:r>
              <a:rPr lang="en-US" sz="3200" dirty="0">
                <a:solidFill>
                  <a:schemeClr val="tx1"/>
                </a:solidFill>
              </a:rPr>
              <a:t>Main Characteristics of Capital Market</a:t>
            </a:r>
            <a:br>
              <a:rPr lang="en-US" sz="3600" dirty="0">
                <a:solidFill>
                  <a:schemeClr val="tx1"/>
                </a:solidFill>
              </a:rPr>
            </a:br>
            <a:endParaRPr lang="en-US" sz="36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04801"/>
            <a:ext cx="11353800" cy="5702491"/>
          </a:xfrm>
        </p:spPr>
        <p:txBody>
          <a:bodyPr>
            <a:normAutofit/>
          </a:bodyPr>
          <a:lstStyle/>
          <a:p>
            <a:pPr>
              <a:buNone/>
            </a:pPr>
            <a:r>
              <a:rPr lang="en-US" sz="3200" b="1" dirty="0">
                <a:latin typeface="Times New Roman" pitchFamily="18" charset="0"/>
                <a:cs typeface="Times New Roman" pitchFamily="18" charset="0"/>
              </a:rPr>
              <a:t>3. Utilizes Intermediaries:</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Capital market makes use of different intermediaries such as brokers, underwriters, depositories etc. These intermediaries act as working organs of capital market and are very important elements of capital market.</a:t>
            </a:r>
          </a:p>
          <a:p>
            <a:pPr>
              <a:buNone/>
            </a:pPr>
            <a:r>
              <a:rPr lang="en-US" sz="3200" dirty="0">
                <a:latin typeface="Times New Roman" pitchFamily="18" charset="0"/>
                <a:cs typeface="Times New Roman" pitchFamily="18" charset="0"/>
              </a:rPr>
              <a:t>4</a:t>
            </a:r>
            <a:r>
              <a:rPr lang="en-US" sz="3200" b="1" dirty="0">
                <a:latin typeface="Times New Roman" pitchFamily="18" charset="0"/>
                <a:cs typeface="Times New Roman" pitchFamily="18" charset="0"/>
              </a:rPr>
              <a:t>. Determinant of Capital Formation:</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The activities of capital market determine the rate of capital formation in an economy. Capital market offers attractive opportunities to those who have surplus funds so that they invest more and more in capital market and are encouraged to save more for profitable opportunities.</a:t>
            </a:r>
          </a:p>
          <a:p>
            <a:pPr>
              <a:buNone/>
            </a:pPr>
            <a:endParaRPr lang="en-US" sz="3200" dirty="0"/>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1"/>
            <a:ext cx="11201400" cy="5821363"/>
          </a:xfrm>
        </p:spPr>
        <p:txBody>
          <a:bodyPr>
            <a:normAutofit/>
          </a:bodyPr>
          <a:lstStyle/>
          <a:p>
            <a:pPr algn="just">
              <a:buNone/>
            </a:pPr>
            <a:r>
              <a:rPr lang="en-US" sz="3600" b="1" dirty="0">
                <a:latin typeface="Times New Roman" pitchFamily="18" charset="0"/>
                <a:cs typeface="Times New Roman" pitchFamily="18" charset="0"/>
              </a:rPr>
              <a:t>5. Government Rules and Regulations:</a:t>
            </a:r>
          </a:p>
          <a:p>
            <a:pPr algn="just">
              <a:buNone/>
            </a:pP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The capital market operates freely but under the guidance of government policies. These markets function within the framework of government rules and regulations.</a:t>
            </a:r>
          </a:p>
          <a:p>
            <a:pPr algn="just">
              <a:buNone/>
            </a:pPr>
            <a:br>
              <a:rPr lang="en-US" sz="3600" dirty="0"/>
            </a:b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200" dirty="0"/>
              <a:t>	</a:t>
            </a:r>
            <a:r>
              <a:rPr lang="en-US" sz="3600" dirty="0">
                <a:latin typeface="Times New Roman" pitchFamily="18" charset="0"/>
                <a:cs typeface="Times New Roman" pitchFamily="18" charset="0"/>
              </a:rPr>
              <a:t>1. Where finance is available at reasonable cost.</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2. Which facilitates economic growth.</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3. Where market operations are free, fair, competitive and transparent.</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4. Must provide sufficient information to investors.</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5. Must allocate capital productively.</a:t>
            </a:r>
          </a:p>
          <a:p>
            <a:endParaRPr lang="en-US" sz="3200" dirty="0"/>
          </a:p>
        </p:txBody>
      </p:sp>
      <p:sp>
        <p:nvSpPr>
          <p:cNvPr id="2" name="Title 1"/>
          <p:cNvSpPr>
            <a:spLocks noGrp="1"/>
          </p:cNvSpPr>
          <p:nvPr>
            <p:ph type="title"/>
          </p:nvPr>
        </p:nvSpPr>
        <p:spPr/>
        <p:txBody>
          <a:bodyPr/>
          <a:lstStyle/>
          <a:p>
            <a:r>
              <a:rPr lang="en-US" b="1" dirty="0">
                <a:solidFill>
                  <a:schemeClr val="tx1"/>
                </a:solidFill>
              </a:rPr>
              <a:t>An ideal capital market is one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TotalTime>
  <Words>1927</Words>
  <Application>Microsoft Office PowerPoint</Application>
  <PresentationFormat>Widescreen</PresentationFormat>
  <Paragraphs>95</Paragraphs>
  <Slides>28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Arial</vt:lpstr>
      <vt:lpstr>Bree Serif</vt:lpstr>
      <vt:lpstr>Georgia, serif</vt:lpstr>
      <vt:lpstr>inherit</vt:lpstr>
      <vt:lpstr>Lucida Sans Unicode</vt:lpstr>
      <vt:lpstr>Poppins</vt:lpstr>
      <vt:lpstr>Times New Roman</vt:lpstr>
      <vt:lpstr>Verdana</vt:lpstr>
      <vt:lpstr>Wingdings 2</vt:lpstr>
      <vt:lpstr>Wingdings 3</vt:lpstr>
      <vt:lpstr>Concourse</vt:lpstr>
      <vt:lpstr>CAPITAL MARKET</vt:lpstr>
      <vt:lpstr>PowerPoint Presentation</vt:lpstr>
      <vt:lpstr>CAPITAL MARKET</vt:lpstr>
      <vt:lpstr>Nature of Capital Market</vt:lpstr>
      <vt:lpstr>PowerPoint Presentation</vt:lpstr>
      <vt:lpstr>Main Characteristics of Capital Market </vt:lpstr>
      <vt:lpstr>PowerPoint Presentation</vt:lpstr>
      <vt:lpstr>PowerPoint Presentation</vt:lpstr>
      <vt:lpstr>An ideal capital market is one</vt:lpstr>
      <vt:lpstr>Indian Capital Market Participants </vt:lpstr>
      <vt:lpstr>2. Investors</vt:lpstr>
      <vt:lpstr>3. Stockbrokers</vt:lpstr>
      <vt:lpstr>4. Listed Companies</vt:lpstr>
      <vt:lpstr>5. Clearing House</vt:lpstr>
      <vt:lpstr>6. Depository</vt:lpstr>
      <vt:lpstr>7. Transfer Agents</vt:lpstr>
      <vt:lpstr>Instruments of capital market</vt:lpstr>
      <vt:lpstr>2. Debt Securities</vt:lpstr>
      <vt:lpstr>3. Derivatives </vt:lpstr>
      <vt:lpstr>4. Exchange-Traded Funds </vt:lpstr>
      <vt:lpstr>5. Foreign Exchange Instruments: </vt:lpstr>
      <vt:lpstr>Regulatory measures of SEBI for Secondary Market reforms in India </vt:lpstr>
      <vt:lpstr>2. Infrastructure Development of Stock Exchange </vt:lpstr>
      <vt:lpstr>3. Settlement and Clearing </vt:lpstr>
      <vt:lpstr>4. Debt Market Segment</vt:lpstr>
      <vt:lpstr>5. Price Stabilization</vt:lpstr>
      <vt:lpstr>6. Insider Trading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MARKET</dc:title>
  <dc:creator>Manish</dc:creator>
  <cp:lastModifiedBy>Manish Dadhich</cp:lastModifiedBy>
  <cp:revision>45</cp:revision>
  <dcterms:created xsi:type="dcterms:W3CDTF">2006-08-16T00:00:00Z</dcterms:created>
  <dcterms:modified xsi:type="dcterms:W3CDTF">2023-03-27T04:14:13Z</dcterms:modified>
</cp:coreProperties>
</file>