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notesMasterIdLst>
    <p:notesMasterId r:id="rId45"/>
  </p:notesMasterIdLst>
  <p:sldIdLst>
    <p:sldId id="273" r:id="rId2"/>
    <p:sldId id="274" r:id="rId3"/>
    <p:sldId id="289" r:id="rId4"/>
    <p:sldId id="270" r:id="rId5"/>
    <p:sldId id="275" r:id="rId6"/>
    <p:sldId id="271" r:id="rId7"/>
    <p:sldId id="292" r:id="rId8"/>
    <p:sldId id="290" r:id="rId9"/>
    <p:sldId id="291" r:id="rId10"/>
    <p:sldId id="293" r:id="rId11"/>
    <p:sldId id="294" r:id="rId12"/>
    <p:sldId id="295" r:id="rId13"/>
    <p:sldId id="296" r:id="rId14"/>
    <p:sldId id="277" r:id="rId15"/>
    <p:sldId id="297" r:id="rId16"/>
    <p:sldId id="298" r:id="rId17"/>
    <p:sldId id="299" r:id="rId18"/>
    <p:sldId id="300" r:id="rId19"/>
    <p:sldId id="301" r:id="rId20"/>
    <p:sldId id="302" r:id="rId21"/>
    <p:sldId id="303" r:id="rId22"/>
    <p:sldId id="304" r:id="rId23"/>
    <p:sldId id="305" r:id="rId24"/>
    <p:sldId id="279" r:id="rId25"/>
    <p:sldId id="306" r:id="rId26"/>
    <p:sldId id="257" r:id="rId27"/>
    <p:sldId id="259" r:id="rId28"/>
    <p:sldId id="260" r:id="rId29"/>
    <p:sldId id="258" r:id="rId30"/>
    <p:sldId id="264" r:id="rId31"/>
    <p:sldId id="261" r:id="rId32"/>
    <p:sldId id="262" r:id="rId33"/>
    <p:sldId id="263" r:id="rId34"/>
    <p:sldId id="265" r:id="rId35"/>
    <p:sldId id="280" r:id="rId36"/>
    <p:sldId id="281" r:id="rId37"/>
    <p:sldId id="282" r:id="rId38"/>
    <p:sldId id="283" r:id="rId39"/>
    <p:sldId id="284" r:id="rId40"/>
    <p:sldId id="285" r:id="rId41"/>
    <p:sldId id="286" r:id="rId42"/>
    <p:sldId id="287" r:id="rId43"/>
    <p:sldId id="288" r:id="rId4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90929"/>
  </p:normalViewPr>
  <p:slideViewPr>
    <p:cSldViewPr>
      <p:cViewPr varScale="1">
        <p:scale>
          <a:sx n="66" d="100"/>
          <a:sy n="66" d="100"/>
        </p:scale>
        <p:origin x="-12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3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AC149B-2481-4C65-8C68-C388AB7527F2}" type="doc">
      <dgm:prSet loTypeId="urn:microsoft.com/office/officeart/2005/8/layout/cycle7" loCatId="cycle" qsTypeId="urn:microsoft.com/office/officeart/2005/8/quickstyle/simple1" qsCatId="simple" csTypeId="urn:microsoft.com/office/officeart/2005/8/colors/accent0_3" csCatId="mainScheme" phldr="1"/>
      <dgm:spPr/>
      <dgm:t>
        <a:bodyPr/>
        <a:lstStyle/>
        <a:p>
          <a:endParaRPr lang="en-US"/>
        </a:p>
      </dgm:t>
    </dgm:pt>
    <dgm:pt modelId="{DE60D987-2987-41B3-A9E4-D0EDD92F0BC1}">
      <dgm:prSet phldrT="[Text]"/>
      <dgm:spPr/>
      <dgm:t>
        <a:bodyPr/>
        <a:lstStyle/>
        <a:p>
          <a:r>
            <a:rPr lang="en-US" dirty="0" smtClean="0"/>
            <a:t>Risks </a:t>
          </a:r>
          <a:endParaRPr lang="en-US" dirty="0"/>
        </a:p>
      </dgm:t>
    </dgm:pt>
    <dgm:pt modelId="{32CDBD33-B641-4560-A440-1282D1EE3CDB}" type="parTrans" cxnId="{703775B8-3EBE-4E04-AC8D-4F9CE6003502}">
      <dgm:prSet/>
      <dgm:spPr/>
      <dgm:t>
        <a:bodyPr/>
        <a:lstStyle/>
        <a:p>
          <a:endParaRPr lang="en-US"/>
        </a:p>
      </dgm:t>
    </dgm:pt>
    <dgm:pt modelId="{C189C397-A370-4751-9902-981C8286E53D}" type="sibTrans" cxnId="{703775B8-3EBE-4E04-AC8D-4F9CE6003502}">
      <dgm:prSet/>
      <dgm:spPr/>
      <dgm:t>
        <a:bodyPr/>
        <a:lstStyle/>
        <a:p>
          <a:endParaRPr lang="en-US"/>
        </a:p>
      </dgm:t>
    </dgm:pt>
    <dgm:pt modelId="{0DD36F0D-3BA1-487D-9EC7-89FB85301D5B}">
      <dgm:prSet phldrT="[Text]"/>
      <dgm:spPr/>
      <dgm:t>
        <a:bodyPr/>
        <a:lstStyle/>
        <a:p>
          <a:r>
            <a:rPr lang="en-US" dirty="0" smtClean="0"/>
            <a:t>Non – systematic OR diversifiable </a:t>
          </a:r>
          <a:endParaRPr lang="en-US" dirty="0"/>
        </a:p>
      </dgm:t>
    </dgm:pt>
    <dgm:pt modelId="{A675F498-034A-4EA6-B4E6-8C25DE6D8C73}" type="parTrans" cxnId="{E3E8B6A8-8082-4BF2-B933-B9C4F37DA59C}">
      <dgm:prSet/>
      <dgm:spPr/>
      <dgm:t>
        <a:bodyPr/>
        <a:lstStyle/>
        <a:p>
          <a:endParaRPr lang="en-US"/>
        </a:p>
      </dgm:t>
    </dgm:pt>
    <dgm:pt modelId="{7C79D2E2-6C9A-4B1D-AD8A-9F6DB8DAF674}" type="sibTrans" cxnId="{E3E8B6A8-8082-4BF2-B933-B9C4F37DA59C}">
      <dgm:prSet/>
      <dgm:spPr>
        <a:noFill/>
      </dgm:spPr>
      <dgm:t>
        <a:bodyPr/>
        <a:lstStyle/>
        <a:p>
          <a:endParaRPr lang="en-US"/>
        </a:p>
      </dgm:t>
    </dgm:pt>
    <dgm:pt modelId="{1C294D23-E051-487D-8393-0DB31A47E4A5}">
      <dgm:prSet phldrT="[Text]"/>
      <dgm:spPr/>
      <dgm:t>
        <a:bodyPr/>
        <a:lstStyle/>
        <a:p>
          <a:r>
            <a:rPr lang="en-US" dirty="0" smtClean="0"/>
            <a:t>Systematic OR Non diversifiable </a:t>
          </a:r>
          <a:endParaRPr lang="en-US" dirty="0"/>
        </a:p>
      </dgm:t>
    </dgm:pt>
    <dgm:pt modelId="{8B362110-2832-4626-9F61-9DEADEF88348}" type="parTrans" cxnId="{761E16CD-193B-4487-AF1F-1D0C89F27AA2}">
      <dgm:prSet/>
      <dgm:spPr/>
      <dgm:t>
        <a:bodyPr/>
        <a:lstStyle/>
        <a:p>
          <a:endParaRPr lang="en-US"/>
        </a:p>
      </dgm:t>
    </dgm:pt>
    <dgm:pt modelId="{4E442F9F-0D0E-42C9-AD52-5305C9227ECA}" type="sibTrans" cxnId="{761E16CD-193B-4487-AF1F-1D0C89F27AA2}">
      <dgm:prSet/>
      <dgm:spPr/>
      <dgm:t>
        <a:bodyPr/>
        <a:lstStyle/>
        <a:p>
          <a:endParaRPr lang="en-US"/>
        </a:p>
      </dgm:t>
    </dgm:pt>
    <dgm:pt modelId="{26B7C764-05D7-4513-AAA6-C1D794A407B5}" type="pres">
      <dgm:prSet presAssocID="{6DAC149B-2481-4C65-8C68-C388AB7527F2}" presName="Name0" presStyleCnt="0">
        <dgm:presLayoutVars>
          <dgm:dir/>
          <dgm:resizeHandles val="exact"/>
        </dgm:presLayoutVars>
      </dgm:prSet>
      <dgm:spPr/>
      <dgm:t>
        <a:bodyPr/>
        <a:lstStyle/>
        <a:p>
          <a:endParaRPr lang="en-US"/>
        </a:p>
      </dgm:t>
    </dgm:pt>
    <dgm:pt modelId="{3412A099-A9F5-4052-B839-CBC1A7B5A558}" type="pres">
      <dgm:prSet presAssocID="{DE60D987-2987-41B3-A9E4-D0EDD92F0BC1}" presName="node" presStyleLbl="node1" presStyleIdx="0" presStyleCnt="3">
        <dgm:presLayoutVars>
          <dgm:bulletEnabled val="1"/>
        </dgm:presLayoutVars>
      </dgm:prSet>
      <dgm:spPr/>
      <dgm:t>
        <a:bodyPr/>
        <a:lstStyle/>
        <a:p>
          <a:endParaRPr lang="en-US"/>
        </a:p>
      </dgm:t>
    </dgm:pt>
    <dgm:pt modelId="{BA1C1F43-13CB-4728-86A3-CF5C70A59800}" type="pres">
      <dgm:prSet presAssocID="{C189C397-A370-4751-9902-981C8286E53D}" presName="sibTrans" presStyleLbl="sibTrans2D1" presStyleIdx="0" presStyleCnt="3"/>
      <dgm:spPr/>
      <dgm:t>
        <a:bodyPr/>
        <a:lstStyle/>
        <a:p>
          <a:endParaRPr lang="en-US"/>
        </a:p>
      </dgm:t>
    </dgm:pt>
    <dgm:pt modelId="{2A63BB40-DD1C-49B9-8C52-2B2BBC3BCE95}" type="pres">
      <dgm:prSet presAssocID="{C189C397-A370-4751-9902-981C8286E53D}" presName="connectorText" presStyleLbl="sibTrans2D1" presStyleIdx="0" presStyleCnt="3"/>
      <dgm:spPr/>
      <dgm:t>
        <a:bodyPr/>
        <a:lstStyle/>
        <a:p>
          <a:endParaRPr lang="en-US"/>
        </a:p>
      </dgm:t>
    </dgm:pt>
    <dgm:pt modelId="{50D8D0E3-F7B6-4531-BB88-B51A4EB0200D}" type="pres">
      <dgm:prSet presAssocID="{0DD36F0D-3BA1-487D-9EC7-89FB85301D5B}" presName="node" presStyleLbl="node1" presStyleIdx="1" presStyleCnt="3">
        <dgm:presLayoutVars>
          <dgm:bulletEnabled val="1"/>
        </dgm:presLayoutVars>
      </dgm:prSet>
      <dgm:spPr/>
      <dgm:t>
        <a:bodyPr/>
        <a:lstStyle/>
        <a:p>
          <a:endParaRPr lang="en-US"/>
        </a:p>
      </dgm:t>
    </dgm:pt>
    <dgm:pt modelId="{BDF86200-13B7-4D86-B779-89D7B981EA83}" type="pres">
      <dgm:prSet presAssocID="{7C79D2E2-6C9A-4B1D-AD8A-9F6DB8DAF674}" presName="sibTrans" presStyleLbl="sibTrans2D1" presStyleIdx="1" presStyleCnt="3" custLinFactNeighborX="-5598" custLinFactNeighborY="-6836"/>
      <dgm:spPr/>
      <dgm:t>
        <a:bodyPr/>
        <a:lstStyle/>
        <a:p>
          <a:endParaRPr lang="en-US"/>
        </a:p>
      </dgm:t>
    </dgm:pt>
    <dgm:pt modelId="{25D69A49-8071-4326-A4A4-D587A4718812}" type="pres">
      <dgm:prSet presAssocID="{7C79D2E2-6C9A-4B1D-AD8A-9F6DB8DAF674}" presName="connectorText" presStyleLbl="sibTrans2D1" presStyleIdx="1" presStyleCnt="3"/>
      <dgm:spPr/>
      <dgm:t>
        <a:bodyPr/>
        <a:lstStyle/>
        <a:p>
          <a:endParaRPr lang="en-US"/>
        </a:p>
      </dgm:t>
    </dgm:pt>
    <dgm:pt modelId="{D2A4FC89-9014-41B7-AE35-8F66F5B535C6}" type="pres">
      <dgm:prSet presAssocID="{1C294D23-E051-487D-8393-0DB31A47E4A5}" presName="node" presStyleLbl="node1" presStyleIdx="2" presStyleCnt="3">
        <dgm:presLayoutVars>
          <dgm:bulletEnabled val="1"/>
        </dgm:presLayoutVars>
      </dgm:prSet>
      <dgm:spPr/>
      <dgm:t>
        <a:bodyPr/>
        <a:lstStyle/>
        <a:p>
          <a:endParaRPr lang="en-US"/>
        </a:p>
      </dgm:t>
    </dgm:pt>
    <dgm:pt modelId="{6BD737A7-904D-4B76-BAAA-0132B22C584D}" type="pres">
      <dgm:prSet presAssocID="{4E442F9F-0D0E-42C9-AD52-5305C9227ECA}" presName="sibTrans" presStyleLbl="sibTrans2D1" presStyleIdx="2" presStyleCnt="3"/>
      <dgm:spPr/>
      <dgm:t>
        <a:bodyPr/>
        <a:lstStyle/>
        <a:p>
          <a:endParaRPr lang="en-US"/>
        </a:p>
      </dgm:t>
    </dgm:pt>
    <dgm:pt modelId="{24EC26C0-E542-4D1F-B1C5-7AE456CEE1AA}" type="pres">
      <dgm:prSet presAssocID="{4E442F9F-0D0E-42C9-AD52-5305C9227ECA}" presName="connectorText" presStyleLbl="sibTrans2D1" presStyleIdx="2" presStyleCnt="3"/>
      <dgm:spPr/>
      <dgm:t>
        <a:bodyPr/>
        <a:lstStyle/>
        <a:p>
          <a:endParaRPr lang="en-US"/>
        </a:p>
      </dgm:t>
    </dgm:pt>
  </dgm:ptLst>
  <dgm:cxnLst>
    <dgm:cxn modelId="{C2E3FAE8-AB7E-4E37-A956-957F6DAD16AB}" type="presOf" srcId="{DE60D987-2987-41B3-A9E4-D0EDD92F0BC1}" destId="{3412A099-A9F5-4052-B839-CBC1A7B5A558}" srcOrd="0" destOrd="0" presId="urn:microsoft.com/office/officeart/2005/8/layout/cycle7"/>
    <dgm:cxn modelId="{435C079B-CAB0-4B3F-87FB-2BB6431FCC88}" type="presOf" srcId="{C189C397-A370-4751-9902-981C8286E53D}" destId="{2A63BB40-DD1C-49B9-8C52-2B2BBC3BCE95}" srcOrd="1" destOrd="0" presId="urn:microsoft.com/office/officeart/2005/8/layout/cycle7"/>
    <dgm:cxn modelId="{F186CE4F-11F6-40A1-98FD-CF85BD594FC2}" type="presOf" srcId="{0DD36F0D-3BA1-487D-9EC7-89FB85301D5B}" destId="{50D8D0E3-F7B6-4531-BB88-B51A4EB0200D}" srcOrd="0" destOrd="0" presId="urn:microsoft.com/office/officeart/2005/8/layout/cycle7"/>
    <dgm:cxn modelId="{ACAC05D7-0BE9-4157-865E-ED56D534661C}" type="presOf" srcId="{C189C397-A370-4751-9902-981C8286E53D}" destId="{BA1C1F43-13CB-4728-86A3-CF5C70A59800}" srcOrd="0" destOrd="0" presId="urn:microsoft.com/office/officeart/2005/8/layout/cycle7"/>
    <dgm:cxn modelId="{BFB1AD71-F0F6-4EC2-8F0F-4E0CA3C63E9F}" type="presOf" srcId="{6DAC149B-2481-4C65-8C68-C388AB7527F2}" destId="{26B7C764-05D7-4513-AAA6-C1D794A407B5}" srcOrd="0" destOrd="0" presId="urn:microsoft.com/office/officeart/2005/8/layout/cycle7"/>
    <dgm:cxn modelId="{51BFD5EF-E673-4E0F-8CC0-467B7B178B48}" type="presOf" srcId="{4E442F9F-0D0E-42C9-AD52-5305C9227ECA}" destId="{24EC26C0-E542-4D1F-B1C5-7AE456CEE1AA}" srcOrd="1" destOrd="0" presId="urn:microsoft.com/office/officeart/2005/8/layout/cycle7"/>
    <dgm:cxn modelId="{7103E101-D44A-4A75-A4B7-8B4FF2ACFE62}" type="presOf" srcId="{1C294D23-E051-487D-8393-0DB31A47E4A5}" destId="{D2A4FC89-9014-41B7-AE35-8F66F5B535C6}" srcOrd="0" destOrd="0" presId="urn:microsoft.com/office/officeart/2005/8/layout/cycle7"/>
    <dgm:cxn modelId="{9C956D43-20EF-48FC-BAEA-5BBC65B56915}" type="presOf" srcId="{7C79D2E2-6C9A-4B1D-AD8A-9F6DB8DAF674}" destId="{25D69A49-8071-4326-A4A4-D587A4718812}" srcOrd="1" destOrd="0" presId="urn:microsoft.com/office/officeart/2005/8/layout/cycle7"/>
    <dgm:cxn modelId="{6B94DA43-51A9-4338-90E0-0120275C11AA}" type="presOf" srcId="{4E442F9F-0D0E-42C9-AD52-5305C9227ECA}" destId="{6BD737A7-904D-4B76-BAAA-0132B22C584D}" srcOrd="0" destOrd="0" presId="urn:microsoft.com/office/officeart/2005/8/layout/cycle7"/>
    <dgm:cxn modelId="{761E16CD-193B-4487-AF1F-1D0C89F27AA2}" srcId="{6DAC149B-2481-4C65-8C68-C388AB7527F2}" destId="{1C294D23-E051-487D-8393-0DB31A47E4A5}" srcOrd="2" destOrd="0" parTransId="{8B362110-2832-4626-9F61-9DEADEF88348}" sibTransId="{4E442F9F-0D0E-42C9-AD52-5305C9227ECA}"/>
    <dgm:cxn modelId="{3194F5C6-F247-4A8D-940C-429AD5531A71}" type="presOf" srcId="{7C79D2E2-6C9A-4B1D-AD8A-9F6DB8DAF674}" destId="{BDF86200-13B7-4D86-B779-89D7B981EA83}" srcOrd="0" destOrd="0" presId="urn:microsoft.com/office/officeart/2005/8/layout/cycle7"/>
    <dgm:cxn modelId="{703775B8-3EBE-4E04-AC8D-4F9CE6003502}" srcId="{6DAC149B-2481-4C65-8C68-C388AB7527F2}" destId="{DE60D987-2987-41B3-A9E4-D0EDD92F0BC1}" srcOrd="0" destOrd="0" parTransId="{32CDBD33-B641-4560-A440-1282D1EE3CDB}" sibTransId="{C189C397-A370-4751-9902-981C8286E53D}"/>
    <dgm:cxn modelId="{E3E8B6A8-8082-4BF2-B933-B9C4F37DA59C}" srcId="{6DAC149B-2481-4C65-8C68-C388AB7527F2}" destId="{0DD36F0D-3BA1-487D-9EC7-89FB85301D5B}" srcOrd="1" destOrd="0" parTransId="{A675F498-034A-4EA6-B4E6-8C25DE6D8C73}" sibTransId="{7C79D2E2-6C9A-4B1D-AD8A-9F6DB8DAF674}"/>
    <dgm:cxn modelId="{15C19FF7-49F8-4D0C-B1C8-ECC0EA934F49}" type="presParOf" srcId="{26B7C764-05D7-4513-AAA6-C1D794A407B5}" destId="{3412A099-A9F5-4052-B839-CBC1A7B5A558}" srcOrd="0" destOrd="0" presId="urn:microsoft.com/office/officeart/2005/8/layout/cycle7"/>
    <dgm:cxn modelId="{F92066CE-5CF3-4BAB-8756-536BAF41FB4D}" type="presParOf" srcId="{26B7C764-05D7-4513-AAA6-C1D794A407B5}" destId="{BA1C1F43-13CB-4728-86A3-CF5C70A59800}" srcOrd="1" destOrd="0" presId="urn:microsoft.com/office/officeart/2005/8/layout/cycle7"/>
    <dgm:cxn modelId="{F86ACD17-1F18-4C6A-B698-015979CC6C8B}" type="presParOf" srcId="{BA1C1F43-13CB-4728-86A3-CF5C70A59800}" destId="{2A63BB40-DD1C-49B9-8C52-2B2BBC3BCE95}" srcOrd="0" destOrd="0" presId="urn:microsoft.com/office/officeart/2005/8/layout/cycle7"/>
    <dgm:cxn modelId="{0F69281F-816B-408C-9940-D230E9352132}" type="presParOf" srcId="{26B7C764-05D7-4513-AAA6-C1D794A407B5}" destId="{50D8D0E3-F7B6-4531-BB88-B51A4EB0200D}" srcOrd="2" destOrd="0" presId="urn:microsoft.com/office/officeart/2005/8/layout/cycle7"/>
    <dgm:cxn modelId="{0D9F213B-80AD-4697-9BC2-FBF1AD41E9DB}" type="presParOf" srcId="{26B7C764-05D7-4513-AAA6-C1D794A407B5}" destId="{BDF86200-13B7-4D86-B779-89D7B981EA83}" srcOrd="3" destOrd="0" presId="urn:microsoft.com/office/officeart/2005/8/layout/cycle7"/>
    <dgm:cxn modelId="{968B2B97-48D9-4940-854A-0250B07D2F68}" type="presParOf" srcId="{BDF86200-13B7-4D86-B779-89D7B981EA83}" destId="{25D69A49-8071-4326-A4A4-D587A4718812}" srcOrd="0" destOrd="0" presId="urn:microsoft.com/office/officeart/2005/8/layout/cycle7"/>
    <dgm:cxn modelId="{25DAAAED-B077-4239-9F41-C684C6409834}" type="presParOf" srcId="{26B7C764-05D7-4513-AAA6-C1D794A407B5}" destId="{D2A4FC89-9014-41B7-AE35-8F66F5B535C6}" srcOrd="4" destOrd="0" presId="urn:microsoft.com/office/officeart/2005/8/layout/cycle7"/>
    <dgm:cxn modelId="{21FD0195-B081-42AA-A436-13AD2BBFC607}" type="presParOf" srcId="{26B7C764-05D7-4513-AAA6-C1D794A407B5}" destId="{6BD737A7-904D-4B76-BAAA-0132B22C584D}" srcOrd="5" destOrd="0" presId="urn:microsoft.com/office/officeart/2005/8/layout/cycle7"/>
    <dgm:cxn modelId="{FB566459-6770-4A07-9D60-40DBBCE739E4}" type="presParOf" srcId="{6BD737A7-904D-4B76-BAAA-0132B22C584D}" destId="{24EC26C0-E542-4D1F-B1C5-7AE456CEE1AA}" srcOrd="0" destOrd="0" presId="urn:microsoft.com/office/officeart/2005/8/layout/cycle7"/>
  </dgm:cxnLst>
  <dgm:bg/>
  <dgm:whole/>
</dgm:dataModel>
</file>

<file path=ppt/diagrams/data2.xml><?xml version="1.0" encoding="utf-8"?>
<dgm:dataModel xmlns:dgm="http://schemas.openxmlformats.org/drawingml/2006/diagram" xmlns:a="http://schemas.openxmlformats.org/drawingml/2006/main">
  <dgm:ptLst>
    <dgm:pt modelId="{334789E4-CF35-4499-A754-A7D621AF3BDF}" type="doc">
      <dgm:prSet loTypeId="urn:microsoft.com/office/officeart/2005/8/layout/cycle6" loCatId="relationship" qsTypeId="urn:microsoft.com/office/officeart/2005/8/quickstyle/simple1" qsCatId="simple" csTypeId="urn:microsoft.com/office/officeart/2005/8/colors/accent0_3" csCatId="mainScheme" phldr="1"/>
      <dgm:spPr/>
      <dgm:t>
        <a:bodyPr/>
        <a:lstStyle/>
        <a:p>
          <a:endParaRPr lang="en-US"/>
        </a:p>
      </dgm:t>
    </dgm:pt>
    <dgm:pt modelId="{892E0B20-6DAF-473B-8E18-968780931757}">
      <dgm:prSet phldrT="[Text]" custT="1"/>
      <dgm:spPr/>
      <dgm:t>
        <a:bodyPr/>
        <a:lstStyle/>
        <a:p>
          <a:r>
            <a:rPr lang="en-US" sz="1800" b="1" dirty="0" smtClean="0"/>
            <a:t>Risk due to inflation</a:t>
          </a:r>
          <a:endParaRPr lang="en-US" sz="1800" b="1" dirty="0"/>
        </a:p>
      </dgm:t>
    </dgm:pt>
    <dgm:pt modelId="{46262AB1-82DA-47C9-99FC-5D2CCE59EA2C}" type="parTrans" cxnId="{A4CE93E0-1C6A-4A45-B222-B75B06FD71F6}">
      <dgm:prSet/>
      <dgm:spPr/>
      <dgm:t>
        <a:bodyPr/>
        <a:lstStyle/>
        <a:p>
          <a:endParaRPr lang="en-US"/>
        </a:p>
      </dgm:t>
    </dgm:pt>
    <dgm:pt modelId="{36E66FF1-D2BF-4311-9D41-F5C18A4D102C}" type="sibTrans" cxnId="{A4CE93E0-1C6A-4A45-B222-B75B06FD71F6}">
      <dgm:prSet/>
      <dgm:spPr/>
      <dgm:t>
        <a:bodyPr/>
        <a:lstStyle/>
        <a:p>
          <a:endParaRPr lang="en-US"/>
        </a:p>
      </dgm:t>
    </dgm:pt>
    <dgm:pt modelId="{EE31B0CF-A01E-47B0-8DE8-D9097AF3464B}">
      <dgm:prSet phldrT="[Text]" custT="1"/>
      <dgm:spPr/>
      <dgm:t>
        <a:bodyPr/>
        <a:lstStyle/>
        <a:p>
          <a:r>
            <a:rPr lang="en-US" sz="2000" dirty="0" smtClean="0"/>
            <a:t>Interest </a:t>
          </a:r>
        </a:p>
        <a:p>
          <a:r>
            <a:rPr lang="en-US" sz="2000" dirty="0" smtClean="0"/>
            <a:t>rate risk</a:t>
          </a:r>
          <a:endParaRPr lang="en-US" sz="2000" dirty="0"/>
        </a:p>
      </dgm:t>
    </dgm:pt>
    <dgm:pt modelId="{01E9CCDA-A855-49B8-B624-6D92F4FD7D0C}" type="parTrans" cxnId="{316F5B4F-3D35-45E1-BC62-A50D6FEB7E05}">
      <dgm:prSet/>
      <dgm:spPr/>
      <dgm:t>
        <a:bodyPr/>
        <a:lstStyle/>
        <a:p>
          <a:endParaRPr lang="en-US"/>
        </a:p>
      </dgm:t>
    </dgm:pt>
    <dgm:pt modelId="{1D4DC7D2-A046-4F99-86DF-024CD5C27A97}" type="sibTrans" cxnId="{316F5B4F-3D35-45E1-BC62-A50D6FEB7E05}">
      <dgm:prSet/>
      <dgm:spPr/>
      <dgm:t>
        <a:bodyPr/>
        <a:lstStyle/>
        <a:p>
          <a:endParaRPr lang="en-US"/>
        </a:p>
      </dgm:t>
    </dgm:pt>
    <dgm:pt modelId="{D1D3D9DF-527E-4DAF-84C9-7F8BC9A262F4}">
      <dgm:prSet phldrT="[Text]" custT="1"/>
      <dgm:spPr/>
      <dgm:t>
        <a:bodyPr/>
        <a:lstStyle/>
        <a:p>
          <a:r>
            <a:rPr lang="en-US" sz="2000" dirty="0" smtClean="0"/>
            <a:t>Political risk</a:t>
          </a:r>
          <a:endParaRPr lang="en-US" sz="2000" dirty="0"/>
        </a:p>
      </dgm:t>
    </dgm:pt>
    <dgm:pt modelId="{17200289-B45D-4EB9-A182-9A478A2F2848}" type="parTrans" cxnId="{DCFC6C6C-88D4-4236-82CE-CECFFC7FB469}">
      <dgm:prSet/>
      <dgm:spPr/>
      <dgm:t>
        <a:bodyPr/>
        <a:lstStyle/>
        <a:p>
          <a:endParaRPr lang="en-US"/>
        </a:p>
      </dgm:t>
    </dgm:pt>
    <dgm:pt modelId="{B44B3863-B09A-4F1D-8ED6-D7BC349E863D}" type="sibTrans" cxnId="{DCFC6C6C-88D4-4236-82CE-CECFFC7FB469}">
      <dgm:prSet/>
      <dgm:spPr/>
      <dgm:t>
        <a:bodyPr/>
        <a:lstStyle/>
        <a:p>
          <a:endParaRPr lang="en-US"/>
        </a:p>
      </dgm:t>
    </dgm:pt>
    <dgm:pt modelId="{071500D5-59AD-48F3-9B6F-CC53FBBD9EA2}">
      <dgm:prSet phldrT="[Text]" custT="1"/>
      <dgm:spPr/>
      <dgm:t>
        <a:bodyPr/>
        <a:lstStyle/>
        <a:p>
          <a:r>
            <a:rPr lang="en-US" sz="2000" dirty="0" smtClean="0"/>
            <a:t>Market risk</a:t>
          </a:r>
          <a:endParaRPr lang="en-US" sz="2000" dirty="0"/>
        </a:p>
      </dgm:t>
    </dgm:pt>
    <dgm:pt modelId="{6509C08C-499E-40F6-95C7-D765A9BA25B6}" type="parTrans" cxnId="{7ACB5E12-94E1-4837-A5C6-1C50C1994004}">
      <dgm:prSet/>
      <dgm:spPr/>
      <dgm:t>
        <a:bodyPr/>
        <a:lstStyle/>
        <a:p>
          <a:endParaRPr lang="en-US"/>
        </a:p>
      </dgm:t>
    </dgm:pt>
    <dgm:pt modelId="{91047A57-BFA5-41FB-8166-2D3E460E9EC7}" type="sibTrans" cxnId="{7ACB5E12-94E1-4837-A5C6-1C50C1994004}">
      <dgm:prSet/>
      <dgm:spPr/>
      <dgm:t>
        <a:bodyPr/>
        <a:lstStyle/>
        <a:p>
          <a:endParaRPr lang="en-US"/>
        </a:p>
      </dgm:t>
    </dgm:pt>
    <dgm:pt modelId="{461A3315-AC35-4952-A1A4-AEC05AE284E5}">
      <dgm:prSet phldrT="[Text]" custT="1"/>
      <dgm:spPr/>
      <dgm:t>
        <a:bodyPr/>
        <a:lstStyle/>
        <a:p>
          <a:r>
            <a:rPr lang="en-US" sz="2000" dirty="0" smtClean="0"/>
            <a:t>Risk due to govt. policies</a:t>
          </a:r>
          <a:endParaRPr lang="en-US" sz="2000" dirty="0"/>
        </a:p>
      </dgm:t>
    </dgm:pt>
    <dgm:pt modelId="{08D47F0B-F056-4A9B-A937-D11052CB5E27}" type="parTrans" cxnId="{4FFC8DE9-F840-4AE9-9FA2-67CD56009E03}">
      <dgm:prSet/>
      <dgm:spPr/>
      <dgm:t>
        <a:bodyPr/>
        <a:lstStyle/>
        <a:p>
          <a:endParaRPr lang="en-US"/>
        </a:p>
      </dgm:t>
    </dgm:pt>
    <dgm:pt modelId="{5730F2C9-CCDE-4521-BD0B-141513E2AE0C}" type="sibTrans" cxnId="{4FFC8DE9-F840-4AE9-9FA2-67CD56009E03}">
      <dgm:prSet/>
      <dgm:spPr/>
      <dgm:t>
        <a:bodyPr/>
        <a:lstStyle/>
        <a:p>
          <a:endParaRPr lang="en-US"/>
        </a:p>
      </dgm:t>
    </dgm:pt>
    <dgm:pt modelId="{997B8F23-B937-4553-BDFD-1D0F831BD17F}">
      <dgm:prSet custT="1"/>
      <dgm:spPr/>
      <dgm:t>
        <a:bodyPr/>
        <a:lstStyle/>
        <a:p>
          <a:r>
            <a:rPr lang="en-US" sz="2000" dirty="0" smtClean="0"/>
            <a:t>Natural calamities</a:t>
          </a:r>
          <a:endParaRPr lang="en-US" sz="2000" dirty="0"/>
        </a:p>
      </dgm:t>
    </dgm:pt>
    <dgm:pt modelId="{0F9D9E01-498B-489C-923B-7F0829CFE5B2}" type="parTrans" cxnId="{CAC4A7A3-9A29-41FE-99EE-F66FBBC04623}">
      <dgm:prSet/>
      <dgm:spPr/>
      <dgm:t>
        <a:bodyPr/>
        <a:lstStyle/>
        <a:p>
          <a:endParaRPr lang="en-US"/>
        </a:p>
      </dgm:t>
    </dgm:pt>
    <dgm:pt modelId="{B60A3507-6337-4702-9E8D-1CE0AC216B98}" type="sibTrans" cxnId="{CAC4A7A3-9A29-41FE-99EE-F66FBBC04623}">
      <dgm:prSet/>
      <dgm:spPr/>
      <dgm:t>
        <a:bodyPr/>
        <a:lstStyle/>
        <a:p>
          <a:endParaRPr lang="en-US"/>
        </a:p>
      </dgm:t>
    </dgm:pt>
    <dgm:pt modelId="{A802E576-9DF8-4AD2-8556-B928123301A6}">
      <dgm:prSet custT="1"/>
      <dgm:spPr/>
      <dgm:t>
        <a:bodyPr/>
        <a:lstStyle/>
        <a:p>
          <a:r>
            <a:rPr lang="en-US" sz="2000" dirty="0" smtClean="0"/>
            <a:t>Industrial</a:t>
          </a:r>
        </a:p>
        <a:p>
          <a:r>
            <a:rPr lang="en-US" sz="2000" dirty="0" smtClean="0"/>
            <a:t>growth</a:t>
          </a:r>
          <a:endParaRPr lang="en-US" sz="2000" dirty="0"/>
        </a:p>
      </dgm:t>
    </dgm:pt>
    <dgm:pt modelId="{2CDEB37F-59A4-4094-9A6F-748F90AB5AB0}" type="parTrans" cxnId="{EDDC6040-80D9-4216-BFC8-DFF474B747A5}">
      <dgm:prSet/>
      <dgm:spPr/>
      <dgm:t>
        <a:bodyPr/>
        <a:lstStyle/>
        <a:p>
          <a:endParaRPr lang="en-US"/>
        </a:p>
      </dgm:t>
    </dgm:pt>
    <dgm:pt modelId="{54DEC0D4-3D76-4A9E-BFCC-1713614C8065}" type="sibTrans" cxnId="{EDDC6040-80D9-4216-BFC8-DFF474B747A5}">
      <dgm:prSet/>
      <dgm:spPr/>
      <dgm:t>
        <a:bodyPr/>
        <a:lstStyle/>
        <a:p>
          <a:endParaRPr lang="en-US"/>
        </a:p>
      </dgm:t>
    </dgm:pt>
    <dgm:pt modelId="{C39DB93F-3E70-4927-998F-770553D43A7C}">
      <dgm:prSet custT="1"/>
      <dgm:spPr/>
      <dgm:t>
        <a:bodyPr/>
        <a:lstStyle/>
        <a:p>
          <a:r>
            <a:rPr lang="en-US" sz="2000" dirty="0" smtClean="0"/>
            <a:t>monsoon</a:t>
          </a:r>
          <a:endParaRPr lang="en-US" sz="2000" dirty="0"/>
        </a:p>
      </dgm:t>
    </dgm:pt>
    <dgm:pt modelId="{01862FA0-30C3-4F87-9F91-9F0033269744}" type="parTrans" cxnId="{4C407231-B76C-4102-B2B1-231AD21E7D63}">
      <dgm:prSet/>
      <dgm:spPr/>
      <dgm:t>
        <a:bodyPr/>
        <a:lstStyle/>
        <a:p>
          <a:endParaRPr lang="en-US"/>
        </a:p>
      </dgm:t>
    </dgm:pt>
    <dgm:pt modelId="{BB47458A-18D9-45DE-900D-034DA2395FE2}" type="sibTrans" cxnId="{4C407231-B76C-4102-B2B1-231AD21E7D63}">
      <dgm:prSet/>
      <dgm:spPr/>
      <dgm:t>
        <a:bodyPr/>
        <a:lstStyle/>
        <a:p>
          <a:endParaRPr lang="en-US"/>
        </a:p>
      </dgm:t>
    </dgm:pt>
    <dgm:pt modelId="{B4AE452B-DB7E-4C02-8CF6-D8519846FB60}">
      <dgm:prSet custT="1"/>
      <dgm:spPr/>
      <dgm:t>
        <a:bodyPr/>
        <a:lstStyle/>
        <a:p>
          <a:r>
            <a:rPr lang="en-US" sz="2000" dirty="0" smtClean="0"/>
            <a:t>scams</a:t>
          </a:r>
          <a:endParaRPr lang="en-US" sz="2000" dirty="0"/>
        </a:p>
      </dgm:t>
    </dgm:pt>
    <dgm:pt modelId="{00EB4174-6F42-46EC-B8B6-EC1ACEA95B74}" type="parTrans" cxnId="{85734AA1-9889-46CE-B696-5ABCC4BE6D84}">
      <dgm:prSet/>
      <dgm:spPr/>
      <dgm:t>
        <a:bodyPr/>
        <a:lstStyle/>
        <a:p>
          <a:endParaRPr lang="en-US"/>
        </a:p>
      </dgm:t>
    </dgm:pt>
    <dgm:pt modelId="{C6C43BFF-3C17-4543-A51C-6DF2AED95353}" type="sibTrans" cxnId="{85734AA1-9889-46CE-B696-5ABCC4BE6D84}">
      <dgm:prSet/>
      <dgm:spPr/>
      <dgm:t>
        <a:bodyPr/>
        <a:lstStyle/>
        <a:p>
          <a:endParaRPr lang="en-US"/>
        </a:p>
      </dgm:t>
    </dgm:pt>
    <dgm:pt modelId="{33CEDB00-9474-41FA-AF0E-7D2DA7D59CA5}">
      <dgm:prSet custT="1"/>
      <dgm:spPr/>
      <dgm:t>
        <a:bodyPr/>
        <a:lstStyle/>
        <a:p>
          <a:r>
            <a:rPr lang="en-US" sz="2000" dirty="0" smtClean="0"/>
            <a:t>International</a:t>
          </a:r>
        </a:p>
        <a:p>
          <a:r>
            <a:rPr lang="en-US" sz="2000" dirty="0" smtClean="0"/>
            <a:t> events</a:t>
          </a:r>
          <a:endParaRPr lang="en-US" sz="2000" dirty="0"/>
        </a:p>
      </dgm:t>
    </dgm:pt>
    <dgm:pt modelId="{3C971BE2-A71B-4ABC-9927-A9DACB8152CE}" type="parTrans" cxnId="{607AAFBA-907A-4330-A480-B0B925567265}">
      <dgm:prSet/>
      <dgm:spPr/>
      <dgm:t>
        <a:bodyPr/>
        <a:lstStyle/>
        <a:p>
          <a:endParaRPr lang="en-US"/>
        </a:p>
      </dgm:t>
    </dgm:pt>
    <dgm:pt modelId="{6AB5E904-CE9E-4E66-9CC2-0893B5175BCA}" type="sibTrans" cxnId="{607AAFBA-907A-4330-A480-B0B925567265}">
      <dgm:prSet/>
      <dgm:spPr/>
      <dgm:t>
        <a:bodyPr/>
        <a:lstStyle/>
        <a:p>
          <a:endParaRPr lang="en-US"/>
        </a:p>
      </dgm:t>
    </dgm:pt>
    <dgm:pt modelId="{10506B03-62CB-4A41-982B-ADE4FED1A584}">
      <dgm:prSet custT="1"/>
      <dgm:spPr/>
      <dgm:t>
        <a:bodyPr/>
        <a:lstStyle/>
        <a:p>
          <a:r>
            <a:rPr lang="en-US" sz="2000" dirty="0" smtClean="0"/>
            <a:t>War like </a:t>
          </a:r>
        </a:p>
        <a:p>
          <a:r>
            <a:rPr lang="en-US" sz="2000" dirty="0" smtClean="0"/>
            <a:t>situation</a:t>
          </a:r>
          <a:endParaRPr lang="en-US" sz="2000" dirty="0"/>
        </a:p>
      </dgm:t>
    </dgm:pt>
    <dgm:pt modelId="{0159A6F8-E788-4FE8-B766-565DE7DA9C0E}" type="parTrans" cxnId="{C11250D7-C9DC-45A3-9892-B2FAF90D3B1A}">
      <dgm:prSet/>
      <dgm:spPr/>
      <dgm:t>
        <a:bodyPr/>
        <a:lstStyle/>
        <a:p>
          <a:endParaRPr lang="en-US"/>
        </a:p>
      </dgm:t>
    </dgm:pt>
    <dgm:pt modelId="{BE7BC2FB-5F4B-4A48-B132-E7373DD5450E}" type="sibTrans" cxnId="{C11250D7-C9DC-45A3-9892-B2FAF90D3B1A}">
      <dgm:prSet/>
      <dgm:spPr/>
      <dgm:t>
        <a:bodyPr/>
        <a:lstStyle/>
        <a:p>
          <a:endParaRPr lang="en-US"/>
        </a:p>
      </dgm:t>
    </dgm:pt>
    <dgm:pt modelId="{6C58401C-1E22-4838-8221-6D0A4EBEFBB1}" type="pres">
      <dgm:prSet presAssocID="{334789E4-CF35-4499-A754-A7D621AF3BDF}" presName="cycle" presStyleCnt="0">
        <dgm:presLayoutVars>
          <dgm:dir/>
          <dgm:resizeHandles val="exact"/>
        </dgm:presLayoutVars>
      </dgm:prSet>
      <dgm:spPr/>
      <dgm:t>
        <a:bodyPr/>
        <a:lstStyle/>
        <a:p>
          <a:endParaRPr lang="en-US"/>
        </a:p>
      </dgm:t>
    </dgm:pt>
    <dgm:pt modelId="{77DE412D-16E6-4C38-B462-6818B4228DF4}" type="pres">
      <dgm:prSet presAssocID="{892E0B20-6DAF-473B-8E18-968780931757}" presName="node" presStyleLbl="node1" presStyleIdx="0" presStyleCnt="11" custScaleX="132270" custScaleY="187964" custRadScaleRad="100269" custRadScaleInc="39021">
        <dgm:presLayoutVars>
          <dgm:bulletEnabled val="1"/>
        </dgm:presLayoutVars>
      </dgm:prSet>
      <dgm:spPr/>
      <dgm:t>
        <a:bodyPr/>
        <a:lstStyle/>
        <a:p>
          <a:endParaRPr lang="en-US"/>
        </a:p>
      </dgm:t>
    </dgm:pt>
    <dgm:pt modelId="{2B3922F4-9C7E-403F-9528-3B06FD94ADCA}" type="pres">
      <dgm:prSet presAssocID="{892E0B20-6DAF-473B-8E18-968780931757}" presName="spNode" presStyleCnt="0"/>
      <dgm:spPr/>
    </dgm:pt>
    <dgm:pt modelId="{B06275BF-A0A7-40A7-ABDD-B1C90A17ED6E}" type="pres">
      <dgm:prSet presAssocID="{36E66FF1-D2BF-4311-9D41-F5C18A4D102C}" presName="sibTrans" presStyleLbl="sibTrans1D1" presStyleIdx="0" presStyleCnt="11"/>
      <dgm:spPr/>
      <dgm:t>
        <a:bodyPr/>
        <a:lstStyle/>
        <a:p>
          <a:endParaRPr lang="en-US"/>
        </a:p>
      </dgm:t>
    </dgm:pt>
    <dgm:pt modelId="{89631778-E16D-41B6-838A-CCD54AA7354D}" type="pres">
      <dgm:prSet presAssocID="{EE31B0CF-A01E-47B0-8DE8-D9097AF3464B}" presName="node" presStyleLbl="node1" presStyleIdx="1" presStyleCnt="11" custScaleX="155025" custScaleY="191724" custRadScaleRad="100076" custRadScaleInc="56803">
        <dgm:presLayoutVars>
          <dgm:bulletEnabled val="1"/>
        </dgm:presLayoutVars>
      </dgm:prSet>
      <dgm:spPr/>
      <dgm:t>
        <a:bodyPr/>
        <a:lstStyle/>
        <a:p>
          <a:endParaRPr lang="en-US"/>
        </a:p>
      </dgm:t>
    </dgm:pt>
    <dgm:pt modelId="{2F9CD6A5-F89D-4634-BBAC-5CEEC354910D}" type="pres">
      <dgm:prSet presAssocID="{EE31B0CF-A01E-47B0-8DE8-D9097AF3464B}" presName="spNode" presStyleCnt="0"/>
      <dgm:spPr/>
    </dgm:pt>
    <dgm:pt modelId="{1EC945EF-1DD0-4DBA-9BEC-83B7C4591479}" type="pres">
      <dgm:prSet presAssocID="{1D4DC7D2-A046-4F99-86DF-024CD5C27A97}" presName="sibTrans" presStyleLbl="sibTrans1D1" presStyleIdx="1" presStyleCnt="11"/>
      <dgm:spPr/>
      <dgm:t>
        <a:bodyPr/>
        <a:lstStyle/>
        <a:p>
          <a:endParaRPr lang="en-US"/>
        </a:p>
      </dgm:t>
    </dgm:pt>
    <dgm:pt modelId="{22B60CDE-8A1A-4064-87E7-4C063BE9EC21}" type="pres">
      <dgm:prSet presAssocID="{D1D3D9DF-527E-4DAF-84C9-7F8BC9A262F4}" presName="node" presStyleLbl="node1" presStyleIdx="2" presStyleCnt="11" custScaleX="159749" custScaleY="163816" custRadScaleRad="100477" custRadScaleInc="35503">
        <dgm:presLayoutVars>
          <dgm:bulletEnabled val="1"/>
        </dgm:presLayoutVars>
      </dgm:prSet>
      <dgm:spPr/>
      <dgm:t>
        <a:bodyPr/>
        <a:lstStyle/>
        <a:p>
          <a:endParaRPr lang="en-US"/>
        </a:p>
      </dgm:t>
    </dgm:pt>
    <dgm:pt modelId="{AE4E7AF5-F25C-4A52-BF2D-9BFFBFC5BECB}" type="pres">
      <dgm:prSet presAssocID="{D1D3D9DF-527E-4DAF-84C9-7F8BC9A262F4}" presName="spNode" presStyleCnt="0"/>
      <dgm:spPr/>
    </dgm:pt>
    <dgm:pt modelId="{5577E4C7-3754-4EEC-9B29-38D7C3D9BF17}" type="pres">
      <dgm:prSet presAssocID="{B44B3863-B09A-4F1D-8ED6-D7BC349E863D}" presName="sibTrans" presStyleLbl="sibTrans1D1" presStyleIdx="2" presStyleCnt="11"/>
      <dgm:spPr/>
      <dgm:t>
        <a:bodyPr/>
        <a:lstStyle/>
        <a:p>
          <a:endParaRPr lang="en-US"/>
        </a:p>
      </dgm:t>
    </dgm:pt>
    <dgm:pt modelId="{B7594B3D-CA02-4D5A-BFBF-190F3CCB56C7}" type="pres">
      <dgm:prSet presAssocID="{071500D5-59AD-48F3-9B6F-CC53FBBD9EA2}" presName="node" presStyleLbl="node1" presStyleIdx="3" presStyleCnt="11" custScaleX="172472" custScaleY="180406">
        <dgm:presLayoutVars>
          <dgm:bulletEnabled val="1"/>
        </dgm:presLayoutVars>
      </dgm:prSet>
      <dgm:spPr/>
      <dgm:t>
        <a:bodyPr/>
        <a:lstStyle/>
        <a:p>
          <a:endParaRPr lang="en-US"/>
        </a:p>
      </dgm:t>
    </dgm:pt>
    <dgm:pt modelId="{2B89FD1C-B609-4D79-AC48-DD5528035DF8}" type="pres">
      <dgm:prSet presAssocID="{071500D5-59AD-48F3-9B6F-CC53FBBD9EA2}" presName="spNode" presStyleCnt="0"/>
      <dgm:spPr/>
    </dgm:pt>
    <dgm:pt modelId="{DB5F4F8F-E563-4D0B-B5E6-9DF02B300CDF}" type="pres">
      <dgm:prSet presAssocID="{91047A57-BFA5-41FB-8166-2D3E460E9EC7}" presName="sibTrans" presStyleLbl="sibTrans1D1" presStyleIdx="3" presStyleCnt="11"/>
      <dgm:spPr/>
      <dgm:t>
        <a:bodyPr/>
        <a:lstStyle/>
        <a:p>
          <a:endParaRPr lang="en-US"/>
        </a:p>
      </dgm:t>
    </dgm:pt>
    <dgm:pt modelId="{D87A1ECC-F04A-4F8E-AFF0-F46533D3AE76}" type="pres">
      <dgm:prSet presAssocID="{461A3315-AC35-4952-A1A4-AEC05AE284E5}" presName="node" presStyleLbl="node1" presStyleIdx="4" presStyleCnt="11" custScaleX="178779" custScaleY="183075" custRadScaleRad="99364" custRadScaleInc="-33291">
        <dgm:presLayoutVars>
          <dgm:bulletEnabled val="1"/>
        </dgm:presLayoutVars>
      </dgm:prSet>
      <dgm:spPr/>
      <dgm:t>
        <a:bodyPr/>
        <a:lstStyle/>
        <a:p>
          <a:endParaRPr lang="en-US"/>
        </a:p>
      </dgm:t>
    </dgm:pt>
    <dgm:pt modelId="{BC82CCB4-92F9-456B-ACDA-382538B726EF}" type="pres">
      <dgm:prSet presAssocID="{461A3315-AC35-4952-A1A4-AEC05AE284E5}" presName="spNode" presStyleCnt="0"/>
      <dgm:spPr/>
    </dgm:pt>
    <dgm:pt modelId="{0F8D1290-480B-4413-B3C1-27E2E7EB87B9}" type="pres">
      <dgm:prSet presAssocID="{5730F2C9-CCDE-4521-BD0B-141513E2AE0C}" presName="sibTrans" presStyleLbl="sibTrans1D1" presStyleIdx="4" presStyleCnt="11"/>
      <dgm:spPr/>
      <dgm:t>
        <a:bodyPr/>
        <a:lstStyle/>
        <a:p>
          <a:endParaRPr lang="en-US"/>
        </a:p>
      </dgm:t>
    </dgm:pt>
    <dgm:pt modelId="{71711ACA-FAD5-4E7C-920C-18086C4553AC}" type="pres">
      <dgm:prSet presAssocID="{997B8F23-B937-4553-BDFD-1D0F831BD17F}" presName="node" presStyleLbl="node1" presStyleIdx="5" presStyleCnt="11" custScaleX="172244" custScaleY="145757">
        <dgm:presLayoutVars>
          <dgm:bulletEnabled val="1"/>
        </dgm:presLayoutVars>
      </dgm:prSet>
      <dgm:spPr/>
      <dgm:t>
        <a:bodyPr/>
        <a:lstStyle/>
        <a:p>
          <a:endParaRPr lang="en-US"/>
        </a:p>
      </dgm:t>
    </dgm:pt>
    <dgm:pt modelId="{98FA8219-1E7F-4FCB-BE55-9DBDE46B01A7}" type="pres">
      <dgm:prSet presAssocID="{997B8F23-B937-4553-BDFD-1D0F831BD17F}" presName="spNode" presStyleCnt="0"/>
      <dgm:spPr/>
    </dgm:pt>
    <dgm:pt modelId="{9F4F7BCF-DFC5-48D4-86CD-3D8195BAA9EA}" type="pres">
      <dgm:prSet presAssocID="{B60A3507-6337-4702-9E8D-1CE0AC216B98}" presName="sibTrans" presStyleLbl="sibTrans1D1" presStyleIdx="5" presStyleCnt="11"/>
      <dgm:spPr/>
      <dgm:t>
        <a:bodyPr/>
        <a:lstStyle/>
        <a:p>
          <a:endParaRPr lang="en-US"/>
        </a:p>
      </dgm:t>
    </dgm:pt>
    <dgm:pt modelId="{DED8EC99-5765-4353-9997-D1ECC9BDDDC3}" type="pres">
      <dgm:prSet presAssocID="{B4AE452B-DB7E-4C02-8CF6-D8519846FB60}" presName="node" presStyleLbl="node1" presStyleIdx="6" presStyleCnt="11" custScaleX="172318" custScaleY="122806" custRadScaleRad="104728" custRadScaleInc="24919">
        <dgm:presLayoutVars>
          <dgm:bulletEnabled val="1"/>
        </dgm:presLayoutVars>
      </dgm:prSet>
      <dgm:spPr/>
      <dgm:t>
        <a:bodyPr/>
        <a:lstStyle/>
        <a:p>
          <a:endParaRPr lang="en-US"/>
        </a:p>
      </dgm:t>
    </dgm:pt>
    <dgm:pt modelId="{CC88E8C7-512B-48DE-A538-E4770A1BA7A7}" type="pres">
      <dgm:prSet presAssocID="{B4AE452B-DB7E-4C02-8CF6-D8519846FB60}" presName="spNode" presStyleCnt="0"/>
      <dgm:spPr/>
    </dgm:pt>
    <dgm:pt modelId="{E32D96D0-D477-48FF-B8A0-9C194690D2CC}" type="pres">
      <dgm:prSet presAssocID="{C6C43BFF-3C17-4543-A51C-6DF2AED95353}" presName="sibTrans" presStyleLbl="sibTrans1D1" presStyleIdx="6" presStyleCnt="11"/>
      <dgm:spPr/>
      <dgm:t>
        <a:bodyPr/>
        <a:lstStyle/>
        <a:p>
          <a:endParaRPr lang="en-US"/>
        </a:p>
      </dgm:t>
    </dgm:pt>
    <dgm:pt modelId="{4E92CC60-94B0-4457-9279-1D182B297621}" type="pres">
      <dgm:prSet presAssocID="{C39DB93F-3E70-4927-998F-770553D43A7C}" presName="node" presStyleLbl="node1" presStyleIdx="7" presStyleCnt="11" custScaleX="214341" custScaleY="144505">
        <dgm:presLayoutVars>
          <dgm:bulletEnabled val="1"/>
        </dgm:presLayoutVars>
      </dgm:prSet>
      <dgm:spPr/>
      <dgm:t>
        <a:bodyPr/>
        <a:lstStyle/>
        <a:p>
          <a:endParaRPr lang="en-US"/>
        </a:p>
      </dgm:t>
    </dgm:pt>
    <dgm:pt modelId="{F1D2C0FD-23B5-447C-A28C-9AC8D99334AF}" type="pres">
      <dgm:prSet presAssocID="{C39DB93F-3E70-4927-998F-770553D43A7C}" presName="spNode" presStyleCnt="0"/>
      <dgm:spPr/>
    </dgm:pt>
    <dgm:pt modelId="{7E563F50-CF13-414C-90BE-2CCD732A7085}" type="pres">
      <dgm:prSet presAssocID="{BB47458A-18D9-45DE-900D-034DA2395FE2}" presName="sibTrans" presStyleLbl="sibTrans1D1" presStyleIdx="7" presStyleCnt="11"/>
      <dgm:spPr/>
      <dgm:t>
        <a:bodyPr/>
        <a:lstStyle/>
        <a:p>
          <a:endParaRPr lang="en-US"/>
        </a:p>
      </dgm:t>
    </dgm:pt>
    <dgm:pt modelId="{5C1026AB-2F48-4627-B866-E6B1FAC7B653}" type="pres">
      <dgm:prSet presAssocID="{A802E576-9DF8-4AD2-8556-B928123301A6}" presName="node" presStyleLbl="node1" presStyleIdx="8" presStyleCnt="11" custScaleX="208034" custScaleY="174472">
        <dgm:presLayoutVars>
          <dgm:bulletEnabled val="1"/>
        </dgm:presLayoutVars>
      </dgm:prSet>
      <dgm:spPr/>
      <dgm:t>
        <a:bodyPr/>
        <a:lstStyle/>
        <a:p>
          <a:endParaRPr lang="en-US"/>
        </a:p>
      </dgm:t>
    </dgm:pt>
    <dgm:pt modelId="{624C0F7B-B353-470A-B255-EB183B082C66}" type="pres">
      <dgm:prSet presAssocID="{A802E576-9DF8-4AD2-8556-B928123301A6}" presName="spNode" presStyleCnt="0"/>
      <dgm:spPr/>
    </dgm:pt>
    <dgm:pt modelId="{5B69213F-2888-4E64-99AD-3BE32A20A179}" type="pres">
      <dgm:prSet presAssocID="{54DEC0D4-3D76-4A9E-BFCC-1713614C8065}" presName="sibTrans" presStyleLbl="sibTrans1D1" presStyleIdx="8" presStyleCnt="11"/>
      <dgm:spPr/>
      <dgm:t>
        <a:bodyPr/>
        <a:lstStyle/>
        <a:p>
          <a:endParaRPr lang="en-US"/>
        </a:p>
      </dgm:t>
    </dgm:pt>
    <dgm:pt modelId="{01939F4C-B519-4F0F-AB65-0553DBBE4DBE}" type="pres">
      <dgm:prSet presAssocID="{33CEDB00-9474-41FA-AF0E-7D2DA7D59CA5}" presName="node" presStyleLbl="node1" presStyleIdx="9" presStyleCnt="11" custScaleX="216454" custScaleY="163816" custRadScaleRad="101033" custRadScaleInc="-19652">
        <dgm:presLayoutVars>
          <dgm:bulletEnabled val="1"/>
        </dgm:presLayoutVars>
      </dgm:prSet>
      <dgm:spPr/>
      <dgm:t>
        <a:bodyPr/>
        <a:lstStyle/>
        <a:p>
          <a:endParaRPr lang="en-US"/>
        </a:p>
      </dgm:t>
    </dgm:pt>
    <dgm:pt modelId="{0A99A935-4ED6-4714-A0ED-0289EC31837A}" type="pres">
      <dgm:prSet presAssocID="{33CEDB00-9474-41FA-AF0E-7D2DA7D59CA5}" presName="spNode" presStyleCnt="0"/>
      <dgm:spPr/>
    </dgm:pt>
    <dgm:pt modelId="{694D4579-DF7A-43D0-823B-558ED782DE29}" type="pres">
      <dgm:prSet presAssocID="{6AB5E904-CE9E-4E66-9CC2-0893B5175BCA}" presName="sibTrans" presStyleLbl="sibTrans1D1" presStyleIdx="9" presStyleCnt="11"/>
      <dgm:spPr/>
      <dgm:t>
        <a:bodyPr/>
        <a:lstStyle/>
        <a:p>
          <a:endParaRPr lang="en-US"/>
        </a:p>
      </dgm:t>
    </dgm:pt>
    <dgm:pt modelId="{B54C2CF4-349C-4F1F-A807-01F3E6EE5EBE}" type="pres">
      <dgm:prSet presAssocID="{10506B03-62CB-4A41-982B-ADE4FED1A584}" presName="node" presStyleLbl="node1" presStyleIdx="10" presStyleCnt="11" custScaleX="216003" custScaleY="187773" custRadScaleRad="99369" custRadScaleInc="-21482">
        <dgm:presLayoutVars>
          <dgm:bulletEnabled val="1"/>
        </dgm:presLayoutVars>
      </dgm:prSet>
      <dgm:spPr/>
      <dgm:t>
        <a:bodyPr/>
        <a:lstStyle/>
        <a:p>
          <a:endParaRPr lang="en-US"/>
        </a:p>
      </dgm:t>
    </dgm:pt>
    <dgm:pt modelId="{8C50555B-4D34-4BD6-B179-16D540DCA0FC}" type="pres">
      <dgm:prSet presAssocID="{10506B03-62CB-4A41-982B-ADE4FED1A584}" presName="spNode" presStyleCnt="0"/>
      <dgm:spPr/>
    </dgm:pt>
    <dgm:pt modelId="{C0624F20-6321-4202-BE51-1E390BD968BE}" type="pres">
      <dgm:prSet presAssocID="{BE7BC2FB-5F4B-4A48-B132-E7373DD5450E}" presName="sibTrans" presStyleLbl="sibTrans1D1" presStyleIdx="10" presStyleCnt="11"/>
      <dgm:spPr/>
      <dgm:t>
        <a:bodyPr/>
        <a:lstStyle/>
        <a:p>
          <a:endParaRPr lang="en-US"/>
        </a:p>
      </dgm:t>
    </dgm:pt>
  </dgm:ptLst>
  <dgm:cxnLst>
    <dgm:cxn modelId="{D36F1F2E-52DE-4ADA-93BB-405794946502}" type="presOf" srcId="{6AB5E904-CE9E-4E66-9CC2-0893B5175BCA}" destId="{694D4579-DF7A-43D0-823B-558ED782DE29}" srcOrd="0" destOrd="0" presId="urn:microsoft.com/office/officeart/2005/8/layout/cycle6"/>
    <dgm:cxn modelId="{CAC4A7A3-9A29-41FE-99EE-F66FBBC04623}" srcId="{334789E4-CF35-4499-A754-A7D621AF3BDF}" destId="{997B8F23-B937-4553-BDFD-1D0F831BD17F}" srcOrd="5" destOrd="0" parTransId="{0F9D9E01-498B-489C-923B-7F0829CFE5B2}" sibTransId="{B60A3507-6337-4702-9E8D-1CE0AC216B98}"/>
    <dgm:cxn modelId="{26F7FF1D-319B-4E55-9AAC-514EDB9C7809}" type="presOf" srcId="{33CEDB00-9474-41FA-AF0E-7D2DA7D59CA5}" destId="{01939F4C-B519-4F0F-AB65-0553DBBE4DBE}" srcOrd="0" destOrd="0" presId="urn:microsoft.com/office/officeart/2005/8/layout/cycle6"/>
    <dgm:cxn modelId="{4FFC8DE9-F840-4AE9-9FA2-67CD56009E03}" srcId="{334789E4-CF35-4499-A754-A7D621AF3BDF}" destId="{461A3315-AC35-4952-A1A4-AEC05AE284E5}" srcOrd="4" destOrd="0" parTransId="{08D47F0B-F056-4A9B-A937-D11052CB5E27}" sibTransId="{5730F2C9-CCDE-4521-BD0B-141513E2AE0C}"/>
    <dgm:cxn modelId="{C07D3C93-1A38-4321-A11B-291B54FDC127}" type="presOf" srcId="{892E0B20-6DAF-473B-8E18-968780931757}" destId="{77DE412D-16E6-4C38-B462-6818B4228DF4}" srcOrd="0" destOrd="0" presId="urn:microsoft.com/office/officeart/2005/8/layout/cycle6"/>
    <dgm:cxn modelId="{5FBB40C8-7B48-44BE-9404-DC02E00DCED9}" type="presOf" srcId="{C6C43BFF-3C17-4543-A51C-6DF2AED95353}" destId="{E32D96D0-D477-48FF-B8A0-9C194690D2CC}" srcOrd="0" destOrd="0" presId="urn:microsoft.com/office/officeart/2005/8/layout/cycle6"/>
    <dgm:cxn modelId="{C11250D7-C9DC-45A3-9892-B2FAF90D3B1A}" srcId="{334789E4-CF35-4499-A754-A7D621AF3BDF}" destId="{10506B03-62CB-4A41-982B-ADE4FED1A584}" srcOrd="10" destOrd="0" parTransId="{0159A6F8-E788-4FE8-B766-565DE7DA9C0E}" sibTransId="{BE7BC2FB-5F4B-4A48-B132-E7373DD5450E}"/>
    <dgm:cxn modelId="{5E22814D-0BD7-4CDE-967E-C6BEF88CB261}" type="presOf" srcId="{54DEC0D4-3D76-4A9E-BFCC-1713614C8065}" destId="{5B69213F-2888-4E64-99AD-3BE32A20A179}" srcOrd="0" destOrd="0" presId="urn:microsoft.com/office/officeart/2005/8/layout/cycle6"/>
    <dgm:cxn modelId="{85734AA1-9889-46CE-B696-5ABCC4BE6D84}" srcId="{334789E4-CF35-4499-A754-A7D621AF3BDF}" destId="{B4AE452B-DB7E-4C02-8CF6-D8519846FB60}" srcOrd="6" destOrd="0" parTransId="{00EB4174-6F42-46EC-B8B6-EC1ACEA95B74}" sibTransId="{C6C43BFF-3C17-4543-A51C-6DF2AED95353}"/>
    <dgm:cxn modelId="{D7314810-0AAC-4285-B3C3-DD7926E4908B}" type="presOf" srcId="{B44B3863-B09A-4F1D-8ED6-D7BC349E863D}" destId="{5577E4C7-3754-4EEC-9B29-38D7C3D9BF17}" srcOrd="0" destOrd="0" presId="urn:microsoft.com/office/officeart/2005/8/layout/cycle6"/>
    <dgm:cxn modelId="{DCFC6C6C-88D4-4236-82CE-CECFFC7FB469}" srcId="{334789E4-CF35-4499-A754-A7D621AF3BDF}" destId="{D1D3D9DF-527E-4DAF-84C9-7F8BC9A262F4}" srcOrd="2" destOrd="0" parTransId="{17200289-B45D-4EB9-A182-9A478A2F2848}" sibTransId="{B44B3863-B09A-4F1D-8ED6-D7BC349E863D}"/>
    <dgm:cxn modelId="{4C407231-B76C-4102-B2B1-231AD21E7D63}" srcId="{334789E4-CF35-4499-A754-A7D621AF3BDF}" destId="{C39DB93F-3E70-4927-998F-770553D43A7C}" srcOrd="7" destOrd="0" parTransId="{01862FA0-30C3-4F87-9F91-9F0033269744}" sibTransId="{BB47458A-18D9-45DE-900D-034DA2395FE2}"/>
    <dgm:cxn modelId="{0768B05E-02A2-4745-9EB7-46B919EDFB9B}" type="presOf" srcId="{997B8F23-B937-4553-BDFD-1D0F831BD17F}" destId="{71711ACA-FAD5-4E7C-920C-18086C4553AC}" srcOrd="0" destOrd="0" presId="urn:microsoft.com/office/officeart/2005/8/layout/cycle6"/>
    <dgm:cxn modelId="{AEC7A80C-E0F7-4787-B5B7-75BBE3D4C129}" type="presOf" srcId="{C39DB93F-3E70-4927-998F-770553D43A7C}" destId="{4E92CC60-94B0-4457-9279-1D182B297621}" srcOrd="0" destOrd="0" presId="urn:microsoft.com/office/officeart/2005/8/layout/cycle6"/>
    <dgm:cxn modelId="{A4CE93E0-1C6A-4A45-B222-B75B06FD71F6}" srcId="{334789E4-CF35-4499-A754-A7D621AF3BDF}" destId="{892E0B20-6DAF-473B-8E18-968780931757}" srcOrd="0" destOrd="0" parTransId="{46262AB1-82DA-47C9-99FC-5D2CCE59EA2C}" sibTransId="{36E66FF1-D2BF-4311-9D41-F5C18A4D102C}"/>
    <dgm:cxn modelId="{607AAFBA-907A-4330-A480-B0B925567265}" srcId="{334789E4-CF35-4499-A754-A7D621AF3BDF}" destId="{33CEDB00-9474-41FA-AF0E-7D2DA7D59CA5}" srcOrd="9" destOrd="0" parTransId="{3C971BE2-A71B-4ABC-9927-A9DACB8152CE}" sibTransId="{6AB5E904-CE9E-4E66-9CC2-0893B5175BCA}"/>
    <dgm:cxn modelId="{91BE2694-C868-47E1-8933-76BE9F57E078}" type="presOf" srcId="{A802E576-9DF8-4AD2-8556-B928123301A6}" destId="{5C1026AB-2F48-4627-B866-E6B1FAC7B653}" srcOrd="0" destOrd="0" presId="urn:microsoft.com/office/officeart/2005/8/layout/cycle6"/>
    <dgm:cxn modelId="{16D14194-44AC-4023-BAF0-4DCF37BE4805}" type="presOf" srcId="{D1D3D9DF-527E-4DAF-84C9-7F8BC9A262F4}" destId="{22B60CDE-8A1A-4064-87E7-4C063BE9EC21}" srcOrd="0" destOrd="0" presId="urn:microsoft.com/office/officeart/2005/8/layout/cycle6"/>
    <dgm:cxn modelId="{9648B753-0656-472E-AA57-0D9C582D4A98}" type="presOf" srcId="{36E66FF1-D2BF-4311-9D41-F5C18A4D102C}" destId="{B06275BF-A0A7-40A7-ABDD-B1C90A17ED6E}" srcOrd="0" destOrd="0" presId="urn:microsoft.com/office/officeart/2005/8/layout/cycle6"/>
    <dgm:cxn modelId="{56270890-6FEB-4020-9CBA-6B976EC33749}" type="presOf" srcId="{334789E4-CF35-4499-A754-A7D621AF3BDF}" destId="{6C58401C-1E22-4838-8221-6D0A4EBEFBB1}" srcOrd="0" destOrd="0" presId="urn:microsoft.com/office/officeart/2005/8/layout/cycle6"/>
    <dgm:cxn modelId="{B9D4837E-F20E-446F-9B23-9D76E81F4780}" type="presOf" srcId="{91047A57-BFA5-41FB-8166-2D3E460E9EC7}" destId="{DB5F4F8F-E563-4D0B-B5E6-9DF02B300CDF}" srcOrd="0" destOrd="0" presId="urn:microsoft.com/office/officeart/2005/8/layout/cycle6"/>
    <dgm:cxn modelId="{135E0BC3-21A1-4A9E-B20D-25CEA9EA0591}" type="presOf" srcId="{EE31B0CF-A01E-47B0-8DE8-D9097AF3464B}" destId="{89631778-E16D-41B6-838A-CCD54AA7354D}" srcOrd="0" destOrd="0" presId="urn:microsoft.com/office/officeart/2005/8/layout/cycle6"/>
    <dgm:cxn modelId="{1D6F502C-20FE-49F5-8053-594A7CEAAC7A}" type="presOf" srcId="{071500D5-59AD-48F3-9B6F-CC53FBBD9EA2}" destId="{B7594B3D-CA02-4D5A-BFBF-190F3CCB56C7}" srcOrd="0" destOrd="0" presId="urn:microsoft.com/office/officeart/2005/8/layout/cycle6"/>
    <dgm:cxn modelId="{93362442-4135-488D-9EAB-5179A02C14C3}" type="presOf" srcId="{B4AE452B-DB7E-4C02-8CF6-D8519846FB60}" destId="{DED8EC99-5765-4353-9997-D1ECC9BDDDC3}" srcOrd="0" destOrd="0" presId="urn:microsoft.com/office/officeart/2005/8/layout/cycle6"/>
    <dgm:cxn modelId="{C745A26F-5029-40D4-9501-49D0B3C3E024}" type="presOf" srcId="{5730F2C9-CCDE-4521-BD0B-141513E2AE0C}" destId="{0F8D1290-480B-4413-B3C1-27E2E7EB87B9}" srcOrd="0" destOrd="0" presId="urn:microsoft.com/office/officeart/2005/8/layout/cycle6"/>
    <dgm:cxn modelId="{6998FBA6-E312-400A-8AA0-2DDB1CD0AA62}" type="presOf" srcId="{461A3315-AC35-4952-A1A4-AEC05AE284E5}" destId="{D87A1ECC-F04A-4F8E-AFF0-F46533D3AE76}" srcOrd="0" destOrd="0" presId="urn:microsoft.com/office/officeart/2005/8/layout/cycle6"/>
    <dgm:cxn modelId="{EDDC6040-80D9-4216-BFC8-DFF474B747A5}" srcId="{334789E4-CF35-4499-A754-A7D621AF3BDF}" destId="{A802E576-9DF8-4AD2-8556-B928123301A6}" srcOrd="8" destOrd="0" parTransId="{2CDEB37F-59A4-4094-9A6F-748F90AB5AB0}" sibTransId="{54DEC0D4-3D76-4A9E-BFCC-1713614C8065}"/>
    <dgm:cxn modelId="{AC91B887-D11B-4292-97CA-7888A4B2A0B2}" type="presOf" srcId="{BE7BC2FB-5F4B-4A48-B132-E7373DD5450E}" destId="{C0624F20-6321-4202-BE51-1E390BD968BE}" srcOrd="0" destOrd="0" presId="urn:microsoft.com/office/officeart/2005/8/layout/cycle6"/>
    <dgm:cxn modelId="{633510FD-2CDC-4E0A-9AE9-5B58BD40384B}" type="presOf" srcId="{1D4DC7D2-A046-4F99-86DF-024CD5C27A97}" destId="{1EC945EF-1DD0-4DBA-9BEC-83B7C4591479}" srcOrd="0" destOrd="0" presId="urn:microsoft.com/office/officeart/2005/8/layout/cycle6"/>
    <dgm:cxn modelId="{E403C554-47ED-4C67-8217-41654BA53A61}" type="presOf" srcId="{B60A3507-6337-4702-9E8D-1CE0AC216B98}" destId="{9F4F7BCF-DFC5-48D4-86CD-3D8195BAA9EA}" srcOrd="0" destOrd="0" presId="urn:microsoft.com/office/officeart/2005/8/layout/cycle6"/>
    <dgm:cxn modelId="{316F5B4F-3D35-45E1-BC62-A50D6FEB7E05}" srcId="{334789E4-CF35-4499-A754-A7D621AF3BDF}" destId="{EE31B0CF-A01E-47B0-8DE8-D9097AF3464B}" srcOrd="1" destOrd="0" parTransId="{01E9CCDA-A855-49B8-B624-6D92F4FD7D0C}" sibTransId="{1D4DC7D2-A046-4F99-86DF-024CD5C27A97}"/>
    <dgm:cxn modelId="{7ACB5E12-94E1-4837-A5C6-1C50C1994004}" srcId="{334789E4-CF35-4499-A754-A7D621AF3BDF}" destId="{071500D5-59AD-48F3-9B6F-CC53FBBD9EA2}" srcOrd="3" destOrd="0" parTransId="{6509C08C-499E-40F6-95C7-D765A9BA25B6}" sibTransId="{91047A57-BFA5-41FB-8166-2D3E460E9EC7}"/>
    <dgm:cxn modelId="{7257AF78-1DDB-4CAA-AC88-24B6DE5E9484}" type="presOf" srcId="{10506B03-62CB-4A41-982B-ADE4FED1A584}" destId="{B54C2CF4-349C-4F1F-A807-01F3E6EE5EBE}" srcOrd="0" destOrd="0" presId="urn:microsoft.com/office/officeart/2005/8/layout/cycle6"/>
    <dgm:cxn modelId="{CF2F406C-2B07-40B5-8927-0DF4C05C63EE}" type="presOf" srcId="{BB47458A-18D9-45DE-900D-034DA2395FE2}" destId="{7E563F50-CF13-414C-90BE-2CCD732A7085}" srcOrd="0" destOrd="0" presId="urn:microsoft.com/office/officeart/2005/8/layout/cycle6"/>
    <dgm:cxn modelId="{C715314E-5543-4C46-BD57-3FFCD25B866B}" type="presParOf" srcId="{6C58401C-1E22-4838-8221-6D0A4EBEFBB1}" destId="{77DE412D-16E6-4C38-B462-6818B4228DF4}" srcOrd="0" destOrd="0" presId="urn:microsoft.com/office/officeart/2005/8/layout/cycle6"/>
    <dgm:cxn modelId="{3A671C50-DA90-4FCD-8370-DC570B2BC22D}" type="presParOf" srcId="{6C58401C-1E22-4838-8221-6D0A4EBEFBB1}" destId="{2B3922F4-9C7E-403F-9528-3B06FD94ADCA}" srcOrd="1" destOrd="0" presId="urn:microsoft.com/office/officeart/2005/8/layout/cycle6"/>
    <dgm:cxn modelId="{B8F78525-DD3C-4F28-A247-F55840141AF1}" type="presParOf" srcId="{6C58401C-1E22-4838-8221-6D0A4EBEFBB1}" destId="{B06275BF-A0A7-40A7-ABDD-B1C90A17ED6E}" srcOrd="2" destOrd="0" presId="urn:microsoft.com/office/officeart/2005/8/layout/cycle6"/>
    <dgm:cxn modelId="{0B52FF1D-67FE-4CFD-B927-D77124180B28}" type="presParOf" srcId="{6C58401C-1E22-4838-8221-6D0A4EBEFBB1}" destId="{89631778-E16D-41B6-838A-CCD54AA7354D}" srcOrd="3" destOrd="0" presId="urn:microsoft.com/office/officeart/2005/8/layout/cycle6"/>
    <dgm:cxn modelId="{5439233D-18AE-42FB-8867-AD2FB68929F6}" type="presParOf" srcId="{6C58401C-1E22-4838-8221-6D0A4EBEFBB1}" destId="{2F9CD6A5-F89D-4634-BBAC-5CEEC354910D}" srcOrd="4" destOrd="0" presId="urn:microsoft.com/office/officeart/2005/8/layout/cycle6"/>
    <dgm:cxn modelId="{09B206DF-DDF3-47F2-98C9-79789D23A3BE}" type="presParOf" srcId="{6C58401C-1E22-4838-8221-6D0A4EBEFBB1}" destId="{1EC945EF-1DD0-4DBA-9BEC-83B7C4591479}" srcOrd="5" destOrd="0" presId="urn:microsoft.com/office/officeart/2005/8/layout/cycle6"/>
    <dgm:cxn modelId="{A1FCF6C2-B0E7-48BF-9EEA-0D867C01F1B1}" type="presParOf" srcId="{6C58401C-1E22-4838-8221-6D0A4EBEFBB1}" destId="{22B60CDE-8A1A-4064-87E7-4C063BE9EC21}" srcOrd="6" destOrd="0" presId="urn:microsoft.com/office/officeart/2005/8/layout/cycle6"/>
    <dgm:cxn modelId="{46F53812-4732-442B-A2C3-13ABF223DABF}" type="presParOf" srcId="{6C58401C-1E22-4838-8221-6D0A4EBEFBB1}" destId="{AE4E7AF5-F25C-4A52-BF2D-9BFFBFC5BECB}" srcOrd="7" destOrd="0" presId="urn:microsoft.com/office/officeart/2005/8/layout/cycle6"/>
    <dgm:cxn modelId="{30CEB96F-FC16-49C5-B773-65ED2A92D2FA}" type="presParOf" srcId="{6C58401C-1E22-4838-8221-6D0A4EBEFBB1}" destId="{5577E4C7-3754-4EEC-9B29-38D7C3D9BF17}" srcOrd="8" destOrd="0" presId="urn:microsoft.com/office/officeart/2005/8/layout/cycle6"/>
    <dgm:cxn modelId="{DABB5B32-E34B-4B49-8C60-EDD2EDE216EC}" type="presParOf" srcId="{6C58401C-1E22-4838-8221-6D0A4EBEFBB1}" destId="{B7594B3D-CA02-4D5A-BFBF-190F3CCB56C7}" srcOrd="9" destOrd="0" presId="urn:microsoft.com/office/officeart/2005/8/layout/cycle6"/>
    <dgm:cxn modelId="{33857B36-CE2E-40B9-86BD-CF6BF6954F72}" type="presParOf" srcId="{6C58401C-1E22-4838-8221-6D0A4EBEFBB1}" destId="{2B89FD1C-B609-4D79-AC48-DD5528035DF8}" srcOrd="10" destOrd="0" presId="urn:microsoft.com/office/officeart/2005/8/layout/cycle6"/>
    <dgm:cxn modelId="{C786A8C9-6898-46D3-A21E-86CAC0BD78A5}" type="presParOf" srcId="{6C58401C-1E22-4838-8221-6D0A4EBEFBB1}" destId="{DB5F4F8F-E563-4D0B-B5E6-9DF02B300CDF}" srcOrd="11" destOrd="0" presId="urn:microsoft.com/office/officeart/2005/8/layout/cycle6"/>
    <dgm:cxn modelId="{8DE634CD-86CC-48E8-9455-EF98432E7074}" type="presParOf" srcId="{6C58401C-1E22-4838-8221-6D0A4EBEFBB1}" destId="{D87A1ECC-F04A-4F8E-AFF0-F46533D3AE76}" srcOrd="12" destOrd="0" presId="urn:microsoft.com/office/officeart/2005/8/layout/cycle6"/>
    <dgm:cxn modelId="{921EEA2E-5C30-48B7-AC14-E074353FA5A0}" type="presParOf" srcId="{6C58401C-1E22-4838-8221-6D0A4EBEFBB1}" destId="{BC82CCB4-92F9-456B-ACDA-382538B726EF}" srcOrd="13" destOrd="0" presId="urn:microsoft.com/office/officeart/2005/8/layout/cycle6"/>
    <dgm:cxn modelId="{73511AF5-62D4-4410-810D-F385F7B100ED}" type="presParOf" srcId="{6C58401C-1E22-4838-8221-6D0A4EBEFBB1}" destId="{0F8D1290-480B-4413-B3C1-27E2E7EB87B9}" srcOrd="14" destOrd="0" presId="urn:microsoft.com/office/officeart/2005/8/layout/cycle6"/>
    <dgm:cxn modelId="{9FD983AF-8164-4F6D-B4D5-6EE17CCA8228}" type="presParOf" srcId="{6C58401C-1E22-4838-8221-6D0A4EBEFBB1}" destId="{71711ACA-FAD5-4E7C-920C-18086C4553AC}" srcOrd="15" destOrd="0" presId="urn:microsoft.com/office/officeart/2005/8/layout/cycle6"/>
    <dgm:cxn modelId="{A767D5C7-19C7-46C0-9411-468EA7D331F6}" type="presParOf" srcId="{6C58401C-1E22-4838-8221-6D0A4EBEFBB1}" destId="{98FA8219-1E7F-4FCB-BE55-9DBDE46B01A7}" srcOrd="16" destOrd="0" presId="urn:microsoft.com/office/officeart/2005/8/layout/cycle6"/>
    <dgm:cxn modelId="{D7B2B978-6A5D-4333-87A5-7001AD9AE189}" type="presParOf" srcId="{6C58401C-1E22-4838-8221-6D0A4EBEFBB1}" destId="{9F4F7BCF-DFC5-48D4-86CD-3D8195BAA9EA}" srcOrd="17" destOrd="0" presId="urn:microsoft.com/office/officeart/2005/8/layout/cycle6"/>
    <dgm:cxn modelId="{F5939D6D-CE94-4111-A7A1-67FD12D685A4}" type="presParOf" srcId="{6C58401C-1E22-4838-8221-6D0A4EBEFBB1}" destId="{DED8EC99-5765-4353-9997-D1ECC9BDDDC3}" srcOrd="18" destOrd="0" presId="urn:microsoft.com/office/officeart/2005/8/layout/cycle6"/>
    <dgm:cxn modelId="{770A84A5-CD96-487B-B59A-CD4D375468AD}" type="presParOf" srcId="{6C58401C-1E22-4838-8221-6D0A4EBEFBB1}" destId="{CC88E8C7-512B-48DE-A538-E4770A1BA7A7}" srcOrd="19" destOrd="0" presId="urn:microsoft.com/office/officeart/2005/8/layout/cycle6"/>
    <dgm:cxn modelId="{E5640AC1-27F2-474B-8D11-96C0300B7C4A}" type="presParOf" srcId="{6C58401C-1E22-4838-8221-6D0A4EBEFBB1}" destId="{E32D96D0-D477-48FF-B8A0-9C194690D2CC}" srcOrd="20" destOrd="0" presId="urn:microsoft.com/office/officeart/2005/8/layout/cycle6"/>
    <dgm:cxn modelId="{251681B4-3881-4A22-B044-C42FCF974AAA}" type="presParOf" srcId="{6C58401C-1E22-4838-8221-6D0A4EBEFBB1}" destId="{4E92CC60-94B0-4457-9279-1D182B297621}" srcOrd="21" destOrd="0" presId="urn:microsoft.com/office/officeart/2005/8/layout/cycle6"/>
    <dgm:cxn modelId="{39C6651A-25F6-489A-83B4-AE52559CE2B9}" type="presParOf" srcId="{6C58401C-1E22-4838-8221-6D0A4EBEFBB1}" destId="{F1D2C0FD-23B5-447C-A28C-9AC8D99334AF}" srcOrd="22" destOrd="0" presId="urn:microsoft.com/office/officeart/2005/8/layout/cycle6"/>
    <dgm:cxn modelId="{26594CEE-632F-4543-8646-E2E9CD1A7C54}" type="presParOf" srcId="{6C58401C-1E22-4838-8221-6D0A4EBEFBB1}" destId="{7E563F50-CF13-414C-90BE-2CCD732A7085}" srcOrd="23" destOrd="0" presId="urn:microsoft.com/office/officeart/2005/8/layout/cycle6"/>
    <dgm:cxn modelId="{C04A647C-9517-429A-B30A-1AAE7835FF8C}" type="presParOf" srcId="{6C58401C-1E22-4838-8221-6D0A4EBEFBB1}" destId="{5C1026AB-2F48-4627-B866-E6B1FAC7B653}" srcOrd="24" destOrd="0" presId="urn:microsoft.com/office/officeart/2005/8/layout/cycle6"/>
    <dgm:cxn modelId="{0C9609AD-247E-43E8-86EF-29E1A99993DD}" type="presParOf" srcId="{6C58401C-1E22-4838-8221-6D0A4EBEFBB1}" destId="{624C0F7B-B353-470A-B255-EB183B082C66}" srcOrd="25" destOrd="0" presId="urn:microsoft.com/office/officeart/2005/8/layout/cycle6"/>
    <dgm:cxn modelId="{00656D48-ED3C-4F47-B306-F2D433A8F920}" type="presParOf" srcId="{6C58401C-1E22-4838-8221-6D0A4EBEFBB1}" destId="{5B69213F-2888-4E64-99AD-3BE32A20A179}" srcOrd="26" destOrd="0" presId="urn:microsoft.com/office/officeart/2005/8/layout/cycle6"/>
    <dgm:cxn modelId="{1DC0247F-F936-4B6C-AED7-3E4721491AAA}" type="presParOf" srcId="{6C58401C-1E22-4838-8221-6D0A4EBEFBB1}" destId="{01939F4C-B519-4F0F-AB65-0553DBBE4DBE}" srcOrd="27" destOrd="0" presId="urn:microsoft.com/office/officeart/2005/8/layout/cycle6"/>
    <dgm:cxn modelId="{C55EF12C-8D36-43D2-A5A5-B0B0290421F9}" type="presParOf" srcId="{6C58401C-1E22-4838-8221-6D0A4EBEFBB1}" destId="{0A99A935-4ED6-4714-A0ED-0289EC31837A}" srcOrd="28" destOrd="0" presId="urn:microsoft.com/office/officeart/2005/8/layout/cycle6"/>
    <dgm:cxn modelId="{16F84837-5EB8-4F1C-99EF-288AD29EC038}" type="presParOf" srcId="{6C58401C-1E22-4838-8221-6D0A4EBEFBB1}" destId="{694D4579-DF7A-43D0-823B-558ED782DE29}" srcOrd="29" destOrd="0" presId="urn:microsoft.com/office/officeart/2005/8/layout/cycle6"/>
    <dgm:cxn modelId="{73E85CF2-A4DE-4704-9AB3-C5C356C5D2A2}" type="presParOf" srcId="{6C58401C-1E22-4838-8221-6D0A4EBEFBB1}" destId="{B54C2CF4-349C-4F1F-A807-01F3E6EE5EBE}" srcOrd="30" destOrd="0" presId="urn:microsoft.com/office/officeart/2005/8/layout/cycle6"/>
    <dgm:cxn modelId="{A741BA15-8201-4B3B-A3B8-B69336E8D492}" type="presParOf" srcId="{6C58401C-1E22-4838-8221-6D0A4EBEFBB1}" destId="{8C50555B-4D34-4BD6-B179-16D540DCA0FC}" srcOrd="31" destOrd="0" presId="urn:microsoft.com/office/officeart/2005/8/layout/cycle6"/>
    <dgm:cxn modelId="{7C9BABD4-315E-404A-A6B2-732E36AD47B5}" type="presParOf" srcId="{6C58401C-1E22-4838-8221-6D0A4EBEFBB1}" destId="{C0624F20-6321-4202-BE51-1E390BD968BE}" srcOrd="32" destOrd="0" presId="urn:microsoft.com/office/officeart/2005/8/layout/cycle6"/>
  </dgm:cxnLst>
  <dgm:bg/>
  <dgm:whole/>
</dgm:dataModel>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E2D86C-A0C5-475A-844E-73DE10E640F6}" type="datetimeFigureOut">
              <a:rPr lang="en-US" smtClean="0"/>
              <a:pPr/>
              <a:t>7/31/2018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5206C0-9390-47E5-9833-0285C1470B8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E3001A-4355-4197-9BE5-EE4DEF8F92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62284-86B6-4CC7-BC56-AED31325FE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8BD20-3434-4548-8D71-3EDB3599BA8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0C847D11-CA76-46A7-A3D5-40AFB50FBE6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A2FE5-0F3D-4E5D-99E7-73531C984E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3A021-DC24-4A86-BF59-10161B695BE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74A61-DB18-45EE-B008-17B61C0CA09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1A0174-69A7-44B0-8DF4-854D26EC18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52F02A-EF1C-4AEA-9E09-936C631339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37FEAA-B89C-4AAD-8BB0-DF6926730C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149C7A-4038-474E-9DAD-5A7E983912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518D9B-0EAA-4585-8F2D-6D93E22A4D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6A98F5-EB51-48B8-A4B7-20D300A7769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lh3.googleusercontent.com/-NhYvgAcyaEM/Tx9cwH-_PeI/AAAAAAAAFqU/EUmqBJv5GaY/s800/Purchasing-Power-or-Inflationary-Risk.pn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lh5.googleusercontent.com/-tEPAyOXbh-o/Tx9g7yfuooI/AAAAAAAAFqg/HdSIt195WK8/s800/Unsystematic-Risk.p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lh6.googleusercontent.com/-9mMKhxfA_Ak/Tx9kzN969hI/AAAAAAAAFqs/ryaydEPUlxQ/s800/Business-or-Liquidity-Risk.pn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lh5.googleusercontent.com/-8D-rCcIgdnk/Tx9m4zReMzI/AAAAAAAAFq4/X7NXCfuMbgk/s800/Financial-or-Credit-Risk.p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lh4.googleusercontent.com/-EmF9Bx1tOgo/Tx9otvFG84I/AAAAAAAAFrE/aR7spNuV1GY/s800/Operational-Risk.pn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lh4.googleusercontent.com/-z3l9XFSeqUU/Tx9r7dmrp2I/AAAAAAAAFrQ/8fMncft1lCQ/s800/Types-of-Risk-in-Finance.pn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lh5.googleusercontent.com/-ReXrqwiI6FY/Tx9aZIBxQ5I/AAAAAAAAFqI/Ze_xjU2iYj0/s800/Market-Risk.p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2000250"/>
          </a:xfrm>
        </p:spPr>
        <p:txBody>
          <a:bodyPr/>
          <a:lstStyle/>
          <a:p>
            <a:r>
              <a:rPr lang="en-US" i="1" dirty="0" smtClean="0"/>
              <a:t>R</a:t>
            </a:r>
            <a:r>
              <a:rPr i="1" smtClean="0"/>
              <a:t>isk &amp; Return</a:t>
            </a:r>
            <a:endParaRPr lang="en-US" i="1" dirty="0"/>
          </a:p>
        </p:txBody>
      </p:sp>
      <p:sp>
        <p:nvSpPr>
          <p:cNvPr id="3" name="Subtitle 2"/>
          <p:cNvSpPr>
            <a:spLocks noGrp="1"/>
          </p:cNvSpPr>
          <p:nvPr>
            <p:ph type="subTitle" idx="1"/>
          </p:nvPr>
        </p:nvSpPr>
        <p:spPr>
          <a:xfrm>
            <a:off x="1371600" y="5029200"/>
            <a:ext cx="6400800" cy="609600"/>
          </a:xfrm>
        </p:spPr>
        <p:txBody>
          <a:bodyPr>
            <a:normAutofit fontScale="92500" lnSpcReduction="10000"/>
          </a:bodyPr>
          <a:lstStyle/>
          <a:p>
            <a:r>
              <a:rPr lang="en-US" sz="4000" b="1" dirty="0" smtClean="0"/>
              <a:t>Dr. Manish </a:t>
            </a:r>
            <a:r>
              <a:rPr lang="en-US" sz="4000" b="1" dirty="0" err="1" smtClean="0"/>
              <a:t>dadhich</a:t>
            </a:r>
            <a:endParaRPr lang="en-US" sz="4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The meaning of different types of market risk is as follows:</a:t>
            </a:r>
            <a:br>
              <a:rPr lang="en-US" sz="2800" b="1" dirty="0" smtClean="0"/>
            </a:br>
            <a:endParaRPr lang="en-US" sz="2800" b="1" dirty="0"/>
          </a:p>
        </p:txBody>
      </p:sp>
      <p:sp>
        <p:nvSpPr>
          <p:cNvPr id="3" name="Content Placeholder 2"/>
          <p:cNvSpPr>
            <a:spLocks noGrp="1"/>
          </p:cNvSpPr>
          <p:nvPr>
            <p:ph idx="1"/>
          </p:nvPr>
        </p:nvSpPr>
        <p:spPr>
          <a:xfrm>
            <a:off x="457200" y="1143000"/>
            <a:ext cx="8382000" cy="5334000"/>
          </a:xfrm>
        </p:spPr>
        <p:txBody>
          <a:bodyPr>
            <a:noAutofit/>
          </a:bodyPr>
          <a:lstStyle/>
          <a:p>
            <a:pPr lvl="0" algn="just"/>
            <a:r>
              <a:rPr lang="en-US" sz="2800" dirty="0" smtClean="0"/>
              <a:t>Absolute risk is without any content. For e.g., if a coin is tossed, there is fifty percentage chance of getting a head and vice-versa.</a:t>
            </a:r>
          </a:p>
          <a:p>
            <a:pPr lvl="0" algn="just"/>
            <a:r>
              <a:rPr lang="en-US" sz="2800" dirty="0" smtClean="0"/>
              <a:t>Relative risk is the assessment or evaluation of risk at different levels of business functions. For e.g. a relative-risk from a foreign exchange fluctuation may be higher if the maximum sales accounted by an organization are of export sales.</a:t>
            </a:r>
          </a:p>
          <a:p>
            <a:pPr lvl="0" algn="just"/>
            <a:r>
              <a:rPr lang="en-US" sz="2800" dirty="0" smtClean="0"/>
              <a:t>Directional risks are those risks where the loss arises from an exposure to the particular assets of a market. For e.g. an investor holding some shares experience a loss when the market price of those shares falls down.</a:t>
            </a:r>
          </a:p>
          <a:p>
            <a:pPr algn="just"/>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2800" b="1" dirty="0" smtClean="0"/>
              <a:t>The meaning of different types of market risk is as follows: (</a:t>
            </a:r>
            <a:r>
              <a:rPr lang="en-US" sz="2800" b="1" dirty="0" err="1" smtClean="0"/>
              <a:t>contd</a:t>
            </a:r>
            <a:r>
              <a:rPr lang="en-US" sz="2800" b="1" dirty="0" smtClean="0"/>
              <a:t>)</a:t>
            </a:r>
            <a:endParaRPr lang="en-US" sz="2800" dirty="0"/>
          </a:p>
        </p:txBody>
      </p:sp>
      <p:sp>
        <p:nvSpPr>
          <p:cNvPr id="3" name="Content Placeholder 2"/>
          <p:cNvSpPr>
            <a:spLocks noGrp="1"/>
          </p:cNvSpPr>
          <p:nvPr>
            <p:ph idx="1"/>
          </p:nvPr>
        </p:nvSpPr>
        <p:spPr>
          <a:xfrm>
            <a:off x="228600" y="1371600"/>
            <a:ext cx="8534400" cy="5181600"/>
          </a:xfrm>
        </p:spPr>
        <p:txBody>
          <a:bodyPr>
            <a:noAutofit/>
          </a:bodyPr>
          <a:lstStyle/>
          <a:p>
            <a:pPr lvl="0" algn="just"/>
            <a:r>
              <a:rPr lang="en-US" sz="2800" dirty="0" smtClean="0"/>
              <a:t>Non-Directional risk arises where the method of trading is not consistently followed by the trader. For e.g. the dealer will buy and sell the share simultaneously to mitigate the risk</a:t>
            </a:r>
          </a:p>
          <a:p>
            <a:pPr lvl="0" algn="just"/>
            <a:r>
              <a:rPr lang="en-US" sz="2800" dirty="0" smtClean="0"/>
              <a:t>Basis risk is due to the possibility of loss arising from imperfectly matched risks. For e.g. the risks which are in offsetting positions in two related but non-identical markets.</a:t>
            </a:r>
          </a:p>
          <a:p>
            <a:pPr lvl="0" algn="just"/>
            <a:r>
              <a:rPr lang="en-US" sz="2800" dirty="0" smtClean="0"/>
              <a:t>Volatility risk is of a change in the price of securities as a result of changes in the volatility of a risk-factor. For e.g. </a:t>
            </a:r>
            <a:r>
              <a:rPr lang="en-US" sz="2400" dirty="0" smtClean="0"/>
              <a:t>it applies to the portfolios of derivative instruments, where the volatility of its underlying is a major influence of prices.</a:t>
            </a:r>
            <a:endParaRPr lang="en-US" sz="2800" dirty="0" smtClean="0"/>
          </a:p>
          <a:p>
            <a:pPr algn="just"/>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b="1" dirty="0" smtClean="0"/>
              <a:t>3. Purchasing power or inflationary risk</a:t>
            </a:r>
            <a:endParaRPr lang="en-US" sz="3200" dirty="0"/>
          </a:p>
        </p:txBody>
      </p:sp>
      <p:sp>
        <p:nvSpPr>
          <p:cNvPr id="3" name="Content Placeholder 2"/>
          <p:cNvSpPr>
            <a:spLocks noGrp="1"/>
          </p:cNvSpPr>
          <p:nvPr>
            <p:ph idx="1"/>
          </p:nvPr>
        </p:nvSpPr>
        <p:spPr>
          <a:xfrm>
            <a:off x="457200" y="1066800"/>
            <a:ext cx="8229600" cy="3962401"/>
          </a:xfrm>
        </p:spPr>
        <p:txBody>
          <a:bodyPr>
            <a:normAutofit/>
          </a:bodyPr>
          <a:lstStyle/>
          <a:p>
            <a:r>
              <a:rPr lang="en-US" sz="2800" dirty="0" smtClean="0"/>
              <a:t>Purchasing power risk is also known as inflation risk. It is so, since it emanates (originates) from the fact that it affects a purchasing power adversely. It is not desirable to invest in securities during an inflationary period.</a:t>
            </a:r>
          </a:p>
          <a:p>
            <a:r>
              <a:rPr lang="en-US" sz="2800" dirty="0" smtClean="0"/>
              <a:t>The types of power or inflationary risk are depicted and listed below.</a:t>
            </a:r>
          </a:p>
          <a:p>
            <a:endParaRPr lang="en-US" sz="2800" dirty="0" smtClean="0"/>
          </a:p>
          <a:p>
            <a:endParaRPr lang="en-US" sz="2800" dirty="0"/>
          </a:p>
        </p:txBody>
      </p:sp>
      <p:pic>
        <p:nvPicPr>
          <p:cNvPr id="4" name="Picture 3" descr="inflationary risk">
            <a:hlinkClick r:id="rId2" tooltip="&quot;Purchasing power or inflationary risk&quot;"/>
          </p:cNvPr>
          <p:cNvPicPr/>
          <p:nvPr/>
        </p:nvPicPr>
        <p:blipFill>
          <a:blip r:embed="rId3"/>
          <a:srcRect/>
          <a:stretch>
            <a:fillRect/>
          </a:stretch>
        </p:blipFill>
        <p:spPr bwMode="auto">
          <a:xfrm>
            <a:off x="1447800" y="4191000"/>
            <a:ext cx="6248400" cy="2085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3. Purchasing power or inflationary risk (</a:t>
            </a:r>
            <a:r>
              <a:rPr lang="en-US" sz="3200" b="1" dirty="0" err="1" smtClean="0"/>
              <a:t>Contd</a:t>
            </a:r>
            <a:r>
              <a:rPr lang="en-US" sz="3200" b="1" dirty="0" smtClean="0"/>
              <a:t>)</a:t>
            </a:r>
            <a:endParaRPr lang="en-US" sz="3200" dirty="0"/>
          </a:p>
        </p:txBody>
      </p:sp>
      <p:sp>
        <p:nvSpPr>
          <p:cNvPr id="3" name="Content Placeholder 2"/>
          <p:cNvSpPr>
            <a:spLocks noGrp="1"/>
          </p:cNvSpPr>
          <p:nvPr>
            <p:ph idx="1"/>
          </p:nvPr>
        </p:nvSpPr>
        <p:spPr/>
        <p:txBody>
          <a:bodyPr>
            <a:noAutofit/>
          </a:bodyPr>
          <a:lstStyle/>
          <a:p>
            <a:pPr lvl="0" algn="just"/>
            <a:r>
              <a:rPr lang="en-US" sz="2800" dirty="0" smtClean="0"/>
              <a:t>Demand inflation risk arises due to increase in price, which result from an excess of demand over supply. It occurs when supply fails to cope with the demand and hence cannot expand anymore. In other words, demand inflation occurs when production factors are under maximum utilization.</a:t>
            </a:r>
          </a:p>
          <a:p>
            <a:pPr lvl="0" algn="just"/>
            <a:r>
              <a:rPr lang="en-US" sz="2800" dirty="0" smtClean="0"/>
              <a:t>Cost inflation risk arises due to sustained increase in the prices of goods and services. It is actually caused by higher production cost. A high cost of production inflates the final price of finished goods consumed by people.</a:t>
            </a:r>
          </a:p>
          <a:p>
            <a:pPr algn="just"/>
            <a:r>
              <a:rPr lang="en-US" sz="2800" dirty="0" smtClean="0"/>
              <a:t/>
            </a:r>
            <a:br>
              <a:rPr lang="en-US" sz="2800" dirty="0" smtClean="0"/>
            </a:b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n-US" sz="4000"/>
              <a:t/>
            </a:r>
            <a:br>
              <a:rPr lang="en-US" sz="4000"/>
            </a:br>
            <a:endParaRPr lang="en-US" sz="4000"/>
          </a:p>
        </p:txBody>
      </p:sp>
      <p:sp>
        <p:nvSpPr>
          <p:cNvPr id="8195" name="Rectangle 3"/>
          <p:cNvSpPr>
            <a:spLocks noGrp="1" noChangeArrowheads="1"/>
          </p:cNvSpPr>
          <p:nvPr>
            <p:ph idx="1"/>
          </p:nvPr>
        </p:nvSpPr>
        <p:spPr>
          <a:xfrm>
            <a:off x="533400" y="762000"/>
            <a:ext cx="8229600" cy="5715000"/>
          </a:xfrm>
        </p:spPr>
        <p:txBody>
          <a:bodyPr>
            <a:normAutofit lnSpcReduction="10000"/>
          </a:bodyPr>
          <a:lstStyle/>
          <a:p>
            <a:pPr marL="533400" indent="-533400">
              <a:lnSpc>
                <a:spcPct val="90000"/>
              </a:lnSpc>
              <a:buNone/>
            </a:pPr>
            <a:r>
              <a:rPr lang="en-US" sz="2800" b="1" dirty="0" smtClean="0"/>
              <a:t>B. NON - SYSTEMATIC RISK/ UN SYSTEMATIC</a:t>
            </a:r>
          </a:p>
          <a:p>
            <a:pPr marL="533400" indent="-533400">
              <a:lnSpc>
                <a:spcPct val="90000"/>
              </a:lnSpc>
              <a:buNone/>
            </a:pPr>
            <a:endParaRPr lang="en-US" sz="2800" b="1" dirty="0"/>
          </a:p>
          <a:p>
            <a:pPr marL="533400" indent="-533400" algn="just">
              <a:lnSpc>
                <a:spcPct val="90000"/>
              </a:lnSpc>
            </a:pPr>
            <a:r>
              <a:rPr lang="en-US" sz="2800" dirty="0"/>
              <a:t>The return from a security sometimes varies because of certain factors affecting only the company issuing such security. Examples are raw material scarcity, </a:t>
            </a:r>
            <a:r>
              <a:rPr lang="en-US" sz="2800" dirty="0" err="1"/>
              <a:t>Labour</a:t>
            </a:r>
            <a:r>
              <a:rPr lang="en-US" sz="2800" dirty="0"/>
              <a:t> strike, management efficiency etc. </a:t>
            </a:r>
            <a:endParaRPr lang="en-US" sz="2800" dirty="0" smtClean="0"/>
          </a:p>
          <a:p>
            <a:pPr marL="533400" indent="-533400" algn="just">
              <a:lnSpc>
                <a:spcPct val="90000"/>
              </a:lnSpc>
            </a:pPr>
            <a:r>
              <a:rPr lang="en-US" sz="2800" dirty="0" smtClean="0"/>
              <a:t>It is a micro in nature as it affects only a particular organization. It can be planned, so that necessary actions can be taken by the organization to mitigate (reduce the effect of) the risk.</a:t>
            </a:r>
          </a:p>
          <a:p>
            <a:pPr marL="533400" indent="-533400" algn="just">
              <a:lnSpc>
                <a:spcPct val="90000"/>
              </a:lnSpc>
            </a:pPr>
            <a:r>
              <a:rPr lang="en-US" sz="2800" dirty="0" smtClean="0"/>
              <a:t>When </a:t>
            </a:r>
            <a:r>
              <a:rPr lang="en-US" sz="2800" dirty="0"/>
              <a:t>variability of returns occurs because of such firm-specific factors, it is known as unsystematic risk</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unsystematic risk">
            <a:hlinkClick r:id="rId2" tooltip="&quot;Unsystematic Risk&quot;"/>
          </p:cNvPr>
          <p:cNvPicPr>
            <a:picLocks noGrp="1"/>
          </p:cNvPicPr>
          <p:nvPr>
            <p:ph idx="1"/>
          </p:nvPr>
        </p:nvPicPr>
        <p:blipFill>
          <a:blip r:embed="rId3"/>
          <a:srcRect/>
          <a:stretch>
            <a:fillRect/>
          </a:stretch>
        </p:blipFill>
        <p:spPr bwMode="auto">
          <a:xfrm>
            <a:off x="762000" y="685800"/>
            <a:ext cx="7772399" cy="533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a. Business or liquidity risk</a:t>
            </a:r>
            <a:endParaRPr lang="en-US" sz="3600" dirty="0"/>
          </a:p>
        </p:txBody>
      </p:sp>
      <p:sp>
        <p:nvSpPr>
          <p:cNvPr id="3" name="Content Placeholder 2"/>
          <p:cNvSpPr>
            <a:spLocks noGrp="1"/>
          </p:cNvSpPr>
          <p:nvPr>
            <p:ph idx="1"/>
          </p:nvPr>
        </p:nvSpPr>
        <p:spPr/>
        <p:txBody>
          <a:bodyPr>
            <a:normAutofit/>
          </a:bodyPr>
          <a:lstStyle/>
          <a:p>
            <a:pPr algn="just"/>
            <a:r>
              <a:rPr lang="en-US" sz="2800" dirty="0" smtClean="0"/>
              <a:t>Business risk is also known as liquidity risk. It is so, since it emanates (originates) from the sale and purchase of securities affected by business cycles, technological changes, etc.</a:t>
            </a:r>
          </a:p>
          <a:p>
            <a:pPr algn="just"/>
            <a:r>
              <a:rPr lang="en-US" sz="2800" dirty="0" smtClean="0"/>
              <a:t>The types of business or liquidity risk are depicted and listed below.</a:t>
            </a:r>
          </a:p>
          <a:p>
            <a:pPr algn="just"/>
            <a:endParaRPr lang="en-US" sz="2800" dirty="0"/>
          </a:p>
        </p:txBody>
      </p:sp>
      <p:pic>
        <p:nvPicPr>
          <p:cNvPr id="4" name="Picture 3" descr="business risk">
            <a:hlinkClick r:id="rId2" tooltip="&quot;Business or liquidity risk&quot;"/>
          </p:cNvPr>
          <p:cNvPicPr/>
          <p:nvPr/>
        </p:nvPicPr>
        <p:blipFill>
          <a:blip r:embed="rId3"/>
          <a:srcRect/>
          <a:stretch>
            <a:fillRect/>
          </a:stretch>
        </p:blipFill>
        <p:spPr bwMode="auto">
          <a:xfrm>
            <a:off x="2057400" y="4267200"/>
            <a:ext cx="5772150" cy="1638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 Business or liquidity risk (</a:t>
            </a:r>
            <a:r>
              <a:rPr lang="en-US" sz="3200" b="1" dirty="0" err="1" smtClean="0"/>
              <a:t>contd</a:t>
            </a:r>
            <a:r>
              <a:rPr lang="en-US" sz="3200" b="1" dirty="0" smtClean="0"/>
              <a:t>)</a:t>
            </a:r>
            <a:endParaRPr lang="en-US" sz="3200" dirty="0"/>
          </a:p>
        </p:txBody>
      </p:sp>
      <p:sp>
        <p:nvSpPr>
          <p:cNvPr id="3" name="Content Placeholder 2"/>
          <p:cNvSpPr>
            <a:spLocks noGrp="1"/>
          </p:cNvSpPr>
          <p:nvPr>
            <p:ph idx="1"/>
          </p:nvPr>
        </p:nvSpPr>
        <p:spPr/>
        <p:txBody>
          <a:bodyPr>
            <a:normAutofit fontScale="92500"/>
          </a:bodyPr>
          <a:lstStyle/>
          <a:p>
            <a:pPr lvl="0" algn="just"/>
            <a:r>
              <a:rPr lang="en-US" dirty="0" smtClean="0"/>
              <a:t>Asset liquidity risk is due to losses arising from an inability to sell or pledge assets at, or near, their carrying value when needed. For e.g. assets sold at a lesser value than their book value.</a:t>
            </a:r>
          </a:p>
          <a:p>
            <a:pPr lvl="0" algn="just"/>
            <a:r>
              <a:rPr lang="en-US" dirty="0" smtClean="0"/>
              <a:t>Funding liquidity risk exists for not having an access to the sufficient-funds to make a payment on time. For e.g. when commitments made to customers are not fulfilled as discussed in the SLA (service level agreements).</a:t>
            </a:r>
          </a:p>
          <a:p>
            <a:pPr algn="just"/>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b.</a:t>
            </a:r>
            <a:r>
              <a:rPr lang="en-US" sz="3200" b="1" dirty="0" smtClean="0"/>
              <a:t> Financial or credit risk</a:t>
            </a:r>
            <a:endParaRPr lang="en-US" sz="3200" dirty="0"/>
          </a:p>
        </p:txBody>
      </p:sp>
      <p:sp>
        <p:nvSpPr>
          <p:cNvPr id="3" name="Content Placeholder 2"/>
          <p:cNvSpPr>
            <a:spLocks noGrp="1"/>
          </p:cNvSpPr>
          <p:nvPr>
            <p:ph idx="1"/>
          </p:nvPr>
        </p:nvSpPr>
        <p:spPr/>
        <p:txBody>
          <a:bodyPr>
            <a:normAutofit/>
          </a:bodyPr>
          <a:lstStyle/>
          <a:p>
            <a:pPr algn="just"/>
            <a:r>
              <a:rPr lang="en-US" sz="2400" dirty="0" smtClean="0"/>
              <a:t>Financial risk is also known as credit risk. It arises due to change in the capital structure of the organization. The capital structure mainly comprises of three ways by which funds are sourced for the projects. These are as follows:</a:t>
            </a:r>
          </a:p>
          <a:p>
            <a:pPr lvl="0" algn="just"/>
            <a:r>
              <a:rPr lang="en-US" sz="2400" dirty="0" smtClean="0"/>
              <a:t>Owned funds. For e.g. share capital.</a:t>
            </a:r>
          </a:p>
          <a:p>
            <a:pPr lvl="0" algn="just"/>
            <a:r>
              <a:rPr lang="en-US" sz="2400" dirty="0" smtClean="0"/>
              <a:t>Borrowed funds. For e.g. loan funds.</a:t>
            </a:r>
          </a:p>
          <a:p>
            <a:pPr lvl="0" algn="just"/>
            <a:r>
              <a:rPr lang="en-US" sz="2400" dirty="0" smtClean="0"/>
              <a:t>Retained earnings. For e.g. reserve and surplus.</a:t>
            </a:r>
          </a:p>
          <a:p>
            <a:pPr algn="just"/>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redit risk">
            <a:hlinkClick r:id="rId2" tooltip="&quot;Financial or credit risk&quot;"/>
          </p:cNvPr>
          <p:cNvPicPr/>
          <p:nvPr/>
        </p:nvPicPr>
        <p:blipFill>
          <a:blip r:embed="rId3"/>
          <a:srcRect/>
          <a:stretch>
            <a:fillRect/>
          </a:stretch>
        </p:blipFill>
        <p:spPr bwMode="auto">
          <a:xfrm>
            <a:off x="914400" y="533400"/>
            <a:ext cx="7467600" cy="548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en-US" sz="4000"/>
              <a:t/>
            </a:r>
            <a:br>
              <a:rPr lang="en-US" sz="4000"/>
            </a:br>
            <a:endParaRPr lang="en-US" sz="4000"/>
          </a:p>
        </p:txBody>
      </p:sp>
      <p:sp>
        <p:nvSpPr>
          <p:cNvPr id="5123" name="Rectangle 3"/>
          <p:cNvSpPr>
            <a:spLocks noGrp="1" noChangeArrowheads="1"/>
          </p:cNvSpPr>
          <p:nvPr>
            <p:ph idx="1"/>
          </p:nvPr>
        </p:nvSpPr>
        <p:spPr>
          <a:xfrm>
            <a:off x="609600" y="609600"/>
            <a:ext cx="8229600" cy="5638800"/>
          </a:xfrm>
        </p:spPr>
        <p:txBody>
          <a:bodyPr>
            <a:normAutofit fontScale="92500" lnSpcReduction="20000"/>
          </a:bodyPr>
          <a:lstStyle/>
          <a:p>
            <a:pPr algn="ctr">
              <a:buNone/>
            </a:pPr>
            <a:r>
              <a:rPr lang="en-US" sz="5200" b="1" dirty="0" smtClean="0"/>
              <a:t>RISK</a:t>
            </a:r>
          </a:p>
          <a:p>
            <a:pPr algn="just"/>
            <a:r>
              <a:rPr lang="en-US" dirty="0" smtClean="0"/>
              <a:t>The </a:t>
            </a:r>
            <a:r>
              <a:rPr lang="en-US" dirty="0"/>
              <a:t>total variability in returns of a security represents the total risk of that security. Systematic risk and unsystematic risk are the two components of total risk. </a:t>
            </a:r>
            <a:endParaRPr lang="en-US" dirty="0" smtClean="0"/>
          </a:p>
          <a:p>
            <a:r>
              <a:rPr lang="en-US" dirty="0" smtClean="0"/>
              <a:t>However, in financial management, risk relates to any material loss attached to the project that may affect the productivity, tenure, legal issues, etc. of the project.</a:t>
            </a:r>
          </a:p>
          <a:p>
            <a:r>
              <a:rPr lang="en-US" dirty="0" smtClean="0"/>
              <a:t>In finance, different types of risk can be classified under two main groups. Whereas</a:t>
            </a:r>
            <a:endParaRPr lang="en-US" dirty="0"/>
          </a:p>
          <a:p>
            <a:pPr algn="just"/>
            <a:r>
              <a:rPr lang="en-US" dirty="0"/>
              <a:t>Total risk </a:t>
            </a:r>
          </a:p>
          <a:p>
            <a:pPr algn="just">
              <a:buNone/>
            </a:pPr>
            <a:r>
              <a:rPr lang="en-US" dirty="0"/>
              <a:t>	</a:t>
            </a:r>
            <a:r>
              <a:rPr lang="en-US" b="1" dirty="0" smtClean="0"/>
              <a:t> </a:t>
            </a:r>
            <a:r>
              <a:rPr lang="en-US" b="1" dirty="0"/>
              <a:t>= Systematic risk  + Unsystematic risk</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b="1" dirty="0" smtClean="0"/>
              <a:t>b. Financial or credit risk (</a:t>
            </a:r>
            <a:r>
              <a:rPr lang="en-US" sz="3200" b="1" dirty="0" err="1" smtClean="0"/>
              <a:t>contd</a:t>
            </a:r>
            <a:r>
              <a:rPr lang="en-US" sz="3200" b="1" dirty="0" smtClean="0"/>
              <a:t>)</a:t>
            </a:r>
            <a:endParaRPr lang="en-US" sz="3200" dirty="0"/>
          </a:p>
        </p:txBody>
      </p:sp>
      <p:sp>
        <p:nvSpPr>
          <p:cNvPr id="3" name="Content Placeholder 2"/>
          <p:cNvSpPr>
            <a:spLocks noGrp="1"/>
          </p:cNvSpPr>
          <p:nvPr>
            <p:ph idx="1"/>
          </p:nvPr>
        </p:nvSpPr>
        <p:spPr>
          <a:xfrm>
            <a:off x="457200" y="1143000"/>
            <a:ext cx="8305800" cy="5257800"/>
          </a:xfrm>
        </p:spPr>
        <p:txBody>
          <a:bodyPr>
            <a:noAutofit/>
          </a:bodyPr>
          <a:lstStyle/>
          <a:p>
            <a:pPr lvl="0" algn="just"/>
            <a:r>
              <a:rPr lang="en-US" sz="2400" dirty="0" smtClean="0"/>
              <a:t>Exchange rate risk is also called as exposure rate risk. For e.g. investors or businesses face it either when they have assets or operations across national borders, or if they have loans or borrowings in a foreign currency.</a:t>
            </a:r>
          </a:p>
          <a:p>
            <a:pPr lvl="0" algn="just"/>
            <a:r>
              <a:rPr lang="en-US" sz="2400" dirty="0" smtClean="0"/>
              <a:t>Recovery rate risk is an often neglected aspect of a credit-risk analysis. The recovery rate is normally needed to be evaluated. For e.g. the expected recovery rate of the funds tendered (given) as a loan to the customers by banks, non-banking financial companies (NBFC), etc.</a:t>
            </a:r>
          </a:p>
          <a:p>
            <a:pPr lvl="0" algn="just"/>
            <a:r>
              <a:rPr lang="en-US" sz="2400" dirty="0" smtClean="0"/>
              <a:t>Sovereign risk is associated with the government. </a:t>
            </a:r>
          </a:p>
          <a:p>
            <a:pPr lvl="0" algn="just"/>
            <a:r>
              <a:rPr lang="en-US" sz="2400" dirty="0" smtClean="0"/>
              <a:t>Settlement risk exists when counterparty does not deliver a security or its value in cash as per the agreement of trade or business.</a:t>
            </a:r>
          </a:p>
          <a:p>
            <a:pPr algn="just"/>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200" dirty="0" smtClean="0"/>
              <a:t>c. </a:t>
            </a:r>
            <a:r>
              <a:rPr lang="en-US" sz="3200" b="1" dirty="0" smtClean="0"/>
              <a:t>Operational risk</a:t>
            </a:r>
            <a:endParaRPr lang="en-US" sz="3200" dirty="0"/>
          </a:p>
        </p:txBody>
      </p:sp>
      <p:sp>
        <p:nvSpPr>
          <p:cNvPr id="3" name="Content Placeholder 2"/>
          <p:cNvSpPr>
            <a:spLocks noGrp="1"/>
          </p:cNvSpPr>
          <p:nvPr>
            <p:ph idx="1"/>
          </p:nvPr>
        </p:nvSpPr>
        <p:spPr>
          <a:xfrm>
            <a:off x="457200" y="1295400"/>
            <a:ext cx="8229600" cy="4830763"/>
          </a:xfrm>
        </p:spPr>
        <p:txBody>
          <a:bodyPr>
            <a:normAutofit/>
          </a:bodyPr>
          <a:lstStyle/>
          <a:p>
            <a:pPr algn="just"/>
            <a:r>
              <a:rPr lang="en-US" sz="2800" dirty="0" smtClean="0"/>
              <a:t>Operational risks are the business process risks failing due to human errors. This risk will change from industry to industry. It occurs due to breakdowns in the internal procedures, people, policies and systems.</a:t>
            </a:r>
          </a:p>
          <a:p>
            <a:pPr algn="just"/>
            <a:endParaRPr lang="en-US" sz="2800" dirty="0"/>
          </a:p>
        </p:txBody>
      </p:sp>
      <p:pic>
        <p:nvPicPr>
          <p:cNvPr id="4" name="Picture 3" descr="operational risk">
            <a:hlinkClick r:id="rId2" tooltip="&quot;Operational risk&quot;"/>
          </p:cNvPr>
          <p:cNvPicPr/>
          <p:nvPr/>
        </p:nvPicPr>
        <p:blipFill>
          <a:blip r:embed="rId3"/>
          <a:srcRect/>
          <a:stretch>
            <a:fillRect/>
          </a:stretch>
        </p:blipFill>
        <p:spPr bwMode="auto">
          <a:xfrm>
            <a:off x="762000" y="3581400"/>
            <a:ext cx="7620000" cy="2524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200" dirty="0" smtClean="0"/>
              <a:t>c. </a:t>
            </a:r>
            <a:r>
              <a:rPr lang="en-US" sz="3200" b="1" dirty="0" smtClean="0"/>
              <a:t>Operational risk (</a:t>
            </a:r>
            <a:r>
              <a:rPr lang="en-US" sz="3200" b="1" dirty="0" err="1" smtClean="0"/>
              <a:t>contd</a:t>
            </a:r>
            <a:r>
              <a:rPr lang="en-US" sz="3200" b="1" dirty="0" smtClean="0"/>
              <a:t>)</a:t>
            </a:r>
            <a:endParaRPr lang="en-US" sz="3200" dirty="0"/>
          </a:p>
        </p:txBody>
      </p:sp>
      <p:sp>
        <p:nvSpPr>
          <p:cNvPr id="3" name="Content Placeholder 2"/>
          <p:cNvSpPr>
            <a:spLocks noGrp="1"/>
          </p:cNvSpPr>
          <p:nvPr>
            <p:ph idx="1"/>
          </p:nvPr>
        </p:nvSpPr>
        <p:spPr>
          <a:xfrm>
            <a:off x="457200" y="990600"/>
            <a:ext cx="8229600" cy="5135563"/>
          </a:xfrm>
        </p:spPr>
        <p:txBody>
          <a:bodyPr>
            <a:noAutofit/>
          </a:bodyPr>
          <a:lstStyle/>
          <a:p>
            <a:pPr lvl="0" algn="just"/>
            <a:r>
              <a:rPr lang="en-US" sz="2400" dirty="0" smtClean="0"/>
              <a:t>Model risk is involved in using various models to value financial securities. It is due to probability of loss resulting from the weaknesses in the financial-model used in assessing and managing a risk.</a:t>
            </a:r>
          </a:p>
          <a:p>
            <a:pPr lvl="0" algn="just"/>
            <a:r>
              <a:rPr lang="en-US" sz="2400" dirty="0" smtClean="0"/>
              <a:t>People risk arises when people do not follow the organization’s procedures, practices and/or rules. That is, they deviate from their expected behavior.</a:t>
            </a:r>
          </a:p>
          <a:p>
            <a:pPr lvl="0" algn="just"/>
            <a:r>
              <a:rPr lang="en-US" sz="2400" dirty="0" smtClean="0"/>
              <a:t>Legal risk arises when parties are not lawfully competent to enter an agreement among themselves. </a:t>
            </a:r>
          </a:p>
          <a:p>
            <a:pPr lvl="0" algn="just"/>
            <a:r>
              <a:rPr lang="en-US" sz="2400" dirty="0" smtClean="0"/>
              <a:t>Political risk occurs due to changes in government policies. Such changes may have an unfavorable impact on an investor. It is especially prevalent in the third-world countries.</a:t>
            </a:r>
          </a:p>
          <a:p>
            <a:pPr algn="just"/>
            <a:endParaRPr 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ypes of risk in finance">
            <a:hlinkClick r:id="rId2" tooltip="&quot;Types of Risk in Finance&quot;"/>
          </p:cNvPr>
          <p:cNvPicPr/>
          <p:nvPr/>
        </p:nvPicPr>
        <p:blipFill>
          <a:blip r:embed="rId3"/>
          <a:srcRect/>
          <a:stretch>
            <a:fillRect/>
          </a:stretch>
        </p:blipFill>
        <p:spPr bwMode="auto">
          <a:xfrm>
            <a:off x="0" y="0"/>
            <a:ext cx="88392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2800" b="1" dirty="0" smtClean="0"/>
              <a:t>RISK RETURN RELATIONSHIP OF DIFFERENT STOCKS</a:t>
            </a:r>
            <a:endParaRPr lang="en-US" sz="2800" b="1" dirty="0"/>
          </a:p>
        </p:txBody>
      </p:sp>
      <p:graphicFrame>
        <p:nvGraphicFramePr>
          <p:cNvPr id="3" name="Object 32"/>
          <p:cNvGraphicFramePr>
            <a:graphicFrameLocks noGrp="1" noChangeAspect="1"/>
          </p:cNvGraphicFramePr>
          <p:nvPr/>
        </p:nvGraphicFramePr>
        <p:xfrm>
          <a:off x="609600" y="838200"/>
          <a:ext cx="8077200" cy="4756150"/>
        </p:xfrm>
        <a:graphic>
          <a:graphicData uri="http://schemas.openxmlformats.org/presentationml/2006/ole">
            <p:oleObj spid="_x0000_s2050" name="CorelDRAW" r:id="rId3" imgW="4136040" imgH="2542320" progId="">
              <p:embed/>
            </p:oleObj>
          </a:graphicData>
        </a:graphic>
      </p:graphicFrame>
      <p:sp>
        <p:nvSpPr>
          <p:cNvPr id="4" name="Text Box 34"/>
          <p:cNvSpPr txBox="1">
            <a:spLocks noChangeArrowheads="1"/>
          </p:cNvSpPr>
          <p:nvPr/>
        </p:nvSpPr>
        <p:spPr bwMode="auto">
          <a:xfrm>
            <a:off x="1536700" y="1985963"/>
            <a:ext cx="985838" cy="411162"/>
          </a:xfrm>
          <a:prstGeom prst="rect">
            <a:avLst/>
          </a:prstGeom>
          <a:noFill/>
          <a:ln w="9525">
            <a:noFill/>
            <a:miter lim="800000"/>
            <a:headEnd/>
            <a:tailEnd/>
          </a:ln>
          <a:effectLst/>
        </p:spPr>
        <p:txBody>
          <a:bodyPr>
            <a:spAutoFit/>
          </a:bodyPr>
          <a:lstStyle/>
          <a:p>
            <a:pPr>
              <a:lnSpc>
                <a:spcPct val="50000"/>
              </a:lnSpc>
              <a:spcBef>
                <a:spcPct val="50000"/>
              </a:spcBef>
            </a:pPr>
            <a:r>
              <a:rPr lang="en-US" sz="1400" b="0"/>
              <a:t>Rate of </a:t>
            </a:r>
          </a:p>
          <a:p>
            <a:pPr>
              <a:lnSpc>
                <a:spcPct val="50000"/>
              </a:lnSpc>
              <a:spcBef>
                <a:spcPct val="50000"/>
              </a:spcBef>
            </a:pPr>
            <a:r>
              <a:rPr lang="en-US" sz="1400" b="0"/>
              <a:t>Return</a:t>
            </a:r>
          </a:p>
        </p:txBody>
      </p:sp>
      <p:sp>
        <p:nvSpPr>
          <p:cNvPr id="5" name="Text Box 35"/>
          <p:cNvSpPr txBox="1">
            <a:spLocks noChangeArrowheads="1"/>
          </p:cNvSpPr>
          <p:nvPr/>
        </p:nvSpPr>
        <p:spPr bwMode="auto">
          <a:xfrm>
            <a:off x="3357563" y="2138363"/>
            <a:ext cx="1365250" cy="623887"/>
          </a:xfrm>
          <a:prstGeom prst="rect">
            <a:avLst/>
          </a:prstGeom>
          <a:noFill/>
          <a:ln w="9525">
            <a:noFill/>
            <a:miter lim="800000"/>
            <a:headEnd/>
            <a:tailEnd/>
          </a:ln>
          <a:effectLst/>
        </p:spPr>
        <p:txBody>
          <a:bodyPr>
            <a:spAutoFit/>
          </a:bodyPr>
          <a:lstStyle/>
          <a:p>
            <a:pPr>
              <a:spcBef>
                <a:spcPct val="50000"/>
              </a:spcBef>
            </a:pPr>
            <a:r>
              <a:rPr lang="en-US" sz="1400" b="0"/>
              <a:t>Risk </a:t>
            </a:r>
          </a:p>
          <a:p>
            <a:pPr>
              <a:spcBef>
                <a:spcPct val="50000"/>
              </a:spcBef>
            </a:pPr>
            <a:r>
              <a:rPr lang="en-US" sz="1400" b="0"/>
              <a:t>Premium</a:t>
            </a:r>
          </a:p>
        </p:txBody>
      </p:sp>
      <p:sp>
        <p:nvSpPr>
          <p:cNvPr id="6" name="Text Box 36"/>
          <p:cNvSpPr txBox="1">
            <a:spLocks noChangeArrowheads="1"/>
          </p:cNvSpPr>
          <p:nvPr/>
        </p:nvSpPr>
        <p:spPr bwMode="auto">
          <a:xfrm>
            <a:off x="6316663" y="1909763"/>
            <a:ext cx="1670050" cy="304800"/>
          </a:xfrm>
          <a:prstGeom prst="rect">
            <a:avLst/>
          </a:prstGeom>
          <a:noFill/>
          <a:ln w="9525">
            <a:noFill/>
            <a:miter lim="800000"/>
            <a:headEnd/>
            <a:tailEnd/>
          </a:ln>
          <a:effectLst/>
        </p:spPr>
        <p:txBody>
          <a:bodyPr>
            <a:spAutoFit/>
          </a:bodyPr>
          <a:lstStyle/>
          <a:p>
            <a:pPr>
              <a:spcBef>
                <a:spcPct val="50000"/>
              </a:spcBef>
            </a:pPr>
            <a:r>
              <a:rPr lang="en-US" sz="1400" b="0"/>
              <a:t>Market Line E(r)</a:t>
            </a:r>
          </a:p>
        </p:txBody>
      </p:sp>
      <p:sp>
        <p:nvSpPr>
          <p:cNvPr id="7" name="Text Box 37"/>
          <p:cNvSpPr txBox="1">
            <a:spLocks noChangeArrowheads="1"/>
          </p:cNvSpPr>
          <p:nvPr/>
        </p:nvSpPr>
        <p:spPr bwMode="auto">
          <a:xfrm>
            <a:off x="3509963" y="5097463"/>
            <a:ext cx="1670050" cy="304800"/>
          </a:xfrm>
          <a:prstGeom prst="rect">
            <a:avLst/>
          </a:prstGeom>
          <a:noFill/>
          <a:ln w="9525">
            <a:noFill/>
            <a:miter lim="800000"/>
            <a:headEnd/>
            <a:tailEnd/>
          </a:ln>
          <a:effectLst/>
        </p:spPr>
        <p:txBody>
          <a:bodyPr>
            <a:spAutoFit/>
          </a:bodyPr>
          <a:lstStyle/>
          <a:p>
            <a:pPr>
              <a:spcBef>
                <a:spcPct val="50000"/>
              </a:spcBef>
            </a:pPr>
            <a:r>
              <a:rPr lang="en-US" sz="1400" b="0"/>
              <a:t>Degree of Risk</a:t>
            </a:r>
          </a:p>
        </p:txBody>
      </p:sp>
      <p:sp>
        <p:nvSpPr>
          <p:cNvPr id="8" name="Text Box 38"/>
          <p:cNvSpPr txBox="1">
            <a:spLocks noChangeArrowheads="1"/>
          </p:cNvSpPr>
          <p:nvPr/>
        </p:nvSpPr>
        <p:spPr bwMode="auto">
          <a:xfrm>
            <a:off x="2598738" y="4262438"/>
            <a:ext cx="1593850" cy="304800"/>
          </a:xfrm>
          <a:prstGeom prst="rect">
            <a:avLst/>
          </a:prstGeom>
          <a:noFill/>
          <a:ln w="9525">
            <a:noFill/>
            <a:miter lim="800000"/>
            <a:headEnd/>
            <a:tailEnd/>
          </a:ln>
          <a:effectLst/>
        </p:spPr>
        <p:txBody>
          <a:bodyPr>
            <a:spAutoFit/>
          </a:bodyPr>
          <a:lstStyle/>
          <a:p>
            <a:pPr>
              <a:spcBef>
                <a:spcPct val="50000"/>
              </a:spcBef>
            </a:pPr>
            <a:r>
              <a:rPr lang="en-US" sz="1400" b="0"/>
              <a:t>Mortage loan</a:t>
            </a:r>
          </a:p>
        </p:txBody>
      </p:sp>
      <p:sp>
        <p:nvSpPr>
          <p:cNvPr id="9" name="Text Box 39"/>
          <p:cNvSpPr txBox="1">
            <a:spLocks noChangeArrowheads="1"/>
          </p:cNvSpPr>
          <p:nvPr/>
        </p:nvSpPr>
        <p:spPr bwMode="auto">
          <a:xfrm>
            <a:off x="2598738" y="4565650"/>
            <a:ext cx="2808287" cy="304800"/>
          </a:xfrm>
          <a:prstGeom prst="rect">
            <a:avLst/>
          </a:prstGeom>
          <a:noFill/>
          <a:ln w="9525">
            <a:noFill/>
            <a:miter lim="800000"/>
            <a:headEnd/>
            <a:tailEnd/>
          </a:ln>
          <a:effectLst/>
        </p:spPr>
        <p:txBody>
          <a:bodyPr>
            <a:spAutoFit/>
          </a:bodyPr>
          <a:lstStyle/>
          <a:p>
            <a:pPr>
              <a:spcBef>
                <a:spcPct val="50000"/>
              </a:spcBef>
            </a:pPr>
            <a:r>
              <a:rPr lang="en-US" sz="1400" b="0"/>
              <a:t>Government stock (risk-free)</a:t>
            </a:r>
          </a:p>
        </p:txBody>
      </p:sp>
      <p:sp>
        <p:nvSpPr>
          <p:cNvPr id="10" name="Text Box 40"/>
          <p:cNvSpPr txBox="1">
            <a:spLocks noChangeArrowheads="1"/>
          </p:cNvSpPr>
          <p:nvPr/>
        </p:nvSpPr>
        <p:spPr bwMode="auto">
          <a:xfrm>
            <a:off x="5483225" y="2744788"/>
            <a:ext cx="1517650" cy="304800"/>
          </a:xfrm>
          <a:prstGeom prst="rect">
            <a:avLst/>
          </a:prstGeom>
          <a:noFill/>
          <a:ln w="9525">
            <a:noFill/>
            <a:miter lim="800000"/>
            <a:headEnd/>
            <a:tailEnd/>
          </a:ln>
          <a:effectLst/>
        </p:spPr>
        <p:txBody>
          <a:bodyPr>
            <a:spAutoFit/>
          </a:bodyPr>
          <a:lstStyle/>
          <a:p>
            <a:pPr>
              <a:spcBef>
                <a:spcPct val="50000"/>
              </a:spcBef>
            </a:pPr>
            <a:r>
              <a:rPr lang="en-US" sz="1400" b="0"/>
              <a:t>Ordinary shares</a:t>
            </a:r>
          </a:p>
        </p:txBody>
      </p:sp>
      <p:sp>
        <p:nvSpPr>
          <p:cNvPr id="11" name="Text Box 41"/>
          <p:cNvSpPr txBox="1">
            <a:spLocks noChangeArrowheads="1"/>
          </p:cNvSpPr>
          <p:nvPr/>
        </p:nvSpPr>
        <p:spPr bwMode="auto">
          <a:xfrm>
            <a:off x="4268788" y="3276600"/>
            <a:ext cx="2124075" cy="304800"/>
          </a:xfrm>
          <a:prstGeom prst="rect">
            <a:avLst/>
          </a:prstGeom>
          <a:noFill/>
          <a:ln w="9525">
            <a:noFill/>
            <a:miter lim="800000"/>
            <a:headEnd/>
            <a:tailEnd/>
          </a:ln>
          <a:effectLst/>
        </p:spPr>
        <p:txBody>
          <a:bodyPr>
            <a:spAutoFit/>
          </a:bodyPr>
          <a:lstStyle/>
          <a:p>
            <a:pPr>
              <a:spcBef>
                <a:spcPct val="50000"/>
              </a:spcBef>
            </a:pPr>
            <a:r>
              <a:rPr lang="en-US" sz="1400" b="0"/>
              <a:t>Subordinate loan stock</a:t>
            </a:r>
          </a:p>
        </p:txBody>
      </p:sp>
      <p:sp>
        <p:nvSpPr>
          <p:cNvPr id="12" name="Text Box 42"/>
          <p:cNvSpPr txBox="1">
            <a:spLocks noChangeArrowheads="1"/>
          </p:cNvSpPr>
          <p:nvPr/>
        </p:nvSpPr>
        <p:spPr bwMode="auto">
          <a:xfrm>
            <a:off x="4875213" y="3046413"/>
            <a:ext cx="1897062" cy="304800"/>
          </a:xfrm>
          <a:prstGeom prst="rect">
            <a:avLst/>
          </a:prstGeom>
          <a:noFill/>
          <a:ln w="9525">
            <a:noFill/>
            <a:miter lim="800000"/>
            <a:headEnd/>
            <a:tailEnd/>
          </a:ln>
          <a:effectLst/>
        </p:spPr>
        <p:txBody>
          <a:bodyPr>
            <a:spAutoFit/>
          </a:bodyPr>
          <a:lstStyle/>
          <a:p>
            <a:pPr>
              <a:spcBef>
                <a:spcPct val="50000"/>
              </a:spcBef>
            </a:pPr>
            <a:r>
              <a:rPr lang="en-US" sz="1400" b="0"/>
              <a:t>Preference shares</a:t>
            </a:r>
          </a:p>
        </p:txBody>
      </p:sp>
      <p:sp>
        <p:nvSpPr>
          <p:cNvPr id="13" name="Text Box 43"/>
          <p:cNvSpPr txBox="1">
            <a:spLocks noChangeArrowheads="1"/>
          </p:cNvSpPr>
          <p:nvPr/>
        </p:nvSpPr>
        <p:spPr bwMode="auto">
          <a:xfrm>
            <a:off x="3281363" y="3881438"/>
            <a:ext cx="2732087" cy="304800"/>
          </a:xfrm>
          <a:prstGeom prst="rect">
            <a:avLst/>
          </a:prstGeom>
          <a:noFill/>
          <a:ln w="9525">
            <a:noFill/>
            <a:miter lim="800000"/>
            <a:headEnd/>
            <a:tailEnd/>
          </a:ln>
          <a:effectLst/>
        </p:spPr>
        <p:txBody>
          <a:bodyPr>
            <a:spAutoFit/>
          </a:bodyPr>
          <a:lstStyle/>
          <a:p>
            <a:pPr>
              <a:spcBef>
                <a:spcPct val="50000"/>
              </a:spcBef>
            </a:pPr>
            <a:r>
              <a:rPr lang="en-US" sz="1400" b="0"/>
              <a:t>Debenture with floating charge</a:t>
            </a:r>
          </a:p>
        </p:txBody>
      </p:sp>
      <p:sp>
        <p:nvSpPr>
          <p:cNvPr id="14" name="Text Box 44"/>
          <p:cNvSpPr txBox="1">
            <a:spLocks noChangeArrowheads="1"/>
          </p:cNvSpPr>
          <p:nvPr/>
        </p:nvSpPr>
        <p:spPr bwMode="auto">
          <a:xfrm>
            <a:off x="3813175" y="3579813"/>
            <a:ext cx="2124075" cy="304800"/>
          </a:xfrm>
          <a:prstGeom prst="rect">
            <a:avLst/>
          </a:prstGeom>
          <a:noFill/>
          <a:ln w="9525">
            <a:noFill/>
            <a:miter lim="800000"/>
            <a:headEnd/>
            <a:tailEnd/>
          </a:ln>
          <a:effectLst/>
        </p:spPr>
        <p:txBody>
          <a:bodyPr>
            <a:spAutoFit/>
          </a:bodyPr>
          <a:lstStyle/>
          <a:p>
            <a:pPr>
              <a:spcBef>
                <a:spcPct val="50000"/>
              </a:spcBef>
            </a:pPr>
            <a:r>
              <a:rPr lang="en-US" sz="1400" b="0"/>
              <a:t>Unsecured loan</a:t>
            </a:r>
          </a:p>
        </p:txBody>
      </p:sp>
      <p:sp>
        <p:nvSpPr>
          <p:cNvPr id="15" name="Text Box 45"/>
          <p:cNvSpPr txBox="1">
            <a:spLocks noChangeArrowheads="1"/>
          </p:cNvSpPr>
          <p:nvPr/>
        </p:nvSpPr>
        <p:spPr bwMode="auto">
          <a:xfrm>
            <a:off x="2522538" y="5629275"/>
            <a:ext cx="4097337" cy="304800"/>
          </a:xfrm>
          <a:prstGeom prst="rect">
            <a:avLst/>
          </a:prstGeom>
          <a:noFill/>
          <a:ln w="9525">
            <a:noFill/>
            <a:miter lim="800000"/>
            <a:headEnd/>
            <a:tailEnd/>
          </a:ln>
          <a:effectLst/>
        </p:spPr>
        <p:txBody>
          <a:bodyPr>
            <a:spAutoFit/>
          </a:bodyPr>
          <a:lstStyle/>
          <a:p>
            <a:pPr>
              <a:spcBef>
                <a:spcPct val="50000"/>
              </a:spcBef>
            </a:pPr>
            <a:r>
              <a:rPr lang="en-US" sz="1400"/>
              <a:t>Risk return relationship of different stocks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en-US" smtClean="0"/>
              <a:t>Steps for Risk Management</a:t>
            </a:r>
          </a:p>
        </p:txBody>
      </p:sp>
      <p:sp>
        <p:nvSpPr>
          <p:cNvPr id="9220" name="Rectangle 3"/>
          <p:cNvSpPr>
            <a:spLocks noGrp="1" noChangeArrowheads="1"/>
          </p:cNvSpPr>
          <p:nvPr>
            <p:ph idx="1"/>
          </p:nvPr>
        </p:nvSpPr>
        <p:spPr/>
        <p:txBody>
          <a:bodyPr>
            <a:noAutofit/>
          </a:bodyPr>
          <a:lstStyle/>
          <a:p>
            <a:pPr marL="609600" indent="-609600" algn="just" eaLnBrk="1" hangingPunct="1">
              <a:buFontTx/>
              <a:buAutoNum type="arabicParenR"/>
            </a:pPr>
            <a:r>
              <a:rPr lang="en-US" sz="2800" dirty="0" smtClean="0"/>
              <a:t>Identify possible risks; recognize what can go wrong</a:t>
            </a:r>
          </a:p>
          <a:p>
            <a:pPr marL="609600" indent="-609600" algn="just" eaLnBrk="1" hangingPunct="1">
              <a:buFontTx/>
              <a:buAutoNum type="arabicParenR"/>
            </a:pPr>
            <a:r>
              <a:rPr lang="en-US" sz="2800" dirty="0" smtClean="0"/>
              <a:t>Analyze each risk to estimate the probability that it will occur and the impact (i.e., damage) that it will do if it does occur</a:t>
            </a:r>
          </a:p>
          <a:p>
            <a:pPr marL="609600" indent="-609600" algn="just" eaLnBrk="1" hangingPunct="1">
              <a:buFontTx/>
              <a:buAutoNum type="arabicParenR"/>
            </a:pPr>
            <a:r>
              <a:rPr lang="en-US" sz="2800" dirty="0" smtClean="0"/>
              <a:t>Rank the risks by probability and impact</a:t>
            </a:r>
            <a:br>
              <a:rPr lang="en-US" sz="2800" dirty="0" smtClean="0"/>
            </a:br>
            <a:r>
              <a:rPr lang="en-US" sz="2800" dirty="0" smtClean="0"/>
              <a:t> - Impact may be negligible, marginal, critical, and catastrophic</a:t>
            </a:r>
          </a:p>
          <a:p>
            <a:pPr marL="609600" indent="-609600" algn="just" eaLnBrk="1" hangingPunct="1">
              <a:buFontTx/>
              <a:buAutoNum type="arabicParenR"/>
            </a:pPr>
            <a:r>
              <a:rPr lang="en-US" sz="2800" dirty="0" smtClean="0"/>
              <a:t>Develop a contingency plan to manage those risks having high probability and high impact</a:t>
            </a:r>
          </a:p>
        </p:txBody>
      </p:sp>
      <p:sp>
        <p:nvSpPr>
          <p:cNvPr id="9218" name="Slide Number Placeholder 5"/>
          <p:cNvSpPr>
            <a:spLocks noGrp="1"/>
          </p:cNvSpPr>
          <p:nvPr>
            <p:ph type="sldNum" sz="quarter" idx="12"/>
          </p:nvPr>
        </p:nvSpPr>
        <p:spPr>
          <a:noFill/>
        </p:spPr>
        <p:txBody>
          <a:bodyPr/>
          <a:lstStyle/>
          <a:p>
            <a:fld id="{44F40B52-1828-485C-A66A-3ADB9D54AA73}" type="slidenum">
              <a:rPr lang="en-US" smtClean="0"/>
              <a:pPr/>
              <a:t>25</a:t>
            </a:fld>
            <a:endParaRPr lang="en-US" smtClean="0"/>
          </a:p>
        </p:txBody>
      </p:sp>
    </p:spTree>
  </p:cSld>
  <p:clrMapOvr>
    <a:masterClrMapping/>
  </p:clrMapOvr>
  <p:transition spd="slow">
    <p:pull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229600" cy="715962"/>
          </a:xfrm>
        </p:spPr>
        <p:txBody>
          <a:bodyPr>
            <a:normAutofit/>
          </a:bodyPr>
          <a:lstStyle/>
          <a:p>
            <a:r>
              <a:rPr lang="en-US" sz="3600" b="1" dirty="0"/>
              <a:t>Risk &amp; Return Analysis</a:t>
            </a:r>
          </a:p>
        </p:txBody>
      </p:sp>
      <p:sp>
        <p:nvSpPr>
          <p:cNvPr id="3075" name="Rectangle 3"/>
          <p:cNvSpPr>
            <a:spLocks noGrp="1" noChangeArrowheads="1"/>
          </p:cNvSpPr>
          <p:nvPr>
            <p:ph idx="1"/>
          </p:nvPr>
        </p:nvSpPr>
        <p:spPr>
          <a:xfrm>
            <a:off x="685800" y="1676400"/>
            <a:ext cx="7772400" cy="4648200"/>
          </a:xfrm>
        </p:spPr>
        <p:txBody>
          <a:bodyPr>
            <a:normAutofit fontScale="92500"/>
          </a:bodyPr>
          <a:lstStyle/>
          <a:p>
            <a:pPr>
              <a:lnSpc>
                <a:spcPct val="90000"/>
              </a:lnSpc>
            </a:pPr>
            <a:r>
              <a:rPr lang="en-US" sz="2800" dirty="0" smtClean="0"/>
              <a:t>Return </a:t>
            </a:r>
            <a:r>
              <a:rPr lang="en-US" sz="2800" dirty="0"/>
              <a:t>on security(single asset) consists of two parts</a:t>
            </a:r>
            <a:r>
              <a:rPr lang="en-US" sz="2800" dirty="0" smtClean="0"/>
              <a:t>:</a:t>
            </a:r>
          </a:p>
          <a:p>
            <a:pPr>
              <a:lnSpc>
                <a:spcPct val="90000"/>
              </a:lnSpc>
              <a:buNone/>
            </a:pPr>
            <a:endParaRPr lang="en-US" sz="2800" dirty="0"/>
          </a:p>
          <a:p>
            <a:pPr>
              <a:lnSpc>
                <a:spcPct val="90000"/>
              </a:lnSpc>
            </a:pPr>
            <a:r>
              <a:rPr lang="en-US" sz="2800" dirty="0"/>
              <a:t>Return = dividend + capital gain </a:t>
            </a:r>
            <a:r>
              <a:rPr lang="en-US" sz="2800" dirty="0" smtClean="0"/>
              <a:t>rate</a:t>
            </a:r>
          </a:p>
          <a:p>
            <a:pPr>
              <a:lnSpc>
                <a:spcPct val="90000"/>
              </a:lnSpc>
            </a:pPr>
            <a:endParaRPr lang="en-US" sz="2800" dirty="0"/>
          </a:p>
          <a:p>
            <a:pPr>
              <a:lnSpc>
                <a:spcPct val="90000"/>
              </a:lnSpc>
            </a:pPr>
            <a:r>
              <a:rPr lang="en-US" sz="2800" dirty="0"/>
              <a:t>R = </a:t>
            </a:r>
            <a:r>
              <a:rPr lang="en-US" sz="2800" u="sng" dirty="0"/>
              <a:t>D</a:t>
            </a:r>
            <a:r>
              <a:rPr lang="en-US" sz="2800" u="sng" baseline="-10000" dirty="0"/>
              <a:t>1</a:t>
            </a:r>
            <a:r>
              <a:rPr lang="en-US" sz="2800" u="sng" dirty="0"/>
              <a:t> + (P</a:t>
            </a:r>
            <a:r>
              <a:rPr lang="en-US" sz="2800" u="sng" baseline="-12000" dirty="0"/>
              <a:t>1</a:t>
            </a:r>
            <a:r>
              <a:rPr lang="en-US" sz="2800" u="sng" dirty="0"/>
              <a:t> – P</a:t>
            </a:r>
            <a:r>
              <a:rPr lang="en-US" sz="2800" u="sng" baseline="-10000" dirty="0"/>
              <a:t>0</a:t>
            </a:r>
            <a:r>
              <a:rPr lang="en-US" sz="2800" u="sng" dirty="0"/>
              <a:t>)</a:t>
            </a:r>
            <a:r>
              <a:rPr lang="en-US" sz="2800" dirty="0"/>
              <a:t/>
            </a:r>
            <a:br>
              <a:rPr lang="en-US" sz="2800" dirty="0"/>
            </a:br>
            <a:r>
              <a:rPr lang="en-US" sz="2800" dirty="0"/>
              <a:t>                P</a:t>
            </a:r>
            <a:r>
              <a:rPr lang="en-US" sz="2800" baseline="-10000" dirty="0"/>
              <a:t>0</a:t>
            </a:r>
          </a:p>
          <a:p>
            <a:pPr>
              <a:lnSpc>
                <a:spcPct val="90000"/>
              </a:lnSpc>
            </a:pPr>
            <a:r>
              <a:rPr lang="en-US" sz="3600" baseline="-10000" dirty="0"/>
              <a:t>WHERE   R  = RATE OF RETURN IN YEAR 1</a:t>
            </a:r>
          </a:p>
          <a:p>
            <a:pPr lvl="2">
              <a:lnSpc>
                <a:spcPct val="90000"/>
              </a:lnSpc>
              <a:buFontTx/>
              <a:buNone/>
            </a:pPr>
            <a:r>
              <a:rPr lang="en-US" sz="3600" baseline="-10000" dirty="0"/>
              <a:t>      D</a:t>
            </a:r>
            <a:r>
              <a:rPr lang="en-US" sz="3600" baseline="-6000" dirty="0"/>
              <a:t>1</a:t>
            </a:r>
            <a:r>
              <a:rPr lang="en-US" sz="3600" baseline="-10000" dirty="0"/>
              <a:t> = DIVIDEND PER SHARE IN YEAR 1</a:t>
            </a:r>
          </a:p>
          <a:p>
            <a:pPr lvl="2">
              <a:lnSpc>
                <a:spcPct val="90000"/>
              </a:lnSpc>
              <a:buFontTx/>
              <a:buNone/>
            </a:pPr>
            <a:r>
              <a:rPr lang="en-US" sz="3600" baseline="-10000" dirty="0"/>
              <a:t>      P</a:t>
            </a:r>
            <a:r>
              <a:rPr lang="en-US" sz="3500" baseline="-10000" dirty="0"/>
              <a:t>0</a:t>
            </a:r>
            <a:r>
              <a:rPr lang="en-US" sz="3600" baseline="-10000" dirty="0"/>
              <a:t> =  PRICE OF SHARE IN THE BEGINNING OF THE YEAR</a:t>
            </a:r>
          </a:p>
          <a:p>
            <a:pPr lvl="2">
              <a:lnSpc>
                <a:spcPct val="90000"/>
              </a:lnSpc>
              <a:buFontTx/>
              <a:buNone/>
            </a:pPr>
            <a:r>
              <a:rPr lang="en-US" sz="3600" baseline="-10000" dirty="0"/>
              <a:t>      P1 =  PRICE OF SHARE IN THE END OF THE YEAR</a:t>
            </a:r>
          </a:p>
          <a:p>
            <a:pPr lvl="2">
              <a:lnSpc>
                <a:spcPct val="90000"/>
              </a:lnSpc>
              <a:buFontTx/>
              <a:buNone/>
            </a:pPr>
            <a:r>
              <a:rPr lang="en-US" sz="2800" baseline="-10000" dirty="0"/>
              <a:t>      </a:t>
            </a:r>
          </a:p>
          <a:p>
            <a:pPr lvl="2">
              <a:lnSpc>
                <a:spcPct val="90000"/>
              </a:lnSpc>
              <a:buFontTx/>
              <a:buNone/>
            </a:pPr>
            <a:endParaRPr lang="en-US" sz="2800" baseline="-10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Average rate of return</a:t>
            </a:r>
          </a:p>
        </p:txBody>
      </p:sp>
      <p:sp>
        <p:nvSpPr>
          <p:cNvPr id="5123" name="Rectangle 3"/>
          <p:cNvSpPr>
            <a:spLocks noGrp="1" noChangeArrowheads="1"/>
          </p:cNvSpPr>
          <p:nvPr>
            <p:ph idx="1"/>
          </p:nvPr>
        </p:nvSpPr>
        <p:spPr>
          <a:xfrm>
            <a:off x="685800" y="1981200"/>
            <a:ext cx="7772400" cy="4495800"/>
          </a:xfrm>
          <a:ln w="3175">
            <a:solidFill>
              <a:schemeClr val="tx1"/>
            </a:solidFill>
          </a:ln>
        </p:spPr>
        <p:txBody>
          <a:bodyPr/>
          <a:lstStyle/>
          <a:p>
            <a:pPr>
              <a:lnSpc>
                <a:spcPct val="90000"/>
              </a:lnSpc>
            </a:pPr>
            <a:r>
              <a:rPr lang="en-US" sz="2800" dirty="0"/>
              <a:t>R =</a:t>
            </a:r>
            <a:r>
              <a:rPr lang="en-US" sz="2800" u="sng" dirty="0"/>
              <a:t> 1 </a:t>
            </a:r>
            <a:r>
              <a:rPr lang="en-US" sz="2800" dirty="0"/>
              <a:t>[ R</a:t>
            </a:r>
            <a:r>
              <a:rPr lang="en-US" sz="2800" baseline="-12000" dirty="0"/>
              <a:t>1</a:t>
            </a:r>
            <a:r>
              <a:rPr lang="en-US" sz="2800" dirty="0"/>
              <a:t>+R</a:t>
            </a:r>
            <a:r>
              <a:rPr lang="en-US" sz="2800" baseline="-10000" dirty="0"/>
              <a:t>2</a:t>
            </a:r>
            <a:r>
              <a:rPr lang="en-US" sz="2800" dirty="0"/>
              <a:t>+……+</a:t>
            </a:r>
            <a:r>
              <a:rPr lang="en-US" sz="2800" dirty="0" err="1"/>
              <a:t>R</a:t>
            </a:r>
            <a:r>
              <a:rPr lang="en-US" sz="2800" baseline="-10000" dirty="0" err="1"/>
              <a:t>n</a:t>
            </a:r>
            <a:r>
              <a:rPr lang="en-US" sz="2800" dirty="0"/>
              <a:t>]</a:t>
            </a:r>
          </a:p>
          <a:p>
            <a:pPr>
              <a:lnSpc>
                <a:spcPct val="40000"/>
              </a:lnSpc>
              <a:buFontTx/>
              <a:buNone/>
            </a:pPr>
            <a:r>
              <a:rPr lang="en-US" sz="2800" dirty="0">
                <a:cs typeface="Times New Roman" pitchFamily="18" charset="0"/>
              </a:rPr>
              <a:t>           n</a:t>
            </a:r>
          </a:p>
          <a:p>
            <a:pPr>
              <a:lnSpc>
                <a:spcPct val="90000"/>
              </a:lnSpc>
              <a:buFontTx/>
              <a:buNone/>
            </a:pPr>
            <a:endParaRPr lang="en-US" sz="2800" dirty="0">
              <a:cs typeface="Times New Roman" pitchFamily="18" charset="0"/>
            </a:endParaRPr>
          </a:p>
          <a:p>
            <a:pPr>
              <a:lnSpc>
                <a:spcPct val="90000"/>
              </a:lnSpc>
              <a:buFontTx/>
              <a:buNone/>
            </a:pPr>
            <a:r>
              <a:rPr lang="en-US" sz="2800" dirty="0">
                <a:cs typeface="Times New Roman" pitchFamily="18" charset="0"/>
              </a:rPr>
              <a:t>R =</a:t>
            </a:r>
            <a:r>
              <a:rPr lang="en-US" sz="2800" u="sng" dirty="0">
                <a:cs typeface="Times New Roman" pitchFamily="18" charset="0"/>
              </a:rPr>
              <a:t> </a:t>
            </a:r>
            <a:r>
              <a:rPr lang="en-US" u="sng" dirty="0">
                <a:cs typeface="Times New Roman" pitchFamily="18" charset="0"/>
              </a:rPr>
              <a:t>1</a:t>
            </a:r>
            <a:r>
              <a:rPr lang="en-US" sz="2800" u="sng" dirty="0">
                <a:cs typeface="Times New Roman" pitchFamily="18" charset="0"/>
              </a:rPr>
              <a:t> </a:t>
            </a:r>
            <a:r>
              <a:rPr lang="en-US" sz="4400" dirty="0">
                <a:cs typeface="Times New Roman" pitchFamily="18" charset="0"/>
              </a:rPr>
              <a:t>Σ</a:t>
            </a:r>
            <a:r>
              <a:rPr lang="en-US" sz="2800" dirty="0">
                <a:cs typeface="Times New Roman" pitchFamily="18" charset="0"/>
              </a:rPr>
              <a:t> </a:t>
            </a:r>
            <a:r>
              <a:rPr lang="en-US" sz="2800" dirty="0" err="1"/>
              <a:t>R</a:t>
            </a:r>
            <a:r>
              <a:rPr lang="en-US" sz="2800" b="1" baseline="-10000" dirty="0" err="1"/>
              <a:t>t</a:t>
            </a:r>
            <a:endParaRPr lang="en-US" sz="2800" dirty="0">
              <a:cs typeface="Times New Roman" pitchFamily="18" charset="0"/>
            </a:endParaRPr>
          </a:p>
          <a:p>
            <a:pPr>
              <a:lnSpc>
                <a:spcPct val="70000"/>
              </a:lnSpc>
              <a:buFontTx/>
              <a:buNone/>
            </a:pPr>
            <a:r>
              <a:rPr lang="en-US" sz="2800" dirty="0">
                <a:cs typeface="Times New Roman" pitchFamily="18" charset="0"/>
              </a:rPr>
              <a:t>       </a:t>
            </a:r>
            <a:r>
              <a:rPr lang="en-US" dirty="0">
                <a:cs typeface="Times New Roman" pitchFamily="18" charset="0"/>
              </a:rPr>
              <a:t>n</a:t>
            </a:r>
            <a:r>
              <a:rPr lang="en-US" sz="2800" dirty="0">
                <a:cs typeface="Times New Roman" pitchFamily="18" charset="0"/>
              </a:rPr>
              <a:t>  </a:t>
            </a:r>
            <a:r>
              <a:rPr lang="en-US" sz="1800" dirty="0">
                <a:cs typeface="Times New Roman" pitchFamily="18" charset="0"/>
              </a:rPr>
              <a:t>t=1</a:t>
            </a:r>
          </a:p>
          <a:p>
            <a:pPr>
              <a:lnSpc>
                <a:spcPct val="35000"/>
              </a:lnSpc>
              <a:buFontTx/>
              <a:buNone/>
            </a:pPr>
            <a:endParaRPr lang="en-US" sz="2800" dirty="0"/>
          </a:p>
          <a:p>
            <a:pPr>
              <a:lnSpc>
                <a:spcPct val="90000"/>
              </a:lnSpc>
              <a:buFontTx/>
              <a:buNone/>
            </a:pPr>
            <a:r>
              <a:rPr lang="en-US" sz="2800" dirty="0"/>
              <a:t>Where </a:t>
            </a:r>
          </a:p>
          <a:p>
            <a:pPr>
              <a:lnSpc>
                <a:spcPct val="90000"/>
              </a:lnSpc>
              <a:buFontTx/>
              <a:buNone/>
            </a:pPr>
            <a:r>
              <a:rPr lang="en-US" sz="2800" dirty="0"/>
              <a:t>R = average rate of return.</a:t>
            </a:r>
          </a:p>
          <a:p>
            <a:pPr>
              <a:lnSpc>
                <a:spcPct val="90000"/>
              </a:lnSpc>
              <a:buFontTx/>
              <a:buNone/>
            </a:pPr>
            <a:r>
              <a:rPr lang="en-US" sz="2800" dirty="0" err="1"/>
              <a:t>R</a:t>
            </a:r>
            <a:r>
              <a:rPr lang="en-US" sz="2800" b="1" baseline="-10000" dirty="0" err="1"/>
              <a:t>t</a:t>
            </a:r>
            <a:r>
              <a:rPr lang="en-US" sz="2800" dirty="0"/>
              <a:t> = </a:t>
            </a:r>
            <a:r>
              <a:rPr lang="en-US" sz="2800" dirty="0" err="1"/>
              <a:t>realised</a:t>
            </a:r>
            <a:r>
              <a:rPr lang="en-US" sz="2800" dirty="0"/>
              <a:t> rates of return in periods 1,2, …..t</a:t>
            </a:r>
          </a:p>
          <a:p>
            <a:pPr>
              <a:lnSpc>
                <a:spcPct val="90000"/>
              </a:lnSpc>
              <a:buFontTx/>
              <a:buNone/>
            </a:pPr>
            <a:r>
              <a:rPr lang="en-US" sz="2800" dirty="0"/>
              <a:t> n = total no. of periods</a:t>
            </a:r>
          </a:p>
          <a:p>
            <a:pPr>
              <a:lnSpc>
                <a:spcPct val="90000"/>
              </a:lnSpc>
              <a:buFontTx/>
              <a:buNone/>
            </a:pPr>
            <a:endParaRPr lang="en-US" sz="2800" dirty="0"/>
          </a:p>
        </p:txBody>
      </p:sp>
      <p:sp>
        <p:nvSpPr>
          <p:cNvPr id="5124" name="Line 4"/>
          <p:cNvSpPr>
            <a:spLocks noChangeShapeType="1"/>
          </p:cNvSpPr>
          <p:nvPr/>
        </p:nvSpPr>
        <p:spPr bwMode="auto">
          <a:xfrm>
            <a:off x="990600" y="2057400"/>
            <a:ext cx="381000" cy="0"/>
          </a:xfrm>
          <a:prstGeom prst="line">
            <a:avLst/>
          </a:prstGeom>
          <a:noFill/>
          <a:ln w="19050">
            <a:solidFill>
              <a:schemeClr val="tx1"/>
            </a:solidFill>
            <a:round/>
            <a:headEnd/>
            <a:tailEnd/>
          </a:ln>
          <a:effectLst/>
        </p:spPr>
        <p:txBody>
          <a:bodyPr/>
          <a:lstStyle/>
          <a:p>
            <a:endParaRPr lang="en-US"/>
          </a:p>
        </p:txBody>
      </p:sp>
      <p:sp>
        <p:nvSpPr>
          <p:cNvPr id="5125" name="Line 5"/>
          <p:cNvSpPr>
            <a:spLocks noChangeShapeType="1"/>
          </p:cNvSpPr>
          <p:nvPr/>
        </p:nvSpPr>
        <p:spPr bwMode="auto">
          <a:xfrm>
            <a:off x="685800" y="4953000"/>
            <a:ext cx="381000" cy="0"/>
          </a:xfrm>
          <a:prstGeom prst="line">
            <a:avLst/>
          </a:prstGeom>
          <a:noFill/>
          <a:ln w="9525">
            <a:solidFill>
              <a:schemeClr val="tx1"/>
            </a:solidFill>
            <a:round/>
            <a:headEnd/>
            <a:tailEnd/>
          </a:ln>
          <a:effectLst/>
        </p:spPr>
        <p:txBody>
          <a:bodyPr/>
          <a:lstStyle/>
          <a:p>
            <a:endParaRPr lang="en-US"/>
          </a:p>
        </p:txBody>
      </p:sp>
      <p:sp>
        <p:nvSpPr>
          <p:cNvPr id="5126" name="Text Box 6"/>
          <p:cNvSpPr txBox="1">
            <a:spLocks noChangeArrowheads="1"/>
          </p:cNvSpPr>
          <p:nvPr/>
        </p:nvSpPr>
        <p:spPr bwMode="auto">
          <a:xfrm>
            <a:off x="1676400" y="2971800"/>
            <a:ext cx="336550" cy="457200"/>
          </a:xfrm>
          <a:prstGeom prst="rect">
            <a:avLst/>
          </a:prstGeom>
          <a:noFill/>
          <a:ln w="9525">
            <a:noFill/>
            <a:miter lim="800000"/>
            <a:headEnd/>
            <a:tailEnd/>
          </a:ln>
          <a:effectLst/>
        </p:spPr>
        <p:txBody>
          <a:bodyPr wrap="none">
            <a:spAutoFit/>
          </a:bodyPr>
          <a:lstStyle/>
          <a:p>
            <a:r>
              <a:rPr lang="en-US"/>
              <a:t>n</a:t>
            </a:r>
          </a:p>
        </p:txBody>
      </p:sp>
      <p:sp>
        <p:nvSpPr>
          <p:cNvPr id="5127" name="Line 7"/>
          <p:cNvSpPr>
            <a:spLocks noChangeShapeType="1"/>
          </p:cNvSpPr>
          <p:nvPr/>
        </p:nvSpPr>
        <p:spPr bwMode="auto">
          <a:xfrm>
            <a:off x="685800" y="3429000"/>
            <a:ext cx="3810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Risk </a:t>
            </a:r>
          </a:p>
        </p:txBody>
      </p:sp>
      <p:sp>
        <p:nvSpPr>
          <p:cNvPr id="6147" name="Rectangle 3"/>
          <p:cNvSpPr>
            <a:spLocks noGrp="1" noChangeArrowheads="1"/>
          </p:cNvSpPr>
          <p:nvPr>
            <p:ph idx="1"/>
          </p:nvPr>
        </p:nvSpPr>
        <p:spPr/>
        <p:txBody>
          <a:bodyPr/>
          <a:lstStyle/>
          <a:p>
            <a:r>
              <a:rPr lang="en-US" sz="2800" dirty="0"/>
              <a:t>Risk refers to dispersion of a variable.</a:t>
            </a:r>
          </a:p>
          <a:p>
            <a:r>
              <a:rPr lang="en-US" sz="2800" dirty="0"/>
              <a:t>It is measured by variance or SD.</a:t>
            </a:r>
          </a:p>
          <a:p>
            <a:r>
              <a:rPr lang="en-US" sz="2800" dirty="0"/>
              <a:t>Variance is the sum of squares of the deviations of actual returns from average returns </a:t>
            </a:r>
            <a:r>
              <a:rPr lang="en-US" sz="2800" dirty="0" smtClean="0"/>
              <a:t>.</a:t>
            </a:r>
          </a:p>
          <a:p>
            <a:endParaRPr lang="en-US" sz="2800" dirty="0"/>
          </a:p>
          <a:p>
            <a:r>
              <a:rPr lang="en-US" sz="2800" b="1" dirty="0"/>
              <a:t>Variance = </a:t>
            </a:r>
            <a:r>
              <a:rPr lang="en-US" sz="2800" b="1" dirty="0">
                <a:cs typeface="Times New Roman" pitchFamily="18" charset="0"/>
              </a:rPr>
              <a:t>Σ </a:t>
            </a:r>
            <a:r>
              <a:rPr lang="en-US" sz="2800" b="1" dirty="0"/>
              <a:t>(</a:t>
            </a:r>
            <a:r>
              <a:rPr lang="en-US" sz="2800" b="1" dirty="0" err="1"/>
              <a:t>R</a:t>
            </a:r>
            <a:r>
              <a:rPr lang="en-US" sz="2800" b="1" baseline="-10000" dirty="0" err="1"/>
              <a:t>i</a:t>
            </a:r>
            <a:r>
              <a:rPr lang="en-US" sz="2800" b="1" baseline="-10000" dirty="0"/>
              <a:t> – </a:t>
            </a:r>
            <a:r>
              <a:rPr lang="en-US" sz="2800" b="1" dirty="0"/>
              <a:t>R)</a:t>
            </a:r>
            <a:r>
              <a:rPr lang="en-US" sz="2800" b="1" baseline="30000" dirty="0"/>
              <a:t>2</a:t>
            </a:r>
          </a:p>
          <a:p>
            <a:r>
              <a:rPr lang="en-US" sz="2800" b="1" dirty="0"/>
              <a:t>SD = (variance</a:t>
            </a:r>
            <a:r>
              <a:rPr lang="en-US" sz="2800" b="1" baseline="30000" dirty="0"/>
              <a:t>2</a:t>
            </a:r>
            <a:r>
              <a:rPr lang="en-US" sz="2800" b="1" dirty="0"/>
              <a:t>)</a:t>
            </a:r>
            <a:r>
              <a:rPr lang="en-US" sz="2800" b="1" baseline="30000" dirty="0"/>
              <a:t>1/2</a:t>
            </a:r>
            <a:endParaRPr lang="en-US" sz="2800" b="1" baseline="30000" dirty="0">
              <a:cs typeface="Times New Roman" pitchFamily="18" charset="0"/>
            </a:endParaRPr>
          </a:p>
          <a:p>
            <a:pPr>
              <a:buFontTx/>
              <a:buNone/>
            </a:pPr>
            <a:endParaRPr lang="en-US" sz="2800" dirty="0"/>
          </a:p>
        </p:txBody>
      </p:sp>
      <p:sp>
        <p:nvSpPr>
          <p:cNvPr id="6148" name="Line 4"/>
          <p:cNvSpPr>
            <a:spLocks noChangeShapeType="1"/>
          </p:cNvSpPr>
          <p:nvPr/>
        </p:nvSpPr>
        <p:spPr bwMode="auto">
          <a:xfrm>
            <a:off x="3886200" y="3962400"/>
            <a:ext cx="228600" cy="0"/>
          </a:xfrm>
          <a:prstGeom prst="line">
            <a:avLst/>
          </a:prstGeom>
          <a:noFill/>
          <a:ln w="2857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t>Expected rate of return</a:t>
            </a:r>
          </a:p>
        </p:txBody>
      </p:sp>
      <p:sp>
        <p:nvSpPr>
          <p:cNvPr id="4099" name="Rectangle 3"/>
          <p:cNvSpPr>
            <a:spLocks noGrp="1" noChangeArrowheads="1"/>
          </p:cNvSpPr>
          <p:nvPr>
            <p:ph idx="1"/>
          </p:nvPr>
        </p:nvSpPr>
        <p:spPr/>
        <p:txBody>
          <a:bodyPr/>
          <a:lstStyle/>
          <a:p>
            <a:r>
              <a:rPr lang="en-US" sz="2800" dirty="0"/>
              <a:t>It is the weighted average of all possible returns multiplied by their respective probabilities.</a:t>
            </a:r>
          </a:p>
          <a:p>
            <a:endParaRPr lang="en-US" sz="2800" dirty="0"/>
          </a:p>
          <a:p>
            <a:r>
              <a:rPr lang="en-US" sz="2800" b="1" dirty="0" smtClean="0"/>
              <a:t>E(R) = R</a:t>
            </a:r>
            <a:r>
              <a:rPr lang="en-US" sz="2400" b="1" baseline="-8000" dirty="0" smtClean="0"/>
              <a:t>1</a:t>
            </a:r>
            <a:r>
              <a:rPr lang="en-US" sz="2800" b="1" dirty="0" smtClean="0"/>
              <a:t>P</a:t>
            </a:r>
            <a:r>
              <a:rPr lang="en-US" sz="2400" b="1" baseline="-6000" dirty="0" smtClean="0"/>
              <a:t>1</a:t>
            </a:r>
            <a:r>
              <a:rPr lang="en-US" sz="2800" b="1" dirty="0" smtClean="0"/>
              <a:t> + R</a:t>
            </a:r>
            <a:r>
              <a:rPr lang="en-US" sz="2400" b="1" baseline="-8000" dirty="0" smtClean="0"/>
              <a:t>2</a:t>
            </a:r>
            <a:r>
              <a:rPr lang="en-US" sz="2800" b="1" dirty="0" smtClean="0"/>
              <a:t>P</a:t>
            </a:r>
            <a:r>
              <a:rPr lang="en-US" sz="2400" b="1" baseline="-6000" dirty="0" smtClean="0"/>
              <a:t>2</a:t>
            </a:r>
            <a:r>
              <a:rPr lang="en-US" sz="2800" b="1" dirty="0" smtClean="0"/>
              <a:t> + ………+ </a:t>
            </a:r>
            <a:r>
              <a:rPr lang="en-US" sz="2800" b="1" dirty="0" err="1" smtClean="0"/>
              <a:t>R</a:t>
            </a:r>
            <a:r>
              <a:rPr lang="en-US" sz="2400" b="1" baseline="-8000" dirty="0" err="1" smtClean="0"/>
              <a:t>n</a:t>
            </a:r>
            <a:r>
              <a:rPr lang="en-US" sz="2800" b="1" dirty="0" err="1" smtClean="0"/>
              <a:t>P</a:t>
            </a:r>
            <a:r>
              <a:rPr lang="en-US" sz="2400" b="1" baseline="-6000" dirty="0" err="1" smtClean="0"/>
              <a:t>n</a:t>
            </a:r>
            <a:endParaRPr lang="en-US" sz="2400" b="1" baseline="-6000" dirty="0" smtClean="0"/>
          </a:p>
          <a:p>
            <a:r>
              <a:rPr lang="en-US" b="1" dirty="0" smtClean="0"/>
              <a:t>E(R)</a:t>
            </a:r>
            <a:r>
              <a:rPr lang="en-US" sz="2800" b="1" dirty="0" smtClean="0"/>
              <a:t> = </a:t>
            </a:r>
            <a:r>
              <a:rPr lang="en-US" sz="4800" b="1" dirty="0" smtClean="0">
                <a:cs typeface="Times New Roman" pitchFamily="18" charset="0"/>
              </a:rPr>
              <a:t>Σ</a:t>
            </a:r>
            <a:r>
              <a:rPr lang="en-US" b="1" dirty="0" smtClean="0">
                <a:cs typeface="Times New Roman" pitchFamily="18" charset="0"/>
              </a:rPr>
              <a:t> </a:t>
            </a:r>
            <a:r>
              <a:rPr lang="en-US" b="1" dirty="0" err="1" smtClean="0"/>
              <a:t>R</a:t>
            </a:r>
            <a:r>
              <a:rPr lang="en-US" b="1" baseline="-10000" dirty="0" err="1" smtClean="0"/>
              <a:t>i</a:t>
            </a:r>
            <a:r>
              <a:rPr lang="en-US" b="1" baseline="-10000" dirty="0" smtClean="0"/>
              <a:t> </a:t>
            </a:r>
            <a:r>
              <a:rPr lang="en-US" b="1" dirty="0" smtClean="0"/>
              <a:t>P</a:t>
            </a:r>
            <a:r>
              <a:rPr lang="en-US" b="1" baseline="-10000" dirty="0" smtClean="0"/>
              <a:t>i</a:t>
            </a:r>
            <a:endParaRPr lang="en-US" b="1" dirty="0" smtClean="0">
              <a:cs typeface="Times New Roman" pitchFamily="18" charset="0"/>
            </a:endParaRPr>
          </a:p>
          <a:p>
            <a:pPr>
              <a:lnSpc>
                <a:spcPct val="35000"/>
              </a:lnSpc>
              <a:buFontTx/>
              <a:buNone/>
            </a:pPr>
            <a:r>
              <a:rPr lang="en-US" sz="2000" b="1" dirty="0" smtClean="0">
                <a:cs typeface="Times New Roman" pitchFamily="18" charset="0"/>
              </a:rPr>
              <a:t>                       </a:t>
            </a:r>
            <a:r>
              <a:rPr lang="en-US" b="1" baseline="-10000" dirty="0" err="1" smtClean="0"/>
              <a:t>i</a:t>
            </a:r>
            <a:r>
              <a:rPr lang="en-US" sz="2000" b="1" dirty="0" smtClean="0">
                <a:cs typeface="Times New Roman" pitchFamily="18" charset="0"/>
              </a:rPr>
              <a:t>=1</a:t>
            </a:r>
          </a:p>
          <a:p>
            <a:pPr>
              <a:lnSpc>
                <a:spcPct val="35000"/>
              </a:lnSpc>
              <a:buFontTx/>
              <a:buNone/>
            </a:pPr>
            <a:endParaRPr lang="en-US" sz="2000" b="1" dirty="0" smtClean="0">
              <a:cs typeface="Times New Roman" pitchFamily="18" charset="0"/>
            </a:endParaRPr>
          </a:p>
          <a:p>
            <a:pPr>
              <a:buFontTx/>
              <a:buNone/>
            </a:pPr>
            <a:r>
              <a:rPr lang="en-US" sz="2800" dirty="0" smtClean="0">
                <a:cs typeface="Times New Roman" pitchFamily="18" charset="0"/>
              </a:rPr>
              <a:t>Where </a:t>
            </a:r>
            <a:r>
              <a:rPr lang="en-US" sz="2800" dirty="0" err="1">
                <a:cs typeface="Times New Roman" pitchFamily="18" charset="0"/>
              </a:rPr>
              <a:t>R</a:t>
            </a:r>
            <a:r>
              <a:rPr lang="en-US" sz="2800" b="1" baseline="-25000" dirty="0" err="1">
                <a:cs typeface="Times New Roman" pitchFamily="18" charset="0"/>
              </a:rPr>
              <a:t>i</a:t>
            </a:r>
            <a:r>
              <a:rPr lang="en-US" sz="2800" dirty="0">
                <a:cs typeface="Times New Roman" pitchFamily="18" charset="0"/>
              </a:rPr>
              <a:t> is the outcome </a:t>
            </a:r>
            <a:r>
              <a:rPr lang="en-US" sz="2800" dirty="0" err="1">
                <a:cs typeface="Times New Roman" pitchFamily="18" charset="0"/>
              </a:rPr>
              <a:t>i</a:t>
            </a:r>
            <a:r>
              <a:rPr lang="en-US" sz="2800" dirty="0">
                <a:cs typeface="Times New Roman" pitchFamily="18" charset="0"/>
              </a:rPr>
              <a:t>, P</a:t>
            </a:r>
            <a:r>
              <a:rPr lang="en-US" sz="2800" b="1" baseline="-25000" dirty="0">
                <a:cs typeface="Times New Roman" pitchFamily="18" charset="0"/>
              </a:rPr>
              <a:t>i</a:t>
            </a:r>
            <a:r>
              <a:rPr lang="en-US" sz="2800" dirty="0">
                <a:cs typeface="Times New Roman" pitchFamily="18" charset="0"/>
              </a:rPr>
              <a:t> is the probability of occurrence of </a:t>
            </a:r>
            <a:r>
              <a:rPr lang="en-US" sz="2800" dirty="0" err="1">
                <a:cs typeface="Times New Roman" pitchFamily="18" charset="0"/>
              </a:rPr>
              <a:t>i</a:t>
            </a:r>
            <a:r>
              <a:rPr lang="en-US" sz="2800" dirty="0">
                <a:cs typeface="Times New Roman" pitchFamily="18" charset="0"/>
              </a:rPr>
              <a:t>.</a:t>
            </a:r>
          </a:p>
          <a:p>
            <a:pPr>
              <a:buFontTx/>
              <a:buNone/>
            </a:pPr>
            <a:endParaRPr lang="en-US" sz="2800" dirty="0"/>
          </a:p>
        </p:txBody>
      </p:sp>
      <p:sp>
        <p:nvSpPr>
          <p:cNvPr id="4100" name="Text Box 4"/>
          <p:cNvSpPr txBox="1">
            <a:spLocks noChangeArrowheads="1"/>
          </p:cNvSpPr>
          <p:nvPr/>
        </p:nvSpPr>
        <p:spPr bwMode="auto">
          <a:xfrm>
            <a:off x="1905000" y="3429000"/>
            <a:ext cx="415498" cy="461665"/>
          </a:xfrm>
          <a:prstGeom prst="rect">
            <a:avLst/>
          </a:prstGeom>
          <a:noFill/>
          <a:ln w="9525">
            <a:noFill/>
            <a:miter lim="800000"/>
            <a:headEnd/>
            <a:tailEnd/>
          </a:ln>
          <a:effectLst/>
        </p:spPr>
        <p:txBody>
          <a:bodyPr wrap="none">
            <a:spAutoFit/>
          </a:bodyPr>
          <a:lstStyle/>
          <a:p>
            <a:r>
              <a:rPr lang="en-US" dirty="0" smtClean="0"/>
              <a:t> 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The meaning of systematic and unsystematic risk in finance:</a:t>
            </a:r>
          </a:p>
          <a:p>
            <a:pPr algn="just"/>
            <a:r>
              <a:rPr lang="en-US" dirty="0" smtClean="0"/>
              <a:t>Systematic risk- uncontrollable by an organization and macro in nature.</a:t>
            </a:r>
          </a:p>
          <a:p>
            <a:pPr algn="just"/>
            <a:r>
              <a:rPr lang="en-US" dirty="0" smtClean="0"/>
              <a:t>Unsystematic risk- controllable by an organization and micro in nature.</a:t>
            </a:r>
          </a:p>
          <a:p>
            <a:pPr algn="just"/>
            <a:endParaRPr lang="en-US" dirty="0"/>
          </a:p>
        </p:txBody>
      </p:sp>
      <p:sp>
        <p:nvSpPr>
          <p:cNvPr id="2457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2457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685800" y="914400"/>
            <a:ext cx="7772400" cy="5181600"/>
          </a:xfrm>
        </p:spPr>
        <p:txBody>
          <a:bodyPr/>
          <a:lstStyle/>
          <a:p>
            <a:pPr algn="just"/>
            <a:r>
              <a:rPr lang="en-US" dirty="0"/>
              <a:t>Variance is the sum of squares of the deviations of actual returns from expected returns weighted by the associated probabilities.</a:t>
            </a:r>
          </a:p>
          <a:p>
            <a:pPr algn="just"/>
            <a:r>
              <a:rPr lang="en-US" b="1" dirty="0"/>
              <a:t>Variance </a:t>
            </a:r>
            <a:r>
              <a:rPr lang="en-US" dirty="0"/>
              <a:t>= </a:t>
            </a:r>
            <a:r>
              <a:rPr lang="en-US" sz="5400" dirty="0">
                <a:cs typeface="Times New Roman" pitchFamily="18" charset="0"/>
              </a:rPr>
              <a:t>Σ</a:t>
            </a:r>
            <a:r>
              <a:rPr lang="en-US" sz="3600" dirty="0">
                <a:cs typeface="Times New Roman" pitchFamily="18" charset="0"/>
              </a:rPr>
              <a:t> </a:t>
            </a:r>
            <a:r>
              <a:rPr lang="en-US" sz="3600" b="1" dirty="0"/>
              <a:t>(</a:t>
            </a:r>
            <a:r>
              <a:rPr lang="en-US" sz="3600" dirty="0" err="1"/>
              <a:t>R</a:t>
            </a:r>
            <a:r>
              <a:rPr lang="en-US" sz="3600" b="1" baseline="-10000" dirty="0" err="1"/>
              <a:t>i</a:t>
            </a:r>
            <a:r>
              <a:rPr lang="en-US" sz="3600" b="1" baseline="-10000" dirty="0"/>
              <a:t> –    </a:t>
            </a:r>
            <a:r>
              <a:rPr lang="en-US" sz="3600" b="1" dirty="0"/>
              <a:t>E(</a:t>
            </a:r>
            <a:r>
              <a:rPr lang="en-US" sz="3600" dirty="0"/>
              <a:t>R) )</a:t>
            </a:r>
            <a:r>
              <a:rPr lang="en-US" sz="3600" b="1" baseline="30000" dirty="0"/>
              <a:t>2*</a:t>
            </a:r>
            <a:r>
              <a:rPr lang="en-US" sz="3600" b="1" dirty="0"/>
              <a:t> P</a:t>
            </a:r>
            <a:r>
              <a:rPr lang="en-US" sz="3600" b="1" baseline="-25000" dirty="0"/>
              <a:t>i</a:t>
            </a:r>
          </a:p>
          <a:p>
            <a:pPr algn="just">
              <a:lnSpc>
                <a:spcPct val="70000"/>
              </a:lnSpc>
              <a:buFontTx/>
              <a:buNone/>
            </a:pPr>
            <a:r>
              <a:rPr lang="en-US" sz="2000" dirty="0">
                <a:cs typeface="Times New Roman" pitchFamily="18" charset="0"/>
              </a:rPr>
              <a:t>                           </a:t>
            </a:r>
            <a:r>
              <a:rPr lang="en-US" sz="2000" dirty="0" smtClean="0">
                <a:cs typeface="Times New Roman" pitchFamily="18" charset="0"/>
              </a:rPr>
              <a:t>      </a:t>
            </a:r>
            <a:r>
              <a:rPr lang="en-US" sz="2000" dirty="0" err="1" smtClean="0">
                <a:cs typeface="Times New Roman" pitchFamily="18" charset="0"/>
              </a:rPr>
              <a:t>i</a:t>
            </a:r>
            <a:r>
              <a:rPr lang="en-US" sz="2000" dirty="0" smtClean="0">
                <a:cs typeface="Times New Roman" pitchFamily="18" charset="0"/>
              </a:rPr>
              <a:t>=1</a:t>
            </a:r>
            <a:endParaRPr lang="en-US" sz="2000" dirty="0">
              <a:cs typeface="Times New Roman" pitchFamily="18" charset="0"/>
            </a:endParaRPr>
          </a:p>
          <a:p>
            <a:pPr algn="just"/>
            <a:endParaRPr lang="en-US" sz="3600" dirty="0"/>
          </a:p>
          <a:p>
            <a:pPr algn="just"/>
            <a:r>
              <a:rPr lang="en-US" sz="3600" dirty="0"/>
              <a:t>SD</a:t>
            </a:r>
            <a:r>
              <a:rPr lang="en-US" sz="3600" b="1" dirty="0"/>
              <a:t> = (</a:t>
            </a:r>
            <a:r>
              <a:rPr lang="en-US" sz="3600" dirty="0"/>
              <a:t>variance</a:t>
            </a:r>
            <a:r>
              <a:rPr lang="en-US" sz="3600" b="1" baseline="30000" dirty="0"/>
              <a:t>2</a:t>
            </a:r>
            <a:r>
              <a:rPr lang="en-US" sz="3600" dirty="0"/>
              <a:t>)</a:t>
            </a:r>
            <a:r>
              <a:rPr lang="en-US" sz="3600" b="1" baseline="30000" dirty="0"/>
              <a:t>1/2</a:t>
            </a:r>
            <a:endParaRPr lang="en-US" sz="3600" b="1" baseline="30000" dirty="0">
              <a:cs typeface="Times New Roman" pitchFamily="18" charset="0"/>
            </a:endParaRPr>
          </a:p>
          <a:p>
            <a:pPr algn="just"/>
            <a:endParaRPr lang="en-US" dirty="0"/>
          </a:p>
        </p:txBody>
      </p:sp>
      <p:sp>
        <p:nvSpPr>
          <p:cNvPr id="10244" name="Text Box 4"/>
          <p:cNvSpPr txBox="1">
            <a:spLocks noChangeArrowheads="1"/>
          </p:cNvSpPr>
          <p:nvPr/>
        </p:nvSpPr>
        <p:spPr bwMode="auto">
          <a:xfrm>
            <a:off x="2438400" y="2057400"/>
            <a:ext cx="569387" cy="461665"/>
          </a:xfrm>
          <a:prstGeom prst="rect">
            <a:avLst/>
          </a:prstGeom>
          <a:noFill/>
          <a:ln w="9525">
            <a:noFill/>
            <a:miter lim="800000"/>
            <a:headEnd/>
            <a:tailEnd/>
          </a:ln>
          <a:effectLst/>
        </p:spPr>
        <p:txBody>
          <a:bodyPr wrap="none">
            <a:spAutoFit/>
          </a:bodyPr>
          <a:lstStyle/>
          <a:p>
            <a:r>
              <a:rPr lang="en-US" dirty="0" smtClean="0"/>
              <a:t>   n</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Portfolio </a:t>
            </a:r>
          </a:p>
        </p:txBody>
      </p:sp>
      <p:sp>
        <p:nvSpPr>
          <p:cNvPr id="7171" name="Rectangle 3"/>
          <p:cNvSpPr>
            <a:spLocks noGrp="1" noChangeArrowheads="1"/>
          </p:cNvSpPr>
          <p:nvPr>
            <p:ph idx="1"/>
          </p:nvPr>
        </p:nvSpPr>
        <p:spPr/>
        <p:txBody>
          <a:bodyPr>
            <a:normAutofit/>
          </a:bodyPr>
          <a:lstStyle/>
          <a:p>
            <a:pPr algn="just"/>
            <a:r>
              <a:rPr lang="en-US" sz="2800" dirty="0"/>
              <a:t>A portfolio is a bundle of individual assets or securities.</a:t>
            </a:r>
          </a:p>
          <a:p>
            <a:pPr algn="just"/>
            <a:r>
              <a:rPr lang="en-US" sz="2800" dirty="0"/>
              <a:t>All investors hold well diversified portfolio of assets instead of investing in a single asset.</a:t>
            </a:r>
          </a:p>
          <a:p>
            <a:pPr algn="just"/>
            <a:r>
              <a:rPr lang="en-US" sz="2800" dirty="0" smtClean="0"/>
              <a:t>If </a:t>
            </a:r>
            <a:r>
              <a:rPr lang="en-US" sz="2800" dirty="0"/>
              <a:t>the investor holds well diversified portfolio of assets, the concern should be expected rate of return &amp; risk of portfolio rather than individual assets.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en-US" dirty="0"/>
              <a:t>Portfolio </a:t>
            </a:r>
            <a:r>
              <a:rPr lang="en-US" b="1" dirty="0"/>
              <a:t>return</a:t>
            </a:r>
            <a:r>
              <a:rPr lang="en-US" dirty="0"/>
              <a:t>- two asset case</a:t>
            </a:r>
          </a:p>
        </p:txBody>
      </p:sp>
      <p:sp>
        <p:nvSpPr>
          <p:cNvPr id="8195" name="Rectangle 3"/>
          <p:cNvSpPr>
            <a:spLocks noGrp="1" noChangeArrowheads="1"/>
          </p:cNvSpPr>
          <p:nvPr>
            <p:ph idx="1"/>
          </p:nvPr>
        </p:nvSpPr>
        <p:spPr/>
        <p:txBody>
          <a:bodyPr>
            <a:normAutofit fontScale="85000" lnSpcReduction="20000"/>
          </a:bodyPr>
          <a:lstStyle/>
          <a:p>
            <a:pPr algn="just">
              <a:lnSpc>
                <a:spcPct val="110000"/>
              </a:lnSpc>
              <a:spcBef>
                <a:spcPct val="15000"/>
              </a:spcBef>
            </a:pPr>
            <a:r>
              <a:rPr lang="en-US" sz="2800" dirty="0" smtClean="0"/>
              <a:t> The expected return from a portfolio of two or more securities is equal to the weighted average of the expected returns from the individual securities. </a:t>
            </a:r>
          </a:p>
          <a:p>
            <a:pPr algn="just">
              <a:lnSpc>
                <a:spcPct val="110000"/>
              </a:lnSpc>
              <a:spcBef>
                <a:spcPct val="15000"/>
              </a:spcBef>
            </a:pPr>
            <a:r>
              <a:rPr lang="en-US" sz="2800" dirty="0" smtClean="0"/>
              <a:t>	      </a:t>
            </a:r>
            <a:r>
              <a:rPr lang="en-US" sz="2800" b="1" dirty="0" smtClean="0"/>
              <a:t>=	W</a:t>
            </a:r>
            <a:r>
              <a:rPr lang="en-US" sz="1200" b="1" dirty="0" smtClean="0"/>
              <a:t>A</a:t>
            </a:r>
            <a:r>
              <a:rPr lang="en-US" sz="2800" b="1" dirty="0" smtClean="0"/>
              <a:t> (R</a:t>
            </a:r>
            <a:r>
              <a:rPr lang="en-US" sz="1200" b="1" dirty="0" smtClean="0"/>
              <a:t>A</a:t>
            </a:r>
            <a:r>
              <a:rPr lang="en-US" sz="2800" b="1" dirty="0" smtClean="0"/>
              <a:t>) +  W</a:t>
            </a:r>
            <a:r>
              <a:rPr lang="en-US" sz="1200" b="1" dirty="0" smtClean="0"/>
              <a:t>B</a:t>
            </a:r>
            <a:r>
              <a:rPr lang="en-US" sz="2800" b="1" dirty="0" smtClean="0"/>
              <a:t> (R</a:t>
            </a:r>
            <a:r>
              <a:rPr lang="en-US" sz="1200" b="1" dirty="0" smtClean="0"/>
              <a:t>B</a:t>
            </a:r>
            <a:r>
              <a:rPr lang="en-US" sz="2800" b="1" dirty="0" smtClean="0"/>
              <a:t>) </a:t>
            </a:r>
          </a:p>
          <a:p>
            <a:pPr algn="just">
              <a:lnSpc>
                <a:spcPct val="110000"/>
              </a:lnSpc>
              <a:spcBef>
                <a:spcPct val="15000"/>
              </a:spcBef>
            </a:pPr>
            <a:r>
              <a:rPr lang="en-US" sz="2800" dirty="0" smtClean="0"/>
              <a:t>Where, </a:t>
            </a:r>
          </a:p>
          <a:p>
            <a:pPr algn="just">
              <a:lnSpc>
                <a:spcPct val="110000"/>
              </a:lnSpc>
              <a:spcBef>
                <a:spcPct val="15000"/>
              </a:spcBef>
            </a:pPr>
            <a:r>
              <a:rPr lang="en-US" sz="2800" dirty="0" smtClean="0"/>
              <a:t>	      =	Expected return from a portfolio of two securities </a:t>
            </a:r>
          </a:p>
          <a:p>
            <a:pPr algn="just">
              <a:lnSpc>
                <a:spcPct val="110000"/>
              </a:lnSpc>
              <a:spcBef>
                <a:spcPct val="15000"/>
              </a:spcBef>
            </a:pPr>
            <a:r>
              <a:rPr lang="en-US" sz="2800" dirty="0" smtClean="0"/>
              <a:t>	W</a:t>
            </a:r>
            <a:r>
              <a:rPr lang="en-US" sz="1200" dirty="0" smtClean="0"/>
              <a:t>A</a:t>
            </a:r>
            <a:r>
              <a:rPr lang="en-US" sz="2800" dirty="0" smtClean="0"/>
              <a:t> =	Proportion of funds invested in Security A</a:t>
            </a:r>
          </a:p>
          <a:p>
            <a:pPr algn="just">
              <a:lnSpc>
                <a:spcPct val="110000"/>
              </a:lnSpc>
              <a:spcBef>
                <a:spcPct val="15000"/>
              </a:spcBef>
            </a:pPr>
            <a:r>
              <a:rPr lang="en-US" sz="2800" dirty="0" smtClean="0"/>
              <a:t>	W</a:t>
            </a:r>
            <a:r>
              <a:rPr lang="en-US" sz="1200" dirty="0" smtClean="0"/>
              <a:t>B</a:t>
            </a:r>
            <a:r>
              <a:rPr lang="en-US" sz="2800" dirty="0" smtClean="0"/>
              <a:t> =	Proportion of funds invested in Security B</a:t>
            </a:r>
          </a:p>
          <a:p>
            <a:pPr algn="just">
              <a:lnSpc>
                <a:spcPct val="110000"/>
              </a:lnSpc>
              <a:spcBef>
                <a:spcPct val="15000"/>
              </a:spcBef>
            </a:pPr>
            <a:r>
              <a:rPr lang="en-US" sz="2800" dirty="0" smtClean="0"/>
              <a:t>	R</a:t>
            </a:r>
            <a:r>
              <a:rPr lang="en-US" sz="1200" dirty="0" smtClean="0"/>
              <a:t>A</a:t>
            </a:r>
            <a:r>
              <a:rPr lang="en-US" sz="2800" dirty="0" smtClean="0"/>
              <a:t> =	Expected return of Security A</a:t>
            </a:r>
          </a:p>
          <a:p>
            <a:pPr algn="just">
              <a:lnSpc>
                <a:spcPct val="110000"/>
              </a:lnSpc>
              <a:spcBef>
                <a:spcPct val="15000"/>
              </a:spcBef>
            </a:pPr>
            <a:r>
              <a:rPr lang="en-US" sz="2800" dirty="0" smtClean="0"/>
              <a:t>	R</a:t>
            </a:r>
            <a:r>
              <a:rPr lang="en-US" sz="1200" dirty="0" smtClean="0"/>
              <a:t>B</a:t>
            </a:r>
            <a:r>
              <a:rPr lang="en-US" sz="2800" dirty="0" smtClean="0"/>
              <a:t> =	Expected return of Security B </a:t>
            </a:r>
          </a:p>
          <a:p>
            <a:pPr algn="just">
              <a:lnSpc>
                <a:spcPct val="110000"/>
              </a:lnSpc>
              <a:spcBef>
                <a:spcPct val="15000"/>
              </a:spcBef>
            </a:pPr>
            <a:r>
              <a:rPr lang="en-US" sz="2800" dirty="0" smtClean="0"/>
              <a:t>	W</a:t>
            </a:r>
            <a:r>
              <a:rPr lang="en-US" sz="1200" dirty="0" smtClean="0"/>
              <a:t>A</a:t>
            </a:r>
            <a:r>
              <a:rPr lang="en-US" sz="2800" dirty="0" smtClean="0"/>
              <a:t>+ W</a:t>
            </a:r>
            <a:r>
              <a:rPr lang="en-US" sz="1200" dirty="0" smtClean="0"/>
              <a:t>B</a:t>
            </a:r>
            <a:r>
              <a:rPr lang="en-US" sz="2800" dirty="0" smtClean="0"/>
              <a:t> = 1</a:t>
            </a:r>
          </a:p>
          <a:p>
            <a:pPr>
              <a:lnSpc>
                <a:spcPct val="90000"/>
              </a:lnSpc>
              <a:buFontTx/>
              <a:buNone/>
            </a:pPr>
            <a:endParaRPr lang="en-US" sz="2800" dirty="0"/>
          </a:p>
        </p:txBody>
      </p:sp>
      <p:sp>
        <p:nvSpPr>
          <p:cNvPr id="5" name="Rectangle 20"/>
          <p:cNvSpPr>
            <a:spLocks noChangeArrowheads="1"/>
          </p:cNvSpPr>
          <p:nvPr/>
        </p:nvSpPr>
        <p:spPr bwMode="auto">
          <a:xfrm>
            <a:off x="1524000" y="3429000"/>
            <a:ext cx="712788" cy="366713"/>
          </a:xfrm>
          <a:prstGeom prst="rect">
            <a:avLst/>
          </a:prstGeom>
          <a:noFill/>
          <a:ln w="9525">
            <a:noFill/>
            <a:miter lim="800000"/>
            <a:headEnd/>
            <a:tailEnd/>
          </a:ln>
          <a:effectLst/>
        </p:spPr>
        <p:txBody>
          <a:bodyPr wrap="none" anchor="ctr">
            <a:spAutoFit/>
          </a:bodyPr>
          <a:lstStyle/>
          <a:p>
            <a:pPr eaLnBrk="0" hangingPunct="0"/>
            <a:r>
              <a:rPr lang="en-US" sz="1800" b="0" dirty="0"/>
              <a:t>Σ(</a:t>
            </a:r>
            <a:r>
              <a:rPr lang="en-US" sz="1800" b="0" dirty="0" err="1"/>
              <a:t>R</a:t>
            </a:r>
            <a:r>
              <a:rPr lang="en-US" sz="1000" b="0" dirty="0" err="1"/>
              <a:t>p</a:t>
            </a:r>
            <a:r>
              <a:rPr lang="en-US" sz="1800" b="0" dirty="0"/>
              <a:t>)</a:t>
            </a:r>
          </a:p>
        </p:txBody>
      </p:sp>
      <p:sp>
        <p:nvSpPr>
          <p:cNvPr id="6" name="Rectangle 20"/>
          <p:cNvSpPr>
            <a:spLocks noChangeArrowheads="1"/>
          </p:cNvSpPr>
          <p:nvPr/>
        </p:nvSpPr>
        <p:spPr bwMode="auto">
          <a:xfrm>
            <a:off x="1524000" y="2590800"/>
            <a:ext cx="726481" cy="369332"/>
          </a:xfrm>
          <a:prstGeom prst="rect">
            <a:avLst/>
          </a:prstGeom>
          <a:noFill/>
          <a:ln w="9525">
            <a:noFill/>
            <a:miter lim="800000"/>
            <a:headEnd/>
            <a:tailEnd/>
          </a:ln>
          <a:effectLst/>
        </p:spPr>
        <p:txBody>
          <a:bodyPr wrap="none" anchor="ctr">
            <a:spAutoFit/>
          </a:bodyPr>
          <a:lstStyle/>
          <a:p>
            <a:pPr eaLnBrk="0" hangingPunct="0"/>
            <a:r>
              <a:rPr lang="en-US" sz="1800" b="1" dirty="0"/>
              <a:t>Σ(</a:t>
            </a:r>
            <a:r>
              <a:rPr lang="en-US" sz="1800" b="1" dirty="0" err="1"/>
              <a:t>R</a:t>
            </a:r>
            <a:r>
              <a:rPr lang="en-US" sz="1000" b="1" dirty="0" err="1"/>
              <a:t>p</a:t>
            </a:r>
            <a:r>
              <a:rPr lang="en-US" sz="1800" b="1" dirty="0"/>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a:t>Portfolio </a:t>
            </a:r>
            <a:r>
              <a:rPr lang="en-US" b="1" dirty="0"/>
              <a:t>risk</a:t>
            </a:r>
            <a:r>
              <a:rPr lang="en-US" dirty="0"/>
              <a:t>- two asset </a:t>
            </a:r>
          </a:p>
        </p:txBody>
      </p:sp>
      <p:sp>
        <p:nvSpPr>
          <p:cNvPr id="9219" name="Rectangle 3"/>
          <p:cNvSpPr>
            <a:spLocks noGrp="1" noChangeArrowheads="1"/>
          </p:cNvSpPr>
          <p:nvPr>
            <p:ph idx="1"/>
          </p:nvPr>
        </p:nvSpPr>
        <p:spPr/>
        <p:txBody>
          <a:bodyPr/>
          <a:lstStyle/>
          <a:p>
            <a:pPr algn="just"/>
            <a:r>
              <a:rPr lang="en-US" sz="2800" dirty="0"/>
              <a:t>Since the securities associated in a portfolio are associated with each other, portfolio risk is associated with covariance between returns of securities.</a:t>
            </a:r>
          </a:p>
          <a:p>
            <a:r>
              <a:rPr lang="en-US" dirty="0" err="1"/>
              <a:t>Covariance</a:t>
            </a:r>
            <a:r>
              <a:rPr lang="en-US" sz="2400" b="1" baseline="-25000" dirty="0" err="1"/>
              <a:t>xy</a:t>
            </a:r>
            <a:r>
              <a:rPr lang="en-US" dirty="0"/>
              <a:t> = </a:t>
            </a:r>
            <a:r>
              <a:rPr lang="en-US" sz="5400" dirty="0">
                <a:cs typeface="Times New Roman" pitchFamily="18" charset="0"/>
              </a:rPr>
              <a:t>Σ</a:t>
            </a:r>
            <a:r>
              <a:rPr lang="en-US" sz="3600" dirty="0">
                <a:cs typeface="Times New Roman" pitchFamily="18" charset="0"/>
              </a:rPr>
              <a:t> </a:t>
            </a:r>
            <a:r>
              <a:rPr lang="en-US" sz="2800" b="1" dirty="0"/>
              <a:t>(</a:t>
            </a:r>
            <a:r>
              <a:rPr lang="en-US" sz="2800" dirty="0" err="1"/>
              <a:t>R</a:t>
            </a:r>
            <a:r>
              <a:rPr lang="en-US" sz="2800" b="1" baseline="-10000" dirty="0" err="1"/>
              <a:t>xi</a:t>
            </a:r>
            <a:r>
              <a:rPr lang="en-US" sz="2800" b="1" baseline="-10000" dirty="0"/>
              <a:t> –    </a:t>
            </a:r>
            <a:r>
              <a:rPr lang="en-US" sz="2800" b="1" dirty="0"/>
              <a:t>E(</a:t>
            </a:r>
            <a:r>
              <a:rPr lang="en-US" sz="2800" dirty="0"/>
              <a:t>R</a:t>
            </a:r>
            <a:r>
              <a:rPr lang="en-US" sz="2800" b="1" baseline="-6000" dirty="0"/>
              <a:t>x</a:t>
            </a:r>
            <a:r>
              <a:rPr lang="en-US" sz="2800" dirty="0"/>
              <a:t>) </a:t>
            </a:r>
            <a:r>
              <a:rPr lang="en-US" sz="2800" b="1" dirty="0"/>
              <a:t>(</a:t>
            </a:r>
            <a:r>
              <a:rPr lang="en-US" sz="2800" dirty="0" err="1"/>
              <a:t>R</a:t>
            </a:r>
            <a:r>
              <a:rPr lang="en-US" sz="2800" b="1" baseline="-10000" dirty="0" err="1"/>
              <a:t>yi</a:t>
            </a:r>
            <a:r>
              <a:rPr lang="en-US" sz="2800" b="1" baseline="-10000" dirty="0"/>
              <a:t> –    </a:t>
            </a:r>
            <a:r>
              <a:rPr lang="en-US" sz="2800" b="1" dirty="0"/>
              <a:t>E(</a:t>
            </a:r>
            <a:r>
              <a:rPr lang="en-US" sz="2800" dirty="0" err="1"/>
              <a:t>R</a:t>
            </a:r>
            <a:r>
              <a:rPr lang="en-US" sz="2800" b="1" baseline="-6000" dirty="0" err="1"/>
              <a:t>y</a:t>
            </a:r>
            <a:r>
              <a:rPr lang="en-US" sz="2800" dirty="0"/>
              <a:t>)</a:t>
            </a:r>
            <a:r>
              <a:rPr lang="en-US" sz="3600" dirty="0"/>
              <a:t>*</a:t>
            </a:r>
            <a:r>
              <a:rPr lang="en-US" sz="2800" b="1" dirty="0"/>
              <a:t>P</a:t>
            </a:r>
            <a:r>
              <a:rPr lang="en-US" sz="2800" b="1" baseline="-25000" dirty="0"/>
              <a:t>i</a:t>
            </a:r>
          </a:p>
          <a:p>
            <a:pPr>
              <a:lnSpc>
                <a:spcPct val="70000"/>
              </a:lnSpc>
              <a:buFontTx/>
              <a:buNone/>
            </a:pPr>
            <a:r>
              <a:rPr lang="en-US" sz="2000" dirty="0">
                <a:cs typeface="Times New Roman" pitchFamily="18" charset="0"/>
              </a:rPr>
              <a:t>                                       </a:t>
            </a:r>
            <a:r>
              <a:rPr lang="en-US" sz="2000" dirty="0" err="1" smtClean="0">
                <a:cs typeface="Times New Roman" pitchFamily="18" charset="0"/>
              </a:rPr>
              <a:t>i</a:t>
            </a:r>
            <a:r>
              <a:rPr lang="en-US" sz="2000" dirty="0" smtClean="0">
                <a:cs typeface="Times New Roman" pitchFamily="18" charset="0"/>
              </a:rPr>
              <a:t>=1</a:t>
            </a:r>
            <a:endParaRPr lang="en-US" sz="2000" dirty="0">
              <a:cs typeface="Times New Roman" pitchFamily="18" charset="0"/>
            </a:endParaRPr>
          </a:p>
          <a:p>
            <a:pPr algn="just"/>
            <a:endParaRPr lang="en-US" sz="2800" dirty="0"/>
          </a:p>
          <a:p>
            <a:pPr algn="just"/>
            <a:endParaRPr lang="en-US" sz="2800" dirty="0"/>
          </a:p>
        </p:txBody>
      </p:sp>
      <p:sp>
        <p:nvSpPr>
          <p:cNvPr id="9220" name="Text Box 4"/>
          <p:cNvSpPr txBox="1">
            <a:spLocks noChangeArrowheads="1"/>
          </p:cNvSpPr>
          <p:nvPr/>
        </p:nvSpPr>
        <p:spPr bwMode="auto">
          <a:xfrm>
            <a:off x="3200400" y="2590800"/>
            <a:ext cx="336550" cy="457200"/>
          </a:xfrm>
          <a:prstGeom prst="rect">
            <a:avLst/>
          </a:prstGeom>
          <a:noFill/>
          <a:ln w="9525">
            <a:noFill/>
            <a:miter lim="800000"/>
            <a:headEnd/>
            <a:tailEnd/>
          </a:ln>
          <a:effectLst/>
        </p:spPr>
        <p:txBody>
          <a:bodyPr wrap="none">
            <a:spAutoFit/>
          </a:bodyPr>
          <a:lstStyle/>
          <a:p>
            <a:r>
              <a:rPr lang="en-US" dirty="0"/>
              <a:t>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Correlation </a:t>
            </a:r>
          </a:p>
        </p:txBody>
      </p:sp>
      <p:sp>
        <p:nvSpPr>
          <p:cNvPr id="11267" name="Rectangle 3"/>
          <p:cNvSpPr>
            <a:spLocks noGrp="1" noChangeArrowheads="1"/>
          </p:cNvSpPr>
          <p:nvPr>
            <p:ph idx="1"/>
          </p:nvPr>
        </p:nvSpPr>
        <p:spPr/>
        <p:txBody>
          <a:bodyPr/>
          <a:lstStyle/>
          <a:p>
            <a:r>
              <a:rPr lang="en-US" dirty="0"/>
              <a:t>To measure the relationship between returns of securities.</a:t>
            </a:r>
          </a:p>
          <a:p>
            <a:r>
              <a:rPr lang="en-US" dirty="0" err="1"/>
              <a:t>Cor</a:t>
            </a:r>
            <a:r>
              <a:rPr lang="en-US" baseline="-12000" dirty="0" err="1"/>
              <a:t>xy</a:t>
            </a:r>
            <a:r>
              <a:rPr lang="en-US" baseline="-25000" dirty="0"/>
              <a:t> </a:t>
            </a:r>
            <a:r>
              <a:rPr lang="en-US" dirty="0"/>
              <a:t>= </a:t>
            </a:r>
            <a:r>
              <a:rPr lang="en-US" u="sng" dirty="0" err="1"/>
              <a:t>Cov</a:t>
            </a:r>
            <a:r>
              <a:rPr lang="en-US" u="sng" baseline="-16000" dirty="0" err="1"/>
              <a:t>xy</a:t>
            </a:r>
            <a:endParaRPr lang="en-US" u="sng" baseline="-16000" dirty="0"/>
          </a:p>
          <a:p>
            <a:pPr lvl="3">
              <a:buFontTx/>
              <a:buNone/>
            </a:pPr>
            <a:r>
              <a:rPr lang="en-US" baseline="-16000" dirty="0" smtClean="0"/>
              <a:t>  </a:t>
            </a:r>
            <a:r>
              <a:rPr lang="en-US" sz="2800" dirty="0" smtClean="0"/>
              <a:t>SD</a:t>
            </a:r>
            <a:r>
              <a:rPr lang="en-US" sz="2800" baseline="-16000" dirty="0" smtClean="0"/>
              <a:t>X </a:t>
            </a:r>
            <a:r>
              <a:rPr lang="en-US" sz="2800" dirty="0" smtClean="0"/>
              <a:t>SD</a:t>
            </a:r>
            <a:r>
              <a:rPr lang="en-US" sz="2800" baseline="-16000" dirty="0" smtClean="0"/>
              <a:t>Y</a:t>
            </a:r>
          </a:p>
          <a:p>
            <a:r>
              <a:rPr lang="en-US" dirty="0" smtClean="0"/>
              <a:t>the correlation coefficient ranges between   –1  to  +1.  </a:t>
            </a:r>
          </a:p>
          <a:p>
            <a:r>
              <a:rPr lang="en-US" dirty="0" smtClean="0"/>
              <a:t>The diversification has benefits when correlation between return of assets is less than 1.</a:t>
            </a:r>
          </a:p>
          <a:p>
            <a:pPr lvl="3">
              <a:buFontTx/>
              <a:buNone/>
            </a:pPr>
            <a:endParaRPr lang="en-US" sz="2800" baseline="-16000" dirty="0" smtClean="0"/>
          </a:p>
          <a:p>
            <a:pPr lvl="3">
              <a:buFontTx/>
              <a:buNone/>
            </a:pPr>
            <a:endParaRPr lang="en-US" sz="2800" baseline="-16000" dirty="0" smtClean="0"/>
          </a:p>
          <a:p>
            <a:pPr lvl="3">
              <a:buFontTx/>
              <a:buNone/>
            </a:pPr>
            <a:endParaRPr lang="en-US" sz="2800" baseline="-16000" dirty="0" smtClean="0"/>
          </a:p>
          <a:p>
            <a:pPr lvl="3">
              <a:buFontTx/>
              <a:buNone/>
            </a:pPr>
            <a:endParaRPr lang="en-US" sz="2800" baseline="-16000" dirty="0"/>
          </a:p>
          <a:p>
            <a:pPr lvl="3">
              <a:buFontTx/>
              <a:buNone/>
            </a:pPr>
            <a:endParaRPr lang="en-US" sz="2800" baseline="-16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r>
              <a:rPr lang="en-US" sz="4000"/>
              <a:t/>
            </a:r>
            <a:br>
              <a:rPr lang="en-US" sz="4000"/>
            </a:br>
            <a:endParaRPr lang="en-US" sz="4000"/>
          </a:p>
        </p:txBody>
      </p:sp>
      <p:sp>
        <p:nvSpPr>
          <p:cNvPr id="13315" name="Rectangle 3"/>
          <p:cNvSpPr>
            <a:spLocks noGrp="1" noChangeArrowheads="1"/>
          </p:cNvSpPr>
          <p:nvPr>
            <p:ph idx="1"/>
          </p:nvPr>
        </p:nvSpPr>
        <p:spPr>
          <a:xfrm>
            <a:off x="609600" y="838200"/>
            <a:ext cx="8229600" cy="4525963"/>
          </a:xfrm>
        </p:spPr>
        <p:txBody>
          <a:bodyPr/>
          <a:lstStyle/>
          <a:p>
            <a:pPr>
              <a:buNone/>
            </a:pPr>
            <a:r>
              <a:rPr lang="en-US" b="1" dirty="0"/>
              <a:t>DIVERSIFICATION OF </a:t>
            </a:r>
            <a:r>
              <a:rPr lang="en-US" b="1" dirty="0" smtClean="0"/>
              <a:t>RISK</a:t>
            </a:r>
          </a:p>
          <a:p>
            <a:pPr>
              <a:buNone/>
            </a:pPr>
            <a:endParaRPr lang="en-US" b="1" dirty="0"/>
          </a:p>
          <a:p>
            <a:pPr algn="just"/>
            <a:r>
              <a:rPr lang="en-US" sz="2800" dirty="0"/>
              <a:t>We have seen that total risk of an individual security is measured by the standard deviation (σ ), which can be divided into two parts i.e., systematic risk and unsystematic risk</a:t>
            </a:r>
          </a:p>
          <a:p>
            <a:pPr algn="just"/>
            <a:r>
              <a:rPr lang="en-US" sz="2800" dirty="0"/>
              <a:t>Total Risk (σ) = Systematic Risk  + Unsystematic risk</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en-US" sz="4000"/>
              <a:t/>
            </a:r>
            <a:br>
              <a:rPr lang="en-US" sz="4000"/>
            </a:br>
            <a:endParaRPr lang="en-US" sz="4000"/>
          </a:p>
        </p:txBody>
      </p:sp>
      <p:sp>
        <p:nvSpPr>
          <p:cNvPr id="14339" name="Rectangle 3"/>
          <p:cNvSpPr>
            <a:spLocks noGrp="1" noChangeArrowheads="1"/>
          </p:cNvSpPr>
          <p:nvPr>
            <p:ph idx="1"/>
          </p:nvPr>
        </p:nvSpPr>
        <p:spPr>
          <a:xfrm>
            <a:off x="457200" y="838200"/>
            <a:ext cx="8229600" cy="4525963"/>
          </a:xfrm>
        </p:spPr>
        <p:txBody>
          <a:bodyPr/>
          <a:lstStyle/>
          <a:p>
            <a:pPr>
              <a:lnSpc>
                <a:spcPct val="80000"/>
              </a:lnSpc>
            </a:pPr>
            <a:endParaRPr lang="en-US" sz="2400"/>
          </a:p>
          <a:p>
            <a:pPr>
              <a:lnSpc>
                <a:spcPct val="80000"/>
              </a:lnSpc>
            </a:pPr>
            <a:endParaRPr lang="en-US" sz="2400"/>
          </a:p>
          <a:p>
            <a:pPr>
              <a:lnSpc>
                <a:spcPct val="80000"/>
              </a:lnSpc>
            </a:pPr>
            <a:endParaRPr lang="en-US" sz="2400"/>
          </a:p>
          <a:p>
            <a:pPr>
              <a:lnSpc>
                <a:spcPct val="80000"/>
              </a:lnSpc>
            </a:pPr>
            <a:endParaRPr lang="en-US" sz="2400"/>
          </a:p>
          <a:p>
            <a:pPr>
              <a:lnSpc>
                <a:spcPct val="80000"/>
              </a:lnSpc>
            </a:pPr>
            <a:r>
              <a:rPr lang="en-US" sz="2400"/>
              <a:t>                             </a:t>
            </a:r>
            <a:r>
              <a:rPr lang="en-US" sz="2000">
                <a:solidFill>
                  <a:schemeClr val="accent2"/>
                </a:solidFill>
              </a:rPr>
              <a:t>Unsystematic Risk</a:t>
            </a:r>
            <a:r>
              <a:rPr lang="en-US" sz="2400"/>
              <a:t>                        </a:t>
            </a:r>
          </a:p>
          <a:p>
            <a:pPr>
              <a:lnSpc>
                <a:spcPct val="80000"/>
              </a:lnSpc>
            </a:pPr>
            <a:endParaRPr lang="en-US" sz="2400"/>
          </a:p>
          <a:p>
            <a:pPr>
              <a:lnSpc>
                <a:spcPct val="80000"/>
              </a:lnSpc>
            </a:pPr>
            <a:r>
              <a:rPr lang="en-US" sz="2400"/>
              <a:t>                                                  </a:t>
            </a:r>
          </a:p>
          <a:p>
            <a:pPr>
              <a:lnSpc>
                <a:spcPct val="80000"/>
              </a:lnSpc>
            </a:pPr>
            <a:endParaRPr lang="en-US" sz="2400"/>
          </a:p>
          <a:p>
            <a:pPr>
              <a:lnSpc>
                <a:spcPct val="80000"/>
              </a:lnSpc>
            </a:pPr>
            <a:r>
              <a:rPr lang="en-US" sz="2400"/>
              <a:t>                                </a:t>
            </a:r>
            <a:r>
              <a:rPr lang="en-US" sz="2400">
                <a:solidFill>
                  <a:srgbClr val="FF3300"/>
                </a:solidFill>
              </a:rPr>
              <a:t>Systematic Risk </a:t>
            </a:r>
          </a:p>
          <a:p>
            <a:pPr>
              <a:lnSpc>
                <a:spcPct val="80000"/>
              </a:lnSpc>
            </a:pPr>
            <a:endParaRPr lang="en-US" sz="2400">
              <a:solidFill>
                <a:srgbClr val="FF3300"/>
              </a:solidFill>
            </a:endParaRPr>
          </a:p>
          <a:p>
            <a:pPr>
              <a:lnSpc>
                <a:spcPct val="80000"/>
              </a:lnSpc>
            </a:pPr>
            <a:r>
              <a:rPr lang="en-US" sz="2400"/>
              <a:t>                                    </a:t>
            </a:r>
            <a:r>
              <a:rPr lang="en-US" sz="1600">
                <a:solidFill>
                  <a:schemeClr val="accent2"/>
                </a:solidFill>
              </a:rPr>
              <a:t>Number of security</a:t>
            </a:r>
            <a:r>
              <a:rPr lang="en-US" sz="2400"/>
              <a:t>         </a:t>
            </a:r>
          </a:p>
          <a:p>
            <a:pPr>
              <a:lnSpc>
                <a:spcPct val="80000"/>
              </a:lnSpc>
            </a:pPr>
            <a:r>
              <a:rPr lang="en-US" sz="1600"/>
              <a:t>             Figure 1: Reduction of Risk through Diversification</a:t>
            </a:r>
          </a:p>
        </p:txBody>
      </p:sp>
      <p:sp>
        <p:nvSpPr>
          <p:cNvPr id="14340" name="Line 4"/>
          <p:cNvSpPr>
            <a:spLocks noChangeShapeType="1"/>
          </p:cNvSpPr>
          <p:nvPr/>
        </p:nvSpPr>
        <p:spPr bwMode="auto">
          <a:xfrm>
            <a:off x="2590800" y="1600200"/>
            <a:ext cx="0" cy="2743200"/>
          </a:xfrm>
          <a:prstGeom prst="line">
            <a:avLst/>
          </a:prstGeom>
          <a:noFill/>
          <a:ln w="9525">
            <a:solidFill>
              <a:schemeClr val="tx1"/>
            </a:solidFill>
            <a:round/>
            <a:headEnd/>
            <a:tailEnd/>
          </a:ln>
          <a:effectLst/>
        </p:spPr>
        <p:txBody>
          <a:bodyPr/>
          <a:lstStyle/>
          <a:p>
            <a:endParaRPr lang="en-US"/>
          </a:p>
        </p:txBody>
      </p:sp>
      <p:sp>
        <p:nvSpPr>
          <p:cNvPr id="14341" name="Line 5"/>
          <p:cNvSpPr>
            <a:spLocks noChangeShapeType="1"/>
          </p:cNvSpPr>
          <p:nvPr/>
        </p:nvSpPr>
        <p:spPr bwMode="auto">
          <a:xfrm>
            <a:off x="2590800" y="4343400"/>
            <a:ext cx="4495800" cy="0"/>
          </a:xfrm>
          <a:prstGeom prst="line">
            <a:avLst/>
          </a:prstGeom>
          <a:noFill/>
          <a:ln w="9525">
            <a:solidFill>
              <a:schemeClr val="tx1"/>
            </a:solidFill>
            <a:round/>
            <a:headEnd/>
            <a:tailEnd/>
          </a:ln>
          <a:effectLst/>
        </p:spPr>
        <p:txBody>
          <a:bodyPr/>
          <a:lstStyle/>
          <a:p>
            <a:endParaRPr lang="en-US"/>
          </a:p>
        </p:txBody>
      </p:sp>
      <p:sp>
        <p:nvSpPr>
          <p:cNvPr id="14344" name="Line 8"/>
          <p:cNvSpPr>
            <a:spLocks noChangeShapeType="1"/>
          </p:cNvSpPr>
          <p:nvPr/>
        </p:nvSpPr>
        <p:spPr bwMode="auto">
          <a:xfrm>
            <a:off x="2590800" y="3505200"/>
            <a:ext cx="4572000" cy="0"/>
          </a:xfrm>
          <a:prstGeom prst="line">
            <a:avLst/>
          </a:prstGeom>
          <a:noFill/>
          <a:ln w="9525">
            <a:solidFill>
              <a:schemeClr val="tx1"/>
            </a:solidFill>
            <a:round/>
            <a:headEnd/>
            <a:tailEnd/>
          </a:ln>
          <a:effectLst/>
        </p:spPr>
        <p:txBody>
          <a:bodyPr/>
          <a:lstStyle/>
          <a:p>
            <a:endParaRPr lang="en-US"/>
          </a:p>
        </p:txBody>
      </p:sp>
      <p:sp>
        <p:nvSpPr>
          <p:cNvPr id="14346" name="Arc 10"/>
          <p:cNvSpPr>
            <a:spLocks/>
          </p:cNvSpPr>
          <p:nvPr/>
        </p:nvSpPr>
        <p:spPr bwMode="auto">
          <a:xfrm rot="10800000">
            <a:off x="2667000" y="1676400"/>
            <a:ext cx="2971800" cy="18288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p:spPr>
        <p:txBody>
          <a:bodyPr wrap="none" anchor="ctr"/>
          <a:lstStyle/>
          <a:p>
            <a:endParaRPr lang="en-US"/>
          </a:p>
        </p:txBody>
      </p:sp>
      <p:sp>
        <p:nvSpPr>
          <p:cNvPr id="14347" name="Text Box 11"/>
          <p:cNvSpPr txBox="1">
            <a:spLocks noChangeArrowheads="1"/>
          </p:cNvSpPr>
          <p:nvPr/>
        </p:nvSpPr>
        <p:spPr bwMode="auto">
          <a:xfrm rot="10800000">
            <a:off x="1981200" y="1905000"/>
            <a:ext cx="458788" cy="1295400"/>
          </a:xfrm>
          <a:prstGeom prst="rect">
            <a:avLst/>
          </a:prstGeom>
          <a:solidFill>
            <a:srgbClr val="FF3300"/>
          </a:solidFill>
          <a:ln w="9525">
            <a:noFill/>
            <a:miter lim="800000"/>
            <a:headEnd/>
            <a:tailEnd/>
          </a:ln>
          <a:effectLst/>
        </p:spPr>
        <p:txBody>
          <a:bodyPr vert="eaVert">
            <a:spAutoFit/>
          </a:bodyPr>
          <a:lstStyle/>
          <a:p>
            <a:pPr>
              <a:spcBef>
                <a:spcPct val="50000"/>
              </a:spcBef>
            </a:pPr>
            <a:r>
              <a:rPr lang="en-US"/>
              <a:t>Risk</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r>
              <a:rPr lang="en-US" sz="4000"/>
              <a:t/>
            </a:r>
            <a:br>
              <a:rPr lang="en-US" sz="4000"/>
            </a:br>
            <a:endParaRPr lang="en-US" sz="4000"/>
          </a:p>
        </p:txBody>
      </p:sp>
      <p:sp>
        <p:nvSpPr>
          <p:cNvPr id="15363" name="Rectangle 3"/>
          <p:cNvSpPr>
            <a:spLocks noGrp="1" noChangeArrowheads="1"/>
          </p:cNvSpPr>
          <p:nvPr>
            <p:ph type="body" sz="half" idx="1"/>
          </p:nvPr>
        </p:nvSpPr>
        <p:spPr>
          <a:xfrm>
            <a:off x="762000" y="381000"/>
            <a:ext cx="7848600" cy="6858000"/>
          </a:xfrm>
        </p:spPr>
        <p:txBody>
          <a:bodyPr/>
          <a:lstStyle/>
          <a:p>
            <a:pPr algn="just"/>
            <a:r>
              <a:rPr lang="en-US" sz="2000" dirty="0"/>
              <a:t>Only to increase the number of securities in the portfolio will not diversity the risk. Securities are to be selected carefully. </a:t>
            </a:r>
            <a:endParaRPr lang="en-US" sz="2000" dirty="0" smtClean="0"/>
          </a:p>
          <a:p>
            <a:pPr algn="just"/>
            <a:r>
              <a:rPr lang="en-US" sz="2000" dirty="0" smtClean="0"/>
              <a:t>If </a:t>
            </a:r>
            <a:r>
              <a:rPr lang="en-US" sz="2000" dirty="0"/>
              <a:t>two security returns are less than perfectly correlated, an investor gains through diversification.</a:t>
            </a:r>
          </a:p>
          <a:p>
            <a:r>
              <a:rPr lang="en-US" sz="2000" dirty="0"/>
              <a:t>If two securities M and N are perfectly negatively correlated, total risk will reduce to zero.</a:t>
            </a:r>
          </a:p>
          <a:p>
            <a:r>
              <a:rPr lang="en-US" sz="2000" dirty="0"/>
              <a:t>Suppose return are as follows:</a:t>
            </a:r>
          </a:p>
          <a:p>
            <a:endParaRPr lang="en-US" sz="2000" dirty="0"/>
          </a:p>
          <a:p>
            <a:endParaRPr lang="en-US" sz="1800" dirty="0"/>
          </a:p>
        </p:txBody>
      </p:sp>
      <p:graphicFrame>
        <p:nvGraphicFramePr>
          <p:cNvPr id="15412" name="Group 52"/>
          <p:cNvGraphicFramePr>
            <a:graphicFrameLocks noGrp="1"/>
          </p:cNvGraphicFramePr>
          <p:nvPr>
            <p:ph sz="half" idx="2"/>
          </p:nvPr>
        </p:nvGraphicFramePr>
        <p:xfrm>
          <a:off x="1143000" y="2819400"/>
          <a:ext cx="7543800" cy="2179955"/>
        </p:xfrm>
        <a:graphic>
          <a:graphicData uri="http://schemas.openxmlformats.org/drawingml/2006/table">
            <a:tbl>
              <a:tblPr/>
              <a:tblGrid>
                <a:gridCol w="1447800"/>
                <a:gridCol w="1219200"/>
                <a:gridCol w="1600200"/>
                <a:gridCol w="1371600"/>
                <a:gridCol w="1905000"/>
              </a:tblGrid>
              <a:tr h="2889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t</a:t>
                      </a:r>
                      <a:r>
                        <a:rPr kumimoji="0" lang="en-US" sz="2000" b="0" i="0" u="none" strike="noStrike" cap="none" normalizeH="0" baseline="-2500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t</a:t>
                      </a:r>
                      <a:r>
                        <a:rPr kumimoji="0" lang="en-US" sz="2000" b="0" i="0" u="none" strike="noStrike" cap="none" normalizeH="0" baseline="-2500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t</a:t>
                      </a:r>
                      <a:r>
                        <a:rPr kumimoji="0" lang="en-US" sz="2000" b="0" i="0" u="none" strike="noStrike" cap="none" normalizeH="0" baseline="-25000" smtClean="0">
                          <a:ln>
                            <a:noFill/>
                          </a:ln>
                          <a:solidFill>
                            <a:schemeClr val="tx1"/>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t</a:t>
                      </a:r>
                      <a:r>
                        <a:rPr kumimoji="0" lang="en-US" sz="2000" b="0" i="0" u="none" strike="noStrike" cap="none" normalizeH="0" baseline="-2500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Mean Return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r>
              <a:rPr lang="en-US" sz="4000"/>
              <a:t/>
            </a:r>
            <a:br>
              <a:rPr lang="en-US" sz="4000"/>
            </a:br>
            <a:endParaRPr lang="en-US" sz="4000"/>
          </a:p>
        </p:txBody>
      </p:sp>
      <p:sp>
        <p:nvSpPr>
          <p:cNvPr id="17411" name="Rectangle 3"/>
          <p:cNvSpPr>
            <a:spLocks noGrp="1" noChangeArrowheads="1"/>
          </p:cNvSpPr>
          <p:nvPr>
            <p:ph idx="1"/>
          </p:nvPr>
        </p:nvSpPr>
        <p:spPr/>
        <p:txBody>
          <a:bodyPr/>
          <a:lstStyle/>
          <a:p>
            <a:pPr>
              <a:lnSpc>
                <a:spcPct val="90000"/>
              </a:lnSpc>
            </a:pPr>
            <a:endParaRPr lang="en-US" sz="2000"/>
          </a:p>
          <a:p>
            <a:pPr>
              <a:lnSpc>
                <a:spcPct val="90000"/>
              </a:lnSpc>
            </a:pPr>
            <a:endParaRPr lang="en-US" sz="2000"/>
          </a:p>
          <a:p>
            <a:pPr>
              <a:lnSpc>
                <a:spcPct val="90000"/>
              </a:lnSpc>
            </a:pPr>
            <a:endParaRPr lang="en-US" sz="2000"/>
          </a:p>
          <a:p>
            <a:pPr>
              <a:lnSpc>
                <a:spcPct val="90000"/>
              </a:lnSpc>
            </a:pPr>
            <a:r>
              <a:rPr lang="en-US" sz="2000"/>
              <a:t>20%                                                              M</a:t>
            </a:r>
          </a:p>
          <a:p>
            <a:pPr>
              <a:lnSpc>
                <a:spcPct val="90000"/>
              </a:lnSpc>
            </a:pPr>
            <a:endParaRPr lang="en-US" sz="2000"/>
          </a:p>
          <a:p>
            <a:pPr>
              <a:lnSpc>
                <a:spcPct val="90000"/>
              </a:lnSpc>
            </a:pPr>
            <a:r>
              <a:rPr lang="en-US" sz="2000"/>
              <a:t>10%                                                              N</a:t>
            </a:r>
          </a:p>
          <a:p>
            <a:pPr>
              <a:lnSpc>
                <a:spcPct val="90000"/>
              </a:lnSpc>
            </a:pPr>
            <a:endParaRPr lang="en-US" sz="2000"/>
          </a:p>
          <a:p>
            <a:pPr>
              <a:lnSpc>
                <a:spcPct val="90000"/>
              </a:lnSpc>
            </a:pPr>
            <a:endParaRPr lang="en-US" sz="2000"/>
          </a:p>
          <a:p>
            <a:pPr>
              <a:lnSpc>
                <a:spcPct val="90000"/>
              </a:lnSpc>
            </a:pPr>
            <a:r>
              <a:rPr lang="en-US" sz="2000"/>
              <a:t>Figure 2</a:t>
            </a:r>
          </a:p>
          <a:p>
            <a:pPr>
              <a:lnSpc>
                <a:spcPct val="90000"/>
              </a:lnSpc>
            </a:pPr>
            <a:r>
              <a:rPr lang="en-US" sz="2000"/>
              <a:t>If   r = -1 (perfectly negatively correlated), risk is completely eliminated  (σ = 0)</a:t>
            </a:r>
          </a:p>
          <a:p>
            <a:pPr>
              <a:lnSpc>
                <a:spcPct val="90000"/>
              </a:lnSpc>
            </a:pPr>
            <a:r>
              <a:rPr lang="en-US" sz="2000"/>
              <a:t>If  r = 1,  risk can not be diversified away </a:t>
            </a:r>
          </a:p>
          <a:p>
            <a:pPr>
              <a:lnSpc>
                <a:spcPct val="90000"/>
              </a:lnSpc>
            </a:pPr>
            <a:r>
              <a:rPr lang="en-US" sz="2000"/>
              <a:t>If  r &lt; 1  risk will be diversified away to some extent.</a:t>
            </a:r>
          </a:p>
        </p:txBody>
      </p:sp>
      <p:sp>
        <p:nvSpPr>
          <p:cNvPr id="17412" name="Line 4"/>
          <p:cNvSpPr>
            <a:spLocks noChangeShapeType="1"/>
          </p:cNvSpPr>
          <p:nvPr/>
        </p:nvSpPr>
        <p:spPr bwMode="auto">
          <a:xfrm>
            <a:off x="1371600" y="1905000"/>
            <a:ext cx="0" cy="2133600"/>
          </a:xfrm>
          <a:prstGeom prst="line">
            <a:avLst/>
          </a:prstGeom>
          <a:noFill/>
          <a:ln w="9525">
            <a:solidFill>
              <a:schemeClr val="tx1"/>
            </a:solidFill>
            <a:round/>
            <a:headEnd/>
            <a:tailEnd/>
          </a:ln>
          <a:effectLst/>
        </p:spPr>
        <p:txBody>
          <a:bodyPr/>
          <a:lstStyle/>
          <a:p>
            <a:endParaRPr lang="en-US"/>
          </a:p>
        </p:txBody>
      </p:sp>
      <p:sp>
        <p:nvSpPr>
          <p:cNvPr id="17413" name="Line 5"/>
          <p:cNvSpPr>
            <a:spLocks noChangeShapeType="1"/>
          </p:cNvSpPr>
          <p:nvPr/>
        </p:nvSpPr>
        <p:spPr bwMode="auto">
          <a:xfrm>
            <a:off x="1371600" y="4038600"/>
            <a:ext cx="4800600" cy="0"/>
          </a:xfrm>
          <a:prstGeom prst="line">
            <a:avLst/>
          </a:prstGeom>
          <a:noFill/>
          <a:ln w="9525">
            <a:solidFill>
              <a:schemeClr val="tx1"/>
            </a:solidFill>
            <a:round/>
            <a:headEnd/>
            <a:tailEnd/>
          </a:ln>
          <a:effectLst/>
        </p:spPr>
        <p:txBody>
          <a:bodyPr/>
          <a:lstStyle/>
          <a:p>
            <a:endParaRPr lang="en-US"/>
          </a:p>
        </p:txBody>
      </p:sp>
      <p:sp>
        <p:nvSpPr>
          <p:cNvPr id="17414" name="Line 6"/>
          <p:cNvSpPr>
            <a:spLocks noChangeShapeType="1"/>
          </p:cNvSpPr>
          <p:nvPr/>
        </p:nvSpPr>
        <p:spPr bwMode="auto">
          <a:xfrm>
            <a:off x="1371600" y="3124200"/>
            <a:ext cx="4800600" cy="0"/>
          </a:xfrm>
          <a:prstGeom prst="line">
            <a:avLst/>
          </a:prstGeom>
          <a:noFill/>
          <a:ln w="9525">
            <a:solidFill>
              <a:schemeClr val="tx1"/>
            </a:solidFill>
            <a:round/>
            <a:headEnd/>
            <a:tailEnd/>
          </a:ln>
          <a:effectLst/>
        </p:spPr>
        <p:txBody>
          <a:bodyPr/>
          <a:lstStyle/>
          <a:p>
            <a:endParaRPr lang="en-US"/>
          </a:p>
        </p:txBody>
      </p:sp>
      <p:sp>
        <p:nvSpPr>
          <p:cNvPr id="17415" name="Line 7"/>
          <p:cNvSpPr>
            <a:spLocks noChangeShapeType="1"/>
          </p:cNvSpPr>
          <p:nvPr/>
        </p:nvSpPr>
        <p:spPr bwMode="auto">
          <a:xfrm>
            <a:off x="1828800" y="2667000"/>
            <a:ext cx="914400" cy="990600"/>
          </a:xfrm>
          <a:prstGeom prst="line">
            <a:avLst/>
          </a:prstGeom>
          <a:noFill/>
          <a:ln w="9525">
            <a:solidFill>
              <a:schemeClr val="accent2"/>
            </a:solidFill>
            <a:round/>
            <a:headEnd/>
            <a:tailEnd/>
          </a:ln>
          <a:effectLst/>
        </p:spPr>
        <p:txBody>
          <a:bodyPr/>
          <a:lstStyle/>
          <a:p>
            <a:endParaRPr lang="en-US"/>
          </a:p>
        </p:txBody>
      </p:sp>
      <p:sp>
        <p:nvSpPr>
          <p:cNvPr id="17416" name="Line 8"/>
          <p:cNvSpPr>
            <a:spLocks noChangeShapeType="1"/>
          </p:cNvSpPr>
          <p:nvPr/>
        </p:nvSpPr>
        <p:spPr bwMode="auto">
          <a:xfrm flipV="1">
            <a:off x="2743200" y="2590800"/>
            <a:ext cx="1752600" cy="1066800"/>
          </a:xfrm>
          <a:prstGeom prst="line">
            <a:avLst/>
          </a:prstGeom>
          <a:noFill/>
          <a:ln w="9525">
            <a:solidFill>
              <a:schemeClr val="accent2"/>
            </a:solidFill>
            <a:round/>
            <a:headEnd/>
            <a:tailEnd/>
          </a:ln>
          <a:effectLst/>
        </p:spPr>
        <p:txBody>
          <a:bodyPr/>
          <a:lstStyle/>
          <a:p>
            <a:endParaRPr lang="en-US"/>
          </a:p>
        </p:txBody>
      </p:sp>
      <p:sp>
        <p:nvSpPr>
          <p:cNvPr id="17417" name="Line 9"/>
          <p:cNvSpPr>
            <a:spLocks noChangeShapeType="1"/>
          </p:cNvSpPr>
          <p:nvPr/>
        </p:nvSpPr>
        <p:spPr bwMode="auto">
          <a:xfrm>
            <a:off x="4495800" y="2590800"/>
            <a:ext cx="1143000" cy="1066800"/>
          </a:xfrm>
          <a:prstGeom prst="line">
            <a:avLst/>
          </a:prstGeom>
          <a:noFill/>
          <a:ln w="9525">
            <a:solidFill>
              <a:schemeClr val="accent2"/>
            </a:solidFill>
            <a:round/>
            <a:headEnd/>
            <a:tailEnd/>
          </a:ln>
          <a:effectLst/>
        </p:spPr>
        <p:txBody>
          <a:bodyPr/>
          <a:lstStyle/>
          <a:p>
            <a:endParaRPr lang="en-US"/>
          </a:p>
        </p:txBody>
      </p:sp>
      <p:sp>
        <p:nvSpPr>
          <p:cNvPr id="17418" name="Line 10"/>
          <p:cNvSpPr>
            <a:spLocks noChangeShapeType="1"/>
          </p:cNvSpPr>
          <p:nvPr/>
        </p:nvSpPr>
        <p:spPr bwMode="auto">
          <a:xfrm>
            <a:off x="1828800" y="3581400"/>
            <a:ext cx="0" cy="0"/>
          </a:xfrm>
          <a:prstGeom prst="line">
            <a:avLst/>
          </a:prstGeom>
          <a:noFill/>
          <a:ln w="9525">
            <a:solidFill>
              <a:schemeClr val="tx1"/>
            </a:solidFill>
            <a:round/>
            <a:headEnd/>
            <a:tailEnd/>
          </a:ln>
          <a:effectLst/>
        </p:spPr>
        <p:txBody>
          <a:bodyPr/>
          <a:lstStyle/>
          <a:p>
            <a:endParaRPr lang="en-US"/>
          </a:p>
        </p:txBody>
      </p:sp>
      <p:sp>
        <p:nvSpPr>
          <p:cNvPr id="17419" name="Line 11"/>
          <p:cNvSpPr>
            <a:spLocks noChangeShapeType="1"/>
          </p:cNvSpPr>
          <p:nvPr/>
        </p:nvSpPr>
        <p:spPr bwMode="auto">
          <a:xfrm flipV="1">
            <a:off x="1752600" y="2590800"/>
            <a:ext cx="1219200" cy="914400"/>
          </a:xfrm>
          <a:prstGeom prst="line">
            <a:avLst/>
          </a:prstGeom>
          <a:noFill/>
          <a:ln w="9525">
            <a:solidFill>
              <a:srgbClr val="FF3300"/>
            </a:solidFill>
            <a:round/>
            <a:headEnd/>
            <a:tailEnd/>
          </a:ln>
          <a:effectLst/>
        </p:spPr>
        <p:txBody>
          <a:bodyPr/>
          <a:lstStyle/>
          <a:p>
            <a:endParaRPr lang="en-US"/>
          </a:p>
        </p:txBody>
      </p:sp>
      <p:sp>
        <p:nvSpPr>
          <p:cNvPr id="17420" name="Line 12"/>
          <p:cNvSpPr>
            <a:spLocks noChangeShapeType="1"/>
          </p:cNvSpPr>
          <p:nvPr/>
        </p:nvSpPr>
        <p:spPr bwMode="auto">
          <a:xfrm>
            <a:off x="2971800" y="2590800"/>
            <a:ext cx="1371600" cy="1143000"/>
          </a:xfrm>
          <a:prstGeom prst="line">
            <a:avLst/>
          </a:prstGeom>
          <a:noFill/>
          <a:ln w="9525">
            <a:solidFill>
              <a:srgbClr val="FF3300"/>
            </a:solidFill>
            <a:round/>
            <a:headEnd/>
            <a:tailEnd/>
          </a:ln>
          <a:effectLst/>
        </p:spPr>
        <p:txBody>
          <a:bodyPr/>
          <a:lstStyle/>
          <a:p>
            <a:endParaRPr lang="en-US"/>
          </a:p>
        </p:txBody>
      </p:sp>
      <p:sp>
        <p:nvSpPr>
          <p:cNvPr id="17421" name="Line 13"/>
          <p:cNvSpPr>
            <a:spLocks noChangeShapeType="1"/>
          </p:cNvSpPr>
          <p:nvPr/>
        </p:nvSpPr>
        <p:spPr bwMode="auto">
          <a:xfrm flipV="1">
            <a:off x="4343400" y="2514600"/>
            <a:ext cx="1371600" cy="1219200"/>
          </a:xfrm>
          <a:prstGeom prst="line">
            <a:avLst/>
          </a:prstGeom>
          <a:noFill/>
          <a:ln w="9525">
            <a:solidFill>
              <a:srgbClr val="FF3300"/>
            </a:solidFill>
            <a:round/>
            <a:headEnd/>
            <a:tailEnd/>
          </a:ln>
          <a:effectLst/>
        </p:spPr>
        <p:txBody>
          <a:bodyPr/>
          <a:lstStyle/>
          <a:p>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fontScale="90000"/>
          </a:bodyPr>
          <a:lstStyle/>
          <a:p>
            <a:r>
              <a:rPr lang="en-US" sz="4000" dirty="0"/>
              <a:t/>
            </a:r>
            <a:br>
              <a:rPr lang="en-US" sz="4000" dirty="0"/>
            </a:br>
            <a:r>
              <a:rPr lang="en-US" sz="4000" dirty="0" smtClean="0"/>
              <a:t/>
            </a:r>
            <a:br>
              <a:rPr lang="en-US" sz="4000"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a:t/>
            </a:r>
            <a:br>
              <a:rPr lang="en-US" sz="4000" dirty="0"/>
            </a:br>
            <a:r>
              <a:rPr lang="en-US" dirty="0" smtClean="0"/>
              <a:t>TWO IMPORTANT FINDINGS:</a:t>
            </a:r>
            <a:br>
              <a:rPr lang="en-US" dirty="0" smtClean="0"/>
            </a:br>
            <a:endParaRPr lang="en-US" sz="4000" dirty="0"/>
          </a:p>
        </p:txBody>
      </p:sp>
      <p:sp>
        <p:nvSpPr>
          <p:cNvPr id="59395" name="Rectangle 3"/>
          <p:cNvSpPr>
            <a:spLocks noGrp="1" noChangeArrowheads="1"/>
          </p:cNvSpPr>
          <p:nvPr>
            <p:ph idx="1"/>
          </p:nvPr>
        </p:nvSpPr>
        <p:spPr/>
        <p:txBody>
          <a:bodyPr/>
          <a:lstStyle/>
          <a:p>
            <a:pPr algn="just"/>
            <a:r>
              <a:rPr lang="en-US" dirty="0"/>
              <a:t>More number of securities will reduce portfolio risk</a:t>
            </a:r>
          </a:p>
          <a:p>
            <a:pPr algn="just"/>
            <a:r>
              <a:rPr lang="en-US" dirty="0"/>
              <a:t>Securities should not be perfectly correlated.</a:t>
            </a:r>
            <a:endParaRPr lang="en-US" baseline="-25000" dirty="0"/>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4"/>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gn="l"/>
            <a:r>
              <a:rPr lang="en-US" sz="2800" smtClean="0"/>
              <a:t>Risks associated with investments</a:t>
            </a:r>
          </a:p>
        </p:txBody>
      </p:sp>
      <p:sp>
        <p:nvSpPr>
          <p:cNvPr id="36867" name="Slide Number Placeholder 3"/>
          <p:cNvSpPr>
            <a:spLocks noGrp="1"/>
          </p:cNvSpPr>
          <p:nvPr>
            <p:ph type="sldNum" sz="quarter" idx="12"/>
          </p:nvPr>
        </p:nvSpPr>
        <p:spPr bwMode="auto">
          <a:xfrm>
            <a:off x="0" y="6477000"/>
            <a:ext cx="2362200" cy="381000"/>
          </a:xfrm>
          <a:noFill/>
          <a:ln>
            <a:miter lim="800000"/>
            <a:headEnd/>
            <a:tailEnd/>
          </a:ln>
        </p:spPr>
        <p:txBody>
          <a:bodyPr vert="horz" wrap="square" lIns="91440" tIns="45720" rIns="91440" bIns="45720" numCol="1" anchor="t" anchorCtr="0" compatLnSpc="1">
            <a:prstTxWarp prst="textNoShape">
              <a:avLst/>
            </a:prstTxWarp>
          </a:bodyPr>
          <a:lstStyle/>
          <a:p>
            <a:r>
              <a:rPr lang="en-US" smtClean="0"/>
              <a:t>1– </a:t>
            </a:r>
            <a:fld id="{A6B792A4-F13B-4808-9054-06D066FEADF3}" type="slidenum">
              <a:rPr lang="en-US" smtClean="0"/>
              <a:pPr/>
              <a:t>4</a:t>
            </a:fld>
            <a:endParaRPr lang="en-US" smtClean="0"/>
          </a:p>
        </p:txBody>
      </p:sp>
      <p:graphicFrame>
        <p:nvGraphicFramePr>
          <p:cNvPr id="6" name="Diagram 5"/>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3200" b="1">
                <a:latin typeface="Bell MT" pitchFamily="18" charset="0"/>
              </a:rPr>
              <a:t>Returns distribution for two perfectly negatively correlated stocks (</a:t>
            </a:r>
            <a:r>
              <a:rPr lang="el-GR" sz="3200" b="1">
                <a:latin typeface="Bell MT" pitchFamily="18" charset="0"/>
              </a:rPr>
              <a:t>ρ</a:t>
            </a:r>
            <a:r>
              <a:rPr lang="en-US" sz="3200" b="1">
                <a:latin typeface="Bell MT" pitchFamily="18" charset="0"/>
              </a:rPr>
              <a:t> = -1.0)</a:t>
            </a:r>
            <a:endParaRPr lang="el-GR" sz="3200" b="1">
              <a:latin typeface="Bell MT" pitchFamily="18" charset="0"/>
            </a:endParaRPr>
          </a:p>
        </p:txBody>
      </p:sp>
      <p:sp>
        <p:nvSpPr>
          <p:cNvPr id="45059" name="Rectangle 3"/>
          <p:cNvSpPr>
            <a:spLocks noChangeArrowheads="1"/>
          </p:cNvSpPr>
          <p:nvPr/>
        </p:nvSpPr>
        <p:spPr bwMode="auto">
          <a:xfrm>
            <a:off x="3160713" y="5373688"/>
            <a:ext cx="550862" cy="396875"/>
          </a:xfrm>
          <a:prstGeom prst="rect">
            <a:avLst/>
          </a:prstGeom>
          <a:noFill/>
          <a:ln w="9525">
            <a:noFill/>
            <a:miter lim="800000"/>
            <a:headEnd/>
            <a:tailEnd/>
          </a:ln>
          <a:effectLst/>
        </p:spPr>
        <p:txBody>
          <a:bodyPr wrap="none" lIns="92075" tIns="46038" rIns="92075" bIns="46038">
            <a:spAutoFit/>
          </a:bodyPr>
          <a:lstStyle/>
          <a:p>
            <a:pPr algn="l"/>
            <a:r>
              <a:rPr lang="en-US" sz="2000" b="1"/>
              <a:t>-10</a:t>
            </a:r>
          </a:p>
        </p:txBody>
      </p:sp>
      <p:sp>
        <p:nvSpPr>
          <p:cNvPr id="45060" name="Rectangle 4"/>
          <p:cNvSpPr>
            <a:spLocks noChangeArrowheads="1"/>
          </p:cNvSpPr>
          <p:nvPr/>
        </p:nvSpPr>
        <p:spPr bwMode="auto">
          <a:xfrm>
            <a:off x="3236913" y="3544888"/>
            <a:ext cx="466725" cy="396875"/>
          </a:xfrm>
          <a:prstGeom prst="rect">
            <a:avLst/>
          </a:prstGeom>
          <a:noFill/>
          <a:ln w="9525">
            <a:noFill/>
            <a:miter lim="800000"/>
            <a:headEnd/>
            <a:tailEnd/>
          </a:ln>
          <a:effectLst/>
        </p:spPr>
        <p:txBody>
          <a:bodyPr wrap="none" lIns="92075" tIns="46038" rIns="92075" bIns="46038">
            <a:spAutoFit/>
          </a:bodyPr>
          <a:lstStyle/>
          <a:p>
            <a:pPr algn="l"/>
            <a:r>
              <a:rPr lang="en-US" sz="2000" b="1"/>
              <a:t>15</a:t>
            </a:r>
          </a:p>
        </p:txBody>
      </p:sp>
      <p:sp>
        <p:nvSpPr>
          <p:cNvPr id="45061" name="Rectangle 5"/>
          <p:cNvSpPr>
            <a:spLocks noChangeArrowheads="1"/>
          </p:cNvSpPr>
          <p:nvPr/>
        </p:nvSpPr>
        <p:spPr bwMode="auto">
          <a:xfrm>
            <a:off x="5867400" y="3544888"/>
            <a:ext cx="466725" cy="396875"/>
          </a:xfrm>
          <a:prstGeom prst="rect">
            <a:avLst/>
          </a:prstGeom>
          <a:noFill/>
          <a:ln w="9525">
            <a:noFill/>
            <a:miter lim="800000"/>
            <a:headEnd/>
            <a:tailEnd/>
          </a:ln>
          <a:effectLst/>
        </p:spPr>
        <p:txBody>
          <a:bodyPr wrap="none" lIns="92075" tIns="46038" rIns="92075" bIns="46038">
            <a:spAutoFit/>
          </a:bodyPr>
          <a:lstStyle/>
          <a:p>
            <a:pPr algn="l"/>
            <a:r>
              <a:rPr lang="en-US" sz="2000" b="1"/>
              <a:t>15</a:t>
            </a:r>
          </a:p>
        </p:txBody>
      </p:sp>
      <p:sp>
        <p:nvSpPr>
          <p:cNvPr id="45062" name="Rectangle 6"/>
          <p:cNvSpPr>
            <a:spLocks noChangeArrowheads="1"/>
          </p:cNvSpPr>
          <p:nvPr/>
        </p:nvSpPr>
        <p:spPr bwMode="auto">
          <a:xfrm>
            <a:off x="3236913" y="2859088"/>
            <a:ext cx="466725" cy="396875"/>
          </a:xfrm>
          <a:prstGeom prst="rect">
            <a:avLst/>
          </a:prstGeom>
          <a:noFill/>
          <a:ln w="9525">
            <a:noFill/>
            <a:miter lim="800000"/>
            <a:headEnd/>
            <a:tailEnd/>
          </a:ln>
          <a:effectLst/>
        </p:spPr>
        <p:txBody>
          <a:bodyPr wrap="none" lIns="92075" tIns="46038" rIns="92075" bIns="46038">
            <a:spAutoFit/>
          </a:bodyPr>
          <a:lstStyle/>
          <a:p>
            <a:pPr algn="l"/>
            <a:r>
              <a:rPr lang="en-US" sz="2000" b="1"/>
              <a:t>25</a:t>
            </a:r>
          </a:p>
        </p:txBody>
      </p:sp>
      <p:sp>
        <p:nvSpPr>
          <p:cNvPr id="45063" name="Rectangle 7"/>
          <p:cNvSpPr>
            <a:spLocks noChangeArrowheads="1"/>
          </p:cNvSpPr>
          <p:nvPr/>
        </p:nvSpPr>
        <p:spPr bwMode="auto">
          <a:xfrm>
            <a:off x="5867400" y="2859088"/>
            <a:ext cx="466725" cy="396875"/>
          </a:xfrm>
          <a:prstGeom prst="rect">
            <a:avLst/>
          </a:prstGeom>
          <a:noFill/>
          <a:ln w="9525">
            <a:noFill/>
            <a:miter lim="800000"/>
            <a:headEnd/>
            <a:tailEnd/>
          </a:ln>
          <a:effectLst/>
        </p:spPr>
        <p:txBody>
          <a:bodyPr wrap="none" lIns="92075" tIns="46038" rIns="92075" bIns="46038">
            <a:spAutoFit/>
          </a:bodyPr>
          <a:lstStyle/>
          <a:p>
            <a:pPr algn="l"/>
            <a:r>
              <a:rPr lang="en-US" sz="2000" b="1"/>
              <a:t>25</a:t>
            </a:r>
          </a:p>
        </p:txBody>
      </p:sp>
      <p:grpSp>
        <p:nvGrpSpPr>
          <p:cNvPr id="2" name="Group 8"/>
          <p:cNvGrpSpPr>
            <a:grpSpLocks/>
          </p:cNvGrpSpPr>
          <p:nvPr/>
        </p:nvGrpSpPr>
        <p:grpSpPr bwMode="auto">
          <a:xfrm>
            <a:off x="417513" y="2279650"/>
            <a:ext cx="2782887" cy="3490913"/>
            <a:chOff x="263" y="1436"/>
            <a:chExt cx="1753" cy="2199"/>
          </a:xfrm>
        </p:grpSpPr>
        <p:sp>
          <p:nvSpPr>
            <p:cNvPr id="45065" name="Line 9"/>
            <p:cNvSpPr>
              <a:spLocks noChangeShapeType="1"/>
            </p:cNvSpPr>
            <p:nvPr/>
          </p:nvSpPr>
          <p:spPr bwMode="auto">
            <a:xfrm>
              <a:off x="609" y="1879"/>
              <a:ext cx="0" cy="172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5066" name="Line 10"/>
            <p:cNvSpPr>
              <a:spLocks noChangeShapeType="1"/>
            </p:cNvSpPr>
            <p:nvPr/>
          </p:nvSpPr>
          <p:spPr bwMode="auto">
            <a:xfrm>
              <a:off x="625" y="2880"/>
              <a:ext cx="1391"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5067" name="Rectangle 11"/>
            <p:cNvSpPr>
              <a:spLocks noChangeArrowheads="1"/>
            </p:cNvSpPr>
            <p:nvPr/>
          </p:nvSpPr>
          <p:spPr bwMode="auto">
            <a:xfrm>
              <a:off x="311" y="1801"/>
              <a:ext cx="294" cy="250"/>
            </a:xfrm>
            <a:prstGeom prst="rect">
              <a:avLst/>
            </a:prstGeom>
            <a:noFill/>
            <a:ln w="9525">
              <a:noFill/>
              <a:miter lim="800000"/>
              <a:headEnd/>
              <a:tailEnd/>
            </a:ln>
            <a:effectLst/>
          </p:spPr>
          <p:txBody>
            <a:bodyPr wrap="none" lIns="92075" tIns="46038" rIns="92075" bIns="46038">
              <a:spAutoFit/>
            </a:bodyPr>
            <a:lstStyle/>
            <a:p>
              <a:pPr algn="l"/>
              <a:r>
                <a:rPr lang="en-US" sz="2000" b="1"/>
                <a:t>25</a:t>
              </a:r>
            </a:p>
          </p:txBody>
        </p:sp>
        <p:sp>
          <p:nvSpPr>
            <p:cNvPr id="45068" name="Rectangle 12"/>
            <p:cNvSpPr>
              <a:spLocks noChangeArrowheads="1"/>
            </p:cNvSpPr>
            <p:nvPr/>
          </p:nvSpPr>
          <p:spPr bwMode="auto">
            <a:xfrm>
              <a:off x="311" y="2281"/>
              <a:ext cx="294" cy="250"/>
            </a:xfrm>
            <a:prstGeom prst="rect">
              <a:avLst/>
            </a:prstGeom>
            <a:noFill/>
            <a:ln w="9525">
              <a:noFill/>
              <a:miter lim="800000"/>
              <a:headEnd/>
              <a:tailEnd/>
            </a:ln>
            <a:effectLst/>
          </p:spPr>
          <p:txBody>
            <a:bodyPr wrap="none" lIns="92075" tIns="46038" rIns="92075" bIns="46038">
              <a:spAutoFit/>
            </a:bodyPr>
            <a:lstStyle/>
            <a:p>
              <a:pPr algn="l"/>
              <a:r>
                <a:rPr lang="en-US" sz="2000" b="1"/>
                <a:t>15</a:t>
              </a:r>
            </a:p>
          </p:txBody>
        </p:sp>
        <p:sp>
          <p:nvSpPr>
            <p:cNvPr id="45069" name="Rectangle 13"/>
            <p:cNvSpPr>
              <a:spLocks noChangeArrowheads="1"/>
            </p:cNvSpPr>
            <p:nvPr/>
          </p:nvSpPr>
          <p:spPr bwMode="auto">
            <a:xfrm>
              <a:off x="359" y="2761"/>
              <a:ext cx="205" cy="250"/>
            </a:xfrm>
            <a:prstGeom prst="rect">
              <a:avLst/>
            </a:prstGeom>
            <a:noFill/>
            <a:ln w="9525">
              <a:noFill/>
              <a:miter lim="800000"/>
              <a:headEnd/>
              <a:tailEnd/>
            </a:ln>
            <a:effectLst/>
          </p:spPr>
          <p:txBody>
            <a:bodyPr wrap="none" lIns="92075" tIns="46038" rIns="92075" bIns="46038">
              <a:spAutoFit/>
            </a:bodyPr>
            <a:lstStyle/>
            <a:p>
              <a:pPr algn="l"/>
              <a:r>
                <a:rPr lang="en-US" sz="2000" b="1"/>
                <a:t>0</a:t>
              </a:r>
            </a:p>
          </p:txBody>
        </p:sp>
        <p:sp>
          <p:nvSpPr>
            <p:cNvPr id="45070" name="Rectangle 14"/>
            <p:cNvSpPr>
              <a:spLocks noChangeArrowheads="1"/>
            </p:cNvSpPr>
            <p:nvPr/>
          </p:nvSpPr>
          <p:spPr bwMode="auto">
            <a:xfrm>
              <a:off x="263" y="3385"/>
              <a:ext cx="347" cy="250"/>
            </a:xfrm>
            <a:prstGeom prst="rect">
              <a:avLst/>
            </a:prstGeom>
            <a:noFill/>
            <a:ln w="9525">
              <a:noFill/>
              <a:miter lim="800000"/>
              <a:headEnd/>
              <a:tailEnd/>
            </a:ln>
            <a:effectLst/>
          </p:spPr>
          <p:txBody>
            <a:bodyPr wrap="none" lIns="92075" tIns="46038" rIns="92075" bIns="46038">
              <a:spAutoFit/>
            </a:bodyPr>
            <a:lstStyle/>
            <a:p>
              <a:pPr algn="l"/>
              <a:r>
                <a:rPr lang="en-US" sz="2000" b="1"/>
                <a:t>-10</a:t>
              </a:r>
            </a:p>
          </p:txBody>
        </p:sp>
        <p:sp>
          <p:nvSpPr>
            <p:cNvPr id="45071" name="Line 15"/>
            <p:cNvSpPr>
              <a:spLocks noChangeShapeType="1"/>
            </p:cNvSpPr>
            <p:nvPr/>
          </p:nvSpPr>
          <p:spPr bwMode="auto">
            <a:xfrm>
              <a:off x="610" y="2406"/>
              <a:ext cx="1295" cy="0"/>
            </a:xfrm>
            <a:prstGeom prst="line">
              <a:avLst/>
            </a:prstGeom>
            <a:noFill/>
            <a:ln w="25400">
              <a:solidFill>
                <a:schemeClr val="tx1"/>
              </a:solidFill>
              <a:prstDash val="lgDash"/>
              <a:round/>
              <a:headEnd type="none" w="sm" len="sm"/>
              <a:tailEnd type="none" w="sm" len="sm"/>
            </a:ln>
            <a:effectLst/>
          </p:spPr>
          <p:txBody>
            <a:bodyPr wrap="none" anchor="ctr"/>
            <a:lstStyle/>
            <a:p>
              <a:endParaRPr lang="en-US"/>
            </a:p>
          </p:txBody>
        </p:sp>
        <p:sp>
          <p:nvSpPr>
            <p:cNvPr id="45072" name="Rectangle 16"/>
            <p:cNvSpPr>
              <a:spLocks noChangeArrowheads="1"/>
            </p:cNvSpPr>
            <p:nvPr/>
          </p:nvSpPr>
          <p:spPr bwMode="auto">
            <a:xfrm>
              <a:off x="887" y="1436"/>
              <a:ext cx="873" cy="288"/>
            </a:xfrm>
            <a:prstGeom prst="rect">
              <a:avLst/>
            </a:prstGeom>
            <a:noFill/>
            <a:ln w="9525">
              <a:noFill/>
              <a:miter lim="800000"/>
              <a:headEnd/>
              <a:tailEnd/>
            </a:ln>
            <a:effectLst/>
          </p:spPr>
          <p:txBody>
            <a:bodyPr wrap="none" lIns="92075" tIns="46038" rIns="92075" bIns="46038">
              <a:spAutoFit/>
            </a:bodyPr>
            <a:lstStyle/>
            <a:p>
              <a:pPr algn="l"/>
              <a:r>
                <a:rPr lang="en-US" sz="2400" b="1"/>
                <a:t>Stock W</a:t>
              </a:r>
            </a:p>
          </p:txBody>
        </p:sp>
        <p:sp>
          <p:nvSpPr>
            <p:cNvPr id="45073" name="Line 17"/>
            <p:cNvSpPr>
              <a:spLocks noChangeShapeType="1"/>
            </p:cNvSpPr>
            <p:nvPr/>
          </p:nvSpPr>
          <p:spPr bwMode="auto">
            <a:xfrm>
              <a:off x="607" y="1879"/>
              <a:ext cx="386" cy="1727"/>
            </a:xfrm>
            <a:prstGeom prst="line">
              <a:avLst/>
            </a:prstGeom>
            <a:noFill/>
            <a:ln w="25400">
              <a:solidFill>
                <a:schemeClr val="hlink"/>
              </a:solidFill>
              <a:round/>
              <a:headEnd type="none" w="sm" len="sm"/>
              <a:tailEnd type="none" w="sm" len="sm"/>
            </a:ln>
            <a:effectLst/>
          </p:spPr>
          <p:txBody>
            <a:bodyPr wrap="none" anchor="ctr"/>
            <a:lstStyle/>
            <a:p>
              <a:endParaRPr lang="en-US"/>
            </a:p>
          </p:txBody>
        </p:sp>
        <p:sp>
          <p:nvSpPr>
            <p:cNvPr id="45074" name="Line 18"/>
            <p:cNvSpPr>
              <a:spLocks noChangeShapeType="1"/>
            </p:cNvSpPr>
            <p:nvPr/>
          </p:nvSpPr>
          <p:spPr bwMode="auto">
            <a:xfrm flipH="1">
              <a:off x="994" y="1831"/>
              <a:ext cx="287" cy="1775"/>
            </a:xfrm>
            <a:prstGeom prst="line">
              <a:avLst/>
            </a:prstGeom>
            <a:noFill/>
            <a:ln w="25400">
              <a:solidFill>
                <a:schemeClr val="hlink"/>
              </a:solidFill>
              <a:round/>
              <a:headEnd type="none" w="sm" len="sm"/>
              <a:tailEnd type="none" w="sm" len="sm"/>
            </a:ln>
            <a:effectLst/>
          </p:spPr>
          <p:txBody>
            <a:bodyPr wrap="none" anchor="ctr"/>
            <a:lstStyle/>
            <a:p>
              <a:endParaRPr lang="en-US"/>
            </a:p>
          </p:txBody>
        </p:sp>
        <p:sp>
          <p:nvSpPr>
            <p:cNvPr id="45075" name="Line 19"/>
            <p:cNvSpPr>
              <a:spLocks noChangeShapeType="1"/>
            </p:cNvSpPr>
            <p:nvPr/>
          </p:nvSpPr>
          <p:spPr bwMode="auto">
            <a:xfrm>
              <a:off x="1288" y="1837"/>
              <a:ext cx="287" cy="1295"/>
            </a:xfrm>
            <a:prstGeom prst="line">
              <a:avLst/>
            </a:prstGeom>
            <a:noFill/>
            <a:ln w="25400">
              <a:solidFill>
                <a:schemeClr val="hlink"/>
              </a:solidFill>
              <a:round/>
              <a:headEnd type="none" w="sm" len="sm"/>
              <a:tailEnd type="none" w="sm" len="sm"/>
            </a:ln>
            <a:effectLst/>
          </p:spPr>
          <p:txBody>
            <a:bodyPr wrap="none" anchor="ctr"/>
            <a:lstStyle/>
            <a:p>
              <a:endParaRPr lang="en-US"/>
            </a:p>
          </p:txBody>
        </p:sp>
        <p:sp>
          <p:nvSpPr>
            <p:cNvPr id="45076" name="Line 20"/>
            <p:cNvSpPr>
              <a:spLocks noChangeShapeType="1"/>
            </p:cNvSpPr>
            <p:nvPr/>
          </p:nvSpPr>
          <p:spPr bwMode="auto">
            <a:xfrm flipH="1">
              <a:off x="1576" y="2401"/>
              <a:ext cx="317" cy="731"/>
            </a:xfrm>
            <a:prstGeom prst="line">
              <a:avLst/>
            </a:prstGeom>
            <a:noFill/>
            <a:ln w="25400">
              <a:solidFill>
                <a:schemeClr val="hlink"/>
              </a:solidFill>
              <a:round/>
              <a:headEnd type="none" w="sm" len="sm"/>
              <a:tailEnd type="none" w="sm" len="sm"/>
            </a:ln>
            <a:effectLst/>
          </p:spPr>
          <p:txBody>
            <a:bodyPr wrap="none" anchor="ctr"/>
            <a:lstStyle/>
            <a:p>
              <a:endParaRPr lang="en-US"/>
            </a:p>
          </p:txBody>
        </p:sp>
      </p:grpSp>
      <p:grpSp>
        <p:nvGrpSpPr>
          <p:cNvPr id="3" name="Group 21"/>
          <p:cNvGrpSpPr>
            <a:grpSpLocks/>
          </p:cNvGrpSpPr>
          <p:nvPr/>
        </p:nvGrpSpPr>
        <p:grpSpPr bwMode="auto">
          <a:xfrm>
            <a:off x="3389313" y="2279650"/>
            <a:ext cx="2478087" cy="3444875"/>
            <a:chOff x="2135" y="1436"/>
            <a:chExt cx="1561" cy="2170"/>
          </a:xfrm>
        </p:grpSpPr>
        <p:sp>
          <p:nvSpPr>
            <p:cNvPr id="45078" name="Line 22"/>
            <p:cNvSpPr>
              <a:spLocks noChangeShapeType="1"/>
            </p:cNvSpPr>
            <p:nvPr/>
          </p:nvSpPr>
          <p:spPr bwMode="auto">
            <a:xfrm>
              <a:off x="2337" y="1879"/>
              <a:ext cx="0" cy="172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5079" name="Line 23"/>
            <p:cNvSpPr>
              <a:spLocks noChangeShapeType="1"/>
            </p:cNvSpPr>
            <p:nvPr/>
          </p:nvSpPr>
          <p:spPr bwMode="auto">
            <a:xfrm>
              <a:off x="2353" y="2880"/>
              <a:ext cx="1343"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5080" name="Rectangle 24"/>
            <p:cNvSpPr>
              <a:spLocks noChangeArrowheads="1"/>
            </p:cNvSpPr>
            <p:nvPr/>
          </p:nvSpPr>
          <p:spPr bwMode="auto">
            <a:xfrm>
              <a:off x="2135" y="2761"/>
              <a:ext cx="205" cy="250"/>
            </a:xfrm>
            <a:prstGeom prst="rect">
              <a:avLst/>
            </a:prstGeom>
            <a:noFill/>
            <a:ln w="9525">
              <a:noFill/>
              <a:miter lim="800000"/>
              <a:headEnd/>
              <a:tailEnd/>
            </a:ln>
            <a:effectLst/>
          </p:spPr>
          <p:txBody>
            <a:bodyPr wrap="none" lIns="92075" tIns="46038" rIns="92075" bIns="46038">
              <a:spAutoFit/>
            </a:bodyPr>
            <a:lstStyle/>
            <a:p>
              <a:pPr algn="l"/>
              <a:r>
                <a:rPr lang="en-US" sz="2000" b="1"/>
                <a:t>0</a:t>
              </a:r>
            </a:p>
          </p:txBody>
        </p:sp>
        <p:sp>
          <p:nvSpPr>
            <p:cNvPr id="45081" name="Line 25"/>
            <p:cNvSpPr>
              <a:spLocks noChangeShapeType="1"/>
            </p:cNvSpPr>
            <p:nvPr/>
          </p:nvSpPr>
          <p:spPr bwMode="auto">
            <a:xfrm>
              <a:off x="2338" y="2406"/>
              <a:ext cx="1295" cy="0"/>
            </a:xfrm>
            <a:prstGeom prst="line">
              <a:avLst/>
            </a:prstGeom>
            <a:noFill/>
            <a:ln w="25400">
              <a:solidFill>
                <a:schemeClr val="tx1"/>
              </a:solidFill>
              <a:prstDash val="lgDash"/>
              <a:round/>
              <a:headEnd type="none" w="sm" len="sm"/>
              <a:tailEnd type="none" w="sm" len="sm"/>
            </a:ln>
            <a:effectLst/>
          </p:spPr>
          <p:txBody>
            <a:bodyPr wrap="none" anchor="ctr"/>
            <a:lstStyle/>
            <a:p>
              <a:endParaRPr lang="en-US"/>
            </a:p>
          </p:txBody>
        </p:sp>
        <p:sp>
          <p:nvSpPr>
            <p:cNvPr id="45082" name="Rectangle 26"/>
            <p:cNvSpPr>
              <a:spLocks noChangeArrowheads="1"/>
            </p:cNvSpPr>
            <p:nvPr/>
          </p:nvSpPr>
          <p:spPr bwMode="auto">
            <a:xfrm>
              <a:off x="2615" y="1436"/>
              <a:ext cx="852" cy="288"/>
            </a:xfrm>
            <a:prstGeom prst="rect">
              <a:avLst/>
            </a:prstGeom>
            <a:noFill/>
            <a:ln w="9525">
              <a:noFill/>
              <a:miter lim="800000"/>
              <a:headEnd/>
              <a:tailEnd/>
            </a:ln>
            <a:effectLst/>
          </p:spPr>
          <p:txBody>
            <a:bodyPr wrap="none" lIns="92075" tIns="46038" rIns="92075" bIns="46038">
              <a:spAutoFit/>
            </a:bodyPr>
            <a:lstStyle/>
            <a:p>
              <a:pPr algn="l"/>
              <a:r>
                <a:rPr lang="en-US" sz="2400" b="1"/>
                <a:t>Stock M</a:t>
              </a:r>
            </a:p>
          </p:txBody>
        </p:sp>
        <p:sp>
          <p:nvSpPr>
            <p:cNvPr id="45083" name="Line 27"/>
            <p:cNvSpPr>
              <a:spLocks noChangeShapeType="1"/>
            </p:cNvSpPr>
            <p:nvPr/>
          </p:nvSpPr>
          <p:spPr bwMode="auto">
            <a:xfrm flipH="1">
              <a:off x="2338" y="1783"/>
              <a:ext cx="431" cy="1823"/>
            </a:xfrm>
            <a:prstGeom prst="line">
              <a:avLst/>
            </a:prstGeom>
            <a:noFill/>
            <a:ln w="25400">
              <a:solidFill>
                <a:schemeClr val="accent1"/>
              </a:solidFill>
              <a:round/>
              <a:headEnd type="none" w="sm" len="sm"/>
              <a:tailEnd type="none" w="sm" len="sm"/>
            </a:ln>
            <a:effectLst/>
          </p:spPr>
          <p:txBody>
            <a:bodyPr wrap="none" anchor="ctr"/>
            <a:lstStyle/>
            <a:p>
              <a:endParaRPr lang="en-US"/>
            </a:p>
          </p:txBody>
        </p:sp>
        <p:sp>
          <p:nvSpPr>
            <p:cNvPr id="45084" name="Line 28"/>
            <p:cNvSpPr>
              <a:spLocks noChangeShapeType="1"/>
            </p:cNvSpPr>
            <p:nvPr/>
          </p:nvSpPr>
          <p:spPr bwMode="auto">
            <a:xfrm>
              <a:off x="2774" y="1801"/>
              <a:ext cx="191" cy="1487"/>
            </a:xfrm>
            <a:prstGeom prst="line">
              <a:avLst/>
            </a:prstGeom>
            <a:noFill/>
            <a:ln w="25400">
              <a:solidFill>
                <a:schemeClr val="accent1"/>
              </a:solidFill>
              <a:round/>
              <a:headEnd type="none" w="sm" len="sm"/>
              <a:tailEnd type="none" w="sm" len="sm"/>
            </a:ln>
            <a:effectLst/>
          </p:spPr>
          <p:txBody>
            <a:bodyPr wrap="none" anchor="ctr"/>
            <a:lstStyle/>
            <a:p>
              <a:endParaRPr lang="en-US"/>
            </a:p>
          </p:txBody>
        </p:sp>
        <p:sp>
          <p:nvSpPr>
            <p:cNvPr id="45085" name="Line 29"/>
            <p:cNvSpPr>
              <a:spLocks noChangeShapeType="1"/>
            </p:cNvSpPr>
            <p:nvPr/>
          </p:nvSpPr>
          <p:spPr bwMode="auto">
            <a:xfrm flipH="1">
              <a:off x="2974" y="1975"/>
              <a:ext cx="419" cy="1307"/>
            </a:xfrm>
            <a:prstGeom prst="line">
              <a:avLst/>
            </a:prstGeom>
            <a:noFill/>
            <a:ln w="25400">
              <a:solidFill>
                <a:schemeClr val="accent1"/>
              </a:solidFill>
              <a:round/>
              <a:headEnd type="none" w="sm" len="sm"/>
              <a:tailEnd type="none" w="sm" len="sm"/>
            </a:ln>
            <a:effectLst/>
          </p:spPr>
          <p:txBody>
            <a:bodyPr wrap="none" anchor="ctr"/>
            <a:lstStyle/>
            <a:p>
              <a:endParaRPr lang="en-US"/>
            </a:p>
          </p:txBody>
        </p:sp>
        <p:sp>
          <p:nvSpPr>
            <p:cNvPr id="45086" name="Line 30"/>
            <p:cNvSpPr>
              <a:spLocks noChangeShapeType="1"/>
            </p:cNvSpPr>
            <p:nvPr/>
          </p:nvSpPr>
          <p:spPr bwMode="auto">
            <a:xfrm>
              <a:off x="3398" y="1973"/>
              <a:ext cx="239" cy="431"/>
            </a:xfrm>
            <a:prstGeom prst="line">
              <a:avLst/>
            </a:prstGeom>
            <a:noFill/>
            <a:ln w="25400">
              <a:solidFill>
                <a:schemeClr val="accent1"/>
              </a:solidFill>
              <a:round/>
              <a:headEnd type="none" w="sm" len="sm"/>
              <a:tailEnd type="none" w="sm" len="sm"/>
            </a:ln>
            <a:effectLst/>
          </p:spPr>
          <p:txBody>
            <a:bodyPr wrap="none" anchor="ctr"/>
            <a:lstStyle/>
            <a:p>
              <a:endParaRPr lang="en-US"/>
            </a:p>
          </p:txBody>
        </p:sp>
      </p:grpSp>
      <p:grpSp>
        <p:nvGrpSpPr>
          <p:cNvPr id="4" name="Group 31"/>
          <p:cNvGrpSpPr>
            <a:grpSpLocks/>
          </p:cNvGrpSpPr>
          <p:nvPr/>
        </p:nvGrpSpPr>
        <p:grpSpPr bwMode="auto">
          <a:xfrm>
            <a:off x="5980113" y="2279650"/>
            <a:ext cx="2557462" cy="3490913"/>
            <a:chOff x="3767" y="1436"/>
            <a:chExt cx="1611" cy="2199"/>
          </a:xfrm>
        </p:grpSpPr>
        <p:sp>
          <p:nvSpPr>
            <p:cNvPr id="45088" name="Line 32"/>
            <p:cNvSpPr>
              <a:spLocks noChangeShapeType="1"/>
            </p:cNvSpPr>
            <p:nvPr/>
          </p:nvSpPr>
          <p:spPr bwMode="auto">
            <a:xfrm>
              <a:off x="3994" y="1879"/>
              <a:ext cx="0" cy="172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5089" name="Line 33"/>
            <p:cNvSpPr>
              <a:spLocks noChangeShapeType="1"/>
            </p:cNvSpPr>
            <p:nvPr/>
          </p:nvSpPr>
          <p:spPr bwMode="auto">
            <a:xfrm>
              <a:off x="4010" y="2880"/>
              <a:ext cx="1366"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5090" name="Rectangle 34"/>
            <p:cNvSpPr>
              <a:spLocks noChangeArrowheads="1"/>
            </p:cNvSpPr>
            <p:nvPr/>
          </p:nvSpPr>
          <p:spPr bwMode="auto">
            <a:xfrm>
              <a:off x="3767" y="3385"/>
              <a:ext cx="347" cy="250"/>
            </a:xfrm>
            <a:prstGeom prst="rect">
              <a:avLst/>
            </a:prstGeom>
            <a:noFill/>
            <a:ln w="9525">
              <a:noFill/>
              <a:miter lim="800000"/>
              <a:headEnd/>
              <a:tailEnd/>
            </a:ln>
            <a:effectLst/>
          </p:spPr>
          <p:txBody>
            <a:bodyPr wrap="none" lIns="92075" tIns="46038" rIns="92075" bIns="46038">
              <a:spAutoFit/>
            </a:bodyPr>
            <a:lstStyle/>
            <a:p>
              <a:pPr algn="l"/>
              <a:r>
                <a:rPr lang="en-US" sz="2000" b="1"/>
                <a:t>-10</a:t>
              </a:r>
            </a:p>
          </p:txBody>
        </p:sp>
        <p:sp>
          <p:nvSpPr>
            <p:cNvPr id="45091" name="Rectangle 35"/>
            <p:cNvSpPr>
              <a:spLocks noChangeArrowheads="1"/>
            </p:cNvSpPr>
            <p:nvPr/>
          </p:nvSpPr>
          <p:spPr bwMode="auto">
            <a:xfrm>
              <a:off x="3792" y="2713"/>
              <a:ext cx="205" cy="250"/>
            </a:xfrm>
            <a:prstGeom prst="rect">
              <a:avLst/>
            </a:prstGeom>
            <a:noFill/>
            <a:ln w="9525">
              <a:noFill/>
              <a:miter lim="800000"/>
              <a:headEnd/>
              <a:tailEnd/>
            </a:ln>
            <a:effectLst/>
          </p:spPr>
          <p:txBody>
            <a:bodyPr wrap="none" lIns="92075" tIns="46038" rIns="92075" bIns="46038">
              <a:spAutoFit/>
            </a:bodyPr>
            <a:lstStyle/>
            <a:p>
              <a:pPr algn="l"/>
              <a:r>
                <a:rPr lang="en-US" sz="2000" b="1"/>
                <a:t>0</a:t>
              </a:r>
            </a:p>
          </p:txBody>
        </p:sp>
        <p:sp>
          <p:nvSpPr>
            <p:cNvPr id="45092" name="Line 36"/>
            <p:cNvSpPr>
              <a:spLocks noChangeShapeType="1"/>
            </p:cNvSpPr>
            <p:nvPr/>
          </p:nvSpPr>
          <p:spPr bwMode="auto">
            <a:xfrm>
              <a:off x="4004" y="2406"/>
              <a:ext cx="1334" cy="0"/>
            </a:xfrm>
            <a:prstGeom prst="line">
              <a:avLst/>
            </a:prstGeom>
            <a:noFill/>
            <a:ln w="25400">
              <a:solidFill>
                <a:schemeClr val="tx1"/>
              </a:solidFill>
              <a:prstDash val="lgDash"/>
              <a:round/>
              <a:headEnd type="none" w="sm" len="sm"/>
              <a:tailEnd type="none" w="sm" len="sm"/>
            </a:ln>
            <a:effectLst/>
          </p:spPr>
          <p:txBody>
            <a:bodyPr wrap="none" anchor="ctr"/>
            <a:lstStyle/>
            <a:p>
              <a:endParaRPr lang="en-US"/>
            </a:p>
          </p:txBody>
        </p:sp>
        <p:sp>
          <p:nvSpPr>
            <p:cNvPr id="45093" name="Rectangle 37"/>
            <p:cNvSpPr>
              <a:spLocks noChangeArrowheads="1"/>
            </p:cNvSpPr>
            <p:nvPr/>
          </p:nvSpPr>
          <p:spPr bwMode="auto">
            <a:xfrm>
              <a:off x="4080" y="1436"/>
              <a:ext cx="1298" cy="288"/>
            </a:xfrm>
            <a:prstGeom prst="rect">
              <a:avLst/>
            </a:prstGeom>
            <a:noFill/>
            <a:ln w="9525">
              <a:noFill/>
              <a:miter lim="800000"/>
              <a:headEnd/>
              <a:tailEnd/>
            </a:ln>
            <a:effectLst/>
          </p:spPr>
          <p:txBody>
            <a:bodyPr wrap="none" lIns="92075" tIns="46038" rIns="92075" bIns="46038">
              <a:spAutoFit/>
            </a:bodyPr>
            <a:lstStyle/>
            <a:p>
              <a:pPr algn="l"/>
              <a:r>
                <a:rPr lang="en-US" sz="2400" b="1"/>
                <a:t>Portfolio WM</a:t>
              </a:r>
            </a:p>
          </p:txBody>
        </p:sp>
        <p:sp>
          <p:nvSpPr>
            <p:cNvPr id="45094" name="Line 38"/>
            <p:cNvSpPr>
              <a:spLocks noChangeShapeType="1"/>
            </p:cNvSpPr>
            <p:nvPr/>
          </p:nvSpPr>
          <p:spPr bwMode="auto">
            <a:xfrm>
              <a:off x="4010" y="2400"/>
              <a:ext cx="1331" cy="0"/>
            </a:xfrm>
            <a:prstGeom prst="line">
              <a:avLst/>
            </a:prstGeom>
            <a:noFill/>
            <a:ln w="25400">
              <a:solidFill>
                <a:schemeClr val="tx2"/>
              </a:solidFill>
              <a:round/>
              <a:headEnd type="none" w="sm" len="sm"/>
              <a:tailEnd type="none" w="sm" len="sm"/>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r>
              <a:rPr lang="en-US" sz="3400" b="1">
                <a:latin typeface="Bell MT" pitchFamily="18" charset="0"/>
              </a:rPr>
              <a:t>Returns distribution for two perfectly positively correlated stocks (</a:t>
            </a:r>
            <a:r>
              <a:rPr lang="el-GR" sz="3400" b="1">
                <a:latin typeface="Bell MT" pitchFamily="18" charset="0"/>
              </a:rPr>
              <a:t>ρ</a:t>
            </a:r>
            <a:r>
              <a:rPr lang="en-US" sz="3400" b="1">
                <a:latin typeface="Bell MT" pitchFamily="18" charset="0"/>
              </a:rPr>
              <a:t> = 1.0)</a:t>
            </a:r>
            <a:endParaRPr lang="el-GR" sz="3400" b="1">
              <a:latin typeface="Bell MT" pitchFamily="18" charset="0"/>
            </a:endParaRPr>
          </a:p>
        </p:txBody>
      </p:sp>
      <p:grpSp>
        <p:nvGrpSpPr>
          <p:cNvPr id="2" name="Group 3"/>
          <p:cNvGrpSpPr>
            <a:grpSpLocks/>
          </p:cNvGrpSpPr>
          <p:nvPr/>
        </p:nvGrpSpPr>
        <p:grpSpPr bwMode="auto">
          <a:xfrm>
            <a:off x="409575" y="2413000"/>
            <a:ext cx="2813050" cy="3381375"/>
            <a:chOff x="258" y="1520"/>
            <a:chExt cx="1772" cy="2130"/>
          </a:xfrm>
        </p:grpSpPr>
        <p:sp>
          <p:nvSpPr>
            <p:cNvPr id="46084" name="Rectangle 4"/>
            <p:cNvSpPr>
              <a:spLocks noChangeArrowheads="1"/>
            </p:cNvSpPr>
            <p:nvPr/>
          </p:nvSpPr>
          <p:spPr bwMode="auto">
            <a:xfrm>
              <a:off x="784" y="1520"/>
              <a:ext cx="852" cy="288"/>
            </a:xfrm>
            <a:prstGeom prst="rect">
              <a:avLst/>
            </a:prstGeom>
            <a:noFill/>
            <a:ln w="9525">
              <a:noFill/>
              <a:miter lim="800000"/>
              <a:headEnd/>
              <a:tailEnd/>
            </a:ln>
            <a:effectLst/>
          </p:spPr>
          <p:txBody>
            <a:bodyPr wrap="none" lIns="92075" tIns="46038" rIns="92075" bIns="46038">
              <a:spAutoFit/>
            </a:bodyPr>
            <a:lstStyle/>
            <a:p>
              <a:pPr algn="l"/>
              <a:r>
                <a:rPr lang="en-US" sz="2400" b="1"/>
                <a:t>Stock M</a:t>
              </a:r>
            </a:p>
          </p:txBody>
        </p:sp>
        <p:grpSp>
          <p:nvGrpSpPr>
            <p:cNvPr id="3" name="Group 5"/>
            <p:cNvGrpSpPr>
              <a:grpSpLocks/>
            </p:cNvGrpSpPr>
            <p:nvPr/>
          </p:nvGrpSpPr>
          <p:grpSpPr bwMode="auto">
            <a:xfrm>
              <a:off x="258" y="1827"/>
              <a:ext cx="1772" cy="1823"/>
              <a:chOff x="258" y="1827"/>
              <a:chExt cx="1772" cy="1823"/>
            </a:xfrm>
          </p:grpSpPr>
          <p:sp>
            <p:nvSpPr>
              <p:cNvPr id="46086" name="Line 6"/>
              <p:cNvSpPr>
                <a:spLocks noChangeShapeType="1"/>
              </p:cNvSpPr>
              <p:nvPr/>
            </p:nvSpPr>
            <p:spPr bwMode="auto">
              <a:xfrm flipH="1">
                <a:off x="591" y="1827"/>
                <a:ext cx="432" cy="1823"/>
              </a:xfrm>
              <a:prstGeom prst="line">
                <a:avLst/>
              </a:prstGeom>
              <a:noFill/>
              <a:ln w="25400">
                <a:solidFill>
                  <a:schemeClr val="hlink"/>
                </a:solidFill>
                <a:round/>
                <a:headEnd type="none" w="sm" len="sm"/>
                <a:tailEnd type="none" w="sm" len="sm"/>
              </a:ln>
              <a:effectLst/>
            </p:spPr>
            <p:txBody>
              <a:bodyPr wrap="none" anchor="ctr"/>
              <a:lstStyle/>
              <a:p>
                <a:endParaRPr lang="en-US"/>
              </a:p>
            </p:txBody>
          </p:sp>
          <p:sp>
            <p:nvSpPr>
              <p:cNvPr id="46087" name="Line 7"/>
              <p:cNvSpPr>
                <a:spLocks noChangeShapeType="1"/>
              </p:cNvSpPr>
              <p:nvPr/>
            </p:nvSpPr>
            <p:spPr bwMode="auto">
              <a:xfrm>
                <a:off x="1021" y="1857"/>
                <a:ext cx="191" cy="1529"/>
              </a:xfrm>
              <a:prstGeom prst="line">
                <a:avLst/>
              </a:prstGeom>
              <a:noFill/>
              <a:ln w="25400">
                <a:solidFill>
                  <a:schemeClr val="hlink"/>
                </a:solidFill>
                <a:round/>
                <a:headEnd type="none" w="sm" len="sm"/>
                <a:tailEnd type="none" w="sm" len="sm"/>
              </a:ln>
              <a:effectLst/>
            </p:spPr>
            <p:txBody>
              <a:bodyPr wrap="none" anchor="ctr"/>
              <a:lstStyle/>
              <a:p>
                <a:endParaRPr lang="en-US"/>
              </a:p>
            </p:txBody>
          </p:sp>
          <p:sp>
            <p:nvSpPr>
              <p:cNvPr id="46088" name="Line 8"/>
              <p:cNvSpPr>
                <a:spLocks noChangeShapeType="1"/>
              </p:cNvSpPr>
              <p:nvPr/>
            </p:nvSpPr>
            <p:spPr bwMode="auto">
              <a:xfrm flipH="1">
                <a:off x="1216" y="2019"/>
                <a:ext cx="430" cy="1391"/>
              </a:xfrm>
              <a:prstGeom prst="line">
                <a:avLst/>
              </a:prstGeom>
              <a:noFill/>
              <a:ln w="25400">
                <a:solidFill>
                  <a:schemeClr val="hlink"/>
                </a:solidFill>
                <a:round/>
                <a:headEnd type="none" w="sm" len="sm"/>
                <a:tailEnd type="none" w="sm" len="sm"/>
              </a:ln>
              <a:effectLst/>
            </p:spPr>
            <p:txBody>
              <a:bodyPr wrap="none" anchor="ctr"/>
              <a:lstStyle/>
              <a:p>
                <a:endParaRPr lang="en-US"/>
              </a:p>
            </p:txBody>
          </p:sp>
          <p:sp>
            <p:nvSpPr>
              <p:cNvPr id="46089" name="Line 9"/>
              <p:cNvSpPr>
                <a:spLocks noChangeShapeType="1"/>
              </p:cNvSpPr>
              <p:nvPr/>
            </p:nvSpPr>
            <p:spPr bwMode="auto">
              <a:xfrm>
                <a:off x="1647" y="2019"/>
                <a:ext cx="239" cy="431"/>
              </a:xfrm>
              <a:prstGeom prst="line">
                <a:avLst/>
              </a:prstGeom>
              <a:noFill/>
              <a:ln w="25400">
                <a:solidFill>
                  <a:schemeClr val="hlink"/>
                </a:solidFill>
                <a:round/>
                <a:headEnd type="none" w="sm" len="sm"/>
                <a:tailEnd type="none" w="sm" len="sm"/>
              </a:ln>
              <a:effectLst/>
            </p:spPr>
            <p:txBody>
              <a:bodyPr wrap="none" anchor="ctr"/>
              <a:lstStyle/>
              <a:p>
                <a:endParaRPr lang="en-US"/>
              </a:p>
            </p:txBody>
          </p:sp>
          <p:grpSp>
            <p:nvGrpSpPr>
              <p:cNvPr id="4" name="Group 10"/>
              <p:cNvGrpSpPr>
                <a:grpSpLocks/>
              </p:cNvGrpSpPr>
              <p:nvPr/>
            </p:nvGrpSpPr>
            <p:grpSpPr bwMode="auto">
              <a:xfrm>
                <a:off x="258" y="1845"/>
                <a:ext cx="1772" cy="1805"/>
                <a:chOff x="258" y="1845"/>
                <a:chExt cx="1772" cy="1805"/>
              </a:xfrm>
            </p:grpSpPr>
            <p:sp>
              <p:nvSpPr>
                <p:cNvPr id="46091" name="Line 11"/>
                <p:cNvSpPr>
                  <a:spLocks noChangeShapeType="1"/>
                </p:cNvSpPr>
                <p:nvPr/>
              </p:nvSpPr>
              <p:spPr bwMode="auto">
                <a:xfrm>
                  <a:off x="568" y="1923"/>
                  <a:ext cx="0" cy="172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6092" name="Line 12"/>
                <p:cNvSpPr>
                  <a:spLocks noChangeShapeType="1"/>
                </p:cNvSpPr>
                <p:nvPr/>
              </p:nvSpPr>
              <p:spPr bwMode="auto">
                <a:xfrm>
                  <a:off x="569" y="2930"/>
                  <a:ext cx="1461"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6093" name="Rectangle 13"/>
                <p:cNvSpPr>
                  <a:spLocks noChangeArrowheads="1"/>
                </p:cNvSpPr>
                <p:nvPr/>
              </p:nvSpPr>
              <p:spPr bwMode="auto">
                <a:xfrm>
                  <a:off x="360" y="2805"/>
                  <a:ext cx="205" cy="250"/>
                </a:xfrm>
                <a:prstGeom prst="rect">
                  <a:avLst/>
                </a:prstGeom>
                <a:noFill/>
                <a:ln w="9525">
                  <a:noFill/>
                  <a:miter lim="800000"/>
                  <a:headEnd/>
                  <a:tailEnd/>
                </a:ln>
                <a:effectLst/>
              </p:spPr>
              <p:txBody>
                <a:bodyPr wrap="none" lIns="92075" tIns="46038" rIns="92075" bIns="46038">
                  <a:spAutoFit/>
                </a:bodyPr>
                <a:lstStyle/>
                <a:p>
                  <a:pPr algn="l"/>
                  <a:r>
                    <a:rPr lang="en-US" sz="2000" b="1"/>
                    <a:t>0</a:t>
                  </a:r>
                </a:p>
              </p:txBody>
            </p:sp>
            <p:sp>
              <p:nvSpPr>
                <p:cNvPr id="46094" name="Rectangle 14"/>
                <p:cNvSpPr>
                  <a:spLocks noChangeArrowheads="1"/>
                </p:cNvSpPr>
                <p:nvPr/>
              </p:nvSpPr>
              <p:spPr bwMode="auto">
                <a:xfrm>
                  <a:off x="258" y="2277"/>
                  <a:ext cx="294" cy="250"/>
                </a:xfrm>
                <a:prstGeom prst="rect">
                  <a:avLst/>
                </a:prstGeom>
                <a:noFill/>
                <a:ln w="9525">
                  <a:noFill/>
                  <a:miter lim="800000"/>
                  <a:headEnd/>
                  <a:tailEnd/>
                </a:ln>
                <a:effectLst/>
              </p:spPr>
              <p:txBody>
                <a:bodyPr wrap="none" lIns="92075" tIns="46038" rIns="92075" bIns="46038">
                  <a:spAutoFit/>
                </a:bodyPr>
                <a:lstStyle/>
                <a:p>
                  <a:pPr algn="l"/>
                  <a:r>
                    <a:rPr lang="en-US" sz="2000" b="1"/>
                    <a:t>15</a:t>
                  </a:r>
                </a:p>
              </p:txBody>
            </p:sp>
            <p:sp>
              <p:nvSpPr>
                <p:cNvPr id="46095" name="Rectangle 15"/>
                <p:cNvSpPr>
                  <a:spLocks noChangeArrowheads="1"/>
                </p:cNvSpPr>
                <p:nvPr/>
              </p:nvSpPr>
              <p:spPr bwMode="auto">
                <a:xfrm>
                  <a:off x="258" y="1845"/>
                  <a:ext cx="294" cy="250"/>
                </a:xfrm>
                <a:prstGeom prst="rect">
                  <a:avLst/>
                </a:prstGeom>
                <a:noFill/>
                <a:ln w="9525">
                  <a:noFill/>
                  <a:miter lim="800000"/>
                  <a:headEnd/>
                  <a:tailEnd/>
                </a:ln>
                <a:effectLst/>
              </p:spPr>
              <p:txBody>
                <a:bodyPr wrap="none" lIns="92075" tIns="46038" rIns="92075" bIns="46038">
                  <a:spAutoFit/>
                </a:bodyPr>
                <a:lstStyle/>
                <a:p>
                  <a:pPr algn="l"/>
                  <a:r>
                    <a:rPr lang="en-US" sz="2000" b="1"/>
                    <a:t>25</a:t>
                  </a:r>
                </a:p>
              </p:txBody>
            </p:sp>
            <p:sp>
              <p:nvSpPr>
                <p:cNvPr id="46096" name="Line 16"/>
                <p:cNvSpPr>
                  <a:spLocks noChangeShapeType="1"/>
                </p:cNvSpPr>
                <p:nvPr/>
              </p:nvSpPr>
              <p:spPr bwMode="auto">
                <a:xfrm>
                  <a:off x="569" y="2450"/>
                  <a:ext cx="1360" cy="0"/>
                </a:xfrm>
                <a:prstGeom prst="line">
                  <a:avLst/>
                </a:prstGeom>
                <a:noFill/>
                <a:ln w="25400">
                  <a:solidFill>
                    <a:schemeClr val="tx1"/>
                  </a:solidFill>
                  <a:prstDash val="lgDash"/>
                  <a:round/>
                  <a:headEnd type="none" w="sm" len="sm"/>
                  <a:tailEnd type="none" w="sm" len="sm"/>
                </a:ln>
                <a:effectLst/>
              </p:spPr>
              <p:txBody>
                <a:bodyPr wrap="none" anchor="ctr"/>
                <a:lstStyle/>
                <a:p>
                  <a:endParaRPr lang="en-US"/>
                </a:p>
              </p:txBody>
            </p:sp>
            <p:sp>
              <p:nvSpPr>
                <p:cNvPr id="46097" name="Rectangle 17"/>
                <p:cNvSpPr>
                  <a:spLocks noChangeArrowheads="1"/>
                </p:cNvSpPr>
                <p:nvPr/>
              </p:nvSpPr>
              <p:spPr bwMode="auto">
                <a:xfrm>
                  <a:off x="258" y="3381"/>
                  <a:ext cx="347" cy="250"/>
                </a:xfrm>
                <a:prstGeom prst="rect">
                  <a:avLst/>
                </a:prstGeom>
                <a:noFill/>
                <a:ln w="9525">
                  <a:noFill/>
                  <a:miter lim="800000"/>
                  <a:headEnd/>
                  <a:tailEnd/>
                </a:ln>
                <a:effectLst/>
              </p:spPr>
              <p:txBody>
                <a:bodyPr wrap="none" lIns="92075" tIns="46038" rIns="92075" bIns="46038">
                  <a:spAutoFit/>
                </a:bodyPr>
                <a:lstStyle/>
                <a:p>
                  <a:pPr algn="l"/>
                  <a:r>
                    <a:rPr lang="en-US" sz="2000" b="1"/>
                    <a:t>-10</a:t>
                  </a:r>
                </a:p>
              </p:txBody>
            </p:sp>
          </p:grpSp>
        </p:grpSp>
      </p:grpSp>
      <p:grpSp>
        <p:nvGrpSpPr>
          <p:cNvPr id="5" name="Group 18"/>
          <p:cNvGrpSpPr>
            <a:grpSpLocks/>
          </p:cNvGrpSpPr>
          <p:nvPr/>
        </p:nvGrpSpPr>
        <p:grpSpPr bwMode="auto">
          <a:xfrm>
            <a:off x="3098800" y="2397125"/>
            <a:ext cx="2657475" cy="3397250"/>
            <a:chOff x="1952" y="1510"/>
            <a:chExt cx="1674" cy="2140"/>
          </a:xfrm>
        </p:grpSpPr>
        <p:sp>
          <p:nvSpPr>
            <p:cNvPr id="46099" name="Rectangle 19"/>
            <p:cNvSpPr>
              <a:spLocks noChangeArrowheads="1"/>
            </p:cNvSpPr>
            <p:nvPr/>
          </p:nvSpPr>
          <p:spPr bwMode="auto">
            <a:xfrm>
              <a:off x="2432" y="1510"/>
              <a:ext cx="905" cy="288"/>
            </a:xfrm>
            <a:prstGeom prst="rect">
              <a:avLst/>
            </a:prstGeom>
            <a:noFill/>
            <a:ln w="9525">
              <a:noFill/>
              <a:miter lim="800000"/>
              <a:headEnd/>
              <a:tailEnd/>
            </a:ln>
            <a:effectLst/>
          </p:spPr>
          <p:txBody>
            <a:bodyPr wrap="none" lIns="92075" tIns="46038" rIns="92075" bIns="46038">
              <a:spAutoFit/>
            </a:bodyPr>
            <a:lstStyle/>
            <a:p>
              <a:pPr algn="l"/>
              <a:r>
                <a:rPr lang="en-US" sz="2400" b="1"/>
                <a:t>Stock M’</a:t>
              </a:r>
            </a:p>
          </p:txBody>
        </p:sp>
        <p:grpSp>
          <p:nvGrpSpPr>
            <p:cNvPr id="6" name="Group 20"/>
            <p:cNvGrpSpPr>
              <a:grpSpLocks/>
            </p:cNvGrpSpPr>
            <p:nvPr/>
          </p:nvGrpSpPr>
          <p:grpSpPr bwMode="auto">
            <a:xfrm>
              <a:off x="1952" y="1827"/>
              <a:ext cx="1674" cy="1823"/>
              <a:chOff x="1952" y="1827"/>
              <a:chExt cx="1674" cy="1823"/>
            </a:xfrm>
          </p:grpSpPr>
          <p:sp>
            <p:nvSpPr>
              <p:cNvPr id="46101" name="Line 21"/>
              <p:cNvSpPr>
                <a:spLocks noChangeShapeType="1"/>
              </p:cNvSpPr>
              <p:nvPr/>
            </p:nvSpPr>
            <p:spPr bwMode="auto">
              <a:xfrm>
                <a:off x="2282" y="1949"/>
                <a:ext cx="0" cy="1701"/>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6102" name="Line 22"/>
              <p:cNvSpPr>
                <a:spLocks noChangeShapeType="1"/>
              </p:cNvSpPr>
              <p:nvPr/>
            </p:nvSpPr>
            <p:spPr bwMode="auto">
              <a:xfrm>
                <a:off x="2283" y="2941"/>
                <a:ext cx="1343"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6103" name="Rectangle 23"/>
              <p:cNvSpPr>
                <a:spLocks noChangeArrowheads="1"/>
              </p:cNvSpPr>
              <p:nvPr/>
            </p:nvSpPr>
            <p:spPr bwMode="auto">
              <a:xfrm>
                <a:off x="2086" y="2817"/>
                <a:ext cx="205" cy="250"/>
              </a:xfrm>
              <a:prstGeom prst="rect">
                <a:avLst/>
              </a:prstGeom>
              <a:noFill/>
              <a:ln w="9525">
                <a:noFill/>
                <a:miter lim="800000"/>
                <a:headEnd/>
                <a:tailEnd/>
              </a:ln>
              <a:effectLst/>
            </p:spPr>
            <p:txBody>
              <a:bodyPr wrap="none" lIns="92075" tIns="46038" rIns="92075" bIns="46038">
                <a:spAutoFit/>
              </a:bodyPr>
              <a:lstStyle/>
              <a:p>
                <a:pPr algn="l"/>
                <a:r>
                  <a:rPr lang="en-US" sz="2000" b="1"/>
                  <a:t>0</a:t>
                </a:r>
              </a:p>
            </p:txBody>
          </p:sp>
          <p:sp>
            <p:nvSpPr>
              <p:cNvPr id="46104" name="Rectangle 24"/>
              <p:cNvSpPr>
                <a:spLocks noChangeArrowheads="1"/>
              </p:cNvSpPr>
              <p:nvPr/>
            </p:nvSpPr>
            <p:spPr bwMode="auto">
              <a:xfrm>
                <a:off x="1994" y="2298"/>
                <a:ext cx="294" cy="250"/>
              </a:xfrm>
              <a:prstGeom prst="rect">
                <a:avLst/>
              </a:prstGeom>
              <a:noFill/>
              <a:ln w="9525">
                <a:noFill/>
                <a:miter lim="800000"/>
                <a:headEnd/>
                <a:tailEnd/>
              </a:ln>
              <a:effectLst/>
            </p:spPr>
            <p:txBody>
              <a:bodyPr wrap="none" lIns="92075" tIns="46038" rIns="92075" bIns="46038">
                <a:spAutoFit/>
              </a:bodyPr>
              <a:lstStyle/>
              <a:p>
                <a:pPr algn="l"/>
                <a:r>
                  <a:rPr lang="en-US" sz="2000" b="1"/>
                  <a:t>15</a:t>
                </a:r>
              </a:p>
            </p:txBody>
          </p:sp>
          <p:sp>
            <p:nvSpPr>
              <p:cNvPr id="46105" name="Rectangle 25"/>
              <p:cNvSpPr>
                <a:spLocks noChangeArrowheads="1"/>
              </p:cNvSpPr>
              <p:nvPr/>
            </p:nvSpPr>
            <p:spPr bwMode="auto">
              <a:xfrm>
                <a:off x="1994" y="1873"/>
                <a:ext cx="294" cy="250"/>
              </a:xfrm>
              <a:prstGeom prst="rect">
                <a:avLst/>
              </a:prstGeom>
              <a:noFill/>
              <a:ln w="9525">
                <a:noFill/>
                <a:miter lim="800000"/>
                <a:headEnd/>
                <a:tailEnd/>
              </a:ln>
              <a:effectLst/>
            </p:spPr>
            <p:txBody>
              <a:bodyPr wrap="none" lIns="92075" tIns="46038" rIns="92075" bIns="46038">
                <a:spAutoFit/>
              </a:bodyPr>
              <a:lstStyle/>
              <a:p>
                <a:pPr algn="l"/>
                <a:r>
                  <a:rPr lang="en-US" sz="2000" b="1"/>
                  <a:t>25</a:t>
                </a:r>
              </a:p>
            </p:txBody>
          </p:sp>
          <p:sp>
            <p:nvSpPr>
              <p:cNvPr id="46106" name="Line 26"/>
              <p:cNvSpPr>
                <a:spLocks noChangeShapeType="1"/>
              </p:cNvSpPr>
              <p:nvPr/>
            </p:nvSpPr>
            <p:spPr bwMode="auto">
              <a:xfrm>
                <a:off x="2283" y="2469"/>
                <a:ext cx="1251" cy="0"/>
              </a:xfrm>
              <a:prstGeom prst="line">
                <a:avLst/>
              </a:prstGeom>
              <a:noFill/>
              <a:ln w="25400">
                <a:solidFill>
                  <a:schemeClr val="tx1"/>
                </a:solidFill>
                <a:prstDash val="lgDash"/>
                <a:round/>
                <a:headEnd type="none" w="sm" len="sm"/>
                <a:tailEnd type="none" w="sm" len="sm"/>
              </a:ln>
              <a:effectLst/>
            </p:spPr>
            <p:txBody>
              <a:bodyPr wrap="none" anchor="ctr"/>
              <a:lstStyle/>
              <a:p>
                <a:endParaRPr lang="en-US"/>
              </a:p>
            </p:txBody>
          </p:sp>
          <p:sp>
            <p:nvSpPr>
              <p:cNvPr id="46107" name="Rectangle 27"/>
              <p:cNvSpPr>
                <a:spLocks noChangeArrowheads="1"/>
              </p:cNvSpPr>
              <p:nvPr/>
            </p:nvSpPr>
            <p:spPr bwMode="auto">
              <a:xfrm>
                <a:off x="1952" y="3384"/>
                <a:ext cx="347" cy="250"/>
              </a:xfrm>
              <a:prstGeom prst="rect">
                <a:avLst/>
              </a:prstGeom>
              <a:noFill/>
              <a:ln w="9525">
                <a:noFill/>
                <a:miter lim="800000"/>
                <a:headEnd/>
                <a:tailEnd/>
              </a:ln>
              <a:effectLst/>
            </p:spPr>
            <p:txBody>
              <a:bodyPr wrap="none" lIns="92075" tIns="46038" rIns="92075" bIns="46038">
                <a:spAutoFit/>
              </a:bodyPr>
              <a:lstStyle/>
              <a:p>
                <a:pPr algn="l"/>
                <a:r>
                  <a:rPr lang="en-US" sz="2000" b="1"/>
                  <a:t>-10</a:t>
                </a:r>
              </a:p>
            </p:txBody>
          </p:sp>
          <p:sp>
            <p:nvSpPr>
              <p:cNvPr id="46108" name="Line 28"/>
              <p:cNvSpPr>
                <a:spLocks noChangeShapeType="1"/>
              </p:cNvSpPr>
              <p:nvPr/>
            </p:nvSpPr>
            <p:spPr bwMode="auto">
              <a:xfrm flipH="1">
                <a:off x="2280" y="1827"/>
                <a:ext cx="418" cy="1823"/>
              </a:xfrm>
              <a:prstGeom prst="line">
                <a:avLst/>
              </a:prstGeom>
              <a:noFill/>
              <a:ln w="25400">
                <a:solidFill>
                  <a:schemeClr val="accent1"/>
                </a:solidFill>
                <a:round/>
                <a:headEnd type="none" w="sm" len="sm"/>
                <a:tailEnd type="none" w="sm" len="sm"/>
              </a:ln>
              <a:effectLst/>
            </p:spPr>
            <p:txBody>
              <a:bodyPr wrap="none" anchor="ctr"/>
              <a:lstStyle/>
              <a:p>
                <a:endParaRPr lang="en-US"/>
              </a:p>
            </p:txBody>
          </p:sp>
          <p:sp>
            <p:nvSpPr>
              <p:cNvPr id="46109" name="Line 29"/>
              <p:cNvSpPr>
                <a:spLocks noChangeShapeType="1"/>
              </p:cNvSpPr>
              <p:nvPr/>
            </p:nvSpPr>
            <p:spPr bwMode="auto">
              <a:xfrm>
                <a:off x="2699" y="1851"/>
                <a:ext cx="185" cy="1541"/>
              </a:xfrm>
              <a:prstGeom prst="line">
                <a:avLst/>
              </a:prstGeom>
              <a:noFill/>
              <a:ln w="25400">
                <a:solidFill>
                  <a:schemeClr val="accent1"/>
                </a:solidFill>
                <a:round/>
                <a:headEnd type="none" w="sm" len="sm"/>
                <a:tailEnd type="none" w="sm" len="sm"/>
              </a:ln>
              <a:effectLst/>
            </p:spPr>
            <p:txBody>
              <a:bodyPr wrap="none" anchor="ctr"/>
              <a:lstStyle/>
              <a:p>
                <a:endParaRPr lang="en-US"/>
              </a:p>
            </p:txBody>
          </p:sp>
          <p:sp>
            <p:nvSpPr>
              <p:cNvPr id="46110" name="Line 30"/>
              <p:cNvSpPr>
                <a:spLocks noChangeShapeType="1"/>
              </p:cNvSpPr>
              <p:nvPr/>
            </p:nvSpPr>
            <p:spPr bwMode="auto">
              <a:xfrm flipH="1">
                <a:off x="2885" y="2019"/>
                <a:ext cx="416" cy="1391"/>
              </a:xfrm>
              <a:prstGeom prst="line">
                <a:avLst/>
              </a:prstGeom>
              <a:noFill/>
              <a:ln w="25400">
                <a:solidFill>
                  <a:schemeClr val="accent1"/>
                </a:solidFill>
                <a:round/>
                <a:headEnd type="none" w="sm" len="sm"/>
                <a:tailEnd type="none" w="sm" len="sm"/>
              </a:ln>
              <a:effectLst/>
            </p:spPr>
            <p:txBody>
              <a:bodyPr wrap="none" anchor="ctr"/>
              <a:lstStyle/>
              <a:p>
                <a:endParaRPr lang="en-US"/>
              </a:p>
            </p:txBody>
          </p:sp>
          <p:sp>
            <p:nvSpPr>
              <p:cNvPr id="46111" name="Line 31"/>
              <p:cNvSpPr>
                <a:spLocks noChangeShapeType="1"/>
              </p:cNvSpPr>
              <p:nvPr/>
            </p:nvSpPr>
            <p:spPr bwMode="auto">
              <a:xfrm>
                <a:off x="3302" y="2019"/>
                <a:ext cx="231" cy="431"/>
              </a:xfrm>
              <a:prstGeom prst="line">
                <a:avLst/>
              </a:prstGeom>
              <a:noFill/>
              <a:ln w="25400">
                <a:solidFill>
                  <a:schemeClr val="accent1"/>
                </a:solidFill>
                <a:round/>
                <a:headEnd type="none" w="sm" len="sm"/>
                <a:tailEnd type="none" w="sm" len="sm"/>
              </a:ln>
              <a:effectLst/>
            </p:spPr>
            <p:txBody>
              <a:bodyPr wrap="none" anchor="ctr"/>
              <a:lstStyle/>
              <a:p>
                <a:endParaRPr lang="en-US"/>
              </a:p>
            </p:txBody>
          </p:sp>
        </p:grpSp>
      </p:grpSp>
      <p:grpSp>
        <p:nvGrpSpPr>
          <p:cNvPr id="7" name="Group 32"/>
          <p:cNvGrpSpPr>
            <a:grpSpLocks/>
          </p:cNvGrpSpPr>
          <p:nvPr/>
        </p:nvGrpSpPr>
        <p:grpSpPr bwMode="auto">
          <a:xfrm>
            <a:off x="5791200" y="2400300"/>
            <a:ext cx="2744788" cy="3419475"/>
            <a:chOff x="3648" y="1512"/>
            <a:chExt cx="1729" cy="2154"/>
          </a:xfrm>
        </p:grpSpPr>
        <p:sp>
          <p:nvSpPr>
            <p:cNvPr id="46113" name="Rectangle 33"/>
            <p:cNvSpPr>
              <a:spLocks noChangeArrowheads="1"/>
            </p:cNvSpPr>
            <p:nvPr/>
          </p:nvSpPr>
          <p:spPr bwMode="auto">
            <a:xfrm>
              <a:off x="4047" y="1512"/>
              <a:ext cx="1330" cy="288"/>
            </a:xfrm>
            <a:prstGeom prst="rect">
              <a:avLst/>
            </a:prstGeom>
            <a:noFill/>
            <a:ln w="9525">
              <a:noFill/>
              <a:miter lim="800000"/>
              <a:headEnd/>
              <a:tailEnd/>
            </a:ln>
            <a:effectLst/>
          </p:spPr>
          <p:txBody>
            <a:bodyPr wrap="none" lIns="92075" tIns="46038" rIns="92075" bIns="46038">
              <a:spAutoFit/>
            </a:bodyPr>
            <a:lstStyle/>
            <a:p>
              <a:pPr algn="l"/>
              <a:r>
                <a:rPr lang="en-US" sz="2400" b="1"/>
                <a:t>Portfolio MM’</a:t>
              </a:r>
            </a:p>
          </p:txBody>
        </p:sp>
        <p:sp>
          <p:nvSpPr>
            <p:cNvPr id="46114" name="Line 34"/>
            <p:cNvSpPr>
              <a:spLocks noChangeShapeType="1"/>
            </p:cNvSpPr>
            <p:nvPr/>
          </p:nvSpPr>
          <p:spPr bwMode="auto">
            <a:xfrm>
              <a:off x="3958" y="1935"/>
              <a:ext cx="0" cy="1731"/>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6115" name="Line 35"/>
            <p:cNvSpPr>
              <a:spLocks noChangeShapeType="1"/>
            </p:cNvSpPr>
            <p:nvPr/>
          </p:nvSpPr>
          <p:spPr bwMode="auto">
            <a:xfrm>
              <a:off x="3959" y="2944"/>
              <a:ext cx="1339"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46116" name="Rectangle 36"/>
            <p:cNvSpPr>
              <a:spLocks noChangeArrowheads="1"/>
            </p:cNvSpPr>
            <p:nvPr/>
          </p:nvSpPr>
          <p:spPr bwMode="auto">
            <a:xfrm>
              <a:off x="3749" y="2819"/>
              <a:ext cx="205" cy="250"/>
            </a:xfrm>
            <a:prstGeom prst="rect">
              <a:avLst/>
            </a:prstGeom>
            <a:noFill/>
            <a:ln w="9525">
              <a:noFill/>
              <a:miter lim="800000"/>
              <a:headEnd/>
              <a:tailEnd/>
            </a:ln>
            <a:effectLst/>
          </p:spPr>
          <p:txBody>
            <a:bodyPr wrap="none" lIns="92075" tIns="46038" rIns="92075" bIns="46038">
              <a:spAutoFit/>
            </a:bodyPr>
            <a:lstStyle/>
            <a:p>
              <a:pPr algn="l"/>
              <a:r>
                <a:rPr lang="en-US" sz="2000" b="1"/>
                <a:t>0</a:t>
              </a:r>
            </a:p>
          </p:txBody>
        </p:sp>
        <p:sp>
          <p:nvSpPr>
            <p:cNvPr id="46117" name="Rectangle 37"/>
            <p:cNvSpPr>
              <a:spLocks noChangeArrowheads="1"/>
            </p:cNvSpPr>
            <p:nvPr/>
          </p:nvSpPr>
          <p:spPr bwMode="auto">
            <a:xfrm>
              <a:off x="3648" y="2291"/>
              <a:ext cx="294" cy="250"/>
            </a:xfrm>
            <a:prstGeom prst="rect">
              <a:avLst/>
            </a:prstGeom>
            <a:noFill/>
            <a:ln w="9525">
              <a:noFill/>
              <a:miter lim="800000"/>
              <a:headEnd/>
              <a:tailEnd/>
            </a:ln>
            <a:effectLst/>
          </p:spPr>
          <p:txBody>
            <a:bodyPr wrap="none" lIns="92075" tIns="46038" rIns="92075" bIns="46038">
              <a:spAutoFit/>
            </a:bodyPr>
            <a:lstStyle/>
            <a:p>
              <a:pPr algn="l"/>
              <a:r>
                <a:rPr lang="en-US" sz="2000" b="1"/>
                <a:t>15</a:t>
              </a:r>
            </a:p>
          </p:txBody>
        </p:sp>
        <p:sp>
          <p:nvSpPr>
            <p:cNvPr id="46118" name="Rectangle 38"/>
            <p:cNvSpPr>
              <a:spLocks noChangeArrowheads="1"/>
            </p:cNvSpPr>
            <p:nvPr/>
          </p:nvSpPr>
          <p:spPr bwMode="auto">
            <a:xfrm>
              <a:off x="3648" y="1858"/>
              <a:ext cx="294" cy="250"/>
            </a:xfrm>
            <a:prstGeom prst="rect">
              <a:avLst/>
            </a:prstGeom>
            <a:noFill/>
            <a:ln w="9525">
              <a:noFill/>
              <a:miter lim="800000"/>
              <a:headEnd/>
              <a:tailEnd/>
            </a:ln>
            <a:effectLst/>
          </p:spPr>
          <p:txBody>
            <a:bodyPr wrap="none" lIns="92075" tIns="46038" rIns="92075" bIns="46038">
              <a:spAutoFit/>
            </a:bodyPr>
            <a:lstStyle/>
            <a:p>
              <a:pPr algn="l"/>
              <a:r>
                <a:rPr lang="en-US" sz="2000" b="1"/>
                <a:t>25</a:t>
              </a:r>
            </a:p>
          </p:txBody>
        </p:sp>
        <p:sp>
          <p:nvSpPr>
            <p:cNvPr id="46119" name="Line 39"/>
            <p:cNvSpPr>
              <a:spLocks noChangeShapeType="1"/>
            </p:cNvSpPr>
            <p:nvPr/>
          </p:nvSpPr>
          <p:spPr bwMode="auto">
            <a:xfrm>
              <a:off x="3959" y="2464"/>
              <a:ext cx="1363" cy="0"/>
            </a:xfrm>
            <a:prstGeom prst="line">
              <a:avLst/>
            </a:prstGeom>
            <a:noFill/>
            <a:ln w="25400">
              <a:solidFill>
                <a:schemeClr val="tx1"/>
              </a:solidFill>
              <a:prstDash val="lgDash"/>
              <a:round/>
              <a:headEnd type="none" w="sm" len="sm"/>
              <a:tailEnd type="none" w="sm" len="sm"/>
            </a:ln>
            <a:effectLst/>
          </p:spPr>
          <p:txBody>
            <a:bodyPr wrap="none" anchor="ctr"/>
            <a:lstStyle/>
            <a:p>
              <a:endParaRPr lang="en-US"/>
            </a:p>
          </p:txBody>
        </p:sp>
        <p:sp>
          <p:nvSpPr>
            <p:cNvPr id="46120" name="Rectangle 40"/>
            <p:cNvSpPr>
              <a:spLocks noChangeArrowheads="1"/>
            </p:cNvSpPr>
            <p:nvPr/>
          </p:nvSpPr>
          <p:spPr bwMode="auto">
            <a:xfrm>
              <a:off x="3648" y="3396"/>
              <a:ext cx="347" cy="250"/>
            </a:xfrm>
            <a:prstGeom prst="rect">
              <a:avLst/>
            </a:prstGeom>
            <a:noFill/>
            <a:ln w="9525">
              <a:noFill/>
              <a:miter lim="800000"/>
              <a:headEnd/>
              <a:tailEnd/>
            </a:ln>
            <a:effectLst/>
          </p:spPr>
          <p:txBody>
            <a:bodyPr wrap="none" lIns="92075" tIns="46038" rIns="92075" bIns="46038">
              <a:spAutoFit/>
            </a:bodyPr>
            <a:lstStyle/>
            <a:p>
              <a:pPr algn="l"/>
              <a:r>
                <a:rPr lang="en-US" sz="2000" b="1"/>
                <a:t>-10</a:t>
              </a:r>
            </a:p>
          </p:txBody>
        </p:sp>
        <p:sp>
          <p:nvSpPr>
            <p:cNvPr id="46121" name="Line 41"/>
            <p:cNvSpPr>
              <a:spLocks noChangeShapeType="1"/>
            </p:cNvSpPr>
            <p:nvPr/>
          </p:nvSpPr>
          <p:spPr bwMode="auto">
            <a:xfrm flipH="1">
              <a:off x="3967" y="1811"/>
              <a:ext cx="456" cy="1855"/>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46122" name="Line 42"/>
            <p:cNvSpPr>
              <a:spLocks noChangeShapeType="1"/>
            </p:cNvSpPr>
            <p:nvPr/>
          </p:nvSpPr>
          <p:spPr bwMode="auto">
            <a:xfrm>
              <a:off x="4430" y="1824"/>
              <a:ext cx="216" cy="1548"/>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46123" name="Line 43"/>
            <p:cNvSpPr>
              <a:spLocks noChangeShapeType="1"/>
            </p:cNvSpPr>
            <p:nvPr/>
          </p:nvSpPr>
          <p:spPr bwMode="auto">
            <a:xfrm flipH="1">
              <a:off x="4655" y="2006"/>
              <a:ext cx="412" cy="1372"/>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46124" name="Line 44"/>
            <p:cNvSpPr>
              <a:spLocks noChangeShapeType="1"/>
            </p:cNvSpPr>
            <p:nvPr/>
          </p:nvSpPr>
          <p:spPr bwMode="auto">
            <a:xfrm>
              <a:off x="5068" y="2006"/>
              <a:ext cx="253" cy="439"/>
            </a:xfrm>
            <a:prstGeom prst="line">
              <a:avLst/>
            </a:prstGeom>
            <a:noFill/>
            <a:ln w="25400">
              <a:solidFill>
                <a:schemeClr val="tx2"/>
              </a:solidFill>
              <a:round/>
              <a:headEnd type="none" w="sm" len="sm"/>
              <a:tailEnd type="none" w="sm" len="sm"/>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0" y="76200"/>
            <a:ext cx="9144000" cy="711200"/>
          </a:xfrm>
          <a:prstGeom prst="rect">
            <a:avLst/>
          </a:prstGeom>
          <a:noFill/>
          <a:ln w="9525">
            <a:noFill/>
            <a:miter lim="800000"/>
            <a:headEnd/>
            <a:tailEnd/>
          </a:ln>
          <a:effectLst/>
        </p:spPr>
        <p:txBody>
          <a:bodyPr lIns="92075" tIns="46038" rIns="92075" bIns="46038" anchor="ctr"/>
          <a:lstStyle/>
          <a:p>
            <a:pPr eaLnBrk="1" hangingPunct="1"/>
            <a:r>
              <a:rPr lang="en-US" altLang="en-US" sz="3600" b="1">
                <a:solidFill>
                  <a:schemeClr val="tx2"/>
                </a:solidFill>
                <a:latin typeface="Bell MT" pitchFamily="18" charset="0"/>
              </a:rPr>
              <a:t>Diversification….does it always work?</a:t>
            </a:r>
            <a:endParaRPr lang="en-US" altLang="en-US" sz="3600" b="1">
              <a:solidFill>
                <a:schemeClr val="tx2"/>
              </a:solidFill>
              <a:effectLst>
                <a:outerShdw blurRad="38100" dist="38100" dir="2700000" algn="tl">
                  <a:srgbClr val="C0C0C0"/>
                </a:outerShdw>
              </a:effectLst>
              <a:latin typeface="Bell MT" pitchFamily="18" charset="0"/>
            </a:endParaRPr>
          </a:p>
        </p:txBody>
      </p:sp>
      <p:sp>
        <p:nvSpPr>
          <p:cNvPr id="13315" name="Rectangle 3"/>
          <p:cNvSpPr>
            <a:spLocks noChangeArrowheads="1"/>
          </p:cNvSpPr>
          <p:nvPr/>
        </p:nvSpPr>
        <p:spPr bwMode="auto">
          <a:xfrm>
            <a:off x="0" y="762000"/>
            <a:ext cx="9144000" cy="2057400"/>
          </a:xfrm>
          <a:prstGeom prst="rect">
            <a:avLst/>
          </a:prstGeom>
          <a:noFill/>
          <a:ln w="9525">
            <a:noFill/>
            <a:miter lim="800000"/>
            <a:headEnd/>
            <a:tailEnd/>
          </a:ln>
          <a:effectLst/>
        </p:spPr>
        <p:txBody>
          <a:bodyPr lIns="92075" tIns="46038" rIns="92075" bIns="46038"/>
          <a:lstStyle/>
          <a:p>
            <a:pPr algn="l" eaLnBrk="1" hangingPunct="1">
              <a:lnSpc>
                <a:spcPct val="110000"/>
              </a:lnSpc>
              <a:spcBef>
                <a:spcPct val="20000"/>
              </a:spcBef>
              <a:buFontTx/>
              <a:buChar char="•"/>
              <a:tabLst>
                <a:tab pos="228600" algn="l"/>
              </a:tabLst>
            </a:pPr>
            <a:r>
              <a:rPr lang="en-US" altLang="en-US" sz="2800">
                <a:effectLst>
                  <a:outerShdw blurRad="38100" dist="38100" dir="2700000" algn="tl">
                    <a:srgbClr val="C0C0C0"/>
                  </a:outerShdw>
                </a:effectLst>
              </a:rPr>
              <a:t> </a:t>
            </a:r>
            <a:r>
              <a:rPr lang="en-US" altLang="en-US" sz="2800" i="1" u="sng">
                <a:latin typeface="Bell MT" pitchFamily="18" charset="0"/>
              </a:rPr>
              <a:t>Diversification</a:t>
            </a:r>
            <a:r>
              <a:rPr lang="en-US" altLang="en-US" sz="2800">
                <a:latin typeface="Bell MT" pitchFamily="18" charset="0"/>
              </a:rPr>
              <a:t> is enhanced depending upon the extent 	to  	which the returns on assets “move” together.</a:t>
            </a:r>
          </a:p>
          <a:p>
            <a:pPr algn="l" eaLnBrk="1" hangingPunct="1">
              <a:lnSpc>
                <a:spcPct val="110000"/>
              </a:lnSpc>
              <a:spcBef>
                <a:spcPct val="20000"/>
              </a:spcBef>
              <a:buFontTx/>
              <a:buChar char="•"/>
              <a:tabLst>
                <a:tab pos="228600" algn="l"/>
              </a:tabLst>
            </a:pPr>
            <a:r>
              <a:rPr lang="en-US" altLang="en-US" sz="2800">
                <a:latin typeface="Bell MT" pitchFamily="18" charset="0"/>
              </a:rPr>
              <a:t>This movement is typically measured by a statistic 		known as </a:t>
            </a:r>
            <a:r>
              <a:rPr lang="en-US" altLang="en-US" sz="2800" i="1" u="sng">
                <a:latin typeface="Bell MT" pitchFamily="18" charset="0"/>
              </a:rPr>
              <a:t>“correlation”</a:t>
            </a:r>
            <a:r>
              <a:rPr lang="en-US" altLang="en-US" sz="2800">
                <a:latin typeface="Bell MT" pitchFamily="18" charset="0"/>
              </a:rPr>
              <a:t> as shown in the figure below</a:t>
            </a:r>
            <a:r>
              <a:rPr lang="en-US" altLang="en-US" sz="2800"/>
              <a:t>.</a:t>
            </a:r>
          </a:p>
        </p:txBody>
      </p:sp>
      <p:pic>
        <p:nvPicPr>
          <p:cNvPr id="13316" name="Picture 4" descr="05_05"/>
          <p:cNvPicPr>
            <a:picLocks noChangeAspect="1" noChangeArrowheads="1"/>
          </p:cNvPicPr>
          <p:nvPr/>
        </p:nvPicPr>
        <p:blipFill>
          <a:blip r:embed="rId2"/>
          <a:srcRect/>
          <a:stretch>
            <a:fillRect/>
          </a:stretch>
        </p:blipFill>
        <p:spPr bwMode="auto">
          <a:xfrm>
            <a:off x="762000" y="3141663"/>
            <a:ext cx="7667625" cy="287813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box(out)">
                                      <p:cBhvr>
                                        <p:cTn id="7" dur="500"/>
                                        <p:tgtEl>
                                          <p:spTgt spid="133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box(out)">
                                      <p:cBhvr>
                                        <p:cTn id="12" dur="500"/>
                                        <p:tgtEl>
                                          <p:spTgt spid="133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ChangeArrowheads="1"/>
          </p:cNvSpPr>
          <p:nvPr/>
        </p:nvSpPr>
        <p:spPr bwMode="auto">
          <a:xfrm>
            <a:off x="457200" y="457200"/>
            <a:ext cx="7924800" cy="2133600"/>
          </a:xfrm>
          <a:prstGeom prst="rect">
            <a:avLst/>
          </a:prstGeom>
          <a:noFill/>
          <a:ln w="9525">
            <a:noFill/>
            <a:miter lim="800000"/>
            <a:headEnd/>
            <a:tailEnd/>
          </a:ln>
          <a:effectLst/>
        </p:spPr>
        <p:txBody>
          <a:bodyPr lIns="92075" tIns="46038" rIns="92075" bIns="46038"/>
          <a:lstStyle/>
          <a:p>
            <a:pPr algn="just" eaLnBrk="1" hangingPunct="1">
              <a:lnSpc>
                <a:spcPct val="110000"/>
              </a:lnSpc>
              <a:spcBef>
                <a:spcPct val="20000"/>
              </a:spcBef>
              <a:buFontTx/>
              <a:buChar char="•"/>
              <a:tabLst>
                <a:tab pos="228600" algn="l"/>
              </a:tabLst>
            </a:pPr>
            <a:r>
              <a:rPr lang="en-US" altLang="en-US" sz="2800">
                <a:effectLst>
                  <a:outerShdw blurRad="38100" dist="38100" dir="2700000" algn="tl">
                    <a:srgbClr val="C0C0C0"/>
                  </a:outerShdw>
                </a:effectLst>
              </a:rPr>
              <a:t> </a:t>
            </a:r>
            <a:r>
              <a:rPr lang="en-US" altLang="en-US" sz="2800">
                <a:latin typeface="Bell MT" pitchFamily="18" charset="0"/>
              </a:rPr>
              <a:t>Even if two assets are not perfectly negatively correlated, an investor can still realize </a:t>
            </a:r>
            <a:r>
              <a:rPr lang="en-US" altLang="en-US" sz="2800" i="1">
                <a:latin typeface="Bell MT" pitchFamily="18" charset="0"/>
              </a:rPr>
              <a:t>diversification </a:t>
            </a:r>
            <a:r>
              <a:rPr lang="en-US" altLang="en-US" sz="2800">
                <a:latin typeface="Bell MT" pitchFamily="18" charset="0"/>
              </a:rPr>
              <a:t>benefits from combining them in a portfolio as shown in the figure below.</a:t>
            </a:r>
            <a:r>
              <a:rPr lang="en-US" altLang="en-US" sz="2800"/>
              <a:t> </a:t>
            </a:r>
          </a:p>
        </p:txBody>
      </p:sp>
      <p:pic>
        <p:nvPicPr>
          <p:cNvPr id="14340" name="Picture 4" descr="05_06"/>
          <p:cNvPicPr>
            <a:picLocks noChangeAspect="1" noChangeArrowheads="1"/>
          </p:cNvPicPr>
          <p:nvPr/>
        </p:nvPicPr>
        <p:blipFill>
          <a:blip r:embed="rId2"/>
          <a:srcRect/>
          <a:stretch>
            <a:fillRect/>
          </a:stretch>
        </p:blipFill>
        <p:spPr bwMode="auto">
          <a:xfrm>
            <a:off x="838200" y="2895600"/>
            <a:ext cx="7467600" cy="34417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box(in)">
                                      <p:cBhvr>
                                        <p:cTn id="7" dur="500"/>
                                        <p:tgtEl>
                                          <p:spTgt spid="143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n-US" sz="4000"/>
              <a:t/>
            </a:r>
            <a:br>
              <a:rPr lang="en-US" sz="4000"/>
            </a:br>
            <a:endParaRPr lang="en-US" sz="4000"/>
          </a:p>
        </p:txBody>
      </p:sp>
      <p:sp>
        <p:nvSpPr>
          <p:cNvPr id="6147" name="Rectangle 3"/>
          <p:cNvSpPr>
            <a:spLocks noGrp="1" noChangeArrowheads="1"/>
          </p:cNvSpPr>
          <p:nvPr>
            <p:ph idx="1"/>
          </p:nvPr>
        </p:nvSpPr>
        <p:spPr>
          <a:xfrm>
            <a:off x="457200" y="838200"/>
            <a:ext cx="8229600" cy="5029200"/>
          </a:xfrm>
        </p:spPr>
        <p:txBody>
          <a:bodyPr>
            <a:noAutofit/>
          </a:bodyPr>
          <a:lstStyle/>
          <a:p>
            <a:pPr>
              <a:buNone/>
            </a:pPr>
            <a:r>
              <a:rPr lang="en-US" b="1" dirty="0" smtClean="0"/>
              <a:t>A. SYSTEMATIC </a:t>
            </a:r>
            <a:r>
              <a:rPr lang="en-US" b="1" dirty="0"/>
              <a:t>RISK</a:t>
            </a:r>
          </a:p>
          <a:p>
            <a:pPr algn="just"/>
            <a:r>
              <a:rPr lang="en-US" sz="2800" dirty="0"/>
              <a:t>The portion of the variability of return of a security that is caused by external factors, is called systematic risk</a:t>
            </a:r>
            <a:r>
              <a:rPr lang="en-US" sz="2800" dirty="0" smtClean="0"/>
              <a:t>.</a:t>
            </a:r>
          </a:p>
          <a:p>
            <a:pPr algn="just"/>
            <a:r>
              <a:rPr lang="en-US" sz="2800" dirty="0" smtClean="0"/>
              <a:t>It is also known as market risk or non-diversifiable risk.</a:t>
            </a:r>
          </a:p>
          <a:p>
            <a:pPr algn="just"/>
            <a:r>
              <a:rPr lang="en-US" sz="2800" dirty="0" smtClean="0"/>
              <a:t> </a:t>
            </a:r>
            <a:r>
              <a:rPr lang="en-US" sz="2800" dirty="0"/>
              <a:t>Economic and political instability, economic recession, macro policy of the government, etc. affect the price of all shares systematically. Thus the variation of return in shares, which is caused by these factors, is called systematic risk.</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4"/>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gn="l"/>
            <a:r>
              <a:rPr lang="en-US" sz="3200" smtClean="0"/>
              <a:t> Systematic Risks</a:t>
            </a:r>
          </a:p>
        </p:txBody>
      </p:sp>
      <p:sp>
        <p:nvSpPr>
          <p:cNvPr id="37891" name="Slide Number Placeholder 3"/>
          <p:cNvSpPr>
            <a:spLocks noGrp="1"/>
          </p:cNvSpPr>
          <p:nvPr>
            <p:ph type="sldNum" sz="quarter" idx="12"/>
          </p:nvPr>
        </p:nvSpPr>
        <p:spPr bwMode="auto">
          <a:xfrm>
            <a:off x="0" y="6477000"/>
            <a:ext cx="2362200" cy="381000"/>
          </a:xfrm>
          <a:noFill/>
          <a:ln>
            <a:miter lim="800000"/>
            <a:headEnd/>
            <a:tailEnd/>
          </a:ln>
        </p:spPr>
        <p:txBody>
          <a:bodyPr vert="horz" wrap="square" lIns="91440" tIns="45720" rIns="91440" bIns="45720" numCol="1" anchor="t" anchorCtr="0" compatLnSpc="1">
            <a:prstTxWarp prst="textNoShape">
              <a:avLst/>
            </a:prstTxWarp>
          </a:bodyPr>
          <a:lstStyle/>
          <a:p>
            <a:r>
              <a:rPr lang="en-US" smtClean="0"/>
              <a:t>1– </a:t>
            </a:r>
            <a:fld id="{67C3A5CB-85A7-4C5F-BBE4-D8F42CACC1E4}" type="slidenum">
              <a:rPr lang="en-US" smtClean="0"/>
              <a:pPr/>
              <a:t>6</a:t>
            </a:fld>
            <a:endParaRPr lang="en-US" smtClean="0"/>
          </a:p>
        </p:txBody>
      </p:sp>
      <p:graphicFrame>
        <p:nvGraphicFramePr>
          <p:cNvPr id="6" name="Diagram 5"/>
          <p:cNvGraphicFramePr/>
          <p:nvPr/>
        </p:nvGraphicFramePr>
        <p:xfrm>
          <a:off x="0" y="990600"/>
          <a:ext cx="883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Systematic risk</a:t>
            </a:r>
            <a:endParaRPr lang="en-US" dirty="0"/>
          </a:p>
        </p:txBody>
      </p:sp>
      <p:sp>
        <p:nvSpPr>
          <p:cNvPr id="3" name="Content Placeholder 2"/>
          <p:cNvSpPr>
            <a:spLocks noGrp="1"/>
          </p:cNvSpPr>
          <p:nvPr>
            <p:ph idx="1"/>
          </p:nvPr>
        </p:nvSpPr>
        <p:spPr/>
        <p:txBody>
          <a:bodyPr>
            <a:normAutofit/>
          </a:bodyPr>
          <a:lstStyle/>
          <a:p>
            <a:pPr>
              <a:buNone/>
            </a:pPr>
            <a:r>
              <a:rPr lang="en-US" sz="4000" b="1" dirty="0" smtClean="0"/>
              <a:t>1. Interest rate risk,</a:t>
            </a:r>
          </a:p>
          <a:p>
            <a:pPr>
              <a:buNone/>
            </a:pPr>
            <a:r>
              <a:rPr lang="en-US" sz="4000" b="1" dirty="0" smtClean="0"/>
              <a:t>2. Market risk and</a:t>
            </a:r>
          </a:p>
          <a:p>
            <a:pPr>
              <a:buNone/>
            </a:pPr>
            <a:r>
              <a:rPr lang="en-US" sz="4000" b="1" dirty="0" smtClean="0"/>
              <a:t>3. Purchasing power or inflationary risk.</a:t>
            </a:r>
          </a:p>
          <a:p>
            <a:endParaRPr lang="en-US" sz="4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en-US" sz="3600" b="1" dirty="0" smtClean="0"/>
              <a:t>1. Interest rate risk</a:t>
            </a:r>
            <a:endParaRPr lang="en-US" sz="3600" b="1" dirty="0"/>
          </a:p>
        </p:txBody>
      </p:sp>
      <p:sp>
        <p:nvSpPr>
          <p:cNvPr id="3" name="Content Placeholder 2"/>
          <p:cNvSpPr>
            <a:spLocks noGrp="1"/>
          </p:cNvSpPr>
          <p:nvPr>
            <p:ph idx="1"/>
          </p:nvPr>
        </p:nvSpPr>
        <p:spPr>
          <a:xfrm>
            <a:off x="457200" y="838200"/>
            <a:ext cx="8534400" cy="6019800"/>
          </a:xfrm>
        </p:spPr>
        <p:txBody>
          <a:bodyPr>
            <a:noAutofit/>
          </a:bodyPr>
          <a:lstStyle/>
          <a:p>
            <a:pPr>
              <a:buNone/>
            </a:pPr>
            <a:r>
              <a:rPr lang="en-US" sz="2800" dirty="0" smtClean="0"/>
              <a:t>Interest-rate risk arises due to variability in the interest rates from time to time. It particularly affects debt securities as they carry the fixed rate of interest.</a:t>
            </a:r>
          </a:p>
          <a:p>
            <a:r>
              <a:rPr lang="en-US" sz="2800" dirty="0" smtClean="0"/>
              <a:t>The types of interest-rate risk are depicted </a:t>
            </a:r>
          </a:p>
          <a:p>
            <a:pPr lvl="1"/>
            <a:r>
              <a:rPr lang="en-US" sz="2000" b="1" dirty="0" smtClean="0"/>
              <a:t>Price risk and</a:t>
            </a:r>
          </a:p>
          <a:p>
            <a:pPr lvl="1"/>
            <a:r>
              <a:rPr lang="en-US" sz="2000" b="1" dirty="0" smtClean="0"/>
              <a:t>Reinvestment rate risk.</a:t>
            </a:r>
          </a:p>
          <a:p>
            <a:r>
              <a:rPr lang="en-US" sz="2800" dirty="0" smtClean="0"/>
              <a:t>Price risk arises due to the possibility that the price of the shares, commodity, investment, etc. may decline or fall in the future.</a:t>
            </a:r>
          </a:p>
          <a:p>
            <a:r>
              <a:rPr lang="en-US" sz="2800" dirty="0" smtClean="0"/>
              <a:t>Reinvestment rate risk results from fact that the interest or dividend earned from an investment can't be reinvested with the same rate of return as it was acquiring earlier.</a:t>
            </a:r>
          </a:p>
          <a:p>
            <a:endParaRPr lang="en-US" sz="2800" dirty="0" smtClean="0"/>
          </a:p>
          <a:p>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dirty="0" smtClean="0"/>
              <a:t>2. </a:t>
            </a:r>
            <a:r>
              <a:rPr lang="en-US" sz="3200" b="1" dirty="0" smtClean="0"/>
              <a:t>Market risk</a:t>
            </a:r>
            <a:endParaRPr lang="en-US" sz="3200" dirty="0"/>
          </a:p>
        </p:txBody>
      </p:sp>
      <p:sp>
        <p:nvSpPr>
          <p:cNvPr id="3" name="Content Placeholder 2"/>
          <p:cNvSpPr>
            <a:spLocks noGrp="1"/>
          </p:cNvSpPr>
          <p:nvPr>
            <p:ph idx="1"/>
          </p:nvPr>
        </p:nvSpPr>
        <p:spPr>
          <a:xfrm>
            <a:off x="457200" y="1066800"/>
            <a:ext cx="8229600" cy="5059363"/>
          </a:xfrm>
        </p:spPr>
        <p:txBody>
          <a:bodyPr>
            <a:normAutofit/>
          </a:bodyPr>
          <a:lstStyle/>
          <a:p>
            <a:pPr algn="just"/>
            <a:r>
              <a:rPr lang="en-US" sz="2800" dirty="0" smtClean="0"/>
              <a:t>Market risk is associated with consistent fluctuations seen in the trading price of any particular shares or securities. That is, it arises due to rise or fall in the trading price of listed shares or securities in the stock market.</a:t>
            </a:r>
          </a:p>
          <a:p>
            <a:pPr algn="just"/>
            <a:r>
              <a:rPr lang="en-US" sz="2800" dirty="0" smtClean="0"/>
              <a:t>The types of market risk are depicted and listed below.</a:t>
            </a:r>
          </a:p>
          <a:p>
            <a:pPr algn="just"/>
            <a:endParaRPr lang="en-US" sz="2800" dirty="0"/>
          </a:p>
        </p:txBody>
      </p:sp>
      <p:pic>
        <p:nvPicPr>
          <p:cNvPr id="4" name="Picture 3" descr="market risk">
            <a:hlinkClick r:id="rId2" tooltip="&quot;Market risk&quot;"/>
          </p:cNvPr>
          <p:cNvPicPr/>
          <p:nvPr/>
        </p:nvPicPr>
        <p:blipFill>
          <a:blip r:embed="rId3"/>
          <a:srcRect/>
          <a:stretch>
            <a:fillRect/>
          </a:stretch>
        </p:blipFill>
        <p:spPr bwMode="auto">
          <a:xfrm>
            <a:off x="762000" y="4191000"/>
            <a:ext cx="7924800" cy="2381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838</TotalTime>
  <Words>2244</Words>
  <Application>Microsoft PowerPoint</Application>
  <PresentationFormat>On-screen Show (4:3)</PresentationFormat>
  <Paragraphs>288</Paragraphs>
  <Slides>43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5" baseType="lpstr">
      <vt:lpstr>Office Theme</vt:lpstr>
      <vt:lpstr>CorelDRAW</vt:lpstr>
      <vt:lpstr>Risk &amp; Return</vt:lpstr>
      <vt:lpstr> </vt:lpstr>
      <vt:lpstr>Slide 3</vt:lpstr>
      <vt:lpstr>Risks associated with investments</vt:lpstr>
      <vt:lpstr> </vt:lpstr>
      <vt:lpstr> Systematic Risks</vt:lpstr>
      <vt:lpstr>Types of Systematic risk</vt:lpstr>
      <vt:lpstr>1. Interest rate risk</vt:lpstr>
      <vt:lpstr>2. Market risk</vt:lpstr>
      <vt:lpstr>The meaning of different types of market risk is as follows: </vt:lpstr>
      <vt:lpstr>The meaning of different types of market risk is as follows: (contd)</vt:lpstr>
      <vt:lpstr>3. Purchasing power or inflationary risk</vt:lpstr>
      <vt:lpstr>3. Purchasing power or inflationary risk (Contd)</vt:lpstr>
      <vt:lpstr> </vt:lpstr>
      <vt:lpstr>Slide 15</vt:lpstr>
      <vt:lpstr>a. Business or liquidity risk</vt:lpstr>
      <vt:lpstr>a. Business or liquidity risk (contd)</vt:lpstr>
      <vt:lpstr>b. Financial or credit risk</vt:lpstr>
      <vt:lpstr>Slide 19</vt:lpstr>
      <vt:lpstr>b. Financial or credit risk (contd)</vt:lpstr>
      <vt:lpstr>c. Operational risk</vt:lpstr>
      <vt:lpstr>c. Operational risk (contd)</vt:lpstr>
      <vt:lpstr>Slide 23</vt:lpstr>
      <vt:lpstr>RISK RETURN RELATIONSHIP OF DIFFERENT STOCKS</vt:lpstr>
      <vt:lpstr>Steps for Risk Management</vt:lpstr>
      <vt:lpstr>Risk &amp; Return Analysis</vt:lpstr>
      <vt:lpstr>Average rate of return</vt:lpstr>
      <vt:lpstr>Risk </vt:lpstr>
      <vt:lpstr>Expected rate of return</vt:lpstr>
      <vt:lpstr>Slide 30</vt:lpstr>
      <vt:lpstr>Portfolio </vt:lpstr>
      <vt:lpstr>Portfolio return- two asset case</vt:lpstr>
      <vt:lpstr>Portfolio risk- two asset </vt:lpstr>
      <vt:lpstr>Correlation </vt:lpstr>
      <vt:lpstr> </vt:lpstr>
      <vt:lpstr> </vt:lpstr>
      <vt:lpstr> </vt:lpstr>
      <vt:lpstr> </vt:lpstr>
      <vt:lpstr>             TWO IMPORTANT FINDINGS: </vt:lpstr>
      <vt:lpstr>Returns distribution for two perfectly negatively correlated stocks (ρ = -1.0)</vt:lpstr>
      <vt:lpstr>Returns distribution for two perfectly positively correlated stocks (ρ = 1.0)</vt:lpstr>
      <vt:lpstr>Slide 42</vt:lpstr>
      <vt:lpstr>Slide 43</vt:lpstr>
    </vt:vector>
  </TitlesOfParts>
  <Company>ITS GZB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&amp; Return Analysis</dc:title>
  <dc:creator>Prafull Verma</dc:creator>
  <cp:lastModifiedBy>Manish</cp:lastModifiedBy>
  <cp:revision>44</cp:revision>
  <dcterms:created xsi:type="dcterms:W3CDTF">2007-12-16T17:56:38Z</dcterms:created>
  <dcterms:modified xsi:type="dcterms:W3CDTF">2018-07-31T09:47:10Z</dcterms:modified>
</cp:coreProperties>
</file>