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Quality Circles in Banks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Launching of Quality Circles in Banks </a:t>
            </a:r>
            <a:endParaRPr lang="en-US" sz="3200" dirty="0"/>
          </a:p>
        </p:txBody>
      </p:sp>
      <p:sp>
        <p:nvSpPr>
          <p:cNvPr id="3" name="Content Placeholder 2"/>
          <p:cNvSpPr>
            <a:spLocks noGrp="1"/>
          </p:cNvSpPr>
          <p:nvPr>
            <p:ph idx="1"/>
          </p:nvPr>
        </p:nvSpPr>
        <p:spPr/>
        <p:txBody>
          <a:bodyPr>
            <a:normAutofit/>
          </a:bodyPr>
          <a:lstStyle/>
          <a:p>
            <a:pPr algn="just">
              <a:buNone/>
            </a:pPr>
            <a:r>
              <a:rPr lang="en-US" sz="2800" dirty="0" smtClean="0"/>
              <a:t>The launching of Quality Circles involves the following steps : </a:t>
            </a:r>
          </a:p>
          <a:p>
            <a:pPr marL="514350" indent="-514350" algn="just">
              <a:buAutoNum type="arabicPeriod"/>
            </a:pPr>
            <a:r>
              <a:rPr lang="en-US" sz="2800" dirty="0" smtClean="0"/>
              <a:t>Identification </a:t>
            </a:r>
            <a:r>
              <a:rPr lang="en-US" sz="2800" dirty="0" smtClean="0"/>
              <a:t>of the Problem </a:t>
            </a:r>
            <a:r>
              <a:rPr lang="en-US" sz="2800" dirty="0" smtClean="0"/>
              <a:t>:</a:t>
            </a:r>
          </a:p>
          <a:p>
            <a:pPr marL="514350" indent="-514350" algn="just">
              <a:buNone/>
            </a:pPr>
            <a:r>
              <a:rPr lang="en-US" sz="2800" dirty="0" smtClean="0"/>
              <a:t>	</a:t>
            </a:r>
            <a:r>
              <a:rPr lang="en-US" sz="2800" dirty="0" smtClean="0"/>
              <a:t>Problems </a:t>
            </a:r>
            <a:r>
              <a:rPr lang="en-US" sz="2800" dirty="0" smtClean="0"/>
              <a:t>for possible solution can be identified by any one of the members. These may arise, for example, from customer complaints, management information or feedback received from other departments. </a:t>
            </a:r>
          </a:p>
          <a:p>
            <a:pPr algn="just"/>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smtClean="0"/>
              <a:t>2. </a:t>
            </a:r>
            <a:r>
              <a:rPr lang="en-US" sz="3200" b="1" dirty="0" smtClean="0"/>
              <a:t>Description of the Problem </a:t>
            </a:r>
            <a:br>
              <a:rPr lang="en-US" sz="3200" b="1" dirty="0" smtClean="0"/>
            </a:br>
            <a:endParaRPr lang="en-US" sz="3200"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400" dirty="0" smtClean="0"/>
              <a:t>The </a:t>
            </a:r>
            <a:r>
              <a:rPr lang="en-US" sz="2400" dirty="0" smtClean="0"/>
              <a:t>various aspects of the problem are considered in detail with the help of the cause-effect procedure, which assists in an organized approach to the solution as explained below : </a:t>
            </a:r>
          </a:p>
          <a:p>
            <a:pPr algn="just"/>
            <a:r>
              <a:rPr lang="en-US" sz="2400" dirty="0" smtClean="0"/>
              <a:t>QC </a:t>
            </a:r>
            <a:r>
              <a:rPr lang="en-US" sz="2400" dirty="0" smtClean="0"/>
              <a:t>members bring problems and ideas. </a:t>
            </a:r>
          </a:p>
          <a:p>
            <a:pPr algn="just"/>
            <a:r>
              <a:rPr lang="en-US" sz="2400" dirty="0" smtClean="0"/>
              <a:t>Select </a:t>
            </a:r>
            <a:r>
              <a:rPr lang="en-US" sz="2400" dirty="0" smtClean="0"/>
              <a:t>problems. </a:t>
            </a:r>
          </a:p>
          <a:p>
            <a:pPr algn="just"/>
            <a:r>
              <a:rPr lang="en-US" sz="2400" dirty="0" smtClean="0"/>
              <a:t>Analysis </a:t>
            </a:r>
            <a:r>
              <a:rPr lang="en-US" sz="2400" dirty="0" smtClean="0"/>
              <a:t>of problems. </a:t>
            </a:r>
          </a:p>
          <a:p>
            <a:pPr algn="just"/>
            <a:r>
              <a:rPr lang="en-US" sz="2400" dirty="0" smtClean="0"/>
              <a:t>Develop </a:t>
            </a:r>
            <a:r>
              <a:rPr lang="en-US" sz="2400" dirty="0" smtClean="0"/>
              <a:t>solutions. </a:t>
            </a:r>
          </a:p>
          <a:p>
            <a:pPr algn="just"/>
            <a:r>
              <a:rPr lang="en-US" sz="2400" dirty="0" smtClean="0"/>
              <a:t>Management </a:t>
            </a:r>
            <a:r>
              <a:rPr lang="en-US" sz="2400" dirty="0" smtClean="0"/>
              <a:t>presentation. </a:t>
            </a:r>
          </a:p>
          <a:p>
            <a:pPr algn="just"/>
            <a:r>
              <a:rPr lang="en-US" sz="2400" dirty="0" smtClean="0"/>
              <a:t>Management </a:t>
            </a:r>
            <a:r>
              <a:rPr lang="en-US" sz="2400" dirty="0" smtClean="0"/>
              <a:t>reviews. </a:t>
            </a:r>
          </a:p>
          <a:p>
            <a:pPr algn="just"/>
            <a:r>
              <a:rPr lang="en-US" sz="2400" dirty="0" smtClean="0"/>
              <a:t>Decision </a:t>
            </a:r>
            <a:r>
              <a:rPr lang="en-US" sz="2400" dirty="0" smtClean="0"/>
              <a:t>taken on the solutions. </a:t>
            </a:r>
          </a:p>
          <a:p>
            <a:pPr algn="just"/>
            <a:r>
              <a:rPr lang="en-US" sz="2400" dirty="0" smtClean="0"/>
              <a:t>Implementation</a:t>
            </a:r>
            <a:r>
              <a:rPr lang="en-US" sz="2400" dirty="0" smtClean="0"/>
              <a:t>. </a:t>
            </a:r>
          </a:p>
          <a:p>
            <a:pPr algn="just"/>
            <a:r>
              <a:rPr lang="en-US" sz="2400" dirty="0" smtClean="0"/>
              <a:t>Follow-up</a:t>
            </a:r>
            <a:r>
              <a:rPr lang="en-US" sz="2400" dirty="0" smtClean="0"/>
              <a:t>. </a:t>
            </a:r>
          </a:p>
          <a:p>
            <a:pPr algn="just"/>
            <a:endParaRPr lang="en-US" sz="2400" dirty="0" smtClean="0"/>
          </a:p>
          <a:p>
            <a:pPr algn="just"/>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smtClean="0"/>
              <a:t>3.</a:t>
            </a:r>
            <a:r>
              <a:rPr lang="en-US" sz="3200" b="1" dirty="0" smtClean="0"/>
              <a:t>Solution and Implementation </a:t>
            </a:r>
            <a:br>
              <a:rPr lang="en-US" sz="3200" b="1" dirty="0" smtClean="0"/>
            </a:br>
            <a:endParaRPr lang="en-US" sz="3200" dirty="0"/>
          </a:p>
        </p:txBody>
      </p:sp>
      <p:sp>
        <p:nvSpPr>
          <p:cNvPr id="3" name="Content Placeholder 2"/>
          <p:cNvSpPr>
            <a:spLocks noGrp="1"/>
          </p:cNvSpPr>
          <p:nvPr>
            <p:ph idx="1"/>
          </p:nvPr>
        </p:nvSpPr>
        <p:spPr/>
        <p:txBody>
          <a:bodyPr>
            <a:normAutofit fontScale="85000" lnSpcReduction="20000"/>
          </a:bodyPr>
          <a:lstStyle/>
          <a:p>
            <a:endParaRPr lang="en-US" dirty="0" smtClean="0"/>
          </a:p>
          <a:p>
            <a:pPr marL="514350" indent="-514350">
              <a:buFont typeface="+mj-lt"/>
              <a:buAutoNum type="arabicPeriod"/>
            </a:pPr>
            <a:r>
              <a:rPr lang="en-US" dirty="0" smtClean="0"/>
              <a:t>Top management awareness </a:t>
            </a:r>
            <a:r>
              <a:rPr lang="en-US" dirty="0" err="1" smtClean="0"/>
              <a:t>programmee</a:t>
            </a:r>
            <a:r>
              <a:rPr lang="en-US" dirty="0" smtClean="0"/>
              <a:t> </a:t>
            </a:r>
          </a:p>
          <a:p>
            <a:pPr marL="514350" indent="-514350">
              <a:buFont typeface="+mj-lt"/>
              <a:buAutoNum type="arabicPeriod"/>
            </a:pPr>
            <a:r>
              <a:rPr lang="en-US" dirty="0" smtClean="0"/>
              <a:t>Selection </a:t>
            </a:r>
            <a:r>
              <a:rPr lang="en-US" dirty="0" smtClean="0"/>
              <a:t>of Co-coordinator. </a:t>
            </a:r>
          </a:p>
          <a:p>
            <a:pPr marL="514350" indent="-514350">
              <a:buFont typeface="+mj-lt"/>
              <a:buAutoNum type="arabicPeriod"/>
            </a:pPr>
            <a:r>
              <a:rPr lang="en-US" dirty="0" smtClean="0"/>
              <a:t>Middle </a:t>
            </a:r>
            <a:r>
              <a:rPr lang="en-US" dirty="0" smtClean="0"/>
              <a:t>management awareness </a:t>
            </a:r>
            <a:r>
              <a:rPr lang="en-US" dirty="0" err="1" smtClean="0"/>
              <a:t>programme</a:t>
            </a:r>
            <a:r>
              <a:rPr lang="en-US" dirty="0" smtClean="0"/>
              <a:t>. </a:t>
            </a:r>
          </a:p>
          <a:p>
            <a:pPr marL="514350" indent="-514350">
              <a:buFont typeface="+mj-lt"/>
              <a:buAutoNum type="arabicPeriod"/>
            </a:pPr>
            <a:r>
              <a:rPr lang="en-US" dirty="0" smtClean="0"/>
              <a:t>Identification </a:t>
            </a:r>
            <a:r>
              <a:rPr lang="en-US" dirty="0" smtClean="0"/>
              <a:t>of conductive area. </a:t>
            </a:r>
          </a:p>
          <a:p>
            <a:pPr marL="514350" indent="-514350">
              <a:buFont typeface="+mj-lt"/>
              <a:buAutoNum type="arabicPeriod"/>
            </a:pPr>
            <a:r>
              <a:rPr lang="en-US" dirty="0" smtClean="0"/>
              <a:t>Exposure </a:t>
            </a:r>
            <a:r>
              <a:rPr lang="en-US" dirty="0" err="1" smtClean="0"/>
              <a:t>programme</a:t>
            </a:r>
            <a:r>
              <a:rPr lang="en-US" dirty="0" smtClean="0"/>
              <a:t> to identified area. </a:t>
            </a:r>
          </a:p>
          <a:p>
            <a:pPr marL="514350" indent="-514350">
              <a:buFont typeface="+mj-lt"/>
              <a:buAutoNum type="arabicPeriod"/>
            </a:pPr>
            <a:r>
              <a:rPr lang="en-US" dirty="0" smtClean="0"/>
              <a:t>Inviting </a:t>
            </a:r>
            <a:r>
              <a:rPr lang="en-US" dirty="0" smtClean="0"/>
              <a:t>volunteers. </a:t>
            </a:r>
          </a:p>
          <a:p>
            <a:pPr marL="514350" indent="-514350">
              <a:buFont typeface="+mj-lt"/>
              <a:buAutoNum type="arabicPeriod"/>
            </a:pPr>
            <a:r>
              <a:rPr lang="en-US" dirty="0" err="1" smtClean="0"/>
              <a:t>Programme</a:t>
            </a:r>
            <a:r>
              <a:rPr lang="en-US" dirty="0" smtClean="0"/>
              <a:t> </a:t>
            </a:r>
            <a:r>
              <a:rPr lang="en-US" dirty="0" smtClean="0"/>
              <a:t>for volunteering employees. </a:t>
            </a:r>
          </a:p>
          <a:p>
            <a:pPr marL="514350" indent="-514350">
              <a:buFont typeface="+mj-lt"/>
              <a:buAutoNum type="arabicPeriod"/>
            </a:pPr>
            <a:r>
              <a:rPr lang="en-US" dirty="0" smtClean="0"/>
              <a:t>First </a:t>
            </a:r>
            <a:r>
              <a:rPr lang="en-US" dirty="0" smtClean="0"/>
              <a:t>meeting of the circle. </a:t>
            </a:r>
          </a:p>
          <a:p>
            <a:pPr marL="514350" indent="-514350">
              <a:buFont typeface="+mj-lt"/>
              <a:buAutoNum type="arabicPeriod"/>
            </a:pPr>
            <a:r>
              <a:rPr lang="en-US" dirty="0" smtClean="0"/>
              <a:t>Providing </a:t>
            </a:r>
            <a:r>
              <a:rPr lang="en-US" dirty="0" smtClean="0"/>
              <a:t>facilities of regular meetings.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000" dirty="0" smtClean="0"/>
              <a:t>Thx</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Commercial Banks in India constitute the most dominant segment of the financial sector by commanding about two third of its total assets</a:t>
            </a:r>
            <a:r>
              <a:rPr lang="en-US" dirty="0" smtClean="0"/>
              <a:t>.</a:t>
            </a:r>
          </a:p>
          <a:p>
            <a:pPr algn="just"/>
            <a:r>
              <a:rPr lang="en-US" dirty="0" smtClean="0"/>
              <a:t>Indian </a:t>
            </a:r>
            <a:r>
              <a:rPr lang="en-US" dirty="0" smtClean="0"/>
              <a:t>Banks are well regulated and have emerged stronger under the watchful eyes of the </a:t>
            </a:r>
            <a:r>
              <a:rPr lang="en-US" dirty="0" smtClean="0"/>
              <a:t>regulator(RBI). </a:t>
            </a:r>
            <a:endParaRPr lang="en-US" dirty="0" smtClean="0"/>
          </a:p>
          <a:p>
            <a:pPr algn="just"/>
            <a:r>
              <a:rPr lang="en-US" dirty="0" smtClean="0"/>
              <a:t> With this objective in mind, various techniques of participative management have been tried viz. employee suggestion scheme, work and floor committees, house journals, representation on the board etc. with varied results.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800" dirty="0" smtClean="0"/>
              <a:t> Quality Circle is one such technique which has played a significant role in creating awareness for sustained quality improvement in the banking system of </a:t>
            </a:r>
            <a:r>
              <a:rPr lang="en-US" sz="2800" dirty="0" smtClean="0"/>
              <a:t>developing countries like </a:t>
            </a:r>
            <a:r>
              <a:rPr lang="en-US" sz="2800" dirty="0" smtClean="0"/>
              <a:t>India</a:t>
            </a:r>
            <a:r>
              <a:rPr lang="en-US" sz="2800" dirty="0" smtClean="0"/>
              <a:t>. </a:t>
            </a:r>
            <a:endParaRPr lang="en-US" sz="2800" dirty="0" smtClean="0"/>
          </a:p>
          <a:p>
            <a:pPr algn="just"/>
            <a:r>
              <a:rPr lang="en-US" sz="2800" dirty="0" smtClean="0"/>
              <a:t>Quality Circle is defined as a circle of quality-conscious people organized for quality improvement and also improve their work environment through a systematic approach i.e. bottom up approach.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of Quality Circle </a:t>
            </a:r>
            <a:endParaRPr lang="en-US" dirty="0"/>
          </a:p>
        </p:txBody>
      </p:sp>
      <p:sp>
        <p:nvSpPr>
          <p:cNvPr id="3" name="Content Placeholder 2"/>
          <p:cNvSpPr>
            <a:spLocks noGrp="1"/>
          </p:cNvSpPr>
          <p:nvPr>
            <p:ph idx="1"/>
          </p:nvPr>
        </p:nvSpPr>
        <p:spPr/>
        <p:txBody>
          <a:bodyPr>
            <a:noAutofit/>
          </a:bodyPr>
          <a:lstStyle/>
          <a:p>
            <a:pPr algn="just"/>
            <a:r>
              <a:rPr lang="en-US" sz="2800" dirty="0" smtClean="0"/>
              <a:t>The concept of Quality Circle is primarily based upon recognition of the value of the employees as a valuable human being, as someone who works willingly for achievement of organization's goal by using his wisdom, intelligence, experience, attitude and feelings. </a:t>
            </a:r>
          </a:p>
          <a:p>
            <a:pPr algn="just"/>
            <a:r>
              <a:rPr lang="en-US" sz="2800" dirty="0" smtClean="0"/>
              <a:t>This concept has three major </a:t>
            </a:r>
            <a:r>
              <a:rPr lang="en-US" sz="2800" dirty="0" smtClean="0"/>
              <a:t>attributes </a:t>
            </a:r>
            <a:r>
              <a:rPr lang="en-US" sz="2800" dirty="0" smtClean="0"/>
              <a:t>:</a:t>
            </a:r>
          </a:p>
          <a:p>
            <a:pPr marL="514350" indent="-514350" algn="just">
              <a:buFont typeface="+mj-lt"/>
              <a:buAutoNum type="arabicPeriod"/>
            </a:pPr>
            <a:r>
              <a:rPr lang="en-US" sz="2800" dirty="0" smtClean="0"/>
              <a:t>It is a form of participation management. </a:t>
            </a:r>
          </a:p>
          <a:p>
            <a:pPr marL="514350" indent="-514350" algn="just">
              <a:buFont typeface="+mj-lt"/>
              <a:buAutoNum type="arabicPeriod"/>
            </a:pPr>
            <a:r>
              <a:rPr lang="en-US" sz="2800" dirty="0" smtClean="0"/>
              <a:t> It is human resource development technique. </a:t>
            </a:r>
          </a:p>
          <a:p>
            <a:pPr marL="514350" indent="-514350" algn="just">
              <a:buFont typeface="+mj-lt"/>
              <a:buAutoNum type="arabicPeriod"/>
            </a:pPr>
            <a:r>
              <a:rPr lang="en-US" sz="2800" dirty="0" smtClean="0"/>
              <a:t>It is a problem solving technique. </a:t>
            </a: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Quality Circles in Commercial Banks in India </a:t>
            </a:r>
            <a:endParaRPr lang="en-US" sz="3200" dirty="0"/>
          </a:p>
        </p:txBody>
      </p:sp>
      <p:sp>
        <p:nvSpPr>
          <p:cNvPr id="3" name="Content Placeholder 2"/>
          <p:cNvSpPr>
            <a:spLocks noGrp="1"/>
          </p:cNvSpPr>
          <p:nvPr>
            <p:ph idx="1"/>
          </p:nvPr>
        </p:nvSpPr>
        <p:spPr/>
        <p:txBody>
          <a:bodyPr>
            <a:normAutofit/>
          </a:bodyPr>
          <a:lstStyle/>
          <a:p>
            <a:pPr algn="just">
              <a:lnSpc>
                <a:spcPct val="150000"/>
              </a:lnSpc>
            </a:pPr>
            <a:r>
              <a:rPr lang="en-US" sz="2800" dirty="0" smtClean="0"/>
              <a:t>Initially the quality circle movement was started in the manufacturing industries only but it was soon realized that it had much to offer to the service sectors like banking which employ a large work force and handles multi-dimensional functional areas.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t>Principles of Quality Circles </a:t>
            </a:r>
            <a:endParaRPr lang="en-US" sz="3600" dirty="0"/>
          </a:p>
        </p:txBody>
      </p:sp>
      <p:sp>
        <p:nvSpPr>
          <p:cNvPr id="3" name="Content Placeholder 2"/>
          <p:cNvSpPr>
            <a:spLocks noGrp="1"/>
          </p:cNvSpPr>
          <p:nvPr>
            <p:ph idx="1"/>
          </p:nvPr>
        </p:nvSpPr>
        <p:spPr/>
        <p:txBody>
          <a:bodyPr>
            <a:normAutofit fontScale="47500" lnSpcReduction="20000"/>
          </a:bodyPr>
          <a:lstStyle/>
          <a:p>
            <a:pPr>
              <a:buNone/>
            </a:pPr>
            <a:r>
              <a:rPr lang="en-US" sz="5100" dirty="0" smtClean="0"/>
              <a:t>The experts have identified the undernoted ten principles of Quality Circles :- </a:t>
            </a:r>
          </a:p>
          <a:p>
            <a:pPr>
              <a:buNone/>
            </a:pPr>
            <a:r>
              <a:rPr lang="en-US" sz="5100" dirty="0" smtClean="0"/>
              <a:t>1. Voluntariness. </a:t>
            </a:r>
          </a:p>
          <a:p>
            <a:pPr>
              <a:buNone/>
            </a:pPr>
            <a:r>
              <a:rPr lang="en-US" sz="5100" dirty="0" smtClean="0"/>
              <a:t>2. Regularity. </a:t>
            </a:r>
          </a:p>
          <a:p>
            <a:pPr>
              <a:buNone/>
            </a:pPr>
            <a:r>
              <a:rPr lang="en-US" sz="5100" dirty="0" smtClean="0"/>
              <a:t>3. Identification, selection, analysis and solution of the problems. </a:t>
            </a:r>
          </a:p>
          <a:p>
            <a:pPr>
              <a:buNone/>
            </a:pPr>
            <a:r>
              <a:rPr lang="en-US" sz="5100" dirty="0" smtClean="0"/>
              <a:t>4. Self-improvement. </a:t>
            </a:r>
          </a:p>
          <a:p>
            <a:pPr>
              <a:buNone/>
            </a:pPr>
            <a:r>
              <a:rPr lang="en-US" sz="5100" dirty="0" smtClean="0"/>
              <a:t>5. Improvement of work-life. </a:t>
            </a:r>
          </a:p>
          <a:p>
            <a:pPr>
              <a:buNone/>
            </a:pPr>
            <a:r>
              <a:rPr lang="en-US" sz="5100" dirty="0" smtClean="0"/>
              <a:t>6. Synergy. </a:t>
            </a:r>
          </a:p>
          <a:p>
            <a:pPr>
              <a:buNone/>
            </a:pPr>
            <a:r>
              <a:rPr lang="en-US" sz="5100" dirty="0" smtClean="0"/>
              <a:t>7. Sincerity of purpose. </a:t>
            </a:r>
          </a:p>
          <a:p>
            <a:pPr>
              <a:buNone/>
            </a:pPr>
            <a:r>
              <a:rPr lang="en-US" sz="5100" dirty="0" smtClean="0"/>
              <a:t>8. Application. </a:t>
            </a:r>
          </a:p>
          <a:p>
            <a:pPr>
              <a:buNone/>
            </a:pPr>
            <a:r>
              <a:rPr lang="en-US" sz="5100" dirty="0" smtClean="0"/>
              <a:t>9. Simplicity. </a:t>
            </a:r>
          </a:p>
          <a:p>
            <a:pPr>
              <a:buNone/>
            </a:pPr>
            <a:r>
              <a:rPr lang="en-US" sz="5100" dirty="0" smtClean="0"/>
              <a:t>10. Social Responsibility.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Purpose of Quality Circle Approach in Banks </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As quality circles in banks are mainly related with human beings such as customers and employees in a predominantly service organizations, they should aim at providing service efficiently and effectively at the minimum cost. </a:t>
            </a:r>
            <a:r>
              <a:rPr lang="en-US" sz="2800" dirty="0" smtClean="0"/>
              <a:t>Points to be considered:</a:t>
            </a:r>
            <a:endParaRPr lang="en-US" sz="2800" dirty="0" smtClean="0"/>
          </a:p>
          <a:p>
            <a:pPr algn="just"/>
            <a:r>
              <a:rPr lang="en-US" sz="2800" dirty="0" smtClean="0"/>
              <a:t> </a:t>
            </a:r>
            <a:r>
              <a:rPr lang="en-US" sz="2800" dirty="0" smtClean="0"/>
              <a:t>To improve their work environment. </a:t>
            </a:r>
          </a:p>
          <a:p>
            <a:pPr algn="just"/>
            <a:r>
              <a:rPr lang="en-US" sz="2800" dirty="0" smtClean="0"/>
              <a:t> </a:t>
            </a:r>
            <a:r>
              <a:rPr lang="en-US" sz="2800" dirty="0" smtClean="0"/>
              <a:t>To solve their problems in a novel way. </a:t>
            </a:r>
          </a:p>
          <a:p>
            <a:pPr algn="just"/>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Cont’d</a:t>
            </a:r>
            <a:endParaRPr lang="en-US" sz="2800" dirty="0"/>
          </a:p>
        </p:txBody>
      </p:sp>
      <p:sp>
        <p:nvSpPr>
          <p:cNvPr id="3" name="Content Placeholder 2"/>
          <p:cNvSpPr>
            <a:spLocks noGrp="1"/>
          </p:cNvSpPr>
          <p:nvPr>
            <p:ph idx="1"/>
          </p:nvPr>
        </p:nvSpPr>
        <p:spPr/>
        <p:txBody>
          <a:bodyPr>
            <a:normAutofit/>
          </a:bodyPr>
          <a:lstStyle/>
          <a:p>
            <a:pPr algn="just"/>
            <a:endParaRPr lang="en-US" sz="2800" dirty="0" smtClean="0"/>
          </a:p>
          <a:p>
            <a:pPr algn="just"/>
            <a:r>
              <a:rPr lang="en-US" sz="2800" dirty="0" smtClean="0"/>
              <a:t>To </a:t>
            </a:r>
            <a:r>
              <a:rPr lang="en-US" sz="2800" dirty="0" smtClean="0"/>
              <a:t>cultivate responsive behavioral patterns among workers. </a:t>
            </a:r>
          </a:p>
          <a:p>
            <a:pPr algn="just"/>
            <a:r>
              <a:rPr lang="en-US" sz="2800" dirty="0" smtClean="0"/>
              <a:t>To </a:t>
            </a:r>
            <a:r>
              <a:rPr lang="en-US" sz="2800" dirty="0" smtClean="0"/>
              <a:t>create healthier industrial relations. </a:t>
            </a:r>
          </a:p>
          <a:p>
            <a:pPr algn="just"/>
            <a:r>
              <a:rPr lang="en-US" sz="2800" dirty="0" smtClean="0"/>
              <a:t>To </a:t>
            </a:r>
            <a:r>
              <a:rPr lang="en-US" sz="2800" dirty="0" smtClean="0"/>
              <a:t>improve customer services. </a:t>
            </a:r>
          </a:p>
          <a:p>
            <a:pPr algn="just"/>
            <a:r>
              <a:rPr lang="en-US" sz="2800" dirty="0" smtClean="0"/>
              <a:t>To </a:t>
            </a:r>
            <a:r>
              <a:rPr lang="en-US" sz="2800" dirty="0" smtClean="0"/>
              <a:t>improve the quality of services. </a:t>
            </a:r>
          </a:p>
          <a:p>
            <a:pPr algn="just"/>
            <a:r>
              <a:rPr lang="en-US" sz="2800" dirty="0" smtClean="0"/>
              <a:t>To </a:t>
            </a:r>
            <a:r>
              <a:rPr lang="en-US" sz="2800" dirty="0" smtClean="0"/>
              <a:t>sharpen and encourage worker’s creativity and innovative application </a:t>
            </a:r>
          </a:p>
          <a:p>
            <a:pPr algn="just"/>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Areas Covered by Quality Circles in Banks </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Quality Circles in Banks have shown impressive results in many directions. Empirical studies show that the quality circles have yielded results in the following areas : </a:t>
            </a:r>
          </a:p>
          <a:p>
            <a:pPr marL="514350" indent="-514350" algn="just">
              <a:buFont typeface="+mj-lt"/>
              <a:buAutoNum type="arabicPeriod"/>
            </a:pPr>
            <a:r>
              <a:rPr lang="en-US" dirty="0" smtClean="0"/>
              <a:t> </a:t>
            </a:r>
            <a:r>
              <a:rPr lang="en-US" dirty="0" smtClean="0"/>
              <a:t>Customer service </a:t>
            </a:r>
          </a:p>
          <a:p>
            <a:pPr marL="514350" indent="-514350" algn="just">
              <a:buFont typeface="+mj-lt"/>
              <a:buAutoNum type="arabicPeriod"/>
            </a:pPr>
            <a:r>
              <a:rPr lang="en-US" dirty="0" smtClean="0"/>
              <a:t>Streamlining </a:t>
            </a:r>
            <a:r>
              <a:rPr lang="en-US" dirty="0" smtClean="0"/>
              <a:t>branch functioning </a:t>
            </a:r>
          </a:p>
          <a:p>
            <a:pPr marL="514350" indent="-514350" algn="just">
              <a:buFont typeface="+mj-lt"/>
              <a:buAutoNum type="arabicPeriod"/>
            </a:pPr>
            <a:r>
              <a:rPr lang="en-US" dirty="0" smtClean="0"/>
              <a:t> </a:t>
            </a:r>
            <a:r>
              <a:rPr lang="en-US" dirty="0" smtClean="0"/>
              <a:t>Increasing business and profitability by reducing overheads. </a:t>
            </a:r>
          </a:p>
          <a:p>
            <a:pPr marL="514350" indent="-514350" algn="just">
              <a:buFont typeface="+mj-lt"/>
              <a:buAutoNum type="arabicPeriod"/>
            </a:pPr>
            <a:r>
              <a:rPr lang="en-US" dirty="0" smtClean="0"/>
              <a:t>Recovery </a:t>
            </a:r>
            <a:r>
              <a:rPr lang="en-US" dirty="0" smtClean="0"/>
              <a:t>of bad debts. </a:t>
            </a:r>
          </a:p>
          <a:p>
            <a:pPr marL="514350" indent="-514350" algn="just">
              <a:buFont typeface="+mj-lt"/>
              <a:buAutoNum type="arabicPeriod"/>
            </a:pPr>
            <a:r>
              <a:rPr lang="en-US" dirty="0" smtClean="0"/>
              <a:t>Prevention </a:t>
            </a:r>
            <a:r>
              <a:rPr lang="en-US" dirty="0" smtClean="0"/>
              <a:t>of frauds. </a:t>
            </a:r>
          </a:p>
          <a:p>
            <a:pPr marL="514350" indent="-514350" algn="just">
              <a:buFont typeface="+mj-lt"/>
              <a:buAutoNum type="arabicPeriod"/>
            </a:pPr>
            <a:r>
              <a:rPr lang="en-US" dirty="0" smtClean="0"/>
              <a:t>Optimum </a:t>
            </a:r>
            <a:r>
              <a:rPr lang="en-US" dirty="0" smtClean="0"/>
              <a:t>utilization of manpower. Improvement in work environment, and </a:t>
            </a:r>
          </a:p>
          <a:p>
            <a:pPr marL="514350" indent="-514350" algn="just">
              <a:buFont typeface="+mj-lt"/>
              <a:buAutoNum type="arabicPeriod"/>
            </a:pPr>
            <a:r>
              <a:rPr lang="en-US" dirty="0" smtClean="0"/>
              <a:t>Improved </a:t>
            </a:r>
            <a:r>
              <a:rPr lang="en-US" dirty="0" smtClean="0"/>
              <a:t>job satisfaction. </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651</Words>
  <Application>Microsoft Office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Quality Circles in Banks </vt:lpstr>
      <vt:lpstr>Introduction</vt:lpstr>
      <vt:lpstr>Introduction</vt:lpstr>
      <vt:lpstr>Concept of Quality Circle </vt:lpstr>
      <vt:lpstr>Quality Circles in Commercial Banks in India </vt:lpstr>
      <vt:lpstr>Principles of Quality Circles </vt:lpstr>
      <vt:lpstr>Purpose of Quality Circle Approach in Banks </vt:lpstr>
      <vt:lpstr>Cont’d</vt:lpstr>
      <vt:lpstr>Areas Covered by Quality Circles in Banks </vt:lpstr>
      <vt:lpstr>Launching of Quality Circles in Banks </vt:lpstr>
      <vt:lpstr> 2. Description of the Problem  </vt:lpstr>
      <vt:lpstr> 3.Solution and Implementation  </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Circles in Banks </dc:title>
  <dc:creator>Manish</dc:creator>
  <cp:lastModifiedBy>Manish</cp:lastModifiedBy>
  <cp:revision>3</cp:revision>
  <dcterms:created xsi:type="dcterms:W3CDTF">2006-08-16T00:00:00Z</dcterms:created>
  <dcterms:modified xsi:type="dcterms:W3CDTF">2018-10-02T10:47:09Z</dcterms:modified>
</cp:coreProperties>
</file>