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6" r:id="rId4"/>
    <p:sldId id="267" r:id="rId5"/>
    <p:sldId id="268" r:id="rId6"/>
    <p:sldId id="269" r:id="rId7"/>
    <p:sldId id="258" r:id="rId8"/>
    <p:sldId id="270" r:id="rId9"/>
    <p:sldId id="271" r:id="rId10"/>
    <p:sldId id="272" r:id="rId11"/>
    <p:sldId id="273" r:id="rId12"/>
    <p:sldId id="259" r:id="rId13"/>
    <p:sldId id="260" r:id="rId14"/>
    <p:sldId id="261" r:id="rId15"/>
    <p:sldId id="262" r:id="rId16"/>
    <p:sldId id="263" r:id="rId17"/>
    <p:sldId id="264" r:id="rId18"/>
    <p:sldId id="265" r:id="rId19"/>
    <p:sldId id="275" r:id="rId20"/>
    <p:sldId id="276" r:id="rId21"/>
    <p:sldId id="278" r:id="rId22"/>
    <p:sldId id="279" r:id="rId23"/>
    <p:sldId id="2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ata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BFCF04-700B-4500-9244-823F2C6E9BA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D4F99C6-2FC8-4124-BA51-CFD8C93E672E}">
      <dgm:prSet/>
      <dgm:spPr/>
      <dgm:t>
        <a:bodyPr/>
        <a:lstStyle/>
        <a:p>
          <a:pPr algn="just"/>
          <a:r>
            <a:rPr lang="en-US" dirty="0"/>
            <a:t>Financial Planning- Financial planning is the foundation of wealth management. It involves setting short- and long-term financial goals and creating a roadmap to achieve them. </a:t>
          </a:r>
        </a:p>
      </dgm:t>
    </dgm:pt>
    <dgm:pt modelId="{A2BDFEFE-7159-4DA5-A847-F3F082F5F00B}" type="parTrans" cxnId="{B367E8D8-7BBE-433C-9958-997CB92AA0F8}">
      <dgm:prSet/>
      <dgm:spPr/>
      <dgm:t>
        <a:bodyPr/>
        <a:lstStyle/>
        <a:p>
          <a:endParaRPr lang="en-US"/>
        </a:p>
      </dgm:t>
    </dgm:pt>
    <dgm:pt modelId="{E8D0CFB4-E39D-41B5-AAF4-CCB4AE92F387}" type="sibTrans" cxnId="{B367E8D8-7BBE-433C-9958-997CB92AA0F8}">
      <dgm:prSet/>
      <dgm:spPr/>
      <dgm:t>
        <a:bodyPr/>
        <a:lstStyle/>
        <a:p>
          <a:endParaRPr lang="en-US"/>
        </a:p>
      </dgm:t>
    </dgm:pt>
    <dgm:pt modelId="{E8FA706A-F3C4-47A5-9FE3-FAE3FC03CDBA}">
      <dgm:prSet/>
      <dgm:spPr/>
      <dgm:t>
        <a:bodyPr/>
        <a:lstStyle/>
        <a:p>
          <a:pPr algn="just"/>
          <a:r>
            <a:rPr lang="en-US" dirty="0"/>
            <a:t>This includes budgeting, saving, cash flow management, and identifying major financial milestones like retirement, purchasing a home, or funding education. </a:t>
          </a:r>
        </a:p>
      </dgm:t>
    </dgm:pt>
    <dgm:pt modelId="{86B54538-86E4-4242-9612-C9737BC2926C}" type="parTrans" cxnId="{BE00B347-1476-4B58-9C51-B2881408427F}">
      <dgm:prSet/>
      <dgm:spPr/>
      <dgm:t>
        <a:bodyPr/>
        <a:lstStyle/>
        <a:p>
          <a:endParaRPr lang="en-US"/>
        </a:p>
      </dgm:t>
    </dgm:pt>
    <dgm:pt modelId="{7EAB67A2-9A29-4E23-86C8-F02516E9A8A6}" type="sibTrans" cxnId="{BE00B347-1476-4B58-9C51-B2881408427F}">
      <dgm:prSet/>
      <dgm:spPr/>
      <dgm:t>
        <a:bodyPr/>
        <a:lstStyle/>
        <a:p>
          <a:endParaRPr lang="en-US"/>
        </a:p>
      </dgm:t>
    </dgm:pt>
    <dgm:pt modelId="{ADA6D91B-C6AB-4CE5-A147-1FDE4BC1CB31}" type="pres">
      <dgm:prSet presAssocID="{88BFCF04-700B-4500-9244-823F2C6E9BA3}" presName="hierChild1" presStyleCnt="0">
        <dgm:presLayoutVars>
          <dgm:chPref val="1"/>
          <dgm:dir/>
          <dgm:animOne val="branch"/>
          <dgm:animLvl val="lvl"/>
          <dgm:resizeHandles/>
        </dgm:presLayoutVars>
      </dgm:prSet>
      <dgm:spPr/>
    </dgm:pt>
    <dgm:pt modelId="{C8979709-8375-4E77-83EC-6D2D52CB57C0}" type="pres">
      <dgm:prSet presAssocID="{AD4F99C6-2FC8-4124-BA51-CFD8C93E672E}" presName="hierRoot1" presStyleCnt="0"/>
      <dgm:spPr/>
    </dgm:pt>
    <dgm:pt modelId="{8C4361E2-3936-4652-83FA-D85A22B90552}" type="pres">
      <dgm:prSet presAssocID="{AD4F99C6-2FC8-4124-BA51-CFD8C93E672E}" presName="composite" presStyleCnt="0"/>
      <dgm:spPr/>
    </dgm:pt>
    <dgm:pt modelId="{78C67232-575B-4A32-A450-BAB4D077DF21}" type="pres">
      <dgm:prSet presAssocID="{AD4F99C6-2FC8-4124-BA51-CFD8C93E672E}" presName="background" presStyleLbl="node0" presStyleIdx="0" presStyleCnt="2"/>
      <dgm:spPr/>
    </dgm:pt>
    <dgm:pt modelId="{E06CA740-99E9-4F2D-9003-1F9786591DD4}" type="pres">
      <dgm:prSet presAssocID="{AD4F99C6-2FC8-4124-BA51-CFD8C93E672E}" presName="text" presStyleLbl="fgAcc0" presStyleIdx="0" presStyleCnt="2">
        <dgm:presLayoutVars>
          <dgm:chPref val="3"/>
        </dgm:presLayoutVars>
      </dgm:prSet>
      <dgm:spPr/>
    </dgm:pt>
    <dgm:pt modelId="{2342DA79-9A71-4633-BA6B-C0EC6D047F20}" type="pres">
      <dgm:prSet presAssocID="{AD4F99C6-2FC8-4124-BA51-CFD8C93E672E}" presName="hierChild2" presStyleCnt="0"/>
      <dgm:spPr/>
    </dgm:pt>
    <dgm:pt modelId="{42B3A63C-8791-4864-AC09-9A40F73D7105}" type="pres">
      <dgm:prSet presAssocID="{E8FA706A-F3C4-47A5-9FE3-FAE3FC03CDBA}" presName="hierRoot1" presStyleCnt="0"/>
      <dgm:spPr/>
    </dgm:pt>
    <dgm:pt modelId="{EB2C3E28-40B7-4E68-9EAF-43EEDB72C697}" type="pres">
      <dgm:prSet presAssocID="{E8FA706A-F3C4-47A5-9FE3-FAE3FC03CDBA}" presName="composite" presStyleCnt="0"/>
      <dgm:spPr/>
    </dgm:pt>
    <dgm:pt modelId="{C6C6D9FB-8E57-4F7C-A825-1351C1B2A805}" type="pres">
      <dgm:prSet presAssocID="{E8FA706A-F3C4-47A5-9FE3-FAE3FC03CDBA}" presName="background" presStyleLbl="node0" presStyleIdx="1" presStyleCnt="2"/>
      <dgm:spPr/>
    </dgm:pt>
    <dgm:pt modelId="{5D3E5DCC-ED6E-4C05-A1B6-804D0B72C71A}" type="pres">
      <dgm:prSet presAssocID="{E8FA706A-F3C4-47A5-9FE3-FAE3FC03CDBA}" presName="text" presStyleLbl="fgAcc0" presStyleIdx="1" presStyleCnt="2">
        <dgm:presLayoutVars>
          <dgm:chPref val="3"/>
        </dgm:presLayoutVars>
      </dgm:prSet>
      <dgm:spPr/>
    </dgm:pt>
    <dgm:pt modelId="{F6F2CF8F-6BC7-4910-B1D0-BC35D3D1D63A}" type="pres">
      <dgm:prSet presAssocID="{E8FA706A-F3C4-47A5-9FE3-FAE3FC03CDBA}" presName="hierChild2" presStyleCnt="0"/>
      <dgm:spPr/>
    </dgm:pt>
  </dgm:ptLst>
  <dgm:cxnLst>
    <dgm:cxn modelId="{C7ED250A-A286-4807-B6AD-D0554E391883}" type="presOf" srcId="{88BFCF04-700B-4500-9244-823F2C6E9BA3}" destId="{ADA6D91B-C6AB-4CE5-A147-1FDE4BC1CB31}" srcOrd="0" destOrd="0" presId="urn:microsoft.com/office/officeart/2005/8/layout/hierarchy1"/>
    <dgm:cxn modelId="{BE00B347-1476-4B58-9C51-B2881408427F}" srcId="{88BFCF04-700B-4500-9244-823F2C6E9BA3}" destId="{E8FA706A-F3C4-47A5-9FE3-FAE3FC03CDBA}" srcOrd="1" destOrd="0" parTransId="{86B54538-86E4-4242-9612-C9737BC2926C}" sibTransId="{7EAB67A2-9A29-4E23-86C8-F02516E9A8A6}"/>
    <dgm:cxn modelId="{9464AD7F-26BD-45B5-9B2E-FDA63393F80B}" type="presOf" srcId="{E8FA706A-F3C4-47A5-9FE3-FAE3FC03CDBA}" destId="{5D3E5DCC-ED6E-4C05-A1B6-804D0B72C71A}" srcOrd="0" destOrd="0" presId="urn:microsoft.com/office/officeart/2005/8/layout/hierarchy1"/>
    <dgm:cxn modelId="{E6C1AA9A-23E7-4215-980B-5FB1027D0BCF}" type="presOf" srcId="{AD4F99C6-2FC8-4124-BA51-CFD8C93E672E}" destId="{E06CA740-99E9-4F2D-9003-1F9786591DD4}" srcOrd="0" destOrd="0" presId="urn:microsoft.com/office/officeart/2005/8/layout/hierarchy1"/>
    <dgm:cxn modelId="{B367E8D8-7BBE-433C-9958-997CB92AA0F8}" srcId="{88BFCF04-700B-4500-9244-823F2C6E9BA3}" destId="{AD4F99C6-2FC8-4124-BA51-CFD8C93E672E}" srcOrd="0" destOrd="0" parTransId="{A2BDFEFE-7159-4DA5-A847-F3F082F5F00B}" sibTransId="{E8D0CFB4-E39D-41B5-AAF4-CCB4AE92F387}"/>
    <dgm:cxn modelId="{F184283B-AA79-4957-BECC-8D5B767B66A8}" type="presParOf" srcId="{ADA6D91B-C6AB-4CE5-A147-1FDE4BC1CB31}" destId="{C8979709-8375-4E77-83EC-6D2D52CB57C0}" srcOrd="0" destOrd="0" presId="urn:microsoft.com/office/officeart/2005/8/layout/hierarchy1"/>
    <dgm:cxn modelId="{581B487F-A607-4FDE-968A-5603E7E50661}" type="presParOf" srcId="{C8979709-8375-4E77-83EC-6D2D52CB57C0}" destId="{8C4361E2-3936-4652-83FA-D85A22B90552}" srcOrd="0" destOrd="0" presId="urn:microsoft.com/office/officeart/2005/8/layout/hierarchy1"/>
    <dgm:cxn modelId="{23B4AB3E-9D12-4560-A518-EB5860ED4757}" type="presParOf" srcId="{8C4361E2-3936-4652-83FA-D85A22B90552}" destId="{78C67232-575B-4A32-A450-BAB4D077DF21}" srcOrd="0" destOrd="0" presId="urn:microsoft.com/office/officeart/2005/8/layout/hierarchy1"/>
    <dgm:cxn modelId="{3F70B163-9601-4761-B132-30CD2DB0CBFC}" type="presParOf" srcId="{8C4361E2-3936-4652-83FA-D85A22B90552}" destId="{E06CA740-99E9-4F2D-9003-1F9786591DD4}" srcOrd="1" destOrd="0" presId="urn:microsoft.com/office/officeart/2005/8/layout/hierarchy1"/>
    <dgm:cxn modelId="{90A3F73C-4852-40B4-9CED-8E3505C6257C}" type="presParOf" srcId="{C8979709-8375-4E77-83EC-6D2D52CB57C0}" destId="{2342DA79-9A71-4633-BA6B-C0EC6D047F20}" srcOrd="1" destOrd="0" presId="urn:microsoft.com/office/officeart/2005/8/layout/hierarchy1"/>
    <dgm:cxn modelId="{599BE95D-35E0-48A7-806F-DF6E4BEB4D2D}" type="presParOf" srcId="{ADA6D91B-C6AB-4CE5-A147-1FDE4BC1CB31}" destId="{42B3A63C-8791-4864-AC09-9A40F73D7105}" srcOrd="1" destOrd="0" presId="urn:microsoft.com/office/officeart/2005/8/layout/hierarchy1"/>
    <dgm:cxn modelId="{E54214B6-2D0E-466C-8DD3-0AB092D66629}" type="presParOf" srcId="{42B3A63C-8791-4864-AC09-9A40F73D7105}" destId="{EB2C3E28-40B7-4E68-9EAF-43EEDB72C697}" srcOrd="0" destOrd="0" presId="urn:microsoft.com/office/officeart/2005/8/layout/hierarchy1"/>
    <dgm:cxn modelId="{D7CA3884-5137-4F1B-9B86-BAAAEC692DE0}" type="presParOf" srcId="{EB2C3E28-40B7-4E68-9EAF-43EEDB72C697}" destId="{C6C6D9FB-8E57-4F7C-A825-1351C1B2A805}" srcOrd="0" destOrd="0" presId="urn:microsoft.com/office/officeart/2005/8/layout/hierarchy1"/>
    <dgm:cxn modelId="{47A03D1A-A2F0-4C18-97AE-4581BA458108}" type="presParOf" srcId="{EB2C3E28-40B7-4E68-9EAF-43EEDB72C697}" destId="{5D3E5DCC-ED6E-4C05-A1B6-804D0B72C71A}" srcOrd="1" destOrd="0" presId="urn:microsoft.com/office/officeart/2005/8/layout/hierarchy1"/>
    <dgm:cxn modelId="{C9D8A407-C5C4-426B-BB04-267AF4FE977F}" type="presParOf" srcId="{42B3A63C-8791-4864-AC09-9A40F73D7105}" destId="{F6F2CF8F-6BC7-4910-B1D0-BC35D3D1D63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51F0A6-5AAA-4233-A65E-00A3CEC0330D}"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3B74FB97-A0AC-41B1-AF19-D928D688110C}">
      <dgm:prSet/>
      <dgm:spPr/>
      <dgm:t>
        <a:bodyPr/>
        <a:lstStyle/>
        <a:p>
          <a:r>
            <a:rPr lang="en-US"/>
            <a:t>Stocks: Ownership in a company.</a:t>
          </a:r>
        </a:p>
      </dgm:t>
    </dgm:pt>
    <dgm:pt modelId="{CAFE24A0-7FDD-42FA-A29C-C79CD735C3F5}" type="parTrans" cxnId="{3B0ADA7C-DE08-4B02-BB84-DA88F2E3D47F}">
      <dgm:prSet/>
      <dgm:spPr/>
      <dgm:t>
        <a:bodyPr/>
        <a:lstStyle/>
        <a:p>
          <a:endParaRPr lang="en-US"/>
        </a:p>
      </dgm:t>
    </dgm:pt>
    <dgm:pt modelId="{BBB2DCD3-FC0E-4FFC-94CD-8C5BE9B92768}" type="sibTrans" cxnId="{3B0ADA7C-DE08-4B02-BB84-DA88F2E3D47F}">
      <dgm:prSet/>
      <dgm:spPr/>
      <dgm:t>
        <a:bodyPr/>
        <a:lstStyle/>
        <a:p>
          <a:endParaRPr lang="en-US"/>
        </a:p>
      </dgm:t>
    </dgm:pt>
    <dgm:pt modelId="{6BAC3F6F-7085-4EDD-B1F3-F801591E878B}">
      <dgm:prSet/>
      <dgm:spPr/>
      <dgm:t>
        <a:bodyPr/>
        <a:lstStyle/>
        <a:p>
          <a:r>
            <a:rPr lang="en-US"/>
            <a:t>Bonds: Fixed-income securities.</a:t>
          </a:r>
        </a:p>
      </dgm:t>
    </dgm:pt>
    <dgm:pt modelId="{4624E04B-00EF-4E36-941D-0521A428CB10}" type="parTrans" cxnId="{8EDCB8A0-A465-41F5-9D33-1AF2C6397EB3}">
      <dgm:prSet/>
      <dgm:spPr/>
      <dgm:t>
        <a:bodyPr/>
        <a:lstStyle/>
        <a:p>
          <a:endParaRPr lang="en-US"/>
        </a:p>
      </dgm:t>
    </dgm:pt>
    <dgm:pt modelId="{DB64433F-A22B-465D-9947-AEE703779C07}" type="sibTrans" cxnId="{8EDCB8A0-A465-41F5-9D33-1AF2C6397EB3}">
      <dgm:prSet/>
      <dgm:spPr/>
      <dgm:t>
        <a:bodyPr/>
        <a:lstStyle/>
        <a:p>
          <a:endParaRPr lang="en-US"/>
        </a:p>
      </dgm:t>
    </dgm:pt>
    <dgm:pt modelId="{7B9B2910-5964-452C-AF8D-84FB4A456A39}">
      <dgm:prSet/>
      <dgm:spPr/>
      <dgm:t>
        <a:bodyPr/>
        <a:lstStyle/>
        <a:p>
          <a:r>
            <a:rPr lang="en-US"/>
            <a:t>Mutual Funds: Pooled investments.</a:t>
          </a:r>
        </a:p>
      </dgm:t>
    </dgm:pt>
    <dgm:pt modelId="{3EB941BD-547D-42C0-9769-8B5A2ACB36BE}" type="parTrans" cxnId="{30540CB4-E6AC-4B75-86D8-68B1376E044A}">
      <dgm:prSet/>
      <dgm:spPr/>
      <dgm:t>
        <a:bodyPr/>
        <a:lstStyle/>
        <a:p>
          <a:endParaRPr lang="en-US"/>
        </a:p>
      </dgm:t>
    </dgm:pt>
    <dgm:pt modelId="{FE111917-0C50-4906-8890-D39F33D22EDC}" type="sibTrans" cxnId="{30540CB4-E6AC-4B75-86D8-68B1376E044A}">
      <dgm:prSet/>
      <dgm:spPr/>
      <dgm:t>
        <a:bodyPr/>
        <a:lstStyle/>
        <a:p>
          <a:endParaRPr lang="en-US"/>
        </a:p>
      </dgm:t>
    </dgm:pt>
    <dgm:pt modelId="{CA7C3044-E910-46A3-A254-664B4D9BF56D}">
      <dgm:prSet/>
      <dgm:spPr/>
      <dgm:t>
        <a:bodyPr/>
        <a:lstStyle/>
        <a:p>
          <a:r>
            <a:rPr lang="en-US"/>
            <a:t>ETFs: Exchange-traded funds for diversification.</a:t>
          </a:r>
        </a:p>
      </dgm:t>
    </dgm:pt>
    <dgm:pt modelId="{C229DE72-56CF-4C86-8E20-751A4D25123B}" type="parTrans" cxnId="{C3863866-CB8A-40F1-86FB-61069889B5B7}">
      <dgm:prSet/>
      <dgm:spPr/>
      <dgm:t>
        <a:bodyPr/>
        <a:lstStyle/>
        <a:p>
          <a:endParaRPr lang="en-US"/>
        </a:p>
      </dgm:t>
    </dgm:pt>
    <dgm:pt modelId="{0C3A3B2F-0923-4B87-A4FD-50A47CF45228}" type="sibTrans" cxnId="{C3863866-CB8A-40F1-86FB-61069889B5B7}">
      <dgm:prSet/>
      <dgm:spPr/>
      <dgm:t>
        <a:bodyPr/>
        <a:lstStyle/>
        <a:p>
          <a:endParaRPr lang="en-US"/>
        </a:p>
      </dgm:t>
    </dgm:pt>
    <dgm:pt modelId="{ED2C9B24-0BB4-41B4-ADE1-1F37940DCF7C}">
      <dgm:prSet/>
      <dgm:spPr/>
      <dgm:t>
        <a:bodyPr/>
        <a:lstStyle/>
        <a:p>
          <a:r>
            <a:rPr lang="en-US"/>
            <a:t>Real Estate: Income and appreciation.</a:t>
          </a:r>
        </a:p>
      </dgm:t>
    </dgm:pt>
    <dgm:pt modelId="{70C351CF-20FD-49C3-8644-A4409F6DD397}" type="parTrans" cxnId="{1E7B9115-34DC-4570-A9F3-B39A0AFC4367}">
      <dgm:prSet/>
      <dgm:spPr/>
      <dgm:t>
        <a:bodyPr/>
        <a:lstStyle/>
        <a:p>
          <a:endParaRPr lang="en-US"/>
        </a:p>
      </dgm:t>
    </dgm:pt>
    <dgm:pt modelId="{ECE7B206-8F2E-4EE4-9B04-DA0497B92D68}" type="sibTrans" cxnId="{1E7B9115-34DC-4570-A9F3-B39A0AFC4367}">
      <dgm:prSet/>
      <dgm:spPr/>
      <dgm:t>
        <a:bodyPr/>
        <a:lstStyle/>
        <a:p>
          <a:endParaRPr lang="en-US"/>
        </a:p>
      </dgm:t>
    </dgm:pt>
    <dgm:pt modelId="{C22C3F76-8314-49F4-87CF-5BC16FA9EA6D}">
      <dgm:prSet/>
      <dgm:spPr/>
      <dgm:t>
        <a:bodyPr/>
        <a:lstStyle/>
        <a:p>
          <a:r>
            <a:rPr lang="en-US"/>
            <a:t>Alternative Investments: Commodities, hedge funds, etc.</a:t>
          </a:r>
        </a:p>
      </dgm:t>
    </dgm:pt>
    <dgm:pt modelId="{64B46A96-B29F-4292-B393-994DE37645C5}" type="parTrans" cxnId="{55C7C170-E20A-4D55-8D73-B82E96265538}">
      <dgm:prSet/>
      <dgm:spPr/>
      <dgm:t>
        <a:bodyPr/>
        <a:lstStyle/>
        <a:p>
          <a:endParaRPr lang="en-US"/>
        </a:p>
      </dgm:t>
    </dgm:pt>
    <dgm:pt modelId="{6A058BD0-4FAA-4705-B2C9-251F0614A905}" type="sibTrans" cxnId="{55C7C170-E20A-4D55-8D73-B82E96265538}">
      <dgm:prSet/>
      <dgm:spPr/>
      <dgm:t>
        <a:bodyPr/>
        <a:lstStyle/>
        <a:p>
          <a:endParaRPr lang="en-US"/>
        </a:p>
      </dgm:t>
    </dgm:pt>
    <dgm:pt modelId="{4D1F46EA-1305-4531-A55A-20F6918456F2}" type="pres">
      <dgm:prSet presAssocID="{6A51F0A6-5AAA-4233-A65E-00A3CEC0330D}" presName="vert0" presStyleCnt="0">
        <dgm:presLayoutVars>
          <dgm:dir/>
          <dgm:animOne val="branch"/>
          <dgm:animLvl val="lvl"/>
        </dgm:presLayoutVars>
      </dgm:prSet>
      <dgm:spPr/>
    </dgm:pt>
    <dgm:pt modelId="{2DCAC234-5A3C-45BA-AE78-4A45944D3049}" type="pres">
      <dgm:prSet presAssocID="{3B74FB97-A0AC-41B1-AF19-D928D688110C}" presName="thickLine" presStyleLbl="alignNode1" presStyleIdx="0" presStyleCnt="6"/>
      <dgm:spPr/>
    </dgm:pt>
    <dgm:pt modelId="{B05D5E7E-203F-4A68-83C3-AFFDBD407FEA}" type="pres">
      <dgm:prSet presAssocID="{3B74FB97-A0AC-41B1-AF19-D928D688110C}" presName="horz1" presStyleCnt="0"/>
      <dgm:spPr/>
    </dgm:pt>
    <dgm:pt modelId="{4E9B6940-CD7C-4EA7-8325-C318815ED762}" type="pres">
      <dgm:prSet presAssocID="{3B74FB97-A0AC-41B1-AF19-D928D688110C}" presName="tx1" presStyleLbl="revTx" presStyleIdx="0" presStyleCnt="6"/>
      <dgm:spPr/>
    </dgm:pt>
    <dgm:pt modelId="{8CF8448A-F82A-4EE7-B1CB-FE2CFFA7A887}" type="pres">
      <dgm:prSet presAssocID="{3B74FB97-A0AC-41B1-AF19-D928D688110C}" presName="vert1" presStyleCnt="0"/>
      <dgm:spPr/>
    </dgm:pt>
    <dgm:pt modelId="{36E00EDB-1B0D-4538-B3FA-491C632DD9DD}" type="pres">
      <dgm:prSet presAssocID="{6BAC3F6F-7085-4EDD-B1F3-F801591E878B}" presName="thickLine" presStyleLbl="alignNode1" presStyleIdx="1" presStyleCnt="6"/>
      <dgm:spPr/>
    </dgm:pt>
    <dgm:pt modelId="{E41959AC-0669-4527-A0D8-FC44C0671CFD}" type="pres">
      <dgm:prSet presAssocID="{6BAC3F6F-7085-4EDD-B1F3-F801591E878B}" presName="horz1" presStyleCnt="0"/>
      <dgm:spPr/>
    </dgm:pt>
    <dgm:pt modelId="{1E40B1BB-6A8D-4376-A0DC-641D881264DF}" type="pres">
      <dgm:prSet presAssocID="{6BAC3F6F-7085-4EDD-B1F3-F801591E878B}" presName="tx1" presStyleLbl="revTx" presStyleIdx="1" presStyleCnt="6"/>
      <dgm:spPr/>
    </dgm:pt>
    <dgm:pt modelId="{C53914EB-BCC3-4362-A701-A270D07A48E1}" type="pres">
      <dgm:prSet presAssocID="{6BAC3F6F-7085-4EDD-B1F3-F801591E878B}" presName="vert1" presStyleCnt="0"/>
      <dgm:spPr/>
    </dgm:pt>
    <dgm:pt modelId="{EFAC850C-7192-4CFD-A5B2-F05A9A2A76D2}" type="pres">
      <dgm:prSet presAssocID="{7B9B2910-5964-452C-AF8D-84FB4A456A39}" presName="thickLine" presStyleLbl="alignNode1" presStyleIdx="2" presStyleCnt="6"/>
      <dgm:spPr/>
    </dgm:pt>
    <dgm:pt modelId="{923B5347-D59A-41E9-81B5-4BF528151687}" type="pres">
      <dgm:prSet presAssocID="{7B9B2910-5964-452C-AF8D-84FB4A456A39}" presName="horz1" presStyleCnt="0"/>
      <dgm:spPr/>
    </dgm:pt>
    <dgm:pt modelId="{718E5D66-976D-48E4-A433-D5634BDC3842}" type="pres">
      <dgm:prSet presAssocID="{7B9B2910-5964-452C-AF8D-84FB4A456A39}" presName="tx1" presStyleLbl="revTx" presStyleIdx="2" presStyleCnt="6"/>
      <dgm:spPr/>
    </dgm:pt>
    <dgm:pt modelId="{D06B68E5-E1B8-4B29-AD9A-84CD80528EC4}" type="pres">
      <dgm:prSet presAssocID="{7B9B2910-5964-452C-AF8D-84FB4A456A39}" presName="vert1" presStyleCnt="0"/>
      <dgm:spPr/>
    </dgm:pt>
    <dgm:pt modelId="{8A169222-057D-44C0-9594-F7B4E6DD4C12}" type="pres">
      <dgm:prSet presAssocID="{CA7C3044-E910-46A3-A254-664B4D9BF56D}" presName="thickLine" presStyleLbl="alignNode1" presStyleIdx="3" presStyleCnt="6"/>
      <dgm:spPr/>
    </dgm:pt>
    <dgm:pt modelId="{E37A62B8-F452-4FB7-8574-3032F569BB6B}" type="pres">
      <dgm:prSet presAssocID="{CA7C3044-E910-46A3-A254-664B4D9BF56D}" presName="horz1" presStyleCnt="0"/>
      <dgm:spPr/>
    </dgm:pt>
    <dgm:pt modelId="{9D54DB64-9C69-4DCB-B08F-07B96C05936B}" type="pres">
      <dgm:prSet presAssocID="{CA7C3044-E910-46A3-A254-664B4D9BF56D}" presName="tx1" presStyleLbl="revTx" presStyleIdx="3" presStyleCnt="6"/>
      <dgm:spPr/>
    </dgm:pt>
    <dgm:pt modelId="{398944A0-66FD-42D6-BDD1-35930EED3FB1}" type="pres">
      <dgm:prSet presAssocID="{CA7C3044-E910-46A3-A254-664B4D9BF56D}" presName="vert1" presStyleCnt="0"/>
      <dgm:spPr/>
    </dgm:pt>
    <dgm:pt modelId="{D2F0159C-B2E4-40EE-81CA-06E7A802703B}" type="pres">
      <dgm:prSet presAssocID="{ED2C9B24-0BB4-41B4-ADE1-1F37940DCF7C}" presName="thickLine" presStyleLbl="alignNode1" presStyleIdx="4" presStyleCnt="6"/>
      <dgm:spPr/>
    </dgm:pt>
    <dgm:pt modelId="{3B4A37F5-4D40-43BA-BC10-4D06D5B3247E}" type="pres">
      <dgm:prSet presAssocID="{ED2C9B24-0BB4-41B4-ADE1-1F37940DCF7C}" presName="horz1" presStyleCnt="0"/>
      <dgm:spPr/>
    </dgm:pt>
    <dgm:pt modelId="{61C3C243-5798-4A1B-92B1-F75D0EFE9D4F}" type="pres">
      <dgm:prSet presAssocID="{ED2C9B24-0BB4-41B4-ADE1-1F37940DCF7C}" presName="tx1" presStyleLbl="revTx" presStyleIdx="4" presStyleCnt="6"/>
      <dgm:spPr/>
    </dgm:pt>
    <dgm:pt modelId="{A6E6E1BE-D355-46DB-B82E-984C61601423}" type="pres">
      <dgm:prSet presAssocID="{ED2C9B24-0BB4-41B4-ADE1-1F37940DCF7C}" presName="vert1" presStyleCnt="0"/>
      <dgm:spPr/>
    </dgm:pt>
    <dgm:pt modelId="{1A9C0E72-8C7C-40AC-81E4-A58CA72B3C9C}" type="pres">
      <dgm:prSet presAssocID="{C22C3F76-8314-49F4-87CF-5BC16FA9EA6D}" presName="thickLine" presStyleLbl="alignNode1" presStyleIdx="5" presStyleCnt="6"/>
      <dgm:spPr/>
    </dgm:pt>
    <dgm:pt modelId="{FB02D948-B2F6-4CE4-A675-022E0723A720}" type="pres">
      <dgm:prSet presAssocID="{C22C3F76-8314-49F4-87CF-5BC16FA9EA6D}" presName="horz1" presStyleCnt="0"/>
      <dgm:spPr/>
    </dgm:pt>
    <dgm:pt modelId="{72DAA535-714F-41DA-AC3E-CC28FB850A27}" type="pres">
      <dgm:prSet presAssocID="{C22C3F76-8314-49F4-87CF-5BC16FA9EA6D}" presName="tx1" presStyleLbl="revTx" presStyleIdx="5" presStyleCnt="6"/>
      <dgm:spPr/>
    </dgm:pt>
    <dgm:pt modelId="{FD5F944C-0FC0-4B79-86E3-7D13640BD955}" type="pres">
      <dgm:prSet presAssocID="{C22C3F76-8314-49F4-87CF-5BC16FA9EA6D}" presName="vert1" presStyleCnt="0"/>
      <dgm:spPr/>
    </dgm:pt>
  </dgm:ptLst>
  <dgm:cxnLst>
    <dgm:cxn modelId="{1E7B9115-34DC-4570-A9F3-B39A0AFC4367}" srcId="{6A51F0A6-5AAA-4233-A65E-00A3CEC0330D}" destId="{ED2C9B24-0BB4-41B4-ADE1-1F37940DCF7C}" srcOrd="4" destOrd="0" parTransId="{70C351CF-20FD-49C3-8644-A4409F6DD397}" sibTransId="{ECE7B206-8F2E-4EE4-9B04-DA0497B92D68}"/>
    <dgm:cxn modelId="{2D61BA1D-E036-4F8E-8F51-2123BB1467F2}" type="presOf" srcId="{6BAC3F6F-7085-4EDD-B1F3-F801591E878B}" destId="{1E40B1BB-6A8D-4376-A0DC-641D881264DF}" srcOrd="0" destOrd="0" presId="urn:microsoft.com/office/officeart/2008/layout/LinedList"/>
    <dgm:cxn modelId="{AA410C1F-938D-40AC-ACA6-0A804C189BFE}" type="presOf" srcId="{CA7C3044-E910-46A3-A254-664B4D9BF56D}" destId="{9D54DB64-9C69-4DCB-B08F-07B96C05936B}" srcOrd="0" destOrd="0" presId="urn:microsoft.com/office/officeart/2008/layout/LinedList"/>
    <dgm:cxn modelId="{4C2EE024-5B29-4C6C-97DE-449812BABC57}" type="presOf" srcId="{3B74FB97-A0AC-41B1-AF19-D928D688110C}" destId="{4E9B6940-CD7C-4EA7-8325-C318815ED762}" srcOrd="0" destOrd="0" presId="urn:microsoft.com/office/officeart/2008/layout/LinedList"/>
    <dgm:cxn modelId="{C3863866-CB8A-40F1-86FB-61069889B5B7}" srcId="{6A51F0A6-5AAA-4233-A65E-00A3CEC0330D}" destId="{CA7C3044-E910-46A3-A254-664B4D9BF56D}" srcOrd="3" destOrd="0" parTransId="{C229DE72-56CF-4C86-8E20-751A4D25123B}" sibTransId="{0C3A3B2F-0923-4B87-A4FD-50A47CF45228}"/>
    <dgm:cxn modelId="{E76BAB47-49D5-493F-A64C-63EB70FB0A54}" type="presOf" srcId="{7B9B2910-5964-452C-AF8D-84FB4A456A39}" destId="{718E5D66-976D-48E4-A433-D5634BDC3842}" srcOrd="0" destOrd="0" presId="urn:microsoft.com/office/officeart/2008/layout/LinedList"/>
    <dgm:cxn modelId="{55C7C170-E20A-4D55-8D73-B82E96265538}" srcId="{6A51F0A6-5AAA-4233-A65E-00A3CEC0330D}" destId="{C22C3F76-8314-49F4-87CF-5BC16FA9EA6D}" srcOrd="5" destOrd="0" parTransId="{64B46A96-B29F-4292-B393-994DE37645C5}" sibTransId="{6A058BD0-4FAA-4705-B2C9-251F0614A905}"/>
    <dgm:cxn modelId="{D44EB858-3D8F-4805-B0B9-0E5338D44CF6}" type="presOf" srcId="{C22C3F76-8314-49F4-87CF-5BC16FA9EA6D}" destId="{72DAA535-714F-41DA-AC3E-CC28FB850A27}" srcOrd="0" destOrd="0" presId="urn:microsoft.com/office/officeart/2008/layout/LinedList"/>
    <dgm:cxn modelId="{3B0ADA7C-DE08-4B02-BB84-DA88F2E3D47F}" srcId="{6A51F0A6-5AAA-4233-A65E-00A3CEC0330D}" destId="{3B74FB97-A0AC-41B1-AF19-D928D688110C}" srcOrd="0" destOrd="0" parTransId="{CAFE24A0-7FDD-42FA-A29C-C79CD735C3F5}" sibTransId="{BBB2DCD3-FC0E-4FFC-94CD-8C5BE9B92768}"/>
    <dgm:cxn modelId="{8EDCB8A0-A465-41F5-9D33-1AF2C6397EB3}" srcId="{6A51F0A6-5AAA-4233-A65E-00A3CEC0330D}" destId="{6BAC3F6F-7085-4EDD-B1F3-F801591E878B}" srcOrd="1" destOrd="0" parTransId="{4624E04B-00EF-4E36-941D-0521A428CB10}" sibTransId="{DB64433F-A22B-465D-9947-AEE703779C07}"/>
    <dgm:cxn modelId="{963780A3-CED5-45CC-BEF4-9C8242A8D761}" type="presOf" srcId="{6A51F0A6-5AAA-4233-A65E-00A3CEC0330D}" destId="{4D1F46EA-1305-4531-A55A-20F6918456F2}" srcOrd="0" destOrd="0" presId="urn:microsoft.com/office/officeart/2008/layout/LinedList"/>
    <dgm:cxn modelId="{30540CB4-E6AC-4B75-86D8-68B1376E044A}" srcId="{6A51F0A6-5AAA-4233-A65E-00A3CEC0330D}" destId="{7B9B2910-5964-452C-AF8D-84FB4A456A39}" srcOrd="2" destOrd="0" parTransId="{3EB941BD-547D-42C0-9769-8B5A2ACB36BE}" sibTransId="{FE111917-0C50-4906-8890-D39F33D22EDC}"/>
    <dgm:cxn modelId="{2ACBD9D9-FB7B-4B5D-995D-CF7A924F5173}" type="presOf" srcId="{ED2C9B24-0BB4-41B4-ADE1-1F37940DCF7C}" destId="{61C3C243-5798-4A1B-92B1-F75D0EFE9D4F}" srcOrd="0" destOrd="0" presId="urn:microsoft.com/office/officeart/2008/layout/LinedList"/>
    <dgm:cxn modelId="{09545578-C191-4CDA-8461-48C54F2308CF}" type="presParOf" srcId="{4D1F46EA-1305-4531-A55A-20F6918456F2}" destId="{2DCAC234-5A3C-45BA-AE78-4A45944D3049}" srcOrd="0" destOrd="0" presId="urn:microsoft.com/office/officeart/2008/layout/LinedList"/>
    <dgm:cxn modelId="{A3F5DD4D-6124-4A7B-A8FD-5356776DF2E5}" type="presParOf" srcId="{4D1F46EA-1305-4531-A55A-20F6918456F2}" destId="{B05D5E7E-203F-4A68-83C3-AFFDBD407FEA}" srcOrd="1" destOrd="0" presId="urn:microsoft.com/office/officeart/2008/layout/LinedList"/>
    <dgm:cxn modelId="{0BD6CC9A-A2A4-4EB3-94FB-07BB3F839F28}" type="presParOf" srcId="{B05D5E7E-203F-4A68-83C3-AFFDBD407FEA}" destId="{4E9B6940-CD7C-4EA7-8325-C318815ED762}" srcOrd="0" destOrd="0" presId="urn:microsoft.com/office/officeart/2008/layout/LinedList"/>
    <dgm:cxn modelId="{3E20C515-1626-4BD4-939B-3D70188B7E44}" type="presParOf" srcId="{B05D5E7E-203F-4A68-83C3-AFFDBD407FEA}" destId="{8CF8448A-F82A-4EE7-B1CB-FE2CFFA7A887}" srcOrd="1" destOrd="0" presId="urn:microsoft.com/office/officeart/2008/layout/LinedList"/>
    <dgm:cxn modelId="{2738268C-0063-4FF0-8AA6-F2EA08115B75}" type="presParOf" srcId="{4D1F46EA-1305-4531-A55A-20F6918456F2}" destId="{36E00EDB-1B0D-4538-B3FA-491C632DD9DD}" srcOrd="2" destOrd="0" presId="urn:microsoft.com/office/officeart/2008/layout/LinedList"/>
    <dgm:cxn modelId="{08F4F3D3-24B2-458F-ACAC-76387DEB2630}" type="presParOf" srcId="{4D1F46EA-1305-4531-A55A-20F6918456F2}" destId="{E41959AC-0669-4527-A0D8-FC44C0671CFD}" srcOrd="3" destOrd="0" presId="urn:microsoft.com/office/officeart/2008/layout/LinedList"/>
    <dgm:cxn modelId="{1D939DCA-ABEC-45F6-9AD3-EAC3CEFFCC8D}" type="presParOf" srcId="{E41959AC-0669-4527-A0D8-FC44C0671CFD}" destId="{1E40B1BB-6A8D-4376-A0DC-641D881264DF}" srcOrd="0" destOrd="0" presId="urn:microsoft.com/office/officeart/2008/layout/LinedList"/>
    <dgm:cxn modelId="{7FB041F1-A7EA-4D9F-A33E-7D981BAC3A2B}" type="presParOf" srcId="{E41959AC-0669-4527-A0D8-FC44C0671CFD}" destId="{C53914EB-BCC3-4362-A701-A270D07A48E1}" srcOrd="1" destOrd="0" presId="urn:microsoft.com/office/officeart/2008/layout/LinedList"/>
    <dgm:cxn modelId="{E516FD65-BEDD-4C6E-9B0C-BF4F49E98A36}" type="presParOf" srcId="{4D1F46EA-1305-4531-A55A-20F6918456F2}" destId="{EFAC850C-7192-4CFD-A5B2-F05A9A2A76D2}" srcOrd="4" destOrd="0" presId="urn:microsoft.com/office/officeart/2008/layout/LinedList"/>
    <dgm:cxn modelId="{6ED40D49-373D-46C5-8EA5-48A93F080DFD}" type="presParOf" srcId="{4D1F46EA-1305-4531-A55A-20F6918456F2}" destId="{923B5347-D59A-41E9-81B5-4BF528151687}" srcOrd="5" destOrd="0" presId="urn:microsoft.com/office/officeart/2008/layout/LinedList"/>
    <dgm:cxn modelId="{8E52409C-784D-4A18-91DC-3FD28297608A}" type="presParOf" srcId="{923B5347-D59A-41E9-81B5-4BF528151687}" destId="{718E5D66-976D-48E4-A433-D5634BDC3842}" srcOrd="0" destOrd="0" presId="urn:microsoft.com/office/officeart/2008/layout/LinedList"/>
    <dgm:cxn modelId="{7C61C74B-5041-4F60-A98B-ED09D0767762}" type="presParOf" srcId="{923B5347-D59A-41E9-81B5-4BF528151687}" destId="{D06B68E5-E1B8-4B29-AD9A-84CD80528EC4}" srcOrd="1" destOrd="0" presId="urn:microsoft.com/office/officeart/2008/layout/LinedList"/>
    <dgm:cxn modelId="{73B1453A-F97C-47B1-B3A7-A7BB5E4F59E1}" type="presParOf" srcId="{4D1F46EA-1305-4531-A55A-20F6918456F2}" destId="{8A169222-057D-44C0-9594-F7B4E6DD4C12}" srcOrd="6" destOrd="0" presId="urn:microsoft.com/office/officeart/2008/layout/LinedList"/>
    <dgm:cxn modelId="{A7F3836D-75FE-4130-AB9E-0B7EAE0F56E5}" type="presParOf" srcId="{4D1F46EA-1305-4531-A55A-20F6918456F2}" destId="{E37A62B8-F452-4FB7-8574-3032F569BB6B}" srcOrd="7" destOrd="0" presId="urn:microsoft.com/office/officeart/2008/layout/LinedList"/>
    <dgm:cxn modelId="{2F83EF86-EEE1-4338-AA36-10413E675A86}" type="presParOf" srcId="{E37A62B8-F452-4FB7-8574-3032F569BB6B}" destId="{9D54DB64-9C69-4DCB-B08F-07B96C05936B}" srcOrd="0" destOrd="0" presId="urn:microsoft.com/office/officeart/2008/layout/LinedList"/>
    <dgm:cxn modelId="{4999905A-08F6-4D57-B690-EF2A34444320}" type="presParOf" srcId="{E37A62B8-F452-4FB7-8574-3032F569BB6B}" destId="{398944A0-66FD-42D6-BDD1-35930EED3FB1}" srcOrd="1" destOrd="0" presId="urn:microsoft.com/office/officeart/2008/layout/LinedList"/>
    <dgm:cxn modelId="{484E9DDF-A3C7-42A1-B799-A240011F9237}" type="presParOf" srcId="{4D1F46EA-1305-4531-A55A-20F6918456F2}" destId="{D2F0159C-B2E4-40EE-81CA-06E7A802703B}" srcOrd="8" destOrd="0" presId="urn:microsoft.com/office/officeart/2008/layout/LinedList"/>
    <dgm:cxn modelId="{3B676D07-8445-4C93-B9C2-1D3EFD06F808}" type="presParOf" srcId="{4D1F46EA-1305-4531-A55A-20F6918456F2}" destId="{3B4A37F5-4D40-43BA-BC10-4D06D5B3247E}" srcOrd="9" destOrd="0" presId="urn:microsoft.com/office/officeart/2008/layout/LinedList"/>
    <dgm:cxn modelId="{57E84FB4-8E8F-4B79-82D9-155C0874F428}" type="presParOf" srcId="{3B4A37F5-4D40-43BA-BC10-4D06D5B3247E}" destId="{61C3C243-5798-4A1B-92B1-F75D0EFE9D4F}" srcOrd="0" destOrd="0" presId="urn:microsoft.com/office/officeart/2008/layout/LinedList"/>
    <dgm:cxn modelId="{AC0783AE-D257-44DC-8AEE-3022C7F1AF85}" type="presParOf" srcId="{3B4A37F5-4D40-43BA-BC10-4D06D5B3247E}" destId="{A6E6E1BE-D355-46DB-B82E-984C61601423}" srcOrd="1" destOrd="0" presId="urn:microsoft.com/office/officeart/2008/layout/LinedList"/>
    <dgm:cxn modelId="{713C65EB-6F3B-452E-B8C1-05B9817E5B03}" type="presParOf" srcId="{4D1F46EA-1305-4531-A55A-20F6918456F2}" destId="{1A9C0E72-8C7C-40AC-81E4-A58CA72B3C9C}" srcOrd="10" destOrd="0" presId="urn:microsoft.com/office/officeart/2008/layout/LinedList"/>
    <dgm:cxn modelId="{E584D7AB-FF9E-4076-8CE5-F66EE5EF24C2}" type="presParOf" srcId="{4D1F46EA-1305-4531-A55A-20F6918456F2}" destId="{FB02D948-B2F6-4CE4-A675-022E0723A720}" srcOrd="11" destOrd="0" presId="urn:microsoft.com/office/officeart/2008/layout/LinedList"/>
    <dgm:cxn modelId="{B9F6E390-322F-4CF8-8097-DF5921E5DB7F}" type="presParOf" srcId="{FB02D948-B2F6-4CE4-A675-022E0723A720}" destId="{72DAA535-714F-41DA-AC3E-CC28FB850A27}" srcOrd="0" destOrd="0" presId="urn:microsoft.com/office/officeart/2008/layout/LinedList"/>
    <dgm:cxn modelId="{C2A74BCE-EE64-41A5-9D33-5F8369A9E0DA}" type="presParOf" srcId="{FB02D948-B2F6-4CE4-A675-022E0723A720}" destId="{FD5F944C-0FC0-4B79-86E3-7D13640BD95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2438B4-9FB6-4192-BFBC-1D04B720956A}" type="doc">
      <dgm:prSet loTypeId="urn:microsoft.com/office/officeart/2018/2/layout/IconCircleList" loCatId="icon" qsTypeId="urn:microsoft.com/office/officeart/2005/8/quickstyle/simple1" qsCatId="simple" csTypeId="urn:microsoft.com/office/officeart/2018/5/colors/Iconchunking_neutralbg_accent1_2" csCatId="accent1" phldr="1"/>
      <dgm:spPr/>
      <dgm:t>
        <a:bodyPr/>
        <a:lstStyle/>
        <a:p>
          <a:endParaRPr lang="en-US"/>
        </a:p>
      </dgm:t>
    </dgm:pt>
    <dgm:pt modelId="{473AA1DC-723B-48E7-97D2-11CCC19EFC9B}">
      <dgm:prSet/>
      <dgm:spPr/>
      <dgm:t>
        <a:bodyPr/>
        <a:lstStyle/>
        <a:p>
          <a:r>
            <a:rPr lang="en-US"/>
            <a:t>Responsibilities: Financial planning, investment advice, risk management.</a:t>
          </a:r>
        </a:p>
      </dgm:t>
    </dgm:pt>
    <dgm:pt modelId="{B13DC2F8-2D11-4D84-9B5D-96A83BA38ACB}" type="parTrans" cxnId="{722FB9EF-6AEC-4E26-99C3-D07B87501A3B}">
      <dgm:prSet/>
      <dgm:spPr/>
      <dgm:t>
        <a:bodyPr/>
        <a:lstStyle/>
        <a:p>
          <a:endParaRPr lang="en-US"/>
        </a:p>
      </dgm:t>
    </dgm:pt>
    <dgm:pt modelId="{2D254AC1-98C4-43D5-9E22-22F13A8F0B65}" type="sibTrans" cxnId="{722FB9EF-6AEC-4E26-99C3-D07B87501A3B}">
      <dgm:prSet/>
      <dgm:spPr/>
      <dgm:t>
        <a:bodyPr/>
        <a:lstStyle/>
        <a:p>
          <a:endParaRPr lang="en-US"/>
        </a:p>
      </dgm:t>
    </dgm:pt>
    <dgm:pt modelId="{133A1B93-2063-478F-A8AB-F9AF59C1E105}">
      <dgm:prSet/>
      <dgm:spPr/>
      <dgm:t>
        <a:bodyPr/>
        <a:lstStyle/>
        <a:p>
          <a:r>
            <a:rPr lang="en-US"/>
            <a:t>Skills Required: Financial expertise, interpersonal skills, analytical thinking.</a:t>
          </a:r>
        </a:p>
      </dgm:t>
    </dgm:pt>
    <dgm:pt modelId="{79793D75-2EE7-437D-A5D0-4BD7B0D3D1F4}" type="parTrans" cxnId="{0939DD0D-4FC2-46CF-B472-93C91AEF61A3}">
      <dgm:prSet/>
      <dgm:spPr/>
      <dgm:t>
        <a:bodyPr/>
        <a:lstStyle/>
        <a:p>
          <a:endParaRPr lang="en-US"/>
        </a:p>
      </dgm:t>
    </dgm:pt>
    <dgm:pt modelId="{BE436FA1-DF0B-4FAD-BA76-552E2F5869F9}" type="sibTrans" cxnId="{0939DD0D-4FC2-46CF-B472-93C91AEF61A3}">
      <dgm:prSet/>
      <dgm:spPr/>
      <dgm:t>
        <a:bodyPr/>
        <a:lstStyle/>
        <a:p>
          <a:endParaRPr lang="en-US"/>
        </a:p>
      </dgm:t>
    </dgm:pt>
    <dgm:pt modelId="{49DFB202-B9A0-4ED3-80E5-AAF390635009}" type="pres">
      <dgm:prSet presAssocID="{0F2438B4-9FB6-4192-BFBC-1D04B720956A}" presName="root" presStyleCnt="0">
        <dgm:presLayoutVars>
          <dgm:dir/>
          <dgm:resizeHandles val="exact"/>
        </dgm:presLayoutVars>
      </dgm:prSet>
      <dgm:spPr/>
    </dgm:pt>
    <dgm:pt modelId="{65C3DB36-AED2-4D5C-AEBC-F19B1D44858E}" type="pres">
      <dgm:prSet presAssocID="{0F2438B4-9FB6-4192-BFBC-1D04B720956A}" presName="container" presStyleCnt="0">
        <dgm:presLayoutVars>
          <dgm:dir/>
          <dgm:resizeHandles val="exact"/>
        </dgm:presLayoutVars>
      </dgm:prSet>
      <dgm:spPr/>
    </dgm:pt>
    <dgm:pt modelId="{B91B2A51-5984-40E0-BE90-49FAC8955F64}" type="pres">
      <dgm:prSet presAssocID="{473AA1DC-723B-48E7-97D2-11CCC19EFC9B}" presName="compNode" presStyleCnt="0"/>
      <dgm:spPr/>
    </dgm:pt>
    <dgm:pt modelId="{6BE11D8B-3E5E-44DE-A5D5-0797FAA0E8C2}" type="pres">
      <dgm:prSet presAssocID="{473AA1DC-723B-48E7-97D2-11CCC19EFC9B}" presName="iconBgRect" presStyleLbl="bgShp" presStyleIdx="0" presStyleCnt="2"/>
      <dgm:spPr/>
    </dgm:pt>
    <dgm:pt modelId="{7F739336-FD68-4E2F-852C-F8BC526AD747}" type="pres">
      <dgm:prSet presAssocID="{473AA1DC-723B-48E7-97D2-11CCC19EFC9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k"/>
        </a:ext>
      </dgm:extLst>
    </dgm:pt>
    <dgm:pt modelId="{7F546C7D-BB3E-4CBC-AA77-B282CD9C20E5}" type="pres">
      <dgm:prSet presAssocID="{473AA1DC-723B-48E7-97D2-11CCC19EFC9B}" presName="spaceRect" presStyleCnt="0"/>
      <dgm:spPr/>
    </dgm:pt>
    <dgm:pt modelId="{E7330399-60CD-4E3D-B591-4981F1A4FDC6}" type="pres">
      <dgm:prSet presAssocID="{473AA1DC-723B-48E7-97D2-11CCC19EFC9B}" presName="textRect" presStyleLbl="revTx" presStyleIdx="0" presStyleCnt="2">
        <dgm:presLayoutVars>
          <dgm:chMax val="1"/>
          <dgm:chPref val="1"/>
        </dgm:presLayoutVars>
      </dgm:prSet>
      <dgm:spPr/>
    </dgm:pt>
    <dgm:pt modelId="{C037AAB4-60C5-4BB8-BB26-40CC83CBE8A9}" type="pres">
      <dgm:prSet presAssocID="{2D254AC1-98C4-43D5-9E22-22F13A8F0B65}" presName="sibTrans" presStyleLbl="sibTrans2D1" presStyleIdx="0" presStyleCnt="0"/>
      <dgm:spPr/>
    </dgm:pt>
    <dgm:pt modelId="{7349170E-2D9D-448E-9DA6-FFA4F612583E}" type="pres">
      <dgm:prSet presAssocID="{133A1B93-2063-478F-A8AB-F9AF59C1E105}" presName="compNode" presStyleCnt="0"/>
      <dgm:spPr/>
    </dgm:pt>
    <dgm:pt modelId="{929BFE27-6CC5-40F5-99C1-C2A98EE8E5DD}" type="pres">
      <dgm:prSet presAssocID="{133A1B93-2063-478F-A8AB-F9AF59C1E105}" presName="iconBgRect" presStyleLbl="bgShp" presStyleIdx="1" presStyleCnt="2"/>
      <dgm:spPr/>
    </dgm:pt>
    <dgm:pt modelId="{5C635F52-C535-434A-9635-B103973F9B22}" type="pres">
      <dgm:prSet presAssocID="{133A1B93-2063-478F-A8AB-F9AF59C1E10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D5F81778-5857-4B7A-B086-645477BF981C}" type="pres">
      <dgm:prSet presAssocID="{133A1B93-2063-478F-A8AB-F9AF59C1E105}" presName="spaceRect" presStyleCnt="0"/>
      <dgm:spPr/>
    </dgm:pt>
    <dgm:pt modelId="{6FF04A21-0C67-43E7-8C73-156FE0F6EFDC}" type="pres">
      <dgm:prSet presAssocID="{133A1B93-2063-478F-A8AB-F9AF59C1E105}" presName="textRect" presStyleLbl="revTx" presStyleIdx="1" presStyleCnt="2">
        <dgm:presLayoutVars>
          <dgm:chMax val="1"/>
          <dgm:chPref val="1"/>
        </dgm:presLayoutVars>
      </dgm:prSet>
      <dgm:spPr/>
    </dgm:pt>
  </dgm:ptLst>
  <dgm:cxnLst>
    <dgm:cxn modelId="{0939DD0D-4FC2-46CF-B472-93C91AEF61A3}" srcId="{0F2438B4-9FB6-4192-BFBC-1D04B720956A}" destId="{133A1B93-2063-478F-A8AB-F9AF59C1E105}" srcOrd="1" destOrd="0" parTransId="{79793D75-2EE7-437D-A5D0-4BD7B0D3D1F4}" sibTransId="{BE436FA1-DF0B-4FAD-BA76-552E2F5869F9}"/>
    <dgm:cxn modelId="{C64BFE38-BE1D-4565-8310-BA4FC5C97788}" type="presOf" srcId="{473AA1DC-723B-48E7-97D2-11CCC19EFC9B}" destId="{E7330399-60CD-4E3D-B591-4981F1A4FDC6}" srcOrd="0" destOrd="0" presId="urn:microsoft.com/office/officeart/2018/2/layout/IconCircleList"/>
    <dgm:cxn modelId="{5789625D-C25B-4224-8A0C-F0FB68B90B32}" type="presOf" srcId="{0F2438B4-9FB6-4192-BFBC-1D04B720956A}" destId="{49DFB202-B9A0-4ED3-80E5-AAF390635009}" srcOrd="0" destOrd="0" presId="urn:microsoft.com/office/officeart/2018/2/layout/IconCircleList"/>
    <dgm:cxn modelId="{2E353D52-945E-4E88-8B54-109B055506C7}" type="presOf" srcId="{2D254AC1-98C4-43D5-9E22-22F13A8F0B65}" destId="{C037AAB4-60C5-4BB8-BB26-40CC83CBE8A9}" srcOrd="0" destOrd="0" presId="urn:microsoft.com/office/officeart/2018/2/layout/IconCircleList"/>
    <dgm:cxn modelId="{722FB9EF-6AEC-4E26-99C3-D07B87501A3B}" srcId="{0F2438B4-9FB6-4192-BFBC-1D04B720956A}" destId="{473AA1DC-723B-48E7-97D2-11CCC19EFC9B}" srcOrd="0" destOrd="0" parTransId="{B13DC2F8-2D11-4D84-9B5D-96A83BA38ACB}" sibTransId="{2D254AC1-98C4-43D5-9E22-22F13A8F0B65}"/>
    <dgm:cxn modelId="{897C51F6-B341-40D0-9E96-872804E5629B}" type="presOf" srcId="{133A1B93-2063-478F-A8AB-F9AF59C1E105}" destId="{6FF04A21-0C67-43E7-8C73-156FE0F6EFDC}" srcOrd="0" destOrd="0" presId="urn:microsoft.com/office/officeart/2018/2/layout/IconCircleList"/>
    <dgm:cxn modelId="{4B5F62D2-7A66-4FE9-AD22-B6896D8A3322}" type="presParOf" srcId="{49DFB202-B9A0-4ED3-80E5-AAF390635009}" destId="{65C3DB36-AED2-4D5C-AEBC-F19B1D44858E}" srcOrd="0" destOrd="0" presId="urn:microsoft.com/office/officeart/2018/2/layout/IconCircleList"/>
    <dgm:cxn modelId="{C28C529E-93C2-41AD-A1C5-7B4FA4921590}" type="presParOf" srcId="{65C3DB36-AED2-4D5C-AEBC-F19B1D44858E}" destId="{B91B2A51-5984-40E0-BE90-49FAC8955F64}" srcOrd="0" destOrd="0" presId="urn:microsoft.com/office/officeart/2018/2/layout/IconCircleList"/>
    <dgm:cxn modelId="{A81C1B9D-CAFE-4432-9CC5-D94B71C9772A}" type="presParOf" srcId="{B91B2A51-5984-40E0-BE90-49FAC8955F64}" destId="{6BE11D8B-3E5E-44DE-A5D5-0797FAA0E8C2}" srcOrd="0" destOrd="0" presId="urn:microsoft.com/office/officeart/2018/2/layout/IconCircleList"/>
    <dgm:cxn modelId="{91C20799-4C0D-4B06-946F-189E432DD549}" type="presParOf" srcId="{B91B2A51-5984-40E0-BE90-49FAC8955F64}" destId="{7F739336-FD68-4E2F-852C-F8BC526AD747}" srcOrd="1" destOrd="0" presId="urn:microsoft.com/office/officeart/2018/2/layout/IconCircleList"/>
    <dgm:cxn modelId="{0FA1D459-DF79-4D24-A27F-B359A7722E4C}" type="presParOf" srcId="{B91B2A51-5984-40E0-BE90-49FAC8955F64}" destId="{7F546C7D-BB3E-4CBC-AA77-B282CD9C20E5}" srcOrd="2" destOrd="0" presId="urn:microsoft.com/office/officeart/2018/2/layout/IconCircleList"/>
    <dgm:cxn modelId="{BF34D50F-487D-4681-8292-68048CEDD121}" type="presParOf" srcId="{B91B2A51-5984-40E0-BE90-49FAC8955F64}" destId="{E7330399-60CD-4E3D-B591-4981F1A4FDC6}" srcOrd="3" destOrd="0" presId="urn:microsoft.com/office/officeart/2018/2/layout/IconCircleList"/>
    <dgm:cxn modelId="{2CDC6C35-0D80-41A5-81E8-3E68D2731626}" type="presParOf" srcId="{65C3DB36-AED2-4D5C-AEBC-F19B1D44858E}" destId="{C037AAB4-60C5-4BB8-BB26-40CC83CBE8A9}" srcOrd="1" destOrd="0" presId="urn:microsoft.com/office/officeart/2018/2/layout/IconCircleList"/>
    <dgm:cxn modelId="{9AA19C95-3180-4289-BBDD-8E7C40DBF19D}" type="presParOf" srcId="{65C3DB36-AED2-4D5C-AEBC-F19B1D44858E}" destId="{7349170E-2D9D-448E-9DA6-FFA4F612583E}" srcOrd="2" destOrd="0" presId="urn:microsoft.com/office/officeart/2018/2/layout/IconCircleList"/>
    <dgm:cxn modelId="{46AC0CB2-1D3D-4F77-9824-268E24FADF17}" type="presParOf" srcId="{7349170E-2D9D-448E-9DA6-FFA4F612583E}" destId="{929BFE27-6CC5-40F5-99C1-C2A98EE8E5DD}" srcOrd="0" destOrd="0" presId="urn:microsoft.com/office/officeart/2018/2/layout/IconCircleList"/>
    <dgm:cxn modelId="{4B95E245-5C61-4EA2-9BB8-BB6CB5D45AC9}" type="presParOf" srcId="{7349170E-2D9D-448E-9DA6-FFA4F612583E}" destId="{5C635F52-C535-434A-9635-B103973F9B22}" srcOrd="1" destOrd="0" presId="urn:microsoft.com/office/officeart/2018/2/layout/IconCircleList"/>
    <dgm:cxn modelId="{D8A6C304-C8E7-4E47-BF00-00E3BBFBD433}" type="presParOf" srcId="{7349170E-2D9D-448E-9DA6-FFA4F612583E}" destId="{D5F81778-5857-4B7A-B086-645477BF981C}" srcOrd="2" destOrd="0" presId="urn:microsoft.com/office/officeart/2018/2/layout/IconCircleList"/>
    <dgm:cxn modelId="{26E4B0D3-8FFB-49FD-B48A-1C85CE99F3CC}" type="presParOf" srcId="{7349170E-2D9D-448E-9DA6-FFA4F612583E}" destId="{6FF04A21-0C67-43E7-8C73-156FE0F6EFDC}"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F93BDD-2714-4DE4-8421-EDDD54D49932}" type="doc">
      <dgm:prSet loTypeId="urn:microsoft.com/office/officeart/2016/7/layout/LinearBlockProcessNumbered" loCatId="process" qsTypeId="urn:microsoft.com/office/officeart/2005/8/quickstyle/simple1" qsCatId="simple" csTypeId="urn:microsoft.com/office/officeart/2005/8/colors/colorful1" csCatId="colorful"/>
      <dgm:spPr/>
      <dgm:t>
        <a:bodyPr/>
        <a:lstStyle/>
        <a:p>
          <a:endParaRPr lang="en-US"/>
        </a:p>
      </dgm:t>
    </dgm:pt>
    <dgm:pt modelId="{DAADA5D5-0DE6-4F0F-AADB-672396C8AC0F}">
      <dgm:prSet custT="1"/>
      <dgm:spPr/>
      <dgm:t>
        <a:bodyPr/>
        <a:lstStyle/>
        <a:p>
          <a:r>
            <a:rPr lang="en-US" sz="2000" dirty="0"/>
            <a:t>Client Onboarding: Understanding goals and data collection.</a:t>
          </a:r>
        </a:p>
      </dgm:t>
    </dgm:pt>
    <dgm:pt modelId="{57F93B6F-BAE3-42A5-BAE8-7014D4F10254}" type="parTrans" cxnId="{F9B686A1-7699-4641-BE85-42689A29B493}">
      <dgm:prSet/>
      <dgm:spPr/>
      <dgm:t>
        <a:bodyPr/>
        <a:lstStyle/>
        <a:p>
          <a:endParaRPr lang="en-US"/>
        </a:p>
      </dgm:t>
    </dgm:pt>
    <dgm:pt modelId="{49046C38-48BD-4A2A-B117-A34C4A7A7436}" type="sibTrans" cxnId="{F9B686A1-7699-4641-BE85-42689A29B493}">
      <dgm:prSet phldrT="01" custT="1"/>
      <dgm:spPr/>
      <dgm:t>
        <a:bodyPr/>
        <a:lstStyle/>
        <a:p>
          <a:r>
            <a:rPr lang="en-US" sz="6000"/>
            <a:t>01</a:t>
          </a:r>
        </a:p>
      </dgm:t>
    </dgm:pt>
    <dgm:pt modelId="{19B6A69F-9CFD-4E19-8375-FE6D1EE42A46}">
      <dgm:prSet custT="1"/>
      <dgm:spPr/>
      <dgm:t>
        <a:bodyPr/>
        <a:lstStyle/>
        <a:p>
          <a:r>
            <a:rPr lang="en-US" sz="2000" dirty="0"/>
            <a:t>Strategy Development: Creating a customized financial plan.</a:t>
          </a:r>
        </a:p>
      </dgm:t>
    </dgm:pt>
    <dgm:pt modelId="{8D0405D6-61D4-4AFF-8C81-0549ADF246A3}" type="parTrans" cxnId="{3E018747-2D36-4F6D-A66D-398391CF1E42}">
      <dgm:prSet/>
      <dgm:spPr/>
      <dgm:t>
        <a:bodyPr/>
        <a:lstStyle/>
        <a:p>
          <a:endParaRPr lang="en-US"/>
        </a:p>
      </dgm:t>
    </dgm:pt>
    <dgm:pt modelId="{2C2056A6-3B1D-467E-A53F-DC587447502F}" type="sibTrans" cxnId="{3E018747-2D36-4F6D-A66D-398391CF1E42}">
      <dgm:prSet phldrT="02" custT="1"/>
      <dgm:spPr/>
      <dgm:t>
        <a:bodyPr/>
        <a:lstStyle/>
        <a:p>
          <a:r>
            <a:rPr lang="en-US" sz="6000"/>
            <a:t>02</a:t>
          </a:r>
        </a:p>
      </dgm:t>
    </dgm:pt>
    <dgm:pt modelId="{25AB107E-0609-4919-9698-14E1E5C9B80E}">
      <dgm:prSet custT="1"/>
      <dgm:spPr/>
      <dgm:t>
        <a:bodyPr/>
        <a:lstStyle/>
        <a:p>
          <a:r>
            <a:rPr lang="en-US" sz="2000"/>
            <a:t>Implementation: Executing the plan.</a:t>
          </a:r>
        </a:p>
      </dgm:t>
    </dgm:pt>
    <dgm:pt modelId="{57D92819-E31C-45FA-A192-B4B19576616F}" type="parTrans" cxnId="{2CB2D0C1-4824-41F0-8D73-B7726BA75262}">
      <dgm:prSet/>
      <dgm:spPr/>
      <dgm:t>
        <a:bodyPr/>
        <a:lstStyle/>
        <a:p>
          <a:endParaRPr lang="en-US"/>
        </a:p>
      </dgm:t>
    </dgm:pt>
    <dgm:pt modelId="{62BD0083-9804-46BC-8B4B-4352578A21A8}" type="sibTrans" cxnId="{2CB2D0C1-4824-41F0-8D73-B7726BA75262}">
      <dgm:prSet phldrT="03" custT="1"/>
      <dgm:spPr/>
      <dgm:t>
        <a:bodyPr/>
        <a:lstStyle/>
        <a:p>
          <a:r>
            <a:rPr lang="en-US" sz="6000"/>
            <a:t>03</a:t>
          </a:r>
        </a:p>
      </dgm:t>
    </dgm:pt>
    <dgm:pt modelId="{35FBC7DD-78B8-4818-B42D-6E92CE898289}">
      <dgm:prSet custT="1"/>
      <dgm:spPr/>
      <dgm:t>
        <a:bodyPr/>
        <a:lstStyle/>
        <a:p>
          <a:r>
            <a:rPr lang="en-US" sz="2000"/>
            <a:t>Monitoring and Rebalancing: Adapting to changes.</a:t>
          </a:r>
        </a:p>
      </dgm:t>
    </dgm:pt>
    <dgm:pt modelId="{E9F354A6-F5CA-40CC-BC94-24AD7900FC41}" type="parTrans" cxnId="{4F5A8775-CC99-4417-8541-E3C7C6264F10}">
      <dgm:prSet/>
      <dgm:spPr/>
      <dgm:t>
        <a:bodyPr/>
        <a:lstStyle/>
        <a:p>
          <a:endParaRPr lang="en-US"/>
        </a:p>
      </dgm:t>
    </dgm:pt>
    <dgm:pt modelId="{791681A1-0463-4F30-B718-09DF782D6020}" type="sibTrans" cxnId="{4F5A8775-CC99-4417-8541-E3C7C6264F10}">
      <dgm:prSet phldrT="04" custT="1"/>
      <dgm:spPr/>
      <dgm:t>
        <a:bodyPr/>
        <a:lstStyle/>
        <a:p>
          <a:r>
            <a:rPr lang="en-US" sz="6000"/>
            <a:t>04</a:t>
          </a:r>
        </a:p>
      </dgm:t>
    </dgm:pt>
    <dgm:pt modelId="{95EC16FA-595A-4C0E-8A36-96CB05FE8431}">
      <dgm:prSet custT="1"/>
      <dgm:spPr/>
      <dgm:t>
        <a:bodyPr/>
        <a:lstStyle/>
        <a:p>
          <a:r>
            <a:rPr lang="en-US" sz="2000"/>
            <a:t>Reporting and Review: Providing updates and refining strategies.</a:t>
          </a:r>
        </a:p>
      </dgm:t>
    </dgm:pt>
    <dgm:pt modelId="{691FE86B-B91A-4598-A874-B8865D88A28F}" type="parTrans" cxnId="{700FFB72-57B8-4701-ADC2-5BF1828ED66E}">
      <dgm:prSet/>
      <dgm:spPr/>
      <dgm:t>
        <a:bodyPr/>
        <a:lstStyle/>
        <a:p>
          <a:endParaRPr lang="en-US"/>
        </a:p>
      </dgm:t>
    </dgm:pt>
    <dgm:pt modelId="{978CD6F7-9BF1-44C2-BCE7-4AA7FBAAD82D}" type="sibTrans" cxnId="{700FFB72-57B8-4701-ADC2-5BF1828ED66E}">
      <dgm:prSet phldrT="05" custT="1"/>
      <dgm:spPr/>
      <dgm:t>
        <a:bodyPr/>
        <a:lstStyle/>
        <a:p>
          <a:r>
            <a:rPr lang="en-US" sz="6000"/>
            <a:t>05</a:t>
          </a:r>
        </a:p>
      </dgm:t>
    </dgm:pt>
    <dgm:pt modelId="{AD976A9B-3BFE-4CAA-92C9-384F6B636D3E}" type="pres">
      <dgm:prSet presAssocID="{FCF93BDD-2714-4DE4-8421-EDDD54D49932}" presName="Name0" presStyleCnt="0">
        <dgm:presLayoutVars>
          <dgm:animLvl val="lvl"/>
          <dgm:resizeHandles val="exact"/>
        </dgm:presLayoutVars>
      </dgm:prSet>
      <dgm:spPr/>
    </dgm:pt>
    <dgm:pt modelId="{2BF06679-3AB9-4B26-BF58-A2EBDCD4441F}" type="pres">
      <dgm:prSet presAssocID="{DAADA5D5-0DE6-4F0F-AADB-672396C8AC0F}" presName="compositeNode" presStyleCnt="0">
        <dgm:presLayoutVars>
          <dgm:bulletEnabled val="1"/>
        </dgm:presLayoutVars>
      </dgm:prSet>
      <dgm:spPr/>
    </dgm:pt>
    <dgm:pt modelId="{1E992F04-0909-40ED-9588-48F2FA9E45B7}" type="pres">
      <dgm:prSet presAssocID="{DAADA5D5-0DE6-4F0F-AADB-672396C8AC0F}" presName="bgRect" presStyleLbl="alignNode1" presStyleIdx="0" presStyleCnt="5"/>
      <dgm:spPr/>
    </dgm:pt>
    <dgm:pt modelId="{ABDF6E1B-7539-4391-8951-DD418702E5C5}" type="pres">
      <dgm:prSet presAssocID="{49046C38-48BD-4A2A-B117-A34C4A7A7436}" presName="sibTransNodeRect" presStyleLbl="alignNode1" presStyleIdx="0" presStyleCnt="5">
        <dgm:presLayoutVars>
          <dgm:chMax val="0"/>
          <dgm:bulletEnabled val="1"/>
        </dgm:presLayoutVars>
      </dgm:prSet>
      <dgm:spPr/>
    </dgm:pt>
    <dgm:pt modelId="{52E42199-735D-4638-9392-B65057FB3C34}" type="pres">
      <dgm:prSet presAssocID="{DAADA5D5-0DE6-4F0F-AADB-672396C8AC0F}" presName="nodeRect" presStyleLbl="alignNode1" presStyleIdx="0" presStyleCnt="5">
        <dgm:presLayoutVars>
          <dgm:bulletEnabled val="1"/>
        </dgm:presLayoutVars>
      </dgm:prSet>
      <dgm:spPr/>
    </dgm:pt>
    <dgm:pt modelId="{A43F5129-5FE5-4593-8FE7-2FA18E9C49B2}" type="pres">
      <dgm:prSet presAssocID="{49046C38-48BD-4A2A-B117-A34C4A7A7436}" presName="sibTrans" presStyleCnt="0"/>
      <dgm:spPr/>
    </dgm:pt>
    <dgm:pt modelId="{C83B3BF8-26B2-47CF-A60A-89AB94D17917}" type="pres">
      <dgm:prSet presAssocID="{19B6A69F-9CFD-4E19-8375-FE6D1EE42A46}" presName="compositeNode" presStyleCnt="0">
        <dgm:presLayoutVars>
          <dgm:bulletEnabled val="1"/>
        </dgm:presLayoutVars>
      </dgm:prSet>
      <dgm:spPr/>
    </dgm:pt>
    <dgm:pt modelId="{325C0672-7BEB-433E-898B-66D5448B1873}" type="pres">
      <dgm:prSet presAssocID="{19B6A69F-9CFD-4E19-8375-FE6D1EE42A46}" presName="bgRect" presStyleLbl="alignNode1" presStyleIdx="1" presStyleCnt="5"/>
      <dgm:spPr/>
    </dgm:pt>
    <dgm:pt modelId="{F2274F07-7B56-46E3-BBD5-E8CCDC9F686F}" type="pres">
      <dgm:prSet presAssocID="{2C2056A6-3B1D-467E-A53F-DC587447502F}" presName="sibTransNodeRect" presStyleLbl="alignNode1" presStyleIdx="1" presStyleCnt="5">
        <dgm:presLayoutVars>
          <dgm:chMax val="0"/>
          <dgm:bulletEnabled val="1"/>
        </dgm:presLayoutVars>
      </dgm:prSet>
      <dgm:spPr/>
    </dgm:pt>
    <dgm:pt modelId="{8720066F-A753-49B5-AF50-CA2CA4DBF4AE}" type="pres">
      <dgm:prSet presAssocID="{19B6A69F-9CFD-4E19-8375-FE6D1EE42A46}" presName="nodeRect" presStyleLbl="alignNode1" presStyleIdx="1" presStyleCnt="5">
        <dgm:presLayoutVars>
          <dgm:bulletEnabled val="1"/>
        </dgm:presLayoutVars>
      </dgm:prSet>
      <dgm:spPr/>
    </dgm:pt>
    <dgm:pt modelId="{41FFAE52-B8CF-4ACB-ABCF-4EFB7FAF8F3F}" type="pres">
      <dgm:prSet presAssocID="{2C2056A6-3B1D-467E-A53F-DC587447502F}" presName="sibTrans" presStyleCnt="0"/>
      <dgm:spPr/>
    </dgm:pt>
    <dgm:pt modelId="{3866107E-B307-48E3-BC13-8716FE1A5E7D}" type="pres">
      <dgm:prSet presAssocID="{25AB107E-0609-4919-9698-14E1E5C9B80E}" presName="compositeNode" presStyleCnt="0">
        <dgm:presLayoutVars>
          <dgm:bulletEnabled val="1"/>
        </dgm:presLayoutVars>
      </dgm:prSet>
      <dgm:spPr/>
    </dgm:pt>
    <dgm:pt modelId="{499101AE-F6DE-4FC2-85C5-D4E80AABB703}" type="pres">
      <dgm:prSet presAssocID="{25AB107E-0609-4919-9698-14E1E5C9B80E}" presName="bgRect" presStyleLbl="alignNode1" presStyleIdx="2" presStyleCnt="5"/>
      <dgm:spPr/>
    </dgm:pt>
    <dgm:pt modelId="{03CC454A-DD74-4FC9-853F-FF6FBD0D717F}" type="pres">
      <dgm:prSet presAssocID="{62BD0083-9804-46BC-8B4B-4352578A21A8}" presName="sibTransNodeRect" presStyleLbl="alignNode1" presStyleIdx="2" presStyleCnt="5">
        <dgm:presLayoutVars>
          <dgm:chMax val="0"/>
          <dgm:bulletEnabled val="1"/>
        </dgm:presLayoutVars>
      </dgm:prSet>
      <dgm:spPr/>
    </dgm:pt>
    <dgm:pt modelId="{FC08BB3D-50D1-490F-9EF6-31B94FB50D53}" type="pres">
      <dgm:prSet presAssocID="{25AB107E-0609-4919-9698-14E1E5C9B80E}" presName="nodeRect" presStyleLbl="alignNode1" presStyleIdx="2" presStyleCnt="5">
        <dgm:presLayoutVars>
          <dgm:bulletEnabled val="1"/>
        </dgm:presLayoutVars>
      </dgm:prSet>
      <dgm:spPr/>
    </dgm:pt>
    <dgm:pt modelId="{81D13F55-DBFC-4D08-BAA1-617F44C97C91}" type="pres">
      <dgm:prSet presAssocID="{62BD0083-9804-46BC-8B4B-4352578A21A8}" presName="sibTrans" presStyleCnt="0"/>
      <dgm:spPr/>
    </dgm:pt>
    <dgm:pt modelId="{9E5C1980-A35C-4962-A237-7F62D6EB447E}" type="pres">
      <dgm:prSet presAssocID="{35FBC7DD-78B8-4818-B42D-6E92CE898289}" presName="compositeNode" presStyleCnt="0">
        <dgm:presLayoutVars>
          <dgm:bulletEnabled val="1"/>
        </dgm:presLayoutVars>
      </dgm:prSet>
      <dgm:spPr/>
    </dgm:pt>
    <dgm:pt modelId="{F4397DAA-71E7-45CE-BC59-F6ACB3C03178}" type="pres">
      <dgm:prSet presAssocID="{35FBC7DD-78B8-4818-B42D-6E92CE898289}" presName="bgRect" presStyleLbl="alignNode1" presStyleIdx="3" presStyleCnt="5"/>
      <dgm:spPr/>
    </dgm:pt>
    <dgm:pt modelId="{35A5414F-1440-44E3-99AF-F58993AF34A1}" type="pres">
      <dgm:prSet presAssocID="{791681A1-0463-4F30-B718-09DF782D6020}" presName="sibTransNodeRect" presStyleLbl="alignNode1" presStyleIdx="3" presStyleCnt="5">
        <dgm:presLayoutVars>
          <dgm:chMax val="0"/>
          <dgm:bulletEnabled val="1"/>
        </dgm:presLayoutVars>
      </dgm:prSet>
      <dgm:spPr/>
    </dgm:pt>
    <dgm:pt modelId="{EE6ABF66-F933-44A5-9488-426D653B8644}" type="pres">
      <dgm:prSet presAssocID="{35FBC7DD-78B8-4818-B42D-6E92CE898289}" presName="nodeRect" presStyleLbl="alignNode1" presStyleIdx="3" presStyleCnt="5">
        <dgm:presLayoutVars>
          <dgm:bulletEnabled val="1"/>
        </dgm:presLayoutVars>
      </dgm:prSet>
      <dgm:spPr/>
    </dgm:pt>
    <dgm:pt modelId="{7D160EC9-3D94-471F-A28F-7E1D2D0B1698}" type="pres">
      <dgm:prSet presAssocID="{791681A1-0463-4F30-B718-09DF782D6020}" presName="sibTrans" presStyleCnt="0"/>
      <dgm:spPr/>
    </dgm:pt>
    <dgm:pt modelId="{236CDF1D-3957-4692-A18F-FF939A32C206}" type="pres">
      <dgm:prSet presAssocID="{95EC16FA-595A-4C0E-8A36-96CB05FE8431}" presName="compositeNode" presStyleCnt="0">
        <dgm:presLayoutVars>
          <dgm:bulletEnabled val="1"/>
        </dgm:presLayoutVars>
      </dgm:prSet>
      <dgm:spPr/>
    </dgm:pt>
    <dgm:pt modelId="{1BDD398E-C111-43D3-8BC5-072BD89396CF}" type="pres">
      <dgm:prSet presAssocID="{95EC16FA-595A-4C0E-8A36-96CB05FE8431}" presName="bgRect" presStyleLbl="alignNode1" presStyleIdx="4" presStyleCnt="5"/>
      <dgm:spPr/>
    </dgm:pt>
    <dgm:pt modelId="{0F1FFD01-6DC7-4C83-80C1-FBBA5FB98762}" type="pres">
      <dgm:prSet presAssocID="{978CD6F7-9BF1-44C2-BCE7-4AA7FBAAD82D}" presName="sibTransNodeRect" presStyleLbl="alignNode1" presStyleIdx="4" presStyleCnt="5">
        <dgm:presLayoutVars>
          <dgm:chMax val="0"/>
          <dgm:bulletEnabled val="1"/>
        </dgm:presLayoutVars>
      </dgm:prSet>
      <dgm:spPr/>
    </dgm:pt>
    <dgm:pt modelId="{A1E25DEC-9DFA-4581-8CFC-A9122BDA4E6B}" type="pres">
      <dgm:prSet presAssocID="{95EC16FA-595A-4C0E-8A36-96CB05FE8431}" presName="nodeRect" presStyleLbl="alignNode1" presStyleIdx="4" presStyleCnt="5">
        <dgm:presLayoutVars>
          <dgm:bulletEnabled val="1"/>
        </dgm:presLayoutVars>
      </dgm:prSet>
      <dgm:spPr/>
    </dgm:pt>
  </dgm:ptLst>
  <dgm:cxnLst>
    <dgm:cxn modelId="{6909F201-CBF8-4200-B1C7-E9C3F1E3C891}" type="presOf" srcId="{791681A1-0463-4F30-B718-09DF782D6020}" destId="{35A5414F-1440-44E3-99AF-F58993AF34A1}" srcOrd="0" destOrd="0" presId="urn:microsoft.com/office/officeart/2016/7/layout/LinearBlockProcessNumbered"/>
    <dgm:cxn modelId="{E7ABDB25-6FC9-4454-980A-9279F319FD5E}" type="presOf" srcId="{FCF93BDD-2714-4DE4-8421-EDDD54D49932}" destId="{AD976A9B-3BFE-4CAA-92C9-384F6B636D3E}" srcOrd="0" destOrd="0" presId="urn:microsoft.com/office/officeart/2016/7/layout/LinearBlockProcessNumbered"/>
    <dgm:cxn modelId="{58FBA13E-584E-4C20-AC26-147B252F86A3}" type="presOf" srcId="{19B6A69F-9CFD-4E19-8375-FE6D1EE42A46}" destId="{325C0672-7BEB-433E-898B-66D5448B1873}" srcOrd="0" destOrd="0" presId="urn:microsoft.com/office/officeart/2016/7/layout/LinearBlockProcessNumbered"/>
    <dgm:cxn modelId="{A027DB62-E9DD-409C-921E-8194B0688FD4}" type="presOf" srcId="{19B6A69F-9CFD-4E19-8375-FE6D1EE42A46}" destId="{8720066F-A753-49B5-AF50-CA2CA4DBF4AE}" srcOrd="1" destOrd="0" presId="urn:microsoft.com/office/officeart/2016/7/layout/LinearBlockProcessNumbered"/>
    <dgm:cxn modelId="{3E018747-2D36-4F6D-A66D-398391CF1E42}" srcId="{FCF93BDD-2714-4DE4-8421-EDDD54D49932}" destId="{19B6A69F-9CFD-4E19-8375-FE6D1EE42A46}" srcOrd="1" destOrd="0" parTransId="{8D0405D6-61D4-4AFF-8C81-0549ADF246A3}" sibTransId="{2C2056A6-3B1D-467E-A53F-DC587447502F}"/>
    <dgm:cxn modelId="{CC7F3648-40E5-4838-AC1B-7BF200088332}" type="presOf" srcId="{62BD0083-9804-46BC-8B4B-4352578A21A8}" destId="{03CC454A-DD74-4FC9-853F-FF6FBD0D717F}" srcOrd="0" destOrd="0" presId="urn:microsoft.com/office/officeart/2016/7/layout/LinearBlockProcessNumbered"/>
    <dgm:cxn modelId="{9C8F0A49-EFA2-4BDE-B101-605A897D92F9}" type="presOf" srcId="{978CD6F7-9BF1-44C2-BCE7-4AA7FBAAD82D}" destId="{0F1FFD01-6DC7-4C83-80C1-FBBA5FB98762}" srcOrd="0" destOrd="0" presId="urn:microsoft.com/office/officeart/2016/7/layout/LinearBlockProcessNumbered"/>
    <dgm:cxn modelId="{0009C94D-EF7B-4F55-843E-2613F0FE35FD}" type="presOf" srcId="{25AB107E-0609-4919-9698-14E1E5C9B80E}" destId="{FC08BB3D-50D1-490F-9EF6-31B94FB50D53}" srcOrd="1" destOrd="0" presId="urn:microsoft.com/office/officeart/2016/7/layout/LinearBlockProcessNumbered"/>
    <dgm:cxn modelId="{A555636E-34E8-4496-9F40-41C8A2831F26}" type="presOf" srcId="{35FBC7DD-78B8-4818-B42D-6E92CE898289}" destId="{F4397DAA-71E7-45CE-BC59-F6ACB3C03178}" srcOrd="0" destOrd="0" presId="urn:microsoft.com/office/officeart/2016/7/layout/LinearBlockProcessNumbered"/>
    <dgm:cxn modelId="{700FFB72-57B8-4701-ADC2-5BF1828ED66E}" srcId="{FCF93BDD-2714-4DE4-8421-EDDD54D49932}" destId="{95EC16FA-595A-4C0E-8A36-96CB05FE8431}" srcOrd="4" destOrd="0" parTransId="{691FE86B-B91A-4598-A874-B8865D88A28F}" sibTransId="{978CD6F7-9BF1-44C2-BCE7-4AA7FBAAD82D}"/>
    <dgm:cxn modelId="{4F5A8775-CC99-4417-8541-E3C7C6264F10}" srcId="{FCF93BDD-2714-4DE4-8421-EDDD54D49932}" destId="{35FBC7DD-78B8-4818-B42D-6E92CE898289}" srcOrd="3" destOrd="0" parTransId="{E9F354A6-F5CA-40CC-BC94-24AD7900FC41}" sibTransId="{791681A1-0463-4F30-B718-09DF782D6020}"/>
    <dgm:cxn modelId="{33FA3A76-6D22-4A75-8A42-76C0AC3B9748}" type="presOf" srcId="{95EC16FA-595A-4C0E-8A36-96CB05FE8431}" destId="{A1E25DEC-9DFA-4581-8CFC-A9122BDA4E6B}" srcOrd="1" destOrd="0" presId="urn:microsoft.com/office/officeart/2016/7/layout/LinearBlockProcessNumbered"/>
    <dgm:cxn modelId="{B5E01D94-BDED-46BA-A7F5-9DCF6DD0360D}" type="presOf" srcId="{25AB107E-0609-4919-9698-14E1E5C9B80E}" destId="{499101AE-F6DE-4FC2-85C5-D4E80AABB703}" srcOrd="0" destOrd="0" presId="urn:microsoft.com/office/officeart/2016/7/layout/LinearBlockProcessNumbered"/>
    <dgm:cxn modelId="{D5A45695-DB7D-40F4-808C-E35D7E1FF90D}" type="presOf" srcId="{95EC16FA-595A-4C0E-8A36-96CB05FE8431}" destId="{1BDD398E-C111-43D3-8BC5-072BD89396CF}" srcOrd="0" destOrd="0" presId="urn:microsoft.com/office/officeart/2016/7/layout/LinearBlockProcessNumbered"/>
    <dgm:cxn modelId="{95429B96-FB32-428D-9174-93D33BB787CE}" type="presOf" srcId="{49046C38-48BD-4A2A-B117-A34C4A7A7436}" destId="{ABDF6E1B-7539-4391-8951-DD418702E5C5}" srcOrd="0" destOrd="0" presId="urn:microsoft.com/office/officeart/2016/7/layout/LinearBlockProcessNumbered"/>
    <dgm:cxn modelId="{CEA39D9B-8F60-4C15-9FEE-9855A63ACE48}" type="presOf" srcId="{35FBC7DD-78B8-4818-B42D-6E92CE898289}" destId="{EE6ABF66-F933-44A5-9488-426D653B8644}" srcOrd="1" destOrd="0" presId="urn:microsoft.com/office/officeart/2016/7/layout/LinearBlockProcessNumbered"/>
    <dgm:cxn modelId="{6E61539D-BBF1-46C5-8366-13E564E663EF}" type="presOf" srcId="{DAADA5D5-0DE6-4F0F-AADB-672396C8AC0F}" destId="{52E42199-735D-4638-9392-B65057FB3C34}" srcOrd="1" destOrd="0" presId="urn:microsoft.com/office/officeart/2016/7/layout/LinearBlockProcessNumbered"/>
    <dgm:cxn modelId="{F9B686A1-7699-4641-BE85-42689A29B493}" srcId="{FCF93BDD-2714-4DE4-8421-EDDD54D49932}" destId="{DAADA5D5-0DE6-4F0F-AADB-672396C8AC0F}" srcOrd="0" destOrd="0" parTransId="{57F93B6F-BAE3-42A5-BAE8-7014D4F10254}" sibTransId="{49046C38-48BD-4A2A-B117-A34C4A7A7436}"/>
    <dgm:cxn modelId="{CA65F7AE-8715-4934-86E9-7F6A72DEBAC3}" type="presOf" srcId="{2C2056A6-3B1D-467E-A53F-DC587447502F}" destId="{F2274F07-7B56-46E3-BBD5-E8CCDC9F686F}" srcOrd="0" destOrd="0" presId="urn:microsoft.com/office/officeart/2016/7/layout/LinearBlockProcessNumbered"/>
    <dgm:cxn modelId="{2CB2D0C1-4824-41F0-8D73-B7726BA75262}" srcId="{FCF93BDD-2714-4DE4-8421-EDDD54D49932}" destId="{25AB107E-0609-4919-9698-14E1E5C9B80E}" srcOrd="2" destOrd="0" parTransId="{57D92819-E31C-45FA-A192-B4B19576616F}" sibTransId="{62BD0083-9804-46BC-8B4B-4352578A21A8}"/>
    <dgm:cxn modelId="{479564CA-4044-4E35-BAAD-E00931AB28EC}" type="presOf" srcId="{DAADA5D5-0DE6-4F0F-AADB-672396C8AC0F}" destId="{1E992F04-0909-40ED-9588-48F2FA9E45B7}" srcOrd="0" destOrd="0" presId="urn:microsoft.com/office/officeart/2016/7/layout/LinearBlockProcessNumbered"/>
    <dgm:cxn modelId="{FB4D080A-6137-42B2-AE35-E0459808FE66}" type="presParOf" srcId="{AD976A9B-3BFE-4CAA-92C9-384F6B636D3E}" destId="{2BF06679-3AB9-4B26-BF58-A2EBDCD4441F}" srcOrd="0" destOrd="0" presId="urn:microsoft.com/office/officeart/2016/7/layout/LinearBlockProcessNumbered"/>
    <dgm:cxn modelId="{47CFD187-4F47-4546-84CC-F83EEB27CBD2}" type="presParOf" srcId="{2BF06679-3AB9-4B26-BF58-A2EBDCD4441F}" destId="{1E992F04-0909-40ED-9588-48F2FA9E45B7}" srcOrd="0" destOrd="0" presId="urn:microsoft.com/office/officeart/2016/7/layout/LinearBlockProcessNumbered"/>
    <dgm:cxn modelId="{A963BDB6-952F-4FE3-AEEC-FCA3C957D6AF}" type="presParOf" srcId="{2BF06679-3AB9-4B26-BF58-A2EBDCD4441F}" destId="{ABDF6E1B-7539-4391-8951-DD418702E5C5}" srcOrd="1" destOrd="0" presId="urn:microsoft.com/office/officeart/2016/7/layout/LinearBlockProcessNumbered"/>
    <dgm:cxn modelId="{91DDEDCF-253B-4586-9A62-0C19FE243926}" type="presParOf" srcId="{2BF06679-3AB9-4B26-BF58-A2EBDCD4441F}" destId="{52E42199-735D-4638-9392-B65057FB3C34}" srcOrd="2" destOrd="0" presId="urn:microsoft.com/office/officeart/2016/7/layout/LinearBlockProcessNumbered"/>
    <dgm:cxn modelId="{21640B12-4203-4F35-A9C6-3E0BE60F379D}" type="presParOf" srcId="{AD976A9B-3BFE-4CAA-92C9-384F6B636D3E}" destId="{A43F5129-5FE5-4593-8FE7-2FA18E9C49B2}" srcOrd="1" destOrd="0" presId="urn:microsoft.com/office/officeart/2016/7/layout/LinearBlockProcessNumbered"/>
    <dgm:cxn modelId="{D2C366D9-0AC1-4A2B-9160-5B8CBEF81196}" type="presParOf" srcId="{AD976A9B-3BFE-4CAA-92C9-384F6B636D3E}" destId="{C83B3BF8-26B2-47CF-A60A-89AB94D17917}" srcOrd="2" destOrd="0" presId="urn:microsoft.com/office/officeart/2016/7/layout/LinearBlockProcessNumbered"/>
    <dgm:cxn modelId="{8E0B7365-6F9C-483C-8410-863C972C4FD3}" type="presParOf" srcId="{C83B3BF8-26B2-47CF-A60A-89AB94D17917}" destId="{325C0672-7BEB-433E-898B-66D5448B1873}" srcOrd="0" destOrd="0" presId="urn:microsoft.com/office/officeart/2016/7/layout/LinearBlockProcessNumbered"/>
    <dgm:cxn modelId="{8EBB4471-64A5-442A-8375-B9D30BD7233B}" type="presParOf" srcId="{C83B3BF8-26B2-47CF-A60A-89AB94D17917}" destId="{F2274F07-7B56-46E3-BBD5-E8CCDC9F686F}" srcOrd="1" destOrd="0" presId="urn:microsoft.com/office/officeart/2016/7/layout/LinearBlockProcessNumbered"/>
    <dgm:cxn modelId="{28A3E58A-FD72-487F-9CA2-471351B21E60}" type="presParOf" srcId="{C83B3BF8-26B2-47CF-A60A-89AB94D17917}" destId="{8720066F-A753-49B5-AF50-CA2CA4DBF4AE}" srcOrd="2" destOrd="0" presId="urn:microsoft.com/office/officeart/2016/7/layout/LinearBlockProcessNumbered"/>
    <dgm:cxn modelId="{02FE0CEE-DB19-4D38-A451-EF8A7B3BAC3C}" type="presParOf" srcId="{AD976A9B-3BFE-4CAA-92C9-384F6B636D3E}" destId="{41FFAE52-B8CF-4ACB-ABCF-4EFB7FAF8F3F}" srcOrd="3" destOrd="0" presId="urn:microsoft.com/office/officeart/2016/7/layout/LinearBlockProcessNumbered"/>
    <dgm:cxn modelId="{1E03F654-4C69-411B-9C23-41F7CD0DB655}" type="presParOf" srcId="{AD976A9B-3BFE-4CAA-92C9-384F6B636D3E}" destId="{3866107E-B307-48E3-BC13-8716FE1A5E7D}" srcOrd="4" destOrd="0" presId="urn:microsoft.com/office/officeart/2016/7/layout/LinearBlockProcessNumbered"/>
    <dgm:cxn modelId="{AF839DBE-373A-4A00-B9FD-668C15226F2B}" type="presParOf" srcId="{3866107E-B307-48E3-BC13-8716FE1A5E7D}" destId="{499101AE-F6DE-4FC2-85C5-D4E80AABB703}" srcOrd="0" destOrd="0" presId="urn:microsoft.com/office/officeart/2016/7/layout/LinearBlockProcessNumbered"/>
    <dgm:cxn modelId="{BC9463E2-34D2-4925-BD30-4C4AFBA955A1}" type="presParOf" srcId="{3866107E-B307-48E3-BC13-8716FE1A5E7D}" destId="{03CC454A-DD74-4FC9-853F-FF6FBD0D717F}" srcOrd="1" destOrd="0" presId="urn:microsoft.com/office/officeart/2016/7/layout/LinearBlockProcessNumbered"/>
    <dgm:cxn modelId="{BF0954B5-89A9-41E2-8533-C6A886B7B84F}" type="presParOf" srcId="{3866107E-B307-48E3-BC13-8716FE1A5E7D}" destId="{FC08BB3D-50D1-490F-9EF6-31B94FB50D53}" srcOrd="2" destOrd="0" presId="urn:microsoft.com/office/officeart/2016/7/layout/LinearBlockProcessNumbered"/>
    <dgm:cxn modelId="{811CF74B-8CAF-4B33-B183-38C3DBBD60BD}" type="presParOf" srcId="{AD976A9B-3BFE-4CAA-92C9-384F6B636D3E}" destId="{81D13F55-DBFC-4D08-BAA1-617F44C97C91}" srcOrd="5" destOrd="0" presId="urn:microsoft.com/office/officeart/2016/7/layout/LinearBlockProcessNumbered"/>
    <dgm:cxn modelId="{582EB9B2-0149-415E-84B5-6E93A5211A3F}" type="presParOf" srcId="{AD976A9B-3BFE-4CAA-92C9-384F6B636D3E}" destId="{9E5C1980-A35C-4962-A237-7F62D6EB447E}" srcOrd="6" destOrd="0" presId="urn:microsoft.com/office/officeart/2016/7/layout/LinearBlockProcessNumbered"/>
    <dgm:cxn modelId="{7401D74D-1285-4F60-8EC9-932ABE66DCA5}" type="presParOf" srcId="{9E5C1980-A35C-4962-A237-7F62D6EB447E}" destId="{F4397DAA-71E7-45CE-BC59-F6ACB3C03178}" srcOrd="0" destOrd="0" presId="urn:microsoft.com/office/officeart/2016/7/layout/LinearBlockProcessNumbered"/>
    <dgm:cxn modelId="{DB3A32E2-C2F6-42BB-AC63-9C2B5F12B8F5}" type="presParOf" srcId="{9E5C1980-A35C-4962-A237-7F62D6EB447E}" destId="{35A5414F-1440-44E3-99AF-F58993AF34A1}" srcOrd="1" destOrd="0" presId="urn:microsoft.com/office/officeart/2016/7/layout/LinearBlockProcessNumbered"/>
    <dgm:cxn modelId="{FADF40A1-6B60-47A7-862D-8911CDABFDB5}" type="presParOf" srcId="{9E5C1980-A35C-4962-A237-7F62D6EB447E}" destId="{EE6ABF66-F933-44A5-9488-426D653B8644}" srcOrd="2" destOrd="0" presId="urn:microsoft.com/office/officeart/2016/7/layout/LinearBlockProcessNumbered"/>
    <dgm:cxn modelId="{94AF1A8F-24EC-46C8-8B6B-92E1AC6AF9C5}" type="presParOf" srcId="{AD976A9B-3BFE-4CAA-92C9-384F6B636D3E}" destId="{7D160EC9-3D94-471F-A28F-7E1D2D0B1698}" srcOrd="7" destOrd="0" presId="urn:microsoft.com/office/officeart/2016/7/layout/LinearBlockProcessNumbered"/>
    <dgm:cxn modelId="{7A30FDEB-89D7-4C83-BFFC-A13F299A9947}" type="presParOf" srcId="{AD976A9B-3BFE-4CAA-92C9-384F6B636D3E}" destId="{236CDF1D-3957-4692-A18F-FF939A32C206}" srcOrd="8" destOrd="0" presId="urn:microsoft.com/office/officeart/2016/7/layout/LinearBlockProcessNumbered"/>
    <dgm:cxn modelId="{ED868FA0-4C3F-4F68-918E-8223FD3DD15E}" type="presParOf" srcId="{236CDF1D-3957-4692-A18F-FF939A32C206}" destId="{1BDD398E-C111-43D3-8BC5-072BD89396CF}" srcOrd="0" destOrd="0" presId="urn:microsoft.com/office/officeart/2016/7/layout/LinearBlockProcessNumbered"/>
    <dgm:cxn modelId="{44EDB568-815F-42F6-919D-BB8FA3F5C100}" type="presParOf" srcId="{236CDF1D-3957-4692-A18F-FF939A32C206}" destId="{0F1FFD01-6DC7-4C83-80C1-FBBA5FB98762}" srcOrd="1" destOrd="0" presId="urn:microsoft.com/office/officeart/2016/7/layout/LinearBlockProcessNumbered"/>
    <dgm:cxn modelId="{77632FA0-C657-44B6-B009-756E0FA4A8B5}" type="presParOf" srcId="{236CDF1D-3957-4692-A18F-FF939A32C206}" destId="{A1E25DEC-9DFA-4581-8CFC-A9122BDA4E6B}"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ABB1696-17FA-4748-9840-21F587E3945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CAA6CF-A364-4A91-AE61-6507547C0B77}">
      <dgm:prSet/>
      <dgm:spPr/>
      <dgm:t>
        <a:bodyPr/>
        <a:lstStyle/>
        <a:p>
          <a:r>
            <a:rPr lang="en-US"/>
            <a:t>Fiduciary Responsibility: Acting in the client's best interest.</a:t>
          </a:r>
        </a:p>
      </dgm:t>
    </dgm:pt>
    <dgm:pt modelId="{25340C0D-CDD2-474C-A7CA-5F460DBF35D8}" type="parTrans" cxnId="{A03E3CAE-7DF3-448C-A1D4-48F934E4B161}">
      <dgm:prSet/>
      <dgm:spPr/>
      <dgm:t>
        <a:bodyPr/>
        <a:lstStyle/>
        <a:p>
          <a:endParaRPr lang="en-US"/>
        </a:p>
      </dgm:t>
    </dgm:pt>
    <dgm:pt modelId="{14011D50-290C-4D61-A505-BC0EB1D78B77}" type="sibTrans" cxnId="{A03E3CAE-7DF3-448C-A1D4-48F934E4B161}">
      <dgm:prSet/>
      <dgm:spPr/>
      <dgm:t>
        <a:bodyPr/>
        <a:lstStyle/>
        <a:p>
          <a:endParaRPr lang="en-US"/>
        </a:p>
      </dgm:t>
    </dgm:pt>
    <dgm:pt modelId="{C007CEF0-F23D-4B0B-8A5E-20889F3A11BF}">
      <dgm:prSet/>
      <dgm:spPr/>
      <dgm:t>
        <a:bodyPr/>
        <a:lstStyle/>
        <a:p>
          <a:r>
            <a:rPr lang="en-US"/>
            <a:t>Transparency: Clear disclosure of fees and risks.</a:t>
          </a:r>
        </a:p>
      </dgm:t>
    </dgm:pt>
    <dgm:pt modelId="{2D2AB5A4-04DA-4935-91CE-EB8430189B1B}" type="parTrans" cxnId="{6C174581-7E9A-4FEC-ACE0-AD28D8E63EED}">
      <dgm:prSet/>
      <dgm:spPr/>
      <dgm:t>
        <a:bodyPr/>
        <a:lstStyle/>
        <a:p>
          <a:endParaRPr lang="en-US"/>
        </a:p>
      </dgm:t>
    </dgm:pt>
    <dgm:pt modelId="{5A094866-3740-4162-84BE-7A34839FCEF7}" type="sibTrans" cxnId="{6C174581-7E9A-4FEC-ACE0-AD28D8E63EED}">
      <dgm:prSet/>
      <dgm:spPr/>
      <dgm:t>
        <a:bodyPr/>
        <a:lstStyle/>
        <a:p>
          <a:endParaRPr lang="en-US"/>
        </a:p>
      </dgm:t>
    </dgm:pt>
    <dgm:pt modelId="{9AE9E7BC-B4DA-452C-959B-C26C2EBCAC71}">
      <dgm:prSet/>
      <dgm:spPr/>
      <dgm:t>
        <a:bodyPr/>
        <a:lstStyle/>
        <a:p>
          <a:r>
            <a:rPr lang="en-US"/>
            <a:t>Confidentiality: Protecting client information.</a:t>
          </a:r>
        </a:p>
      </dgm:t>
    </dgm:pt>
    <dgm:pt modelId="{E0167B1D-F0FB-4A31-98FA-34E27CCA56FA}" type="parTrans" cxnId="{5D70A9DB-BA20-41BF-8FB0-93A4ECDEB372}">
      <dgm:prSet/>
      <dgm:spPr/>
      <dgm:t>
        <a:bodyPr/>
        <a:lstStyle/>
        <a:p>
          <a:endParaRPr lang="en-US"/>
        </a:p>
      </dgm:t>
    </dgm:pt>
    <dgm:pt modelId="{BE6EB979-F8BB-4271-B163-BE7422E7E58D}" type="sibTrans" cxnId="{5D70A9DB-BA20-41BF-8FB0-93A4ECDEB372}">
      <dgm:prSet/>
      <dgm:spPr/>
      <dgm:t>
        <a:bodyPr/>
        <a:lstStyle/>
        <a:p>
          <a:endParaRPr lang="en-US"/>
        </a:p>
      </dgm:t>
    </dgm:pt>
    <dgm:pt modelId="{5AB5C54A-3B38-4861-A4F3-C7D5520A4EA7}" type="pres">
      <dgm:prSet presAssocID="{BABB1696-17FA-4748-9840-21F587E39455}" presName="root" presStyleCnt="0">
        <dgm:presLayoutVars>
          <dgm:dir/>
          <dgm:resizeHandles val="exact"/>
        </dgm:presLayoutVars>
      </dgm:prSet>
      <dgm:spPr/>
    </dgm:pt>
    <dgm:pt modelId="{A3F0CA30-7E32-40B0-B770-D2FA5DC2B0FB}" type="pres">
      <dgm:prSet presAssocID="{83CAA6CF-A364-4A91-AE61-6507547C0B77}" presName="compNode" presStyleCnt="0"/>
      <dgm:spPr/>
    </dgm:pt>
    <dgm:pt modelId="{8CEF21A3-3DEF-4E0D-9AE7-0485338A2937}" type="pres">
      <dgm:prSet presAssocID="{83CAA6CF-A364-4A91-AE61-6507547C0B77}" presName="bgRect" presStyleLbl="bgShp" presStyleIdx="0" presStyleCnt="3"/>
      <dgm:spPr/>
    </dgm:pt>
    <dgm:pt modelId="{1F816DA6-6D0F-4CF6-ACA9-5C7841BF0309}" type="pres">
      <dgm:prSet presAssocID="{83CAA6CF-A364-4A91-AE61-6507547C0B7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0BC19A62-49A7-46C0-B6DF-6978CF88A241}" type="pres">
      <dgm:prSet presAssocID="{83CAA6CF-A364-4A91-AE61-6507547C0B77}" presName="spaceRect" presStyleCnt="0"/>
      <dgm:spPr/>
    </dgm:pt>
    <dgm:pt modelId="{99E26701-F263-4ED1-9F77-58C91F21104F}" type="pres">
      <dgm:prSet presAssocID="{83CAA6CF-A364-4A91-AE61-6507547C0B77}" presName="parTx" presStyleLbl="revTx" presStyleIdx="0" presStyleCnt="3">
        <dgm:presLayoutVars>
          <dgm:chMax val="0"/>
          <dgm:chPref val="0"/>
        </dgm:presLayoutVars>
      </dgm:prSet>
      <dgm:spPr/>
    </dgm:pt>
    <dgm:pt modelId="{4B3DC8F0-523F-42EE-A1E3-60BB365AB309}" type="pres">
      <dgm:prSet presAssocID="{14011D50-290C-4D61-A505-BC0EB1D78B77}" presName="sibTrans" presStyleCnt="0"/>
      <dgm:spPr/>
    </dgm:pt>
    <dgm:pt modelId="{F6A4242F-58F8-43E6-9AD4-32B63DC3AC92}" type="pres">
      <dgm:prSet presAssocID="{C007CEF0-F23D-4B0B-8A5E-20889F3A11BF}" presName="compNode" presStyleCnt="0"/>
      <dgm:spPr/>
    </dgm:pt>
    <dgm:pt modelId="{34009B59-CCD1-4A7F-A955-A57209708765}" type="pres">
      <dgm:prSet presAssocID="{C007CEF0-F23D-4B0B-8A5E-20889F3A11BF}" presName="bgRect" presStyleLbl="bgShp" presStyleIdx="1" presStyleCnt="3"/>
      <dgm:spPr/>
    </dgm:pt>
    <dgm:pt modelId="{EA7EDA83-D139-4BE9-86E8-BA43FDA7BA91}" type="pres">
      <dgm:prSet presAssocID="{C007CEF0-F23D-4B0B-8A5E-20889F3A11B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Check"/>
        </a:ext>
      </dgm:extLst>
    </dgm:pt>
    <dgm:pt modelId="{C6104559-9F1D-4242-BECD-673C0C15590C}" type="pres">
      <dgm:prSet presAssocID="{C007CEF0-F23D-4B0B-8A5E-20889F3A11BF}" presName="spaceRect" presStyleCnt="0"/>
      <dgm:spPr/>
    </dgm:pt>
    <dgm:pt modelId="{701E90D6-02CF-48B1-BD8B-285FE30EA152}" type="pres">
      <dgm:prSet presAssocID="{C007CEF0-F23D-4B0B-8A5E-20889F3A11BF}" presName="parTx" presStyleLbl="revTx" presStyleIdx="1" presStyleCnt="3">
        <dgm:presLayoutVars>
          <dgm:chMax val="0"/>
          <dgm:chPref val="0"/>
        </dgm:presLayoutVars>
      </dgm:prSet>
      <dgm:spPr/>
    </dgm:pt>
    <dgm:pt modelId="{ED7EFCC0-0ABC-4B7A-B9BE-3C185A84CC23}" type="pres">
      <dgm:prSet presAssocID="{5A094866-3740-4162-84BE-7A34839FCEF7}" presName="sibTrans" presStyleCnt="0"/>
      <dgm:spPr/>
    </dgm:pt>
    <dgm:pt modelId="{BB6BD1B9-9DDA-416A-889E-7C978FF01729}" type="pres">
      <dgm:prSet presAssocID="{9AE9E7BC-B4DA-452C-959B-C26C2EBCAC71}" presName="compNode" presStyleCnt="0"/>
      <dgm:spPr/>
    </dgm:pt>
    <dgm:pt modelId="{EF954E92-F42F-414C-8EB5-A991C56440CE}" type="pres">
      <dgm:prSet presAssocID="{9AE9E7BC-B4DA-452C-959B-C26C2EBCAC71}" presName="bgRect" presStyleLbl="bgShp" presStyleIdx="2" presStyleCnt="3"/>
      <dgm:spPr/>
    </dgm:pt>
    <dgm:pt modelId="{97A9F1B1-5C32-4A60-AAAA-211CF130029F}" type="pres">
      <dgm:prSet presAssocID="{9AE9E7BC-B4DA-452C-959B-C26C2EBCAC7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ock"/>
        </a:ext>
      </dgm:extLst>
    </dgm:pt>
    <dgm:pt modelId="{AD11A64E-F9BD-401D-AA5E-A35B89C6A21B}" type="pres">
      <dgm:prSet presAssocID="{9AE9E7BC-B4DA-452C-959B-C26C2EBCAC71}" presName="spaceRect" presStyleCnt="0"/>
      <dgm:spPr/>
    </dgm:pt>
    <dgm:pt modelId="{9368BB34-1D3D-475E-B472-6DDB654D714E}" type="pres">
      <dgm:prSet presAssocID="{9AE9E7BC-B4DA-452C-959B-C26C2EBCAC71}" presName="parTx" presStyleLbl="revTx" presStyleIdx="2" presStyleCnt="3">
        <dgm:presLayoutVars>
          <dgm:chMax val="0"/>
          <dgm:chPref val="0"/>
        </dgm:presLayoutVars>
      </dgm:prSet>
      <dgm:spPr/>
    </dgm:pt>
  </dgm:ptLst>
  <dgm:cxnLst>
    <dgm:cxn modelId="{3DB09E21-453D-4367-A826-7DBBE8CB454A}" type="presOf" srcId="{BABB1696-17FA-4748-9840-21F587E39455}" destId="{5AB5C54A-3B38-4861-A4F3-C7D5520A4EA7}" srcOrd="0" destOrd="0" presId="urn:microsoft.com/office/officeart/2018/2/layout/IconVerticalSolidList"/>
    <dgm:cxn modelId="{9A133764-3506-4F50-B536-8DD33A88E5E0}" type="presOf" srcId="{9AE9E7BC-B4DA-452C-959B-C26C2EBCAC71}" destId="{9368BB34-1D3D-475E-B472-6DDB654D714E}" srcOrd="0" destOrd="0" presId="urn:microsoft.com/office/officeart/2018/2/layout/IconVerticalSolidList"/>
    <dgm:cxn modelId="{6C174581-7E9A-4FEC-ACE0-AD28D8E63EED}" srcId="{BABB1696-17FA-4748-9840-21F587E39455}" destId="{C007CEF0-F23D-4B0B-8A5E-20889F3A11BF}" srcOrd="1" destOrd="0" parTransId="{2D2AB5A4-04DA-4935-91CE-EB8430189B1B}" sibTransId="{5A094866-3740-4162-84BE-7A34839FCEF7}"/>
    <dgm:cxn modelId="{A03E3CAE-7DF3-448C-A1D4-48F934E4B161}" srcId="{BABB1696-17FA-4748-9840-21F587E39455}" destId="{83CAA6CF-A364-4A91-AE61-6507547C0B77}" srcOrd="0" destOrd="0" parTransId="{25340C0D-CDD2-474C-A7CA-5F460DBF35D8}" sibTransId="{14011D50-290C-4D61-A505-BC0EB1D78B77}"/>
    <dgm:cxn modelId="{5D70A9DB-BA20-41BF-8FB0-93A4ECDEB372}" srcId="{BABB1696-17FA-4748-9840-21F587E39455}" destId="{9AE9E7BC-B4DA-452C-959B-C26C2EBCAC71}" srcOrd="2" destOrd="0" parTransId="{E0167B1D-F0FB-4A31-98FA-34E27CCA56FA}" sibTransId="{BE6EB979-F8BB-4271-B163-BE7422E7E58D}"/>
    <dgm:cxn modelId="{36DB39E8-3E1E-4ECB-8FCE-D857F532C481}" type="presOf" srcId="{83CAA6CF-A364-4A91-AE61-6507547C0B77}" destId="{99E26701-F263-4ED1-9F77-58C91F21104F}" srcOrd="0" destOrd="0" presId="urn:microsoft.com/office/officeart/2018/2/layout/IconVerticalSolidList"/>
    <dgm:cxn modelId="{CF98AFFA-E041-4E49-B9D2-88F0DC84DBFA}" type="presOf" srcId="{C007CEF0-F23D-4B0B-8A5E-20889F3A11BF}" destId="{701E90D6-02CF-48B1-BD8B-285FE30EA152}" srcOrd="0" destOrd="0" presId="urn:microsoft.com/office/officeart/2018/2/layout/IconVerticalSolidList"/>
    <dgm:cxn modelId="{3211545E-27C1-49D7-9B6D-8C91FD1E57DE}" type="presParOf" srcId="{5AB5C54A-3B38-4861-A4F3-C7D5520A4EA7}" destId="{A3F0CA30-7E32-40B0-B770-D2FA5DC2B0FB}" srcOrd="0" destOrd="0" presId="urn:microsoft.com/office/officeart/2018/2/layout/IconVerticalSolidList"/>
    <dgm:cxn modelId="{60E4FC72-0C81-47CD-AFCE-EAC8C768B27B}" type="presParOf" srcId="{A3F0CA30-7E32-40B0-B770-D2FA5DC2B0FB}" destId="{8CEF21A3-3DEF-4E0D-9AE7-0485338A2937}" srcOrd="0" destOrd="0" presId="urn:microsoft.com/office/officeart/2018/2/layout/IconVerticalSolidList"/>
    <dgm:cxn modelId="{CE65F95B-5486-4B1D-94B9-F8B8DBD012DC}" type="presParOf" srcId="{A3F0CA30-7E32-40B0-B770-D2FA5DC2B0FB}" destId="{1F816DA6-6D0F-4CF6-ACA9-5C7841BF0309}" srcOrd="1" destOrd="0" presId="urn:microsoft.com/office/officeart/2018/2/layout/IconVerticalSolidList"/>
    <dgm:cxn modelId="{8613B02B-1AC4-4AC4-AE1C-CF5F955BE6DB}" type="presParOf" srcId="{A3F0CA30-7E32-40B0-B770-D2FA5DC2B0FB}" destId="{0BC19A62-49A7-46C0-B6DF-6978CF88A241}" srcOrd="2" destOrd="0" presId="urn:microsoft.com/office/officeart/2018/2/layout/IconVerticalSolidList"/>
    <dgm:cxn modelId="{CBC96B25-04F4-43D9-AEC5-FD450667E54C}" type="presParOf" srcId="{A3F0CA30-7E32-40B0-B770-D2FA5DC2B0FB}" destId="{99E26701-F263-4ED1-9F77-58C91F21104F}" srcOrd="3" destOrd="0" presId="urn:microsoft.com/office/officeart/2018/2/layout/IconVerticalSolidList"/>
    <dgm:cxn modelId="{BF931DEF-7AFE-473F-B816-97AB89646F37}" type="presParOf" srcId="{5AB5C54A-3B38-4861-A4F3-C7D5520A4EA7}" destId="{4B3DC8F0-523F-42EE-A1E3-60BB365AB309}" srcOrd="1" destOrd="0" presId="urn:microsoft.com/office/officeart/2018/2/layout/IconVerticalSolidList"/>
    <dgm:cxn modelId="{3374B01B-9DAC-4A42-89E4-A0C4881A629A}" type="presParOf" srcId="{5AB5C54A-3B38-4861-A4F3-C7D5520A4EA7}" destId="{F6A4242F-58F8-43E6-9AD4-32B63DC3AC92}" srcOrd="2" destOrd="0" presId="urn:microsoft.com/office/officeart/2018/2/layout/IconVerticalSolidList"/>
    <dgm:cxn modelId="{19598EC9-8793-4415-818D-682CE48DC609}" type="presParOf" srcId="{F6A4242F-58F8-43E6-9AD4-32B63DC3AC92}" destId="{34009B59-CCD1-4A7F-A955-A57209708765}" srcOrd="0" destOrd="0" presId="urn:microsoft.com/office/officeart/2018/2/layout/IconVerticalSolidList"/>
    <dgm:cxn modelId="{4914C2B4-1645-48A9-9702-54186CE03076}" type="presParOf" srcId="{F6A4242F-58F8-43E6-9AD4-32B63DC3AC92}" destId="{EA7EDA83-D139-4BE9-86E8-BA43FDA7BA91}" srcOrd="1" destOrd="0" presId="urn:microsoft.com/office/officeart/2018/2/layout/IconVerticalSolidList"/>
    <dgm:cxn modelId="{8604DA40-C745-4592-91BE-73696A37F37F}" type="presParOf" srcId="{F6A4242F-58F8-43E6-9AD4-32B63DC3AC92}" destId="{C6104559-9F1D-4242-BECD-673C0C15590C}" srcOrd="2" destOrd="0" presId="urn:microsoft.com/office/officeart/2018/2/layout/IconVerticalSolidList"/>
    <dgm:cxn modelId="{277A06A4-3FF7-44D2-BDA8-92BED9EDCADD}" type="presParOf" srcId="{F6A4242F-58F8-43E6-9AD4-32B63DC3AC92}" destId="{701E90D6-02CF-48B1-BD8B-285FE30EA152}" srcOrd="3" destOrd="0" presId="urn:microsoft.com/office/officeart/2018/2/layout/IconVerticalSolidList"/>
    <dgm:cxn modelId="{5E12AC82-0C4D-4B48-8CF7-29B485963CCE}" type="presParOf" srcId="{5AB5C54A-3B38-4861-A4F3-C7D5520A4EA7}" destId="{ED7EFCC0-0ABC-4B7A-B9BE-3C185A84CC23}" srcOrd="3" destOrd="0" presId="urn:microsoft.com/office/officeart/2018/2/layout/IconVerticalSolidList"/>
    <dgm:cxn modelId="{14249496-4753-4233-801F-8A4B708DD5B1}" type="presParOf" srcId="{5AB5C54A-3B38-4861-A4F3-C7D5520A4EA7}" destId="{BB6BD1B9-9DDA-416A-889E-7C978FF01729}" srcOrd="4" destOrd="0" presId="urn:microsoft.com/office/officeart/2018/2/layout/IconVerticalSolidList"/>
    <dgm:cxn modelId="{D9B25628-8EE4-4489-A4D5-79FD00A97642}" type="presParOf" srcId="{BB6BD1B9-9DDA-416A-889E-7C978FF01729}" destId="{EF954E92-F42F-414C-8EB5-A991C56440CE}" srcOrd="0" destOrd="0" presId="urn:microsoft.com/office/officeart/2018/2/layout/IconVerticalSolidList"/>
    <dgm:cxn modelId="{D2FAEE06-6A93-4B27-B661-F50F3DB6DBC3}" type="presParOf" srcId="{BB6BD1B9-9DDA-416A-889E-7C978FF01729}" destId="{97A9F1B1-5C32-4A60-AAAA-211CF130029F}" srcOrd="1" destOrd="0" presId="urn:microsoft.com/office/officeart/2018/2/layout/IconVerticalSolidList"/>
    <dgm:cxn modelId="{2E633C0F-D9C7-4B04-863A-19FEBCE07E14}" type="presParOf" srcId="{BB6BD1B9-9DDA-416A-889E-7C978FF01729}" destId="{AD11A64E-F9BD-401D-AA5E-A35B89C6A21B}" srcOrd="2" destOrd="0" presId="urn:microsoft.com/office/officeart/2018/2/layout/IconVerticalSolidList"/>
    <dgm:cxn modelId="{E98B543A-6830-48F3-A769-548E49A41A27}" type="presParOf" srcId="{BB6BD1B9-9DDA-416A-889E-7C978FF01729}" destId="{9368BB34-1D3D-475E-B472-6DDB654D714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4DAEF5B-DE26-4368-B08A-FE19E791DAA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F947736-BD6D-4B41-A74B-5915731C8D39}">
      <dgm:prSet/>
      <dgm:spPr/>
      <dgm:t>
        <a:bodyPr/>
        <a:lstStyle/>
        <a:p>
          <a:r>
            <a:rPr lang="en-US"/>
            <a:t>Digital Transformation: Use of robo-advisors and AI tools.</a:t>
          </a:r>
        </a:p>
      </dgm:t>
    </dgm:pt>
    <dgm:pt modelId="{BF27256D-1FF2-4A77-AFE8-454D358B0173}" type="parTrans" cxnId="{389645FA-5B1F-4275-886F-7A675DF83B40}">
      <dgm:prSet/>
      <dgm:spPr/>
      <dgm:t>
        <a:bodyPr/>
        <a:lstStyle/>
        <a:p>
          <a:endParaRPr lang="en-US"/>
        </a:p>
      </dgm:t>
    </dgm:pt>
    <dgm:pt modelId="{6308442C-CECD-405F-A436-EB8644F7B01C}" type="sibTrans" cxnId="{389645FA-5B1F-4275-886F-7A675DF83B40}">
      <dgm:prSet/>
      <dgm:spPr/>
      <dgm:t>
        <a:bodyPr/>
        <a:lstStyle/>
        <a:p>
          <a:endParaRPr lang="en-US"/>
        </a:p>
      </dgm:t>
    </dgm:pt>
    <dgm:pt modelId="{706A2561-1D6D-4475-A597-3813ABCFB42E}">
      <dgm:prSet/>
      <dgm:spPr/>
      <dgm:t>
        <a:bodyPr/>
        <a:lstStyle/>
        <a:p>
          <a:r>
            <a:rPr lang="en-US"/>
            <a:t>Sustainable Investing: Focus on ESG criteria.</a:t>
          </a:r>
        </a:p>
      </dgm:t>
    </dgm:pt>
    <dgm:pt modelId="{A5FA0B55-C59B-4DAE-97B2-3808F63320F9}" type="parTrans" cxnId="{A3D82745-7F36-49F0-A976-20F3D6D491FC}">
      <dgm:prSet/>
      <dgm:spPr/>
      <dgm:t>
        <a:bodyPr/>
        <a:lstStyle/>
        <a:p>
          <a:endParaRPr lang="en-US"/>
        </a:p>
      </dgm:t>
    </dgm:pt>
    <dgm:pt modelId="{9BF0E625-D152-4603-93EB-4669AB5AEFA5}" type="sibTrans" cxnId="{A3D82745-7F36-49F0-A976-20F3D6D491FC}">
      <dgm:prSet/>
      <dgm:spPr/>
      <dgm:t>
        <a:bodyPr/>
        <a:lstStyle/>
        <a:p>
          <a:endParaRPr lang="en-US"/>
        </a:p>
      </dgm:t>
    </dgm:pt>
    <dgm:pt modelId="{C0374D3A-2708-4546-930C-8769DE2C5601}">
      <dgm:prSet/>
      <dgm:spPr/>
      <dgm:t>
        <a:bodyPr/>
        <a:lstStyle/>
        <a:p>
          <a:r>
            <a:rPr lang="en-US"/>
            <a:t>Globalization: Access to international markets.</a:t>
          </a:r>
        </a:p>
      </dgm:t>
    </dgm:pt>
    <dgm:pt modelId="{54343A8D-CAFD-4F04-B66C-6DAFF39F5542}" type="parTrans" cxnId="{0EAE7DF2-8ACD-44C2-9DB0-247A414369A3}">
      <dgm:prSet/>
      <dgm:spPr/>
      <dgm:t>
        <a:bodyPr/>
        <a:lstStyle/>
        <a:p>
          <a:endParaRPr lang="en-US"/>
        </a:p>
      </dgm:t>
    </dgm:pt>
    <dgm:pt modelId="{97A041D4-7173-4F81-9E52-6C057196A59E}" type="sibTrans" cxnId="{0EAE7DF2-8ACD-44C2-9DB0-247A414369A3}">
      <dgm:prSet/>
      <dgm:spPr/>
      <dgm:t>
        <a:bodyPr/>
        <a:lstStyle/>
        <a:p>
          <a:endParaRPr lang="en-US"/>
        </a:p>
      </dgm:t>
    </dgm:pt>
    <dgm:pt modelId="{2094237F-0AEA-46D6-BA93-6452B25F59EC}">
      <dgm:prSet/>
      <dgm:spPr/>
      <dgm:t>
        <a:bodyPr/>
        <a:lstStyle/>
        <a:p>
          <a:r>
            <a:rPr lang="en-US"/>
            <a:t>Personalization: Tailored financial plans.</a:t>
          </a:r>
        </a:p>
      </dgm:t>
    </dgm:pt>
    <dgm:pt modelId="{373C98FA-605E-4444-BB28-4EBA460C14DC}" type="parTrans" cxnId="{02948A7F-FF1C-48A2-9B00-54824D2B526F}">
      <dgm:prSet/>
      <dgm:spPr/>
      <dgm:t>
        <a:bodyPr/>
        <a:lstStyle/>
        <a:p>
          <a:endParaRPr lang="en-US"/>
        </a:p>
      </dgm:t>
    </dgm:pt>
    <dgm:pt modelId="{21D0F9D1-158A-46E5-9741-37289AD33ABE}" type="sibTrans" cxnId="{02948A7F-FF1C-48A2-9B00-54824D2B526F}">
      <dgm:prSet/>
      <dgm:spPr/>
      <dgm:t>
        <a:bodyPr/>
        <a:lstStyle/>
        <a:p>
          <a:endParaRPr lang="en-US"/>
        </a:p>
      </dgm:t>
    </dgm:pt>
    <dgm:pt modelId="{A82BCEFF-A248-4AEE-A7A9-9CFB0566FBD0}" type="pres">
      <dgm:prSet presAssocID="{E4DAEF5B-DE26-4368-B08A-FE19E791DAA8}" presName="linear" presStyleCnt="0">
        <dgm:presLayoutVars>
          <dgm:animLvl val="lvl"/>
          <dgm:resizeHandles val="exact"/>
        </dgm:presLayoutVars>
      </dgm:prSet>
      <dgm:spPr/>
    </dgm:pt>
    <dgm:pt modelId="{1E9AB25A-97DD-4252-8FA5-40ABA2F3CE71}" type="pres">
      <dgm:prSet presAssocID="{4F947736-BD6D-4B41-A74B-5915731C8D39}" presName="parentText" presStyleLbl="node1" presStyleIdx="0" presStyleCnt="4">
        <dgm:presLayoutVars>
          <dgm:chMax val="0"/>
          <dgm:bulletEnabled val="1"/>
        </dgm:presLayoutVars>
      </dgm:prSet>
      <dgm:spPr/>
    </dgm:pt>
    <dgm:pt modelId="{980E45AD-ECEE-4551-9908-69CC49087348}" type="pres">
      <dgm:prSet presAssocID="{6308442C-CECD-405F-A436-EB8644F7B01C}" presName="spacer" presStyleCnt="0"/>
      <dgm:spPr/>
    </dgm:pt>
    <dgm:pt modelId="{CBCA642F-FEF2-4CED-9B2F-95FF1F5B87C3}" type="pres">
      <dgm:prSet presAssocID="{706A2561-1D6D-4475-A597-3813ABCFB42E}" presName="parentText" presStyleLbl="node1" presStyleIdx="1" presStyleCnt="4">
        <dgm:presLayoutVars>
          <dgm:chMax val="0"/>
          <dgm:bulletEnabled val="1"/>
        </dgm:presLayoutVars>
      </dgm:prSet>
      <dgm:spPr/>
    </dgm:pt>
    <dgm:pt modelId="{6B104A7F-EE67-4654-B2F1-5AAC1E730500}" type="pres">
      <dgm:prSet presAssocID="{9BF0E625-D152-4603-93EB-4669AB5AEFA5}" presName="spacer" presStyleCnt="0"/>
      <dgm:spPr/>
    </dgm:pt>
    <dgm:pt modelId="{F69C09DB-6D6F-4162-9E6D-7338D7931236}" type="pres">
      <dgm:prSet presAssocID="{C0374D3A-2708-4546-930C-8769DE2C5601}" presName="parentText" presStyleLbl="node1" presStyleIdx="2" presStyleCnt="4">
        <dgm:presLayoutVars>
          <dgm:chMax val="0"/>
          <dgm:bulletEnabled val="1"/>
        </dgm:presLayoutVars>
      </dgm:prSet>
      <dgm:spPr/>
    </dgm:pt>
    <dgm:pt modelId="{734D9015-B2E1-4B76-8F37-15C97DF8B88B}" type="pres">
      <dgm:prSet presAssocID="{97A041D4-7173-4F81-9E52-6C057196A59E}" presName="spacer" presStyleCnt="0"/>
      <dgm:spPr/>
    </dgm:pt>
    <dgm:pt modelId="{2497B4D4-9FF0-44C4-89DC-10086EA5675C}" type="pres">
      <dgm:prSet presAssocID="{2094237F-0AEA-46D6-BA93-6452B25F59EC}" presName="parentText" presStyleLbl="node1" presStyleIdx="3" presStyleCnt="4">
        <dgm:presLayoutVars>
          <dgm:chMax val="0"/>
          <dgm:bulletEnabled val="1"/>
        </dgm:presLayoutVars>
      </dgm:prSet>
      <dgm:spPr/>
    </dgm:pt>
  </dgm:ptLst>
  <dgm:cxnLst>
    <dgm:cxn modelId="{57362421-6812-4589-AC4D-0F603DC728CF}" type="presOf" srcId="{2094237F-0AEA-46D6-BA93-6452B25F59EC}" destId="{2497B4D4-9FF0-44C4-89DC-10086EA5675C}" srcOrd="0" destOrd="0" presId="urn:microsoft.com/office/officeart/2005/8/layout/vList2"/>
    <dgm:cxn modelId="{A3D82745-7F36-49F0-A976-20F3D6D491FC}" srcId="{E4DAEF5B-DE26-4368-B08A-FE19E791DAA8}" destId="{706A2561-1D6D-4475-A597-3813ABCFB42E}" srcOrd="1" destOrd="0" parTransId="{A5FA0B55-C59B-4DAE-97B2-3808F63320F9}" sibTransId="{9BF0E625-D152-4603-93EB-4669AB5AEFA5}"/>
    <dgm:cxn modelId="{1E06B868-4B43-4BB3-92D9-75275EDD54BC}" type="presOf" srcId="{706A2561-1D6D-4475-A597-3813ABCFB42E}" destId="{CBCA642F-FEF2-4CED-9B2F-95FF1F5B87C3}" srcOrd="0" destOrd="0" presId="urn:microsoft.com/office/officeart/2005/8/layout/vList2"/>
    <dgm:cxn modelId="{02948A7F-FF1C-48A2-9B00-54824D2B526F}" srcId="{E4DAEF5B-DE26-4368-B08A-FE19E791DAA8}" destId="{2094237F-0AEA-46D6-BA93-6452B25F59EC}" srcOrd="3" destOrd="0" parTransId="{373C98FA-605E-4444-BB28-4EBA460C14DC}" sibTransId="{21D0F9D1-158A-46E5-9741-37289AD33ABE}"/>
    <dgm:cxn modelId="{677EE0B4-0DD6-412B-BE78-0F232DB16957}" type="presOf" srcId="{E4DAEF5B-DE26-4368-B08A-FE19E791DAA8}" destId="{A82BCEFF-A248-4AEE-A7A9-9CFB0566FBD0}" srcOrd="0" destOrd="0" presId="urn:microsoft.com/office/officeart/2005/8/layout/vList2"/>
    <dgm:cxn modelId="{3EE632C3-6195-4510-987F-ABE0704B9C1E}" type="presOf" srcId="{C0374D3A-2708-4546-930C-8769DE2C5601}" destId="{F69C09DB-6D6F-4162-9E6D-7338D7931236}" srcOrd="0" destOrd="0" presId="urn:microsoft.com/office/officeart/2005/8/layout/vList2"/>
    <dgm:cxn modelId="{A2157DCD-A5DC-434F-993E-5FBA68480E61}" type="presOf" srcId="{4F947736-BD6D-4B41-A74B-5915731C8D39}" destId="{1E9AB25A-97DD-4252-8FA5-40ABA2F3CE71}" srcOrd="0" destOrd="0" presId="urn:microsoft.com/office/officeart/2005/8/layout/vList2"/>
    <dgm:cxn modelId="{0EAE7DF2-8ACD-44C2-9DB0-247A414369A3}" srcId="{E4DAEF5B-DE26-4368-B08A-FE19E791DAA8}" destId="{C0374D3A-2708-4546-930C-8769DE2C5601}" srcOrd="2" destOrd="0" parTransId="{54343A8D-CAFD-4F04-B66C-6DAFF39F5542}" sibTransId="{97A041D4-7173-4F81-9E52-6C057196A59E}"/>
    <dgm:cxn modelId="{389645FA-5B1F-4275-886F-7A675DF83B40}" srcId="{E4DAEF5B-DE26-4368-B08A-FE19E791DAA8}" destId="{4F947736-BD6D-4B41-A74B-5915731C8D39}" srcOrd="0" destOrd="0" parTransId="{BF27256D-1FF2-4A77-AFE8-454D358B0173}" sibTransId="{6308442C-CECD-405F-A436-EB8644F7B01C}"/>
    <dgm:cxn modelId="{B25A37B8-8EB8-4E43-9C2F-5439A3F9411E}" type="presParOf" srcId="{A82BCEFF-A248-4AEE-A7A9-9CFB0566FBD0}" destId="{1E9AB25A-97DD-4252-8FA5-40ABA2F3CE71}" srcOrd="0" destOrd="0" presId="urn:microsoft.com/office/officeart/2005/8/layout/vList2"/>
    <dgm:cxn modelId="{52F5F92A-2F32-4A8F-8E5F-575183291C1D}" type="presParOf" srcId="{A82BCEFF-A248-4AEE-A7A9-9CFB0566FBD0}" destId="{980E45AD-ECEE-4551-9908-69CC49087348}" srcOrd="1" destOrd="0" presId="urn:microsoft.com/office/officeart/2005/8/layout/vList2"/>
    <dgm:cxn modelId="{EA3172BD-9089-484A-9915-A55A956F7CC7}" type="presParOf" srcId="{A82BCEFF-A248-4AEE-A7A9-9CFB0566FBD0}" destId="{CBCA642F-FEF2-4CED-9B2F-95FF1F5B87C3}" srcOrd="2" destOrd="0" presId="urn:microsoft.com/office/officeart/2005/8/layout/vList2"/>
    <dgm:cxn modelId="{305BFBC7-260E-48D0-8FBB-82E2490EF301}" type="presParOf" srcId="{A82BCEFF-A248-4AEE-A7A9-9CFB0566FBD0}" destId="{6B104A7F-EE67-4654-B2F1-5AAC1E730500}" srcOrd="3" destOrd="0" presId="urn:microsoft.com/office/officeart/2005/8/layout/vList2"/>
    <dgm:cxn modelId="{CA1ADE4C-963E-49B4-BD75-590F228E85F6}" type="presParOf" srcId="{A82BCEFF-A248-4AEE-A7A9-9CFB0566FBD0}" destId="{F69C09DB-6D6F-4162-9E6D-7338D7931236}" srcOrd="4" destOrd="0" presId="urn:microsoft.com/office/officeart/2005/8/layout/vList2"/>
    <dgm:cxn modelId="{3EC606EA-5FE7-44ED-9248-202C2C4E9F99}" type="presParOf" srcId="{A82BCEFF-A248-4AEE-A7A9-9CFB0566FBD0}" destId="{734D9015-B2E1-4B76-8F37-15C97DF8B88B}" srcOrd="5" destOrd="0" presId="urn:microsoft.com/office/officeart/2005/8/layout/vList2"/>
    <dgm:cxn modelId="{7960773E-8B7A-43BE-B7CA-DF195D55D4EB}" type="presParOf" srcId="{A82BCEFF-A248-4AEE-A7A9-9CFB0566FBD0}" destId="{2497B4D4-9FF0-44C4-89DC-10086EA5675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D57B80F-1AFE-41E2-85AE-86B8ADF3484D}"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28FDBAF5-9171-4DE6-9AC8-C991BA883999}">
      <dgm:prSet/>
      <dgm:spPr/>
      <dgm:t>
        <a:bodyPr/>
        <a:lstStyle/>
        <a:p>
          <a:r>
            <a:rPr lang="en-US"/>
            <a:t>Market Volatility: Managing unpredictable markets.</a:t>
          </a:r>
        </a:p>
      </dgm:t>
    </dgm:pt>
    <dgm:pt modelId="{B66D1708-65FF-4FCB-90BE-73AC020028C5}" type="parTrans" cxnId="{B32F5E3A-BEA4-48EF-AFDE-B13820FD705C}">
      <dgm:prSet/>
      <dgm:spPr/>
      <dgm:t>
        <a:bodyPr/>
        <a:lstStyle/>
        <a:p>
          <a:endParaRPr lang="en-US"/>
        </a:p>
      </dgm:t>
    </dgm:pt>
    <dgm:pt modelId="{8911EC42-5188-42CF-A12F-F486CDF6FC91}" type="sibTrans" cxnId="{B32F5E3A-BEA4-48EF-AFDE-B13820FD705C}">
      <dgm:prSet/>
      <dgm:spPr/>
      <dgm:t>
        <a:bodyPr/>
        <a:lstStyle/>
        <a:p>
          <a:endParaRPr lang="en-US"/>
        </a:p>
      </dgm:t>
    </dgm:pt>
    <dgm:pt modelId="{A09E2337-5A94-45AD-93DA-19B5912A65F4}">
      <dgm:prSet/>
      <dgm:spPr/>
      <dgm:t>
        <a:bodyPr/>
        <a:lstStyle/>
        <a:p>
          <a:r>
            <a:rPr lang="en-US"/>
            <a:t>Regulatory Compliance: Adhering to financial regulations.</a:t>
          </a:r>
        </a:p>
      </dgm:t>
    </dgm:pt>
    <dgm:pt modelId="{68E5614A-8A4D-4C8B-8215-A6F2556C14AA}" type="parTrans" cxnId="{D57937DF-89F5-4928-BDC8-B0D90131FA85}">
      <dgm:prSet/>
      <dgm:spPr/>
      <dgm:t>
        <a:bodyPr/>
        <a:lstStyle/>
        <a:p>
          <a:endParaRPr lang="en-US"/>
        </a:p>
      </dgm:t>
    </dgm:pt>
    <dgm:pt modelId="{01E11114-A845-46D4-B2A1-F2DABA0C1B95}" type="sibTrans" cxnId="{D57937DF-89F5-4928-BDC8-B0D90131FA85}">
      <dgm:prSet/>
      <dgm:spPr/>
      <dgm:t>
        <a:bodyPr/>
        <a:lstStyle/>
        <a:p>
          <a:endParaRPr lang="en-US"/>
        </a:p>
      </dgm:t>
    </dgm:pt>
    <dgm:pt modelId="{30EFCD6A-D385-4E30-A172-2529511565CE}">
      <dgm:prSet/>
      <dgm:spPr/>
      <dgm:t>
        <a:bodyPr/>
        <a:lstStyle/>
        <a:p>
          <a:r>
            <a:rPr lang="en-US"/>
            <a:t>Balancing Risk and Return: Optimizing portfolio performance.</a:t>
          </a:r>
        </a:p>
      </dgm:t>
    </dgm:pt>
    <dgm:pt modelId="{0FFE64D6-2131-44DE-BF73-073FA0962353}" type="parTrans" cxnId="{74798197-1619-4601-AED5-09CBEE5F3671}">
      <dgm:prSet/>
      <dgm:spPr/>
      <dgm:t>
        <a:bodyPr/>
        <a:lstStyle/>
        <a:p>
          <a:endParaRPr lang="en-US"/>
        </a:p>
      </dgm:t>
    </dgm:pt>
    <dgm:pt modelId="{8A6D5B55-2B06-46B7-8D6F-22F18F9FCECD}" type="sibTrans" cxnId="{74798197-1619-4601-AED5-09CBEE5F3671}">
      <dgm:prSet/>
      <dgm:spPr/>
      <dgm:t>
        <a:bodyPr/>
        <a:lstStyle/>
        <a:p>
          <a:endParaRPr lang="en-US"/>
        </a:p>
      </dgm:t>
    </dgm:pt>
    <dgm:pt modelId="{DD993F2B-09DD-4DB3-BE3F-CA441A200874}">
      <dgm:prSet/>
      <dgm:spPr/>
      <dgm:t>
        <a:bodyPr/>
        <a:lstStyle/>
        <a:p>
          <a:r>
            <a:rPr lang="en-US"/>
            <a:t>Technological Adaptation: Keeping up with advancements.</a:t>
          </a:r>
        </a:p>
      </dgm:t>
    </dgm:pt>
    <dgm:pt modelId="{702A8D97-A27B-4471-A86F-399FDDD279F8}" type="parTrans" cxnId="{0D7F33CA-E083-4268-8239-EEB6CCC92835}">
      <dgm:prSet/>
      <dgm:spPr/>
      <dgm:t>
        <a:bodyPr/>
        <a:lstStyle/>
        <a:p>
          <a:endParaRPr lang="en-US"/>
        </a:p>
      </dgm:t>
    </dgm:pt>
    <dgm:pt modelId="{5A483C39-0374-468C-BC64-49E2EAE32B1C}" type="sibTrans" cxnId="{0D7F33CA-E083-4268-8239-EEB6CCC92835}">
      <dgm:prSet/>
      <dgm:spPr/>
      <dgm:t>
        <a:bodyPr/>
        <a:lstStyle/>
        <a:p>
          <a:endParaRPr lang="en-US"/>
        </a:p>
      </dgm:t>
    </dgm:pt>
    <dgm:pt modelId="{F2ED3EF2-B14F-4898-9D2F-FD7930F1F1AF}" type="pres">
      <dgm:prSet presAssocID="{6D57B80F-1AFE-41E2-85AE-86B8ADF3484D}" presName="linear" presStyleCnt="0">
        <dgm:presLayoutVars>
          <dgm:animLvl val="lvl"/>
          <dgm:resizeHandles val="exact"/>
        </dgm:presLayoutVars>
      </dgm:prSet>
      <dgm:spPr/>
    </dgm:pt>
    <dgm:pt modelId="{974ED5E4-EC8F-4E80-98D9-606EEA87D3AD}" type="pres">
      <dgm:prSet presAssocID="{28FDBAF5-9171-4DE6-9AC8-C991BA883999}" presName="parentText" presStyleLbl="node1" presStyleIdx="0" presStyleCnt="4">
        <dgm:presLayoutVars>
          <dgm:chMax val="0"/>
          <dgm:bulletEnabled val="1"/>
        </dgm:presLayoutVars>
      </dgm:prSet>
      <dgm:spPr/>
    </dgm:pt>
    <dgm:pt modelId="{C91958BC-5412-474D-B8DC-802D516DC31A}" type="pres">
      <dgm:prSet presAssocID="{8911EC42-5188-42CF-A12F-F486CDF6FC91}" presName="spacer" presStyleCnt="0"/>
      <dgm:spPr/>
    </dgm:pt>
    <dgm:pt modelId="{0FC4A6CA-2E90-42C2-A862-5826B9B53281}" type="pres">
      <dgm:prSet presAssocID="{A09E2337-5A94-45AD-93DA-19B5912A65F4}" presName="parentText" presStyleLbl="node1" presStyleIdx="1" presStyleCnt="4">
        <dgm:presLayoutVars>
          <dgm:chMax val="0"/>
          <dgm:bulletEnabled val="1"/>
        </dgm:presLayoutVars>
      </dgm:prSet>
      <dgm:spPr/>
    </dgm:pt>
    <dgm:pt modelId="{47ADBB7A-CB8E-44DF-9B77-825A333A5B1E}" type="pres">
      <dgm:prSet presAssocID="{01E11114-A845-46D4-B2A1-F2DABA0C1B95}" presName="spacer" presStyleCnt="0"/>
      <dgm:spPr/>
    </dgm:pt>
    <dgm:pt modelId="{3BB5F238-35C8-43D6-9105-DB97D0C253D6}" type="pres">
      <dgm:prSet presAssocID="{30EFCD6A-D385-4E30-A172-2529511565CE}" presName="parentText" presStyleLbl="node1" presStyleIdx="2" presStyleCnt="4">
        <dgm:presLayoutVars>
          <dgm:chMax val="0"/>
          <dgm:bulletEnabled val="1"/>
        </dgm:presLayoutVars>
      </dgm:prSet>
      <dgm:spPr/>
    </dgm:pt>
    <dgm:pt modelId="{BC207CB5-5E95-452A-9246-59532658B912}" type="pres">
      <dgm:prSet presAssocID="{8A6D5B55-2B06-46B7-8D6F-22F18F9FCECD}" presName="spacer" presStyleCnt="0"/>
      <dgm:spPr/>
    </dgm:pt>
    <dgm:pt modelId="{6F7377CE-023D-4505-9B06-A34EFC85AF3C}" type="pres">
      <dgm:prSet presAssocID="{DD993F2B-09DD-4DB3-BE3F-CA441A200874}" presName="parentText" presStyleLbl="node1" presStyleIdx="3" presStyleCnt="4">
        <dgm:presLayoutVars>
          <dgm:chMax val="0"/>
          <dgm:bulletEnabled val="1"/>
        </dgm:presLayoutVars>
      </dgm:prSet>
      <dgm:spPr/>
    </dgm:pt>
  </dgm:ptLst>
  <dgm:cxnLst>
    <dgm:cxn modelId="{F9C4030C-E14E-4A7B-A206-5441F69B390D}" type="presOf" srcId="{30EFCD6A-D385-4E30-A172-2529511565CE}" destId="{3BB5F238-35C8-43D6-9105-DB97D0C253D6}" srcOrd="0" destOrd="0" presId="urn:microsoft.com/office/officeart/2005/8/layout/vList2"/>
    <dgm:cxn modelId="{AEC9C632-0AF0-437F-84D4-D1AC669B274F}" type="presOf" srcId="{A09E2337-5A94-45AD-93DA-19B5912A65F4}" destId="{0FC4A6CA-2E90-42C2-A862-5826B9B53281}" srcOrd="0" destOrd="0" presId="urn:microsoft.com/office/officeart/2005/8/layout/vList2"/>
    <dgm:cxn modelId="{BEAE2837-C1DF-419C-964C-AC3B81F9AA9E}" type="presOf" srcId="{28FDBAF5-9171-4DE6-9AC8-C991BA883999}" destId="{974ED5E4-EC8F-4E80-98D9-606EEA87D3AD}" srcOrd="0" destOrd="0" presId="urn:microsoft.com/office/officeart/2005/8/layout/vList2"/>
    <dgm:cxn modelId="{B32F5E3A-BEA4-48EF-AFDE-B13820FD705C}" srcId="{6D57B80F-1AFE-41E2-85AE-86B8ADF3484D}" destId="{28FDBAF5-9171-4DE6-9AC8-C991BA883999}" srcOrd="0" destOrd="0" parTransId="{B66D1708-65FF-4FCB-90BE-73AC020028C5}" sibTransId="{8911EC42-5188-42CF-A12F-F486CDF6FC91}"/>
    <dgm:cxn modelId="{74798197-1619-4601-AED5-09CBEE5F3671}" srcId="{6D57B80F-1AFE-41E2-85AE-86B8ADF3484D}" destId="{30EFCD6A-D385-4E30-A172-2529511565CE}" srcOrd="2" destOrd="0" parTransId="{0FFE64D6-2131-44DE-BF73-073FA0962353}" sibTransId="{8A6D5B55-2B06-46B7-8D6F-22F18F9FCECD}"/>
    <dgm:cxn modelId="{B18FF7B4-4CBB-4248-8A92-7081D3FD9E5E}" type="presOf" srcId="{DD993F2B-09DD-4DB3-BE3F-CA441A200874}" destId="{6F7377CE-023D-4505-9B06-A34EFC85AF3C}" srcOrd="0" destOrd="0" presId="urn:microsoft.com/office/officeart/2005/8/layout/vList2"/>
    <dgm:cxn modelId="{0D7F33CA-E083-4268-8239-EEB6CCC92835}" srcId="{6D57B80F-1AFE-41E2-85AE-86B8ADF3484D}" destId="{DD993F2B-09DD-4DB3-BE3F-CA441A200874}" srcOrd="3" destOrd="0" parTransId="{702A8D97-A27B-4471-A86F-399FDDD279F8}" sibTransId="{5A483C39-0374-468C-BC64-49E2EAE32B1C}"/>
    <dgm:cxn modelId="{7F8CEDD4-7E38-48B5-830F-CF230653CEAF}" type="presOf" srcId="{6D57B80F-1AFE-41E2-85AE-86B8ADF3484D}" destId="{F2ED3EF2-B14F-4898-9D2F-FD7930F1F1AF}" srcOrd="0" destOrd="0" presId="urn:microsoft.com/office/officeart/2005/8/layout/vList2"/>
    <dgm:cxn modelId="{D57937DF-89F5-4928-BDC8-B0D90131FA85}" srcId="{6D57B80F-1AFE-41E2-85AE-86B8ADF3484D}" destId="{A09E2337-5A94-45AD-93DA-19B5912A65F4}" srcOrd="1" destOrd="0" parTransId="{68E5614A-8A4D-4C8B-8215-A6F2556C14AA}" sibTransId="{01E11114-A845-46D4-B2A1-F2DABA0C1B95}"/>
    <dgm:cxn modelId="{3C4FA454-8287-4E1E-86B1-D102B265C67F}" type="presParOf" srcId="{F2ED3EF2-B14F-4898-9D2F-FD7930F1F1AF}" destId="{974ED5E4-EC8F-4E80-98D9-606EEA87D3AD}" srcOrd="0" destOrd="0" presId="urn:microsoft.com/office/officeart/2005/8/layout/vList2"/>
    <dgm:cxn modelId="{A28683E6-5140-40DB-A0C2-61DA4FCCCF7D}" type="presParOf" srcId="{F2ED3EF2-B14F-4898-9D2F-FD7930F1F1AF}" destId="{C91958BC-5412-474D-B8DC-802D516DC31A}" srcOrd="1" destOrd="0" presId="urn:microsoft.com/office/officeart/2005/8/layout/vList2"/>
    <dgm:cxn modelId="{574D58DD-9F48-4CEE-8BE2-1CF9841E9ECB}" type="presParOf" srcId="{F2ED3EF2-B14F-4898-9D2F-FD7930F1F1AF}" destId="{0FC4A6CA-2E90-42C2-A862-5826B9B53281}" srcOrd="2" destOrd="0" presId="urn:microsoft.com/office/officeart/2005/8/layout/vList2"/>
    <dgm:cxn modelId="{2E2874A9-45A7-4D54-9820-BEE0847733EB}" type="presParOf" srcId="{F2ED3EF2-B14F-4898-9D2F-FD7930F1F1AF}" destId="{47ADBB7A-CB8E-44DF-9B77-825A333A5B1E}" srcOrd="3" destOrd="0" presId="urn:microsoft.com/office/officeart/2005/8/layout/vList2"/>
    <dgm:cxn modelId="{0D236A4C-3364-4054-93A3-9E9BA3F7ACF1}" type="presParOf" srcId="{F2ED3EF2-B14F-4898-9D2F-FD7930F1F1AF}" destId="{3BB5F238-35C8-43D6-9105-DB97D0C253D6}" srcOrd="4" destOrd="0" presId="urn:microsoft.com/office/officeart/2005/8/layout/vList2"/>
    <dgm:cxn modelId="{B4D581F7-A130-4635-B771-DF684773FD13}" type="presParOf" srcId="{F2ED3EF2-B14F-4898-9D2F-FD7930F1F1AF}" destId="{BC207CB5-5E95-452A-9246-59532658B912}" srcOrd="5" destOrd="0" presId="urn:microsoft.com/office/officeart/2005/8/layout/vList2"/>
    <dgm:cxn modelId="{6DEB680A-D94B-41EE-8AB1-4625799A5E0E}" type="presParOf" srcId="{F2ED3EF2-B14F-4898-9D2F-FD7930F1F1AF}" destId="{6F7377CE-023D-4505-9B06-A34EFC85AF3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24E815-B4CD-4E86-8574-D63585898BC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AECA410-105C-497F-92C9-4AACF71E9FF9}">
      <dgm:prSet/>
      <dgm:spPr/>
      <dgm:t>
        <a:bodyPr/>
        <a:lstStyle/>
        <a:p>
          <a:r>
            <a:rPr lang="en-US"/>
            <a:t>Wealth management requires expertise and adaptability.</a:t>
          </a:r>
        </a:p>
      </dgm:t>
    </dgm:pt>
    <dgm:pt modelId="{6A7CC007-C385-42B0-9F6C-41F59D7681C8}" type="parTrans" cxnId="{67DA2CE9-75F5-49B8-A421-D3C64F04D374}">
      <dgm:prSet/>
      <dgm:spPr/>
      <dgm:t>
        <a:bodyPr/>
        <a:lstStyle/>
        <a:p>
          <a:endParaRPr lang="en-US"/>
        </a:p>
      </dgm:t>
    </dgm:pt>
    <dgm:pt modelId="{C0413D3F-8BA4-4EE2-B3D5-B0D6A1966CBB}" type="sibTrans" cxnId="{67DA2CE9-75F5-49B8-A421-D3C64F04D374}">
      <dgm:prSet/>
      <dgm:spPr/>
      <dgm:t>
        <a:bodyPr/>
        <a:lstStyle/>
        <a:p>
          <a:endParaRPr lang="en-US"/>
        </a:p>
      </dgm:t>
    </dgm:pt>
    <dgm:pt modelId="{3DD5C64B-33F7-4957-85B8-CF7A22184EFA}">
      <dgm:prSet/>
      <dgm:spPr/>
      <dgm:t>
        <a:bodyPr/>
        <a:lstStyle/>
        <a:p>
          <a:r>
            <a:rPr lang="en-US"/>
            <a:t>Focus on aligning strategies with client needs.</a:t>
          </a:r>
        </a:p>
      </dgm:t>
    </dgm:pt>
    <dgm:pt modelId="{2EA8D80F-AB02-482F-9F85-C797A637A9DF}" type="parTrans" cxnId="{A659A19E-0C79-410F-8070-46A0CAE8760C}">
      <dgm:prSet/>
      <dgm:spPr/>
      <dgm:t>
        <a:bodyPr/>
        <a:lstStyle/>
        <a:p>
          <a:endParaRPr lang="en-US"/>
        </a:p>
      </dgm:t>
    </dgm:pt>
    <dgm:pt modelId="{9B208990-F97C-4FA6-9073-7B672CC2F3F6}" type="sibTrans" cxnId="{A659A19E-0C79-410F-8070-46A0CAE8760C}">
      <dgm:prSet/>
      <dgm:spPr/>
      <dgm:t>
        <a:bodyPr/>
        <a:lstStyle/>
        <a:p>
          <a:endParaRPr lang="en-US"/>
        </a:p>
      </dgm:t>
    </dgm:pt>
    <dgm:pt modelId="{AEADC8F2-D7E2-4117-93CC-257FB61A2520}">
      <dgm:prSet/>
      <dgm:spPr/>
      <dgm:t>
        <a:bodyPr/>
        <a:lstStyle/>
        <a:p>
          <a:r>
            <a:rPr lang="en-US"/>
            <a:t>Goal: Ensure long-term financial security and success.</a:t>
          </a:r>
        </a:p>
      </dgm:t>
    </dgm:pt>
    <dgm:pt modelId="{AB663B2B-21EE-47D6-9ACB-4A2048C17F25}" type="parTrans" cxnId="{CF274BEC-31CF-4A68-A17B-B9F280F31D52}">
      <dgm:prSet/>
      <dgm:spPr/>
      <dgm:t>
        <a:bodyPr/>
        <a:lstStyle/>
        <a:p>
          <a:endParaRPr lang="en-US"/>
        </a:p>
      </dgm:t>
    </dgm:pt>
    <dgm:pt modelId="{C2CE597B-FD6A-473C-B9EF-DA0780874CB6}" type="sibTrans" cxnId="{CF274BEC-31CF-4A68-A17B-B9F280F31D52}">
      <dgm:prSet/>
      <dgm:spPr/>
      <dgm:t>
        <a:bodyPr/>
        <a:lstStyle/>
        <a:p>
          <a:endParaRPr lang="en-US"/>
        </a:p>
      </dgm:t>
    </dgm:pt>
    <dgm:pt modelId="{F23D941C-8CC1-4C75-89CD-C08B31217B5A}" type="pres">
      <dgm:prSet presAssocID="{8024E815-B4CD-4E86-8574-D63585898BC6}" presName="linear" presStyleCnt="0">
        <dgm:presLayoutVars>
          <dgm:animLvl val="lvl"/>
          <dgm:resizeHandles val="exact"/>
        </dgm:presLayoutVars>
      </dgm:prSet>
      <dgm:spPr/>
    </dgm:pt>
    <dgm:pt modelId="{749BC2AE-5B83-454C-844B-2A82897A3867}" type="pres">
      <dgm:prSet presAssocID="{BAECA410-105C-497F-92C9-4AACF71E9FF9}" presName="parentText" presStyleLbl="node1" presStyleIdx="0" presStyleCnt="3">
        <dgm:presLayoutVars>
          <dgm:chMax val="0"/>
          <dgm:bulletEnabled val="1"/>
        </dgm:presLayoutVars>
      </dgm:prSet>
      <dgm:spPr/>
    </dgm:pt>
    <dgm:pt modelId="{FB3B8A1E-FEDD-4CDB-A691-8D50B1BD341C}" type="pres">
      <dgm:prSet presAssocID="{C0413D3F-8BA4-4EE2-B3D5-B0D6A1966CBB}" presName="spacer" presStyleCnt="0"/>
      <dgm:spPr/>
    </dgm:pt>
    <dgm:pt modelId="{958EAE1D-D219-4615-B050-35CFE2CDF7C2}" type="pres">
      <dgm:prSet presAssocID="{3DD5C64B-33F7-4957-85B8-CF7A22184EFA}" presName="parentText" presStyleLbl="node1" presStyleIdx="1" presStyleCnt="3">
        <dgm:presLayoutVars>
          <dgm:chMax val="0"/>
          <dgm:bulletEnabled val="1"/>
        </dgm:presLayoutVars>
      </dgm:prSet>
      <dgm:spPr/>
    </dgm:pt>
    <dgm:pt modelId="{D9F3423C-8E21-4391-9987-C2A5AEC2517C}" type="pres">
      <dgm:prSet presAssocID="{9B208990-F97C-4FA6-9073-7B672CC2F3F6}" presName="spacer" presStyleCnt="0"/>
      <dgm:spPr/>
    </dgm:pt>
    <dgm:pt modelId="{678E08FF-05F7-45C1-BCD8-E14FADDB3A18}" type="pres">
      <dgm:prSet presAssocID="{AEADC8F2-D7E2-4117-93CC-257FB61A2520}" presName="parentText" presStyleLbl="node1" presStyleIdx="2" presStyleCnt="3">
        <dgm:presLayoutVars>
          <dgm:chMax val="0"/>
          <dgm:bulletEnabled val="1"/>
        </dgm:presLayoutVars>
      </dgm:prSet>
      <dgm:spPr/>
    </dgm:pt>
  </dgm:ptLst>
  <dgm:cxnLst>
    <dgm:cxn modelId="{E8889C36-8292-4A3F-B256-15955B7369A8}" type="presOf" srcId="{AEADC8F2-D7E2-4117-93CC-257FB61A2520}" destId="{678E08FF-05F7-45C1-BCD8-E14FADDB3A18}" srcOrd="0" destOrd="0" presId="urn:microsoft.com/office/officeart/2005/8/layout/vList2"/>
    <dgm:cxn modelId="{E8560E3E-EA3A-4649-B6FB-3F113895370B}" type="presOf" srcId="{3DD5C64B-33F7-4957-85B8-CF7A22184EFA}" destId="{958EAE1D-D219-4615-B050-35CFE2CDF7C2}" srcOrd="0" destOrd="0" presId="urn:microsoft.com/office/officeart/2005/8/layout/vList2"/>
    <dgm:cxn modelId="{98E23F3E-6285-4581-A64A-CB92DD57E3FD}" type="presOf" srcId="{BAECA410-105C-497F-92C9-4AACF71E9FF9}" destId="{749BC2AE-5B83-454C-844B-2A82897A3867}" srcOrd="0" destOrd="0" presId="urn:microsoft.com/office/officeart/2005/8/layout/vList2"/>
    <dgm:cxn modelId="{A659A19E-0C79-410F-8070-46A0CAE8760C}" srcId="{8024E815-B4CD-4E86-8574-D63585898BC6}" destId="{3DD5C64B-33F7-4957-85B8-CF7A22184EFA}" srcOrd="1" destOrd="0" parTransId="{2EA8D80F-AB02-482F-9F85-C797A637A9DF}" sibTransId="{9B208990-F97C-4FA6-9073-7B672CC2F3F6}"/>
    <dgm:cxn modelId="{836210C6-019B-4C34-8476-EB733CE035DF}" type="presOf" srcId="{8024E815-B4CD-4E86-8574-D63585898BC6}" destId="{F23D941C-8CC1-4C75-89CD-C08B31217B5A}" srcOrd="0" destOrd="0" presId="urn:microsoft.com/office/officeart/2005/8/layout/vList2"/>
    <dgm:cxn modelId="{67DA2CE9-75F5-49B8-A421-D3C64F04D374}" srcId="{8024E815-B4CD-4E86-8574-D63585898BC6}" destId="{BAECA410-105C-497F-92C9-4AACF71E9FF9}" srcOrd="0" destOrd="0" parTransId="{6A7CC007-C385-42B0-9F6C-41F59D7681C8}" sibTransId="{C0413D3F-8BA4-4EE2-B3D5-B0D6A1966CBB}"/>
    <dgm:cxn modelId="{CF274BEC-31CF-4A68-A17B-B9F280F31D52}" srcId="{8024E815-B4CD-4E86-8574-D63585898BC6}" destId="{AEADC8F2-D7E2-4117-93CC-257FB61A2520}" srcOrd="2" destOrd="0" parTransId="{AB663B2B-21EE-47D6-9ACB-4A2048C17F25}" sibTransId="{C2CE597B-FD6A-473C-B9EF-DA0780874CB6}"/>
    <dgm:cxn modelId="{5ECBB611-DDDC-4F4D-8D5E-1C69D0762FAF}" type="presParOf" srcId="{F23D941C-8CC1-4C75-89CD-C08B31217B5A}" destId="{749BC2AE-5B83-454C-844B-2A82897A3867}" srcOrd="0" destOrd="0" presId="urn:microsoft.com/office/officeart/2005/8/layout/vList2"/>
    <dgm:cxn modelId="{B2812782-AAB8-43B9-B08C-2A8746544BAD}" type="presParOf" srcId="{F23D941C-8CC1-4C75-89CD-C08B31217B5A}" destId="{FB3B8A1E-FEDD-4CDB-A691-8D50B1BD341C}" srcOrd="1" destOrd="0" presId="urn:microsoft.com/office/officeart/2005/8/layout/vList2"/>
    <dgm:cxn modelId="{94E9314F-EFE4-4D27-A74A-B4179B346530}" type="presParOf" srcId="{F23D941C-8CC1-4C75-89CD-C08B31217B5A}" destId="{958EAE1D-D219-4615-B050-35CFE2CDF7C2}" srcOrd="2" destOrd="0" presId="urn:microsoft.com/office/officeart/2005/8/layout/vList2"/>
    <dgm:cxn modelId="{4F2BD792-12F6-4737-8834-DB017E151369}" type="presParOf" srcId="{F23D941C-8CC1-4C75-89CD-C08B31217B5A}" destId="{D9F3423C-8E21-4391-9987-C2A5AEC2517C}" srcOrd="3" destOrd="0" presId="urn:microsoft.com/office/officeart/2005/8/layout/vList2"/>
    <dgm:cxn modelId="{F15A7D0D-2DF5-4E20-B825-B3A5FF0A1B87}" type="presParOf" srcId="{F23D941C-8CC1-4C75-89CD-C08B31217B5A}" destId="{678E08FF-05F7-45C1-BCD8-E14FADDB3A1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67232-575B-4A32-A450-BAB4D077DF21}">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6CA740-99E9-4F2D-9003-1F9786591DD4}">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n-US" sz="2400" kern="1200" dirty="0"/>
            <a:t>Financial Planning- Financial planning is the foundation of wealth management. It involves setting short- and long-term financial goals and creating a roadmap to achieve them. </a:t>
          </a:r>
        </a:p>
      </dsp:txBody>
      <dsp:txXfrm>
        <a:off x="696297" y="538547"/>
        <a:ext cx="4171627" cy="2590157"/>
      </dsp:txXfrm>
    </dsp:sp>
    <dsp:sp modelId="{C6C6D9FB-8E57-4F7C-A825-1351C1B2A805}">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3E5DCC-ED6E-4C05-A1B6-804D0B72C71A}">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n-US" sz="2400" kern="1200" dirty="0"/>
            <a:t>This includes budgeting, saving, cash flow management, and identifying major financial milestones like retirement, purchasing a home, or funding education. </a:t>
          </a:r>
        </a:p>
      </dsp:txBody>
      <dsp:txXfrm>
        <a:off x="5991936" y="538547"/>
        <a:ext cx="4171627" cy="2590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CAC234-5A3C-45BA-AE78-4A45944D3049}">
      <dsp:nvSpPr>
        <dsp:cNvPr id="0" name=""/>
        <dsp:cNvSpPr/>
      </dsp:nvSpPr>
      <dsp:spPr>
        <a:xfrm>
          <a:off x="0" y="2700"/>
          <a:ext cx="6291714"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9B6940-CD7C-4EA7-8325-C318815ED762}">
      <dsp:nvSpPr>
        <dsp:cNvPr id="0" name=""/>
        <dsp:cNvSpPr/>
      </dsp:nvSpPr>
      <dsp:spPr>
        <a:xfrm>
          <a:off x="0" y="2700"/>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Stocks: Ownership in a company.</a:t>
          </a:r>
        </a:p>
      </dsp:txBody>
      <dsp:txXfrm>
        <a:off x="0" y="2700"/>
        <a:ext cx="6291714" cy="920888"/>
      </dsp:txXfrm>
    </dsp:sp>
    <dsp:sp modelId="{36E00EDB-1B0D-4538-B3FA-491C632DD9DD}">
      <dsp:nvSpPr>
        <dsp:cNvPr id="0" name=""/>
        <dsp:cNvSpPr/>
      </dsp:nvSpPr>
      <dsp:spPr>
        <a:xfrm>
          <a:off x="0" y="923589"/>
          <a:ext cx="6291714" cy="0"/>
        </a:xfrm>
        <a:prstGeom prst="line">
          <a:avLst/>
        </a:prstGeom>
        <a:solidFill>
          <a:schemeClr val="accent5">
            <a:hueOff val="-1986775"/>
            <a:satOff val="7962"/>
            <a:lumOff val="1726"/>
            <a:alphaOff val="0"/>
          </a:schemeClr>
        </a:solidFill>
        <a:ln w="25400" cap="flat" cmpd="sng" algn="ctr">
          <a:solidFill>
            <a:schemeClr val="accent5">
              <a:hueOff val="-1986775"/>
              <a:satOff val="7962"/>
              <a:lumOff val="172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40B1BB-6A8D-4376-A0DC-641D881264DF}">
      <dsp:nvSpPr>
        <dsp:cNvPr id="0" name=""/>
        <dsp:cNvSpPr/>
      </dsp:nvSpPr>
      <dsp:spPr>
        <a:xfrm>
          <a:off x="0" y="923589"/>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Bonds: Fixed-income securities.</a:t>
          </a:r>
        </a:p>
      </dsp:txBody>
      <dsp:txXfrm>
        <a:off x="0" y="923589"/>
        <a:ext cx="6291714" cy="920888"/>
      </dsp:txXfrm>
    </dsp:sp>
    <dsp:sp modelId="{EFAC850C-7192-4CFD-A5B2-F05A9A2A76D2}">
      <dsp:nvSpPr>
        <dsp:cNvPr id="0" name=""/>
        <dsp:cNvSpPr/>
      </dsp:nvSpPr>
      <dsp:spPr>
        <a:xfrm>
          <a:off x="0" y="1844478"/>
          <a:ext cx="6291714" cy="0"/>
        </a:xfrm>
        <a:prstGeom prst="line">
          <a:avLst/>
        </a:prstGeom>
        <a:solidFill>
          <a:schemeClr val="accent5">
            <a:hueOff val="-3973551"/>
            <a:satOff val="15924"/>
            <a:lumOff val="3451"/>
            <a:alphaOff val="0"/>
          </a:schemeClr>
        </a:solidFill>
        <a:ln w="25400" cap="flat" cmpd="sng" algn="ctr">
          <a:solidFill>
            <a:schemeClr val="accent5">
              <a:hueOff val="-3973551"/>
              <a:satOff val="15924"/>
              <a:lumOff val="345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8E5D66-976D-48E4-A433-D5634BDC3842}">
      <dsp:nvSpPr>
        <dsp:cNvPr id="0" name=""/>
        <dsp:cNvSpPr/>
      </dsp:nvSpPr>
      <dsp:spPr>
        <a:xfrm>
          <a:off x="0" y="1844478"/>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Mutual Funds: Pooled investments.</a:t>
          </a:r>
        </a:p>
      </dsp:txBody>
      <dsp:txXfrm>
        <a:off x="0" y="1844478"/>
        <a:ext cx="6291714" cy="920888"/>
      </dsp:txXfrm>
    </dsp:sp>
    <dsp:sp modelId="{8A169222-057D-44C0-9594-F7B4E6DD4C12}">
      <dsp:nvSpPr>
        <dsp:cNvPr id="0" name=""/>
        <dsp:cNvSpPr/>
      </dsp:nvSpPr>
      <dsp:spPr>
        <a:xfrm>
          <a:off x="0" y="2765367"/>
          <a:ext cx="6291714" cy="0"/>
        </a:xfrm>
        <a:prstGeom prst="line">
          <a:avLst/>
        </a:prstGeom>
        <a:solidFill>
          <a:schemeClr val="accent5">
            <a:hueOff val="-5960326"/>
            <a:satOff val="23887"/>
            <a:lumOff val="5177"/>
            <a:alphaOff val="0"/>
          </a:schemeClr>
        </a:solidFill>
        <a:ln w="25400" cap="flat" cmpd="sng" algn="ctr">
          <a:solidFill>
            <a:schemeClr val="accent5">
              <a:hueOff val="-5960326"/>
              <a:satOff val="23887"/>
              <a:lumOff val="5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54DB64-9C69-4DCB-B08F-07B96C05936B}">
      <dsp:nvSpPr>
        <dsp:cNvPr id="0" name=""/>
        <dsp:cNvSpPr/>
      </dsp:nvSpPr>
      <dsp:spPr>
        <a:xfrm>
          <a:off x="0" y="2765367"/>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ETFs: Exchange-traded funds for diversification.</a:t>
          </a:r>
        </a:p>
      </dsp:txBody>
      <dsp:txXfrm>
        <a:off x="0" y="2765367"/>
        <a:ext cx="6291714" cy="920888"/>
      </dsp:txXfrm>
    </dsp:sp>
    <dsp:sp modelId="{D2F0159C-B2E4-40EE-81CA-06E7A802703B}">
      <dsp:nvSpPr>
        <dsp:cNvPr id="0" name=""/>
        <dsp:cNvSpPr/>
      </dsp:nvSpPr>
      <dsp:spPr>
        <a:xfrm>
          <a:off x="0" y="3686256"/>
          <a:ext cx="6291714" cy="0"/>
        </a:xfrm>
        <a:prstGeom prst="line">
          <a:avLst/>
        </a:prstGeom>
        <a:solidFill>
          <a:schemeClr val="accent5">
            <a:hueOff val="-7947101"/>
            <a:satOff val="31849"/>
            <a:lumOff val="6902"/>
            <a:alphaOff val="0"/>
          </a:schemeClr>
        </a:solidFill>
        <a:ln w="25400" cap="flat" cmpd="sng" algn="ctr">
          <a:solidFill>
            <a:schemeClr val="accent5">
              <a:hueOff val="-7947101"/>
              <a:satOff val="31849"/>
              <a:lumOff val="690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C3C243-5798-4A1B-92B1-F75D0EFE9D4F}">
      <dsp:nvSpPr>
        <dsp:cNvPr id="0" name=""/>
        <dsp:cNvSpPr/>
      </dsp:nvSpPr>
      <dsp:spPr>
        <a:xfrm>
          <a:off x="0" y="3686256"/>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Real Estate: Income and appreciation.</a:t>
          </a:r>
        </a:p>
      </dsp:txBody>
      <dsp:txXfrm>
        <a:off x="0" y="3686256"/>
        <a:ext cx="6291714" cy="920888"/>
      </dsp:txXfrm>
    </dsp:sp>
    <dsp:sp modelId="{1A9C0E72-8C7C-40AC-81E4-A58CA72B3C9C}">
      <dsp:nvSpPr>
        <dsp:cNvPr id="0" name=""/>
        <dsp:cNvSpPr/>
      </dsp:nvSpPr>
      <dsp:spPr>
        <a:xfrm>
          <a:off x="0" y="4607145"/>
          <a:ext cx="6291714" cy="0"/>
        </a:xfrm>
        <a:prstGeom prst="line">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DAA535-714F-41DA-AC3E-CC28FB850A27}">
      <dsp:nvSpPr>
        <dsp:cNvPr id="0" name=""/>
        <dsp:cNvSpPr/>
      </dsp:nvSpPr>
      <dsp:spPr>
        <a:xfrm>
          <a:off x="0" y="4607145"/>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Alternative Investments: Commodities, hedge funds, etc.</a:t>
          </a:r>
        </a:p>
      </dsp:txBody>
      <dsp:txXfrm>
        <a:off x="0" y="4607145"/>
        <a:ext cx="6291714" cy="9208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E11D8B-3E5E-44DE-A5D5-0797FAA0E8C2}">
      <dsp:nvSpPr>
        <dsp:cNvPr id="0" name=""/>
        <dsp:cNvSpPr/>
      </dsp:nvSpPr>
      <dsp:spPr>
        <a:xfrm>
          <a:off x="460676" y="978949"/>
          <a:ext cx="1252002" cy="125200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739336-FD68-4E2F-852C-F8BC526AD747}">
      <dsp:nvSpPr>
        <dsp:cNvPr id="0" name=""/>
        <dsp:cNvSpPr/>
      </dsp:nvSpPr>
      <dsp:spPr>
        <a:xfrm>
          <a:off x="723596" y="1241870"/>
          <a:ext cx="726161" cy="72616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7330399-60CD-4E3D-B591-4981F1A4FDC6}">
      <dsp:nvSpPr>
        <dsp:cNvPr id="0" name=""/>
        <dsp:cNvSpPr/>
      </dsp:nvSpPr>
      <dsp:spPr>
        <a:xfrm>
          <a:off x="1980964" y="978949"/>
          <a:ext cx="2951147" cy="12520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90000"/>
            </a:lnSpc>
            <a:spcBef>
              <a:spcPct val="0"/>
            </a:spcBef>
            <a:spcAft>
              <a:spcPct val="35000"/>
            </a:spcAft>
            <a:buNone/>
          </a:pPr>
          <a:r>
            <a:rPr lang="en-US" sz="2200" kern="1200"/>
            <a:t>Responsibilities: Financial planning, investment advice, risk management.</a:t>
          </a:r>
        </a:p>
      </dsp:txBody>
      <dsp:txXfrm>
        <a:off x="1980964" y="978949"/>
        <a:ext cx="2951147" cy="1252002"/>
      </dsp:txXfrm>
    </dsp:sp>
    <dsp:sp modelId="{929BFE27-6CC5-40F5-99C1-C2A98EE8E5DD}">
      <dsp:nvSpPr>
        <dsp:cNvPr id="0" name=""/>
        <dsp:cNvSpPr/>
      </dsp:nvSpPr>
      <dsp:spPr>
        <a:xfrm>
          <a:off x="5446327" y="978949"/>
          <a:ext cx="1252002" cy="125200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635F52-C535-434A-9635-B103973F9B22}">
      <dsp:nvSpPr>
        <dsp:cNvPr id="0" name=""/>
        <dsp:cNvSpPr/>
      </dsp:nvSpPr>
      <dsp:spPr>
        <a:xfrm>
          <a:off x="5709248" y="1241870"/>
          <a:ext cx="726161" cy="72616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FF04A21-0C67-43E7-8C73-156FE0F6EFDC}">
      <dsp:nvSpPr>
        <dsp:cNvPr id="0" name=""/>
        <dsp:cNvSpPr/>
      </dsp:nvSpPr>
      <dsp:spPr>
        <a:xfrm>
          <a:off x="6966615" y="978949"/>
          <a:ext cx="2951147" cy="12520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77900">
            <a:lnSpc>
              <a:spcPct val="90000"/>
            </a:lnSpc>
            <a:spcBef>
              <a:spcPct val="0"/>
            </a:spcBef>
            <a:spcAft>
              <a:spcPct val="35000"/>
            </a:spcAft>
            <a:buNone/>
          </a:pPr>
          <a:r>
            <a:rPr lang="en-US" sz="2200" kern="1200"/>
            <a:t>Skills Required: Financial expertise, interpersonal skills, analytical thinking.</a:t>
          </a:r>
        </a:p>
      </dsp:txBody>
      <dsp:txXfrm>
        <a:off x="6966615" y="978949"/>
        <a:ext cx="2951147" cy="125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92F04-0909-40ED-9588-48F2FA9E45B7}">
      <dsp:nvSpPr>
        <dsp:cNvPr id="0" name=""/>
        <dsp:cNvSpPr/>
      </dsp:nvSpPr>
      <dsp:spPr>
        <a:xfrm>
          <a:off x="6762" y="887381"/>
          <a:ext cx="2114072" cy="2536887"/>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823" tIns="0" rIns="208823" bIns="330200" numCol="1" spcCol="1270" anchor="t" anchorCtr="0">
          <a:noAutofit/>
        </a:bodyPr>
        <a:lstStyle/>
        <a:p>
          <a:pPr marL="0" lvl="0" indent="0" algn="l" defTabSz="889000">
            <a:lnSpc>
              <a:spcPct val="90000"/>
            </a:lnSpc>
            <a:spcBef>
              <a:spcPct val="0"/>
            </a:spcBef>
            <a:spcAft>
              <a:spcPct val="35000"/>
            </a:spcAft>
            <a:buNone/>
          </a:pPr>
          <a:r>
            <a:rPr lang="en-US" sz="2000" kern="1200" dirty="0"/>
            <a:t>Client Onboarding: Understanding goals and data collection.</a:t>
          </a:r>
        </a:p>
      </dsp:txBody>
      <dsp:txXfrm>
        <a:off x="6762" y="1902136"/>
        <a:ext cx="2114072" cy="1522132"/>
      </dsp:txXfrm>
    </dsp:sp>
    <dsp:sp modelId="{ABDF6E1B-7539-4391-8951-DD418702E5C5}">
      <dsp:nvSpPr>
        <dsp:cNvPr id="0" name=""/>
        <dsp:cNvSpPr/>
      </dsp:nvSpPr>
      <dsp:spPr>
        <a:xfrm>
          <a:off x="6762" y="887381"/>
          <a:ext cx="2114072" cy="101475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8823" tIns="165100" rIns="208823" bIns="165100" numCol="1" spcCol="1270" anchor="ctr" anchorCtr="0">
          <a:noAutofit/>
        </a:bodyPr>
        <a:lstStyle/>
        <a:p>
          <a:pPr marL="0" lvl="0" indent="0" algn="l" defTabSz="2667000">
            <a:lnSpc>
              <a:spcPct val="90000"/>
            </a:lnSpc>
            <a:spcBef>
              <a:spcPct val="0"/>
            </a:spcBef>
            <a:spcAft>
              <a:spcPct val="35000"/>
            </a:spcAft>
            <a:buNone/>
          </a:pPr>
          <a:r>
            <a:rPr lang="en-US" sz="6000" kern="1200"/>
            <a:t>01</a:t>
          </a:r>
        </a:p>
      </dsp:txBody>
      <dsp:txXfrm>
        <a:off x="6762" y="887381"/>
        <a:ext cx="2114072" cy="1014755"/>
      </dsp:txXfrm>
    </dsp:sp>
    <dsp:sp modelId="{325C0672-7BEB-433E-898B-66D5448B1873}">
      <dsp:nvSpPr>
        <dsp:cNvPr id="0" name=""/>
        <dsp:cNvSpPr/>
      </dsp:nvSpPr>
      <dsp:spPr>
        <a:xfrm>
          <a:off x="2289961" y="887381"/>
          <a:ext cx="2114072" cy="2536887"/>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823" tIns="0" rIns="208823" bIns="330200" numCol="1" spcCol="1270" anchor="t" anchorCtr="0">
          <a:noAutofit/>
        </a:bodyPr>
        <a:lstStyle/>
        <a:p>
          <a:pPr marL="0" lvl="0" indent="0" algn="l" defTabSz="889000">
            <a:lnSpc>
              <a:spcPct val="90000"/>
            </a:lnSpc>
            <a:spcBef>
              <a:spcPct val="0"/>
            </a:spcBef>
            <a:spcAft>
              <a:spcPct val="35000"/>
            </a:spcAft>
            <a:buNone/>
          </a:pPr>
          <a:r>
            <a:rPr lang="en-US" sz="2000" kern="1200" dirty="0"/>
            <a:t>Strategy Development: Creating a customized financial plan.</a:t>
          </a:r>
        </a:p>
      </dsp:txBody>
      <dsp:txXfrm>
        <a:off x="2289961" y="1902136"/>
        <a:ext cx="2114072" cy="1522132"/>
      </dsp:txXfrm>
    </dsp:sp>
    <dsp:sp modelId="{F2274F07-7B56-46E3-BBD5-E8CCDC9F686F}">
      <dsp:nvSpPr>
        <dsp:cNvPr id="0" name=""/>
        <dsp:cNvSpPr/>
      </dsp:nvSpPr>
      <dsp:spPr>
        <a:xfrm>
          <a:off x="2289961" y="887381"/>
          <a:ext cx="2114072" cy="101475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8823" tIns="165100" rIns="208823" bIns="165100" numCol="1" spcCol="1270" anchor="ctr" anchorCtr="0">
          <a:noAutofit/>
        </a:bodyPr>
        <a:lstStyle/>
        <a:p>
          <a:pPr marL="0" lvl="0" indent="0" algn="l" defTabSz="2667000">
            <a:lnSpc>
              <a:spcPct val="90000"/>
            </a:lnSpc>
            <a:spcBef>
              <a:spcPct val="0"/>
            </a:spcBef>
            <a:spcAft>
              <a:spcPct val="35000"/>
            </a:spcAft>
            <a:buNone/>
          </a:pPr>
          <a:r>
            <a:rPr lang="en-US" sz="6000" kern="1200"/>
            <a:t>02</a:t>
          </a:r>
        </a:p>
      </dsp:txBody>
      <dsp:txXfrm>
        <a:off x="2289961" y="887381"/>
        <a:ext cx="2114072" cy="1014755"/>
      </dsp:txXfrm>
    </dsp:sp>
    <dsp:sp modelId="{499101AE-F6DE-4FC2-85C5-D4E80AABB703}">
      <dsp:nvSpPr>
        <dsp:cNvPr id="0" name=""/>
        <dsp:cNvSpPr/>
      </dsp:nvSpPr>
      <dsp:spPr>
        <a:xfrm>
          <a:off x="4573160" y="887381"/>
          <a:ext cx="2114072" cy="2536887"/>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823" tIns="0" rIns="208823" bIns="330200" numCol="1" spcCol="1270" anchor="t" anchorCtr="0">
          <a:noAutofit/>
        </a:bodyPr>
        <a:lstStyle/>
        <a:p>
          <a:pPr marL="0" lvl="0" indent="0" algn="l" defTabSz="889000">
            <a:lnSpc>
              <a:spcPct val="90000"/>
            </a:lnSpc>
            <a:spcBef>
              <a:spcPct val="0"/>
            </a:spcBef>
            <a:spcAft>
              <a:spcPct val="35000"/>
            </a:spcAft>
            <a:buNone/>
          </a:pPr>
          <a:r>
            <a:rPr lang="en-US" sz="2000" kern="1200"/>
            <a:t>Implementation: Executing the plan.</a:t>
          </a:r>
        </a:p>
      </dsp:txBody>
      <dsp:txXfrm>
        <a:off x="4573160" y="1902136"/>
        <a:ext cx="2114072" cy="1522132"/>
      </dsp:txXfrm>
    </dsp:sp>
    <dsp:sp modelId="{03CC454A-DD74-4FC9-853F-FF6FBD0D717F}">
      <dsp:nvSpPr>
        <dsp:cNvPr id="0" name=""/>
        <dsp:cNvSpPr/>
      </dsp:nvSpPr>
      <dsp:spPr>
        <a:xfrm>
          <a:off x="4573160" y="887381"/>
          <a:ext cx="2114072" cy="101475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8823" tIns="165100" rIns="208823" bIns="165100" numCol="1" spcCol="1270" anchor="ctr" anchorCtr="0">
          <a:noAutofit/>
        </a:bodyPr>
        <a:lstStyle/>
        <a:p>
          <a:pPr marL="0" lvl="0" indent="0" algn="l" defTabSz="2667000">
            <a:lnSpc>
              <a:spcPct val="90000"/>
            </a:lnSpc>
            <a:spcBef>
              <a:spcPct val="0"/>
            </a:spcBef>
            <a:spcAft>
              <a:spcPct val="35000"/>
            </a:spcAft>
            <a:buNone/>
          </a:pPr>
          <a:r>
            <a:rPr lang="en-US" sz="6000" kern="1200"/>
            <a:t>03</a:t>
          </a:r>
        </a:p>
      </dsp:txBody>
      <dsp:txXfrm>
        <a:off x="4573160" y="887381"/>
        <a:ext cx="2114072" cy="1014755"/>
      </dsp:txXfrm>
    </dsp:sp>
    <dsp:sp modelId="{F4397DAA-71E7-45CE-BC59-F6ACB3C03178}">
      <dsp:nvSpPr>
        <dsp:cNvPr id="0" name=""/>
        <dsp:cNvSpPr/>
      </dsp:nvSpPr>
      <dsp:spPr>
        <a:xfrm>
          <a:off x="6856359" y="887381"/>
          <a:ext cx="2114072" cy="2536887"/>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823" tIns="0" rIns="208823" bIns="330200" numCol="1" spcCol="1270" anchor="t" anchorCtr="0">
          <a:noAutofit/>
        </a:bodyPr>
        <a:lstStyle/>
        <a:p>
          <a:pPr marL="0" lvl="0" indent="0" algn="l" defTabSz="889000">
            <a:lnSpc>
              <a:spcPct val="90000"/>
            </a:lnSpc>
            <a:spcBef>
              <a:spcPct val="0"/>
            </a:spcBef>
            <a:spcAft>
              <a:spcPct val="35000"/>
            </a:spcAft>
            <a:buNone/>
          </a:pPr>
          <a:r>
            <a:rPr lang="en-US" sz="2000" kern="1200"/>
            <a:t>Monitoring and Rebalancing: Adapting to changes.</a:t>
          </a:r>
        </a:p>
      </dsp:txBody>
      <dsp:txXfrm>
        <a:off x="6856359" y="1902136"/>
        <a:ext cx="2114072" cy="1522132"/>
      </dsp:txXfrm>
    </dsp:sp>
    <dsp:sp modelId="{35A5414F-1440-44E3-99AF-F58993AF34A1}">
      <dsp:nvSpPr>
        <dsp:cNvPr id="0" name=""/>
        <dsp:cNvSpPr/>
      </dsp:nvSpPr>
      <dsp:spPr>
        <a:xfrm>
          <a:off x="6856359" y="887381"/>
          <a:ext cx="2114072" cy="101475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8823" tIns="165100" rIns="208823" bIns="165100" numCol="1" spcCol="1270" anchor="ctr" anchorCtr="0">
          <a:noAutofit/>
        </a:bodyPr>
        <a:lstStyle/>
        <a:p>
          <a:pPr marL="0" lvl="0" indent="0" algn="l" defTabSz="2667000">
            <a:lnSpc>
              <a:spcPct val="90000"/>
            </a:lnSpc>
            <a:spcBef>
              <a:spcPct val="0"/>
            </a:spcBef>
            <a:spcAft>
              <a:spcPct val="35000"/>
            </a:spcAft>
            <a:buNone/>
          </a:pPr>
          <a:r>
            <a:rPr lang="en-US" sz="6000" kern="1200"/>
            <a:t>04</a:t>
          </a:r>
        </a:p>
      </dsp:txBody>
      <dsp:txXfrm>
        <a:off x="6856359" y="887381"/>
        <a:ext cx="2114072" cy="1014755"/>
      </dsp:txXfrm>
    </dsp:sp>
    <dsp:sp modelId="{1BDD398E-C111-43D3-8BC5-072BD89396CF}">
      <dsp:nvSpPr>
        <dsp:cNvPr id="0" name=""/>
        <dsp:cNvSpPr/>
      </dsp:nvSpPr>
      <dsp:spPr>
        <a:xfrm>
          <a:off x="9139558" y="887381"/>
          <a:ext cx="2114072" cy="2536887"/>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823" tIns="0" rIns="208823" bIns="330200" numCol="1" spcCol="1270" anchor="t" anchorCtr="0">
          <a:noAutofit/>
        </a:bodyPr>
        <a:lstStyle/>
        <a:p>
          <a:pPr marL="0" lvl="0" indent="0" algn="l" defTabSz="889000">
            <a:lnSpc>
              <a:spcPct val="90000"/>
            </a:lnSpc>
            <a:spcBef>
              <a:spcPct val="0"/>
            </a:spcBef>
            <a:spcAft>
              <a:spcPct val="35000"/>
            </a:spcAft>
            <a:buNone/>
          </a:pPr>
          <a:r>
            <a:rPr lang="en-US" sz="2000" kern="1200"/>
            <a:t>Reporting and Review: Providing updates and refining strategies.</a:t>
          </a:r>
        </a:p>
      </dsp:txBody>
      <dsp:txXfrm>
        <a:off x="9139558" y="1902136"/>
        <a:ext cx="2114072" cy="1522132"/>
      </dsp:txXfrm>
    </dsp:sp>
    <dsp:sp modelId="{0F1FFD01-6DC7-4C83-80C1-FBBA5FB98762}">
      <dsp:nvSpPr>
        <dsp:cNvPr id="0" name=""/>
        <dsp:cNvSpPr/>
      </dsp:nvSpPr>
      <dsp:spPr>
        <a:xfrm>
          <a:off x="9139558" y="887381"/>
          <a:ext cx="2114072" cy="101475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08823" tIns="165100" rIns="208823" bIns="165100" numCol="1" spcCol="1270" anchor="ctr" anchorCtr="0">
          <a:noAutofit/>
        </a:bodyPr>
        <a:lstStyle/>
        <a:p>
          <a:pPr marL="0" lvl="0" indent="0" algn="l" defTabSz="2667000">
            <a:lnSpc>
              <a:spcPct val="90000"/>
            </a:lnSpc>
            <a:spcBef>
              <a:spcPct val="0"/>
            </a:spcBef>
            <a:spcAft>
              <a:spcPct val="35000"/>
            </a:spcAft>
            <a:buNone/>
          </a:pPr>
          <a:r>
            <a:rPr lang="en-US" sz="6000" kern="1200"/>
            <a:t>05</a:t>
          </a:r>
        </a:p>
      </dsp:txBody>
      <dsp:txXfrm>
        <a:off x="9139558" y="887381"/>
        <a:ext cx="2114072" cy="10147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F21A3-3DEF-4E0D-9AE7-0485338A2937}">
      <dsp:nvSpPr>
        <dsp:cNvPr id="0" name=""/>
        <dsp:cNvSpPr/>
      </dsp:nvSpPr>
      <dsp:spPr>
        <a:xfrm>
          <a:off x="0" y="673"/>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816DA6-6D0F-4CF6-ACA9-5C7841BF0309}">
      <dsp:nvSpPr>
        <dsp:cNvPr id="0" name=""/>
        <dsp:cNvSpPr/>
      </dsp:nvSpPr>
      <dsp:spPr>
        <a:xfrm>
          <a:off x="476436" y="355047"/>
          <a:ext cx="866247" cy="8662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9E26701-F263-4ED1-9F77-58C91F21104F}">
      <dsp:nvSpPr>
        <dsp:cNvPr id="0" name=""/>
        <dsp:cNvSpPr/>
      </dsp:nvSpPr>
      <dsp:spPr>
        <a:xfrm>
          <a:off x="1819120" y="673"/>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Fiduciary Responsibility: Acting in the client's best interest.</a:t>
          </a:r>
        </a:p>
      </dsp:txBody>
      <dsp:txXfrm>
        <a:off x="1819120" y="673"/>
        <a:ext cx="4545103" cy="1574995"/>
      </dsp:txXfrm>
    </dsp:sp>
    <dsp:sp modelId="{34009B59-CCD1-4A7F-A955-A57209708765}">
      <dsp:nvSpPr>
        <dsp:cNvPr id="0" name=""/>
        <dsp:cNvSpPr/>
      </dsp:nvSpPr>
      <dsp:spPr>
        <a:xfrm>
          <a:off x="0" y="1969418"/>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7EDA83-D139-4BE9-86E8-BA43FDA7BA91}">
      <dsp:nvSpPr>
        <dsp:cNvPr id="0" name=""/>
        <dsp:cNvSpPr/>
      </dsp:nvSpPr>
      <dsp:spPr>
        <a:xfrm>
          <a:off x="476436" y="2323792"/>
          <a:ext cx="866247" cy="8662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1E90D6-02CF-48B1-BD8B-285FE30EA152}">
      <dsp:nvSpPr>
        <dsp:cNvPr id="0" name=""/>
        <dsp:cNvSpPr/>
      </dsp:nvSpPr>
      <dsp:spPr>
        <a:xfrm>
          <a:off x="1819120" y="1969418"/>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Transparency: Clear disclosure of fees and risks.</a:t>
          </a:r>
        </a:p>
      </dsp:txBody>
      <dsp:txXfrm>
        <a:off x="1819120" y="1969418"/>
        <a:ext cx="4545103" cy="1574995"/>
      </dsp:txXfrm>
    </dsp:sp>
    <dsp:sp modelId="{EF954E92-F42F-414C-8EB5-A991C56440CE}">
      <dsp:nvSpPr>
        <dsp:cNvPr id="0" name=""/>
        <dsp:cNvSpPr/>
      </dsp:nvSpPr>
      <dsp:spPr>
        <a:xfrm>
          <a:off x="0" y="3938162"/>
          <a:ext cx="6364224" cy="1574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A9F1B1-5C32-4A60-AAAA-211CF130029F}">
      <dsp:nvSpPr>
        <dsp:cNvPr id="0" name=""/>
        <dsp:cNvSpPr/>
      </dsp:nvSpPr>
      <dsp:spPr>
        <a:xfrm>
          <a:off x="476436" y="4292537"/>
          <a:ext cx="866247" cy="8662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68BB34-1D3D-475E-B472-6DDB654D714E}">
      <dsp:nvSpPr>
        <dsp:cNvPr id="0" name=""/>
        <dsp:cNvSpPr/>
      </dsp:nvSpPr>
      <dsp:spPr>
        <a:xfrm>
          <a:off x="1819120" y="3938162"/>
          <a:ext cx="4545103" cy="1574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687" tIns="166687" rIns="166687" bIns="166687" numCol="1" spcCol="1270" anchor="ctr" anchorCtr="0">
          <a:noAutofit/>
        </a:bodyPr>
        <a:lstStyle/>
        <a:p>
          <a:pPr marL="0" lvl="0" indent="0" algn="l" defTabSz="1111250">
            <a:lnSpc>
              <a:spcPct val="90000"/>
            </a:lnSpc>
            <a:spcBef>
              <a:spcPct val="0"/>
            </a:spcBef>
            <a:spcAft>
              <a:spcPct val="35000"/>
            </a:spcAft>
            <a:buNone/>
          </a:pPr>
          <a:r>
            <a:rPr lang="en-US" sz="2500" kern="1200"/>
            <a:t>Confidentiality: Protecting client information.</a:t>
          </a:r>
        </a:p>
      </dsp:txBody>
      <dsp:txXfrm>
        <a:off x="1819120" y="3938162"/>
        <a:ext cx="4545103" cy="15749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AB25A-97DD-4252-8FA5-40ABA2F3CE71}">
      <dsp:nvSpPr>
        <dsp:cNvPr id="0" name=""/>
        <dsp:cNvSpPr/>
      </dsp:nvSpPr>
      <dsp:spPr>
        <a:xfrm>
          <a:off x="0" y="72756"/>
          <a:ext cx="6364224" cy="127296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Digital Transformation: Use of robo-advisors and AI tools.</a:t>
          </a:r>
        </a:p>
      </dsp:txBody>
      <dsp:txXfrm>
        <a:off x="62141" y="134897"/>
        <a:ext cx="6239942" cy="1148678"/>
      </dsp:txXfrm>
    </dsp:sp>
    <dsp:sp modelId="{CBCA642F-FEF2-4CED-9B2F-95FF1F5B87C3}">
      <dsp:nvSpPr>
        <dsp:cNvPr id="0" name=""/>
        <dsp:cNvSpPr/>
      </dsp:nvSpPr>
      <dsp:spPr>
        <a:xfrm>
          <a:off x="0" y="1437876"/>
          <a:ext cx="6364224" cy="1272960"/>
        </a:xfrm>
        <a:prstGeom prst="round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Sustainable Investing: Focus on ESG criteria.</a:t>
          </a:r>
        </a:p>
      </dsp:txBody>
      <dsp:txXfrm>
        <a:off x="62141" y="1500017"/>
        <a:ext cx="6239942" cy="1148678"/>
      </dsp:txXfrm>
    </dsp:sp>
    <dsp:sp modelId="{F69C09DB-6D6F-4162-9E6D-7338D7931236}">
      <dsp:nvSpPr>
        <dsp:cNvPr id="0" name=""/>
        <dsp:cNvSpPr/>
      </dsp:nvSpPr>
      <dsp:spPr>
        <a:xfrm>
          <a:off x="0" y="2802996"/>
          <a:ext cx="6364224" cy="1272960"/>
        </a:xfrm>
        <a:prstGeom prst="round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Globalization: Access to international markets.</a:t>
          </a:r>
        </a:p>
      </dsp:txBody>
      <dsp:txXfrm>
        <a:off x="62141" y="2865137"/>
        <a:ext cx="6239942" cy="1148678"/>
      </dsp:txXfrm>
    </dsp:sp>
    <dsp:sp modelId="{2497B4D4-9FF0-44C4-89DC-10086EA5675C}">
      <dsp:nvSpPr>
        <dsp:cNvPr id="0" name=""/>
        <dsp:cNvSpPr/>
      </dsp:nvSpPr>
      <dsp:spPr>
        <a:xfrm>
          <a:off x="0" y="4168116"/>
          <a:ext cx="6364224" cy="127296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Personalization: Tailored financial plans.</a:t>
          </a:r>
        </a:p>
      </dsp:txBody>
      <dsp:txXfrm>
        <a:off x="62141" y="4230257"/>
        <a:ext cx="6239942" cy="11486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4ED5E4-EC8F-4E80-98D9-606EEA87D3AD}">
      <dsp:nvSpPr>
        <dsp:cNvPr id="0" name=""/>
        <dsp:cNvSpPr/>
      </dsp:nvSpPr>
      <dsp:spPr>
        <a:xfrm>
          <a:off x="0" y="72756"/>
          <a:ext cx="6364224" cy="127296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Market Volatility: Managing unpredictable markets.</a:t>
          </a:r>
        </a:p>
      </dsp:txBody>
      <dsp:txXfrm>
        <a:off x="62141" y="134897"/>
        <a:ext cx="6239942" cy="1148678"/>
      </dsp:txXfrm>
    </dsp:sp>
    <dsp:sp modelId="{0FC4A6CA-2E90-42C2-A862-5826B9B53281}">
      <dsp:nvSpPr>
        <dsp:cNvPr id="0" name=""/>
        <dsp:cNvSpPr/>
      </dsp:nvSpPr>
      <dsp:spPr>
        <a:xfrm>
          <a:off x="0" y="1437876"/>
          <a:ext cx="6364224" cy="1272960"/>
        </a:xfrm>
        <a:prstGeom prst="round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Regulatory Compliance: Adhering to financial regulations.</a:t>
          </a:r>
        </a:p>
      </dsp:txBody>
      <dsp:txXfrm>
        <a:off x="62141" y="1500017"/>
        <a:ext cx="6239942" cy="1148678"/>
      </dsp:txXfrm>
    </dsp:sp>
    <dsp:sp modelId="{3BB5F238-35C8-43D6-9105-DB97D0C253D6}">
      <dsp:nvSpPr>
        <dsp:cNvPr id="0" name=""/>
        <dsp:cNvSpPr/>
      </dsp:nvSpPr>
      <dsp:spPr>
        <a:xfrm>
          <a:off x="0" y="2802996"/>
          <a:ext cx="6364224" cy="1272960"/>
        </a:xfrm>
        <a:prstGeom prst="round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Balancing Risk and Return: Optimizing portfolio performance.</a:t>
          </a:r>
        </a:p>
      </dsp:txBody>
      <dsp:txXfrm>
        <a:off x="62141" y="2865137"/>
        <a:ext cx="6239942" cy="1148678"/>
      </dsp:txXfrm>
    </dsp:sp>
    <dsp:sp modelId="{6F7377CE-023D-4505-9B06-A34EFC85AF3C}">
      <dsp:nvSpPr>
        <dsp:cNvPr id="0" name=""/>
        <dsp:cNvSpPr/>
      </dsp:nvSpPr>
      <dsp:spPr>
        <a:xfrm>
          <a:off x="0" y="4168116"/>
          <a:ext cx="6364224" cy="127296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Technological Adaptation: Keeping up with advancements.</a:t>
          </a:r>
        </a:p>
      </dsp:txBody>
      <dsp:txXfrm>
        <a:off x="62141" y="4230257"/>
        <a:ext cx="6239942" cy="11486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9BC2AE-5B83-454C-844B-2A82897A3867}">
      <dsp:nvSpPr>
        <dsp:cNvPr id="0" name=""/>
        <dsp:cNvSpPr/>
      </dsp:nvSpPr>
      <dsp:spPr>
        <a:xfrm>
          <a:off x="0" y="380015"/>
          <a:ext cx="6364224" cy="151164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Wealth management requires expertise and adaptability.</a:t>
          </a:r>
        </a:p>
      </dsp:txBody>
      <dsp:txXfrm>
        <a:off x="73792" y="453807"/>
        <a:ext cx="6216640" cy="1364056"/>
      </dsp:txXfrm>
    </dsp:sp>
    <dsp:sp modelId="{958EAE1D-D219-4615-B050-35CFE2CDF7C2}">
      <dsp:nvSpPr>
        <dsp:cNvPr id="0" name=""/>
        <dsp:cNvSpPr/>
      </dsp:nvSpPr>
      <dsp:spPr>
        <a:xfrm>
          <a:off x="0" y="2001096"/>
          <a:ext cx="6364224" cy="151164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Focus on aligning strategies with client needs.</a:t>
          </a:r>
        </a:p>
      </dsp:txBody>
      <dsp:txXfrm>
        <a:off x="73792" y="2074888"/>
        <a:ext cx="6216640" cy="1364056"/>
      </dsp:txXfrm>
    </dsp:sp>
    <dsp:sp modelId="{678E08FF-05F7-45C1-BCD8-E14FADDB3A18}">
      <dsp:nvSpPr>
        <dsp:cNvPr id="0" name=""/>
        <dsp:cNvSpPr/>
      </dsp:nvSpPr>
      <dsp:spPr>
        <a:xfrm>
          <a:off x="0" y="3622176"/>
          <a:ext cx="6364224" cy="151164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Goal: Ensure long-term financial security and success.</a:t>
          </a:r>
        </a:p>
      </dsp:txBody>
      <dsp:txXfrm>
        <a:off x="73792" y="3695968"/>
        <a:ext cx="6216640" cy="13640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221226" y="1367549"/>
            <a:ext cx="6586959" cy="1525670"/>
          </a:xfrm>
        </p:spPr>
        <p:txBody>
          <a:bodyPr>
            <a:normAutofit/>
          </a:bodyPr>
          <a:lstStyle/>
          <a:p>
            <a:pPr>
              <a:lnSpc>
                <a:spcPct val="90000"/>
              </a:lnSpc>
            </a:pPr>
            <a:r>
              <a:rPr lang="en-US" sz="3200" b="1" dirty="0"/>
              <a:t>Overview of Wealth Management </a:t>
            </a:r>
            <a:br>
              <a:rPr lang="en-US" sz="3200" b="1" dirty="0"/>
            </a:br>
            <a:r>
              <a:rPr lang="en-US" sz="3200" b="1" dirty="0"/>
              <a:t>and Investment</a:t>
            </a:r>
          </a:p>
        </p:txBody>
      </p:sp>
      <p:sp>
        <p:nvSpPr>
          <p:cNvPr id="17" name="Freeform: Shape 16">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87012" y="3964781"/>
            <a:ext cx="5393361" cy="958769"/>
          </a:xfrm>
        </p:spPr>
        <p:txBody>
          <a:bodyPr>
            <a:normAutofit lnSpcReduction="10000"/>
          </a:bodyPr>
          <a:lstStyle/>
          <a:p>
            <a:pPr marL="0" indent="0" algn="ctr">
              <a:buNone/>
            </a:pPr>
            <a:r>
              <a:rPr lang="en-US" sz="2800" b="1" dirty="0"/>
              <a:t>Dr. Manish Dadhich</a:t>
            </a:r>
          </a:p>
          <a:p>
            <a:pPr marL="0" indent="0" algn="ctr">
              <a:buNone/>
            </a:pPr>
            <a:r>
              <a:rPr lang="en-US" sz="2800" b="1" dirty="0"/>
              <a:t>Associate Professor</a:t>
            </a:r>
          </a:p>
          <a:p>
            <a:pPr marL="0" indent="0" algn="ctr">
              <a:buNone/>
            </a:pPr>
            <a:endParaRPr lang="en-US" sz="2800" b="1" dirty="0"/>
          </a:p>
        </p:txBody>
      </p:sp>
      <p:sp>
        <p:nvSpPr>
          <p:cNvPr id="19" name="Oval 18">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Money">
            <a:extLst>
              <a:ext uri="{FF2B5EF4-FFF2-40B4-BE49-F238E27FC236}">
                <a16:creationId xmlns:a16="http://schemas.microsoft.com/office/drawing/2014/main" id="{F5217035-9234-C08F-B38E-AFB3866548A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1" name="Freeform: Shape 20">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3" name="Straight Connector 22">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5" name="Freeform: Shape 24">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F8CACB-895A-4198-F8C1-24ED81F7E6A1}"/>
              </a:ext>
            </a:extLst>
          </p:cNvPr>
          <p:cNvSpPr>
            <a:spLocks noGrp="1"/>
          </p:cNvSpPr>
          <p:nvPr>
            <p:ph idx="1"/>
          </p:nvPr>
        </p:nvSpPr>
        <p:spPr>
          <a:xfrm>
            <a:off x="609600" y="1238865"/>
            <a:ext cx="10972800" cy="4887299"/>
          </a:xfrm>
        </p:spPr>
        <p:txBody>
          <a:bodyPr>
            <a:normAutofit fontScale="92500" lnSpcReduction="20000"/>
          </a:bodyPr>
          <a:lstStyle/>
          <a:p>
            <a:pPr marL="0" indent="0" algn="just">
              <a:buNone/>
            </a:pPr>
            <a:r>
              <a:rPr lang="en-US" b="1" dirty="0"/>
              <a:t>3. Risk Management- </a:t>
            </a:r>
            <a:r>
              <a:rPr lang="en-US" dirty="0"/>
              <a:t>Risk management protects against unforeseen events that could jeopardize financial security, such as illness, disability, or market downturns. This involves assessing potential risks and using tools like insurance (life, health, property) and hedging strategies (options, futures) to safeguard assets and income streams. </a:t>
            </a:r>
          </a:p>
          <a:p>
            <a:pPr marL="0" indent="0" algn="just">
              <a:buNone/>
            </a:pPr>
            <a:r>
              <a:rPr lang="en-US" b="1" dirty="0"/>
              <a:t>4. Retirement Planning- </a:t>
            </a:r>
            <a:r>
              <a:rPr lang="en-US" dirty="0"/>
              <a:t>Retirement planning focuses on ensuring financial independence in later years. It includes estimating retirement income needs, determining savings requirements, and selecting appropriate investment vehicles. Wealth managers also guide clients on when to start Social Security, how to manage healthcare costs, and how to withdraw assets efficiently during retirement.</a:t>
            </a:r>
          </a:p>
        </p:txBody>
      </p:sp>
      <p:sp>
        <p:nvSpPr>
          <p:cNvPr id="4" name="TextBox 3">
            <a:extLst>
              <a:ext uri="{FF2B5EF4-FFF2-40B4-BE49-F238E27FC236}">
                <a16:creationId xmlns:a16="http://schemas.microsoft.com/office/drawing/2014/main" id="{081E73CC-5B6A-2607-FAE1-C34E7BE4D553}"/>
              </a:ext>
            </a:extLst>
          </p:cNvPr>
          <p:cNvSpPr txBox="1"/>
          <p:nvPr/>
        </p:nvSpPr>
        <p:spPr>
          <a:xfrm>
            <a:off x="910713" y="406437"/>
            <a:ext cx="6098458" cy="400110"/>
          </a:xfrm>
          <a:prstGeom prst="rect">
            <a:avLst/>
          </a:prstGeom>
          <a:noFill/>
        </p:spPr>
        <p:txBody>
          <a:bodyPr wrap="square">
            <a:spAutoFit/>
          </a:bodyPr>
          <a:lstStyle/>
          <a:p>
            <a:r>
              <a:rPr lang="en-US" sz="2000" b="1" dirty="0"/>
              <a:t>Components of Wealth Management (Cont’d)</a:t>
            </a:r>
            <a:endParaRPr lang="en-US" sz="2000" dirty="0"/>
          </a:p>
        </p:txBody>
      </p:sp>
    </p:spTree>
    <p:extLst>
      <p:ext uri="{BB962C8B-B14F-4D97-AF65-F5344CB8AC3E}">
        <p14:creationId xmlns:p14="http://schemas.microsoft.com/office/powerpoint/2010/main" val="1556197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B3036C-2547-0216-35CC-0E1A1B9B2520}"/>
              </a:ext>
            </a:extLst>
          </p:cNvPr>
          <p:cNvSpPr>
            <a:spLocks noGrp="1"/>
          </p:cNvSpPr>
          <p:nvPr>
            <p:ph idx="1"/>
          </p:nvPr>
        </p:nvSpPr>
        <p:spPr/>
        <p:txBody>
          <a:bodyPr/>
          <a:lstStyle/>
          <a:p>
            <a:pPr marL="0" indent="0" algn="just">
              <a:buNone/>
            </a:pPr>
            <a:r>
              <a:rPr lang="en-US" b="1" dirty="0"/>
              <a:t>5. Philanthropic Planning- </a:t>
            </a:r>
            <a:r>
              <a:rPr lang="en-US" dirty="0"/>
              <a:t>For clients interested in giving back, philanthropic planning helps incorporate charitable goals into the overall financial plan. </a:t>
            </a:r>
          </a:p>
          <a:p>
            <a:pPr marL="0" indent="0" algn="just">
              <a:buNone/>
            </a:pPr>
            <a:r>
              <a:rPr lang="en-US" dirty="0"/>
              <a:t>This involves setting up charitable trusts, donor-advised funds, or other mechanisms to maximize the impact of giving while taking advantage of tax benefits. Philanthropy becomes a key aspect of leaving a legacy aligned with personal values.</a:t>
            </a:r>
          </a:p>
        </p:txBody>
      </p:sp>
      <p:sp>
        <p:nvSpPr>
          <p:cNvPr id="2" name="TextBox 1">
            <a:extLst>
              <a:ext uri="{FF2B5EF4-FFF2-40B4-BE49-F238E27FC236}">
                <a16:creationId xmlns:a16="http://schemas.microsoft.com/office/drawing/2014/main" id="{B11939C7-5189-51D1-53DF-09026C72FC5F}"/>
              </a:ext>
            </a:extLst>
          </p:cNvPr>
          <p:cNvSpPr txBox="1"/>
          <p:nvPr/>
        </p:nvSpPr>
        <p:spPr>
          <a:xfrm>
            <a:off x="910713" y="406437"/>
            <a:ext cx="6098458" cy="400110"/>
          </a:xfrm>
          <a:prstGeom prst="rect">
            <a:avLst/>
          </a:prstGeom>
          <a:noFill/>
        </p:spPr>
        <p:txBody>
          <a:bodyPr wrap="square">
            <a:spAutoFit/>
          </a:bodyPr>
          <a:lstStyle/>
          <a:p>
            <a:r>
              <a:rPr lang="en-US" sz="2000" b="1" dirty="0"/>
              <a:t>Components of Wealth Management (Cont’d)</a:t>
            </a:r>
            <a:endParaRPr lang="en-US" sz="2000" dirty="0"/>
          </a:p>
        </p:txBody>
      </p:sp>
    </p:spTree>
    <p:extLst>
      <p:ext uri="{BB962C8B-B14F-4D97-AF65-F5344CB8AC3E}">
        <p14:creationId xmlns:p14="http://schemas.microsoft.com/office/powerpoint/2010/main" val="2445314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838200" y="643467"/>
            <a:ext cx="2951205" cy="5571066"/>
          </a:xfrm>
        </p:spPr>
        <p:txBody>
          <a:bodyPr>
            <a:normAutofit/>
          </a:bodyPr>
          <a:lstStyle/>
          <a:p>
            <a:r>
              <a:rPr lang="en-US">
                <a:solidFill>
                  <a:srgbClr val="FFFFFF"/>
                </a:solidFill>
              </a:rPr>
              <a:t>Investment Basics</a:t>
            </a:r>
          </a:p>
        </p:txBody>
      </p:sp>
      <p:graphicFrame>
        <p:nvGraphicFramePr>
          <p:cNvPr id="5" name="Content Placeholder 2">
            <a:extLst>
              <a:ext uri="{FF2B5EF4-FFF2-40B4-BE49-F238E27FC236}">
                <a16:creationId xmlns:a16="http://schemas.microsoft.com/office/drawing/2014/main" id="{EE5441E7-2A52-D328-9BEC-EF3B299F1A48}"/>
              </a:ext>
            </a:extLst>
          </p:cNvPr>
          <p:cNvGraphicFramePr>
            <a:graphicFrameLocks noGrp="1"/>
          </p:cNvGraphicFramePr>
          <p:nvPr>
            <p:ph idx="1"/>
            <p:extLst>
              <p:ext uri="{D42A27DB-BD31-4B8C-83A1-F6EECF244321}">
                <p14:modId xmlns:p14="http://schemas.microsoft.com/office/powerpoint/2010/main" val="405449909"/>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3631" y="809898"/>
            <a:ext cx="10173010" cy="1554480"/>
          </a:xfrm>
        </p:spPr>
        <p:txBody>
          <a:bodyPr anchor="ctr">
            <a:normAutofit/>
          </a:bodyPr>
          <a:lstStyle/>
          <a:p>
            <a:r>
              <a:rPr lang="en-US" sz="4800"/>
              <a:t>Role of a Wealth Manager</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BE5E982-B83B-A7B3-1495-F2B640932D26}"/>
              </a:ext>
            </a:extLst>
          </p:cNvPr>
          <p:cNvGraphicFramePr>
            <a:graphicFrameLocks noGrp="1"/>
          </p:cNvGraphicFramePr>
          <p:nvPr>
            <p:ph idx="1"/>
            <p:extLst>
              <p:ext uri="{D42A27DB-BD31-4B8C-83A1-F6EECF244321}">
                <p14:modId xmlns:p14="http://schemas.microsoft.com/office/powerpoint/2010/main" val="1602824846"/>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dirty="0"/>
              <a:t>Wealth Management Process</a:t>
            </a:r>
          </a:p>
        </p:txBody>
      </p:sp>
      <p:sp>
        <p:nvSpPr>
          <p:cNvPr id="48"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2">
            <a:extLst>
              <a:ext uri="{FF2B5EF4-FFF2-40B4-BE49-F238E27FC236}">
                <a16:creationId xmlns:a16="http://schemas.microsoft.com/office/drawing/2014/main" id="{5D1B9A7D-4C8D-1745-BA42-4570E7DEA5A4}"/>
              </a:ext>
            </a:extLst>
          </p:cNvPr>
          <p:cNvGraphicFramePr>
            <a:graphicFrameLocks noGrp="1"/>
          </p:cNvGraphicFramePr>
          <p:nvPr>
            <p:ph idx="1"/>
            <p:extLst>
              <p:ext uri="{D42A27DB-BD31-4B8C-83A1-F6EECF244321}">
                <p14:modId xmlns:p14="http://schemas.microsoft.com/office/powerpoint/2010/main" val="2246906252"/>
              </p:ext>
            </p:extLst>
          </p:nvPr>
        </p:nvGraphicFramePr>
        <p:xfrm>
          <a:off x="449825" y="1865313"/>
          <a:ext cx="11260394" cy="4311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a:t>Ethics in Wealth Management</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7652729-4FC3-BE55-3008-6A05ED98DACA}"/>
              </a:ext>
            </a:extLst>
          </p:cNvPr>
          <p:cNvGraphicFramePr>
            <a:graphicFrameLocks noGrp="1"/>
          </p:cNvGraphicFramePr>
          <p:nvPr>
            <p:ph idx="1"/>
            <p:extLst>
              <p:ext uri="{D42A27DB-BD31-4B8C-83A1-F6EECF244321}">
                <p14:modId xmlns:p14="http://schemas.microsoft.com/office/powerpoint/2010/main" val="1954575769"/>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a:t>Current Trends in Wealth Management</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FEBA56B6-26DC-1397-64AD-A1A3E159FDC5}"/>
              </a:ext>
            </a:extLst>
          </p:cNvPr>
          <p:cNvGraphicFramePr>
            <a:graphicFrameLocks noGrp="1"/>
          </p:cNvGraphicFramePr>
          <p:nvPr>
            <p:ph idx="1"/>
            <p:extLst>
              <p:ext uri="{D42A27DB-BD31-4B8C-83A1-F6EECF244321}">
                <p14:modId xmlns:p14="http://schemas.microsoft.com/office/powerpoint/2010/main" val="1496464291"/>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a:t>Challenges in Wealth Management</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DD83B4F-11FE-659D-A30C-271C097D1522}"/>
              </a:ext>
            </a:extLst>
          </p:cNvPr>
          <p:cNvGraphicFramePr>
            <a:graphicFrameLocks noGrp="1"/>
          </p:cNvGraphicFramePr>
          <p:nvPr>
            <p:ph idx="1"/>
            <p:extLst>
              <p:ext uri="{D42A27DB-BD31-4B8C-83A1-F6EECF244321}">
                <p14:modId xmlns:p14="http://schemas.microsoft.com/office/powerpoint/2010/main" val="400893064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1792" y="1161288"/>
            <a:ext cx="3602736" cy="4526280"/>
          </a:xfrm>
        </p:spPr>
        <p:txBody>
          <a:bodyPr>
            <a:normAutofit/>
          </a:bodyPr>
          <a:lstStyle/>
          <a:p>
            <a:r>
              <a:rPr lang="en-US" sz="4000"/>
              <a:t>Conclusion</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9F22842-E04F-57C8-D12D-982BBA9A91BB}"/>
              </a:ext>
            </a:extLst>
          </p:cNvPr>
          <p:cNvGraphicFramePr>
            <a:graphicFrameLocks noGrp="1"/>
          </p:cNvGraphicFramePr>
          <p:nvPr>
            <p:ph idx="1"/>
            <p:extLst>
              <p:ext uri="{D42A27DB-BD31-4B8C-83A1-F6EECF244321}">
                <p14:modId xmlns:p14="http://schemas.microsoft.com/office/powerpoint/2010/main" val="1055616415"/>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2CC4D-CF77-066D-0986-7FF8F26509F1}"/>
              </a:ext>
            </a:extLst>
          </p:cNvPr>
          <p:cNvSpPr>
            <a:spLocks noGrp="1"/>
          </p:cNvSpPr>
          <p:nvPr>
            <p:ph type="title"/>
          </p:nvPr>
        </p:nvSpPr>
        <p:spPr/>
        <p:txBody>
          <a:bodyPr>
            <a:normAutofit/>
          </a:bodyPr>
          <a:lstStyle/>
          <a:p>
            <a:r>
              <a:rPr lang="en-US" sz="3600" dirty="0"/>
              <a:t>Question 1</a:t>
            </a:r>
          </a:p>
        </p:txBody>
      </p:sp>
      <p:sp>
        <p:nvSpPr>
          <p:cNvPr id="3" name="Content Placeholder 2">
            <a:extLst>
              <a:ext uri="{FF2B5EF4-FFF2-40B4-BE49-F238E27FC236}">
                <a16:creationId xmlns:a16="http://schemas.microsoft.com/office/drawing/2014/main" id="{B756ED11-7252-2043-76F3-7026BFCA832E}"/>
              </a:ext>
            </a:extLst>
          </p:cNvPr>
          <p:cNvSpPr>
            <a:spLocks noGrp="1"/>
          </p:cNvSpPr>
          <p:nvPr>
            <p:ph idx="1"/>
          </p:nvPr>
        </p:nvSpPr>
        <p:spPr>
          <a:xfrm>
            <a:off x="609600" y="1417639"/>
            <a:ext cx="10972800" cy="4708526"/>
          </a:xfrm>
        </p:spPr>
        <p:txBody>
          <a:bodyPr>
            <a:normAutofit fontScale="92500" lnSpcReduction="20000"/>
          </a:bodyPr>
          <a:lstStyle/>
          <a:p>
            <a:pPr>
              <a:buFont typeface="Arial" panose="020B0604020202020204" pitchFamily="34" charset="0"/>
              <a:buChar char="•"/>
            </a:pPr>
            <a:r>
              <a:rPr lang="en-US" b="1" dirty="0"/>
              <a:t>Assertion (A):</a:t>
            </a:r>
            <a:r>
              <a:rPr lang="en-US" dirty="0"/>
              <a:t> Wealth management involves financial planning, tax services, and estate planning.</a:t>
            </a:r>
            <a:br>
              <a:rPr lang="en-US" dirty="0"/>
            </a:br>
            <a:r>
              <a:rPr lang="en-US" b="1" dirty="0"/>
              <a:t>Reason (R):</a:t>
            </a:r>
            <a:r>
              <a:rPr lang="en-US" dirty="0"/>
              <a:t> Wealth management aims to provide personalized solutions to achieve long-term financial goals.</a:t>
            </a:r>
            <a:br>
              <a:rPr lang="en-US" dirty="0"/>
            </a:br>
            <a:r>
              <a:rPr lang="en-US" b="1" dirty="0"/>
              <a:t>Options:</a:t>
            </a:r>
          </a:p>
          <a:p>
            <a:pPr>
              <a:buFont typeface="Arial" panose="020B0604020202020204" pitchFamily="34" charset="0"/>
              <a:buChar char="•"/>
            </a:pP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423262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US" sz="4100">
                <a:solidFill>
                  <a:srgbClr val="FFFFFF"/>
                </a:solidFill>
              </a:rPr>
              <a:t>Introduction to Wealth Management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pPr algn="just"/>
            <a:r>
              <a:rPr lang="en-US" dirty="0"/>
              <a:t>Wealth management is a comprehensive and integrated approach to managing an individual’s financial life. </a:t>
            </a:r>
          </a:p>
          <a:p>
            <a:pPr algn="just"/>
            <a:r>
              <a:rPr lang="en-US" dirty="0"/>
              <a:t>It combines financial planning, investment management, tax strategies, estate planning, and risk management to create a cohesive plan tailored to the client’s goals and needs.</a:t>
            </a:r>
          </a:p>
          <a:p>
            <a:pPr algn="just"/>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DD74D-5483-17F4-B5AC-F97AEE5DDF5C}"/>
              </a:ext>
            </a:extLst>
          </p:cNvPr>
          <p:cNvSpPr>
            <a:spLocks noGrp="1"/>
          </p:cNvSpPr>
          <p:nvPr>
            <p:ph type="title"/>
          </p:nvPr>
        </p:nvSpPr>
        <p:spPr/>
        <p:txBody>
          <a:bodyPr>
            <a:normAutofit/>
          </a:bodyPr>
          <a:lstStyle/>
          <a:p>
            <a:r>
              <a:rPr lang="en-US" sz="3600" dirty="0"/>
              <a:t>Question 2</a:t>
            </a:r>
          </a:p>
        </p:txBody>
      </p:sp>
      <p:sp>
        <p:nvSpPr>
          <p:cNvPr id="3" name="Content Placeholder 2">
            <a:extLst>
              <a:ext uri="{FF2B5EF4-FFF2-40B4-BE49-F238E27FC236}">
                <a16:creationId xmlns:a16="http://schemas.microsoft.com/office/drawing/2014/main" id="{8E8A1038-8E34-D4E6-B3A8-5132598822AE}"/>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b="1" dirty="0"/>
              <a:t>Assertion (A):</a:t>
            </a:r>
            <a:r>
              <a:rPr lang="en-US" dirty="0"/>
              <a:t> Investment management focuses on creating and maintaining an investment portfolio.</a:t>
            </a:r>
            <a:br>
              <a:rPr lang="en-US" dirty="0"/>
            </a:br>
            <a:r>
              <a:rPr lang="en-US" b="1" dirty="0"/>
              <a:t>Reason (R):</a:t>
            </a:r>
            <a:r>
              <a:rPr lang="en-US" dirty="0"/>
              <a:t> Investment management is a standalone process and does not contribute to wealth management.</a:t>
            </a:r>
            <a:br>
              <a:rPr lang="en-US" dirty="0"/>
            </a:br>
            <a:r>
              <a:rPr lang="en-US" b="1" dirty="0"/>
              <a:t>Options:</a:t>
            </a:r>
          </a:p>
          <a:p>
            <a:pPr>
              <a:buFont typeface="Arial" panose="020B0604020202020204" pitchFamily="34" charset="0"/>
              <a:buChar char="•"/>
            </a:pP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(c)</a:t>
            </a:r>
            <a:r>
              <a:rPr lang="en-US" dirty="0"/>
              <a:t> A is true, but R is false.</a:t>
            </a:r>
          </a:p>
          <a:p>
            <a:endParaRPr lang="en-US" dirty="0"/>
          </a:p>
        </p:txBody>
      </p:sp>
    </p:spTree>
    <p:extLst>
      <p:ext uri="{BB962C8B-B14F-4D97-AF65-F5344CB8AC3E}">
        <p14:creationId xmlns:p14="http://schemas.microsoft.com/office/powerpoint/2010/main" val="329865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91EF6-2249-CF15-18FD-A95B86F3E198}"/>
              </a:ext>
            </a:extLst>
          </p:cNvPr>
          <p:cNvSpPr>
            <a:spLocks noGrp="1"/>
          </p:cNvSpPr>
          <p:nvPr>
            <p:ph type="title"/>
          </p:nvPr>
        </p:nvSpPr>
        <p:spPr/>
        <p:txBody>
          <a:bodyPr>
            <a:normAutofit/>
          </a:bodyPr>
          <a:lstStyle/>
          <a:p>
            <a:r>
              <a:rPr lang="en-US" sz="3200" dirty="0"/>
              <a:t>Question 4</a:t>
            </a:r>
          </a:p>
        </p:txBody>
      </p:sp>
      <p:sp>
        <p:nvSpPr>
          <p:cNvPr id="3" name="Content Placeholder 2">
            <a:extLst>
              <a:ext uri="{FF2B5EF4-FFF2-40B4-BE49-F238E27FC236}">
                <a16:creationId xmlns:a16="http://schemas.microsoft.com/office/drawing/2014/main" id="{8DDD088C-1CEA-64B6-2121-84BBE38D41E7}"/>
              </a:ext>
            </a:extLst>
          </p:cNvPr>
          <p:cNvSpPr>
            <a:spLocks noGrp="1"/>
          </p:cNvSpPr>
          <p:nvPr>
            <p:ph idx="1"/>
          </p:nvPr>
        </p:nvSpPr>
        <p:spPr>
          <a:xfrm>
            <a:off x="609600" y="1417639"/>
            <a:ext cx="10972800" cy="4708526"/>
          </a:xfrm>
        </p:spPr>
        <p:txBody>
          <a:bodyPr>
            <a:normAutofit fontScale="92500" lnSpcReduction="10000"/>
          </a:bodyPr>
          <a:lstStyle/>
          <a:p>
            <a:pPr>
              <a:buFont typeface="Arial" panose="020B0604020202020204" pitchFamily="34" charset="0"/>
              <a:buChar char="•"/>
            </a:pPr>
            <a:r>
              <a:rPr lang="en-US" b="1" dirty="0"/>
              <a:t>Assertion (A):</a:t>
            </a:r>
            <a:r>
              <a:rPr lang="en-US" dirty="0"/>
              <a:t> Time horizon is crucial in investment planning.</a:t>
            </a:r>
            <a:br>
              <a:rPr lang="en-US" dirty="0"/>
            </a:br>
            <a:r>
              <a:rPr lang="en-US" b="1" dirty="0"/>
              <a:t>Reason (R):</a:t>
            </a:r>
            <a:r>
              <a:rPr lang="en-US" dirty="0"/>
              <a:t> Longer time horizons allow for higher risk-taking due to potential market recovery over time.</a:t>
            </a:r>
            <a:br>
              <a:rPr lang="en-US" dirty="0"/>
            </a:br>
            <a:r>
              <a:rPr lang="en-US" b="1" dirty="0"/>
              <a:t>Options:</a:t>
            </a:r>
          </a:p>
          <a:p>
            <a:pPr>
              <a:buFont typeface="Arial" panose="020B0604020202020204" pitchFamily="34" charset="0"/>
              <a:buChar char="•"/>
            </a:pP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422532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65282-FA59-014C-6628-A2FC348CF4B4}"/>
              </a:ext>
            </a:extLst>
          </p:cNvPr>
          <p:cNvSpPr>
            <a:spLocks noGrp="1"/>
          </p:cNvSpPr>
          <p:nvPr>
            <p:ph type="title"/>
          </p:nvPr>
        </p:nvSpPr>
        <p:spPr/>
        <p:txBody>
          <a:bodyPr>
            <a:normAutofit/>
          </a:bodyPr>
          <a:lstStyle/>
          <a:p>
            <a:r>
              <a:rPr lang="en-US" sz="3200" dirty="0"/>
              <a:t>Question 5</a:t>
            </a:r>
          </a:p>
        </p:txBody>
      </p:sp>
      <p:sp>
        <p:nvSpPr>
          <p:cNvPr id="3" name="Content Placeholder 2">
            <a:extLst>
              <a:ext uri="{FF2B5EF4-FFF2-40B4-BE49-F238E27FC236}">
                <a16:creationId xmlns:a16="http://schemas.microsoft.com/office/drawing/2014/main" id="{F8C758D5-F05F-72C4-A990-7863F549F995}"/>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US" b="1" dirty="0"/>
              <a:t>Assertion (A):</a:t>
            </a:r>
            <a:r>
              <a:rPr lang="en-US" dirty="0"/>
              <a:t> Tax efficiency is an essential component of investment planning.</a:t>
            </a:r>
            <a:br>
              <a:rPr lang="en-US" dirty="0"/>
            </a:br>
            <a:r>
              <a:rPr lang="en-US" b="1" dirty="0"/>
              <a:t>Reason (R):</a:t>
            </a:r>
            <a:r>
              <a:rPr lang="en-US" dirty="0"/>
              <a:t> Tax-efficient investments can enhance net returns and reduce liabilities.</a:t>
            </a:r>
            <a:br>
              <a:rPr lang="en-US" dirty="0"/>
            </a:br>
            <a:r>
              <a:rPr lang="en-US" b="1" dirty="0"/>
              <a:t>Options:</a:t>
            </a:r>
          </a:p>
          <a:p>
            <a:pPr>
              <a:buFont typeface="Arial" panose="020B0604020202020204" pitchFamily="34" charset="0"/>
              <a:buChar char="•"/>
            </a:pP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362816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FA8B20-784D-F7BA-7D29-A4F155BC32C1}"/>
              </a:ext>
            </a:extLst>
          </p:cNvPr>
          <p:cNvSpPr>
            <a:spLocks noGrp="1"/>
          </p:cNvSpPr>
          <p:nvPr>
            <p:ph idx="1"/>
          </p:nvPr>
        </p:nvSpPr>
        <p:spPr>
          <a:xfrm>
            <a:off x="4447308" y="591344"/>
            <a:ext cx="6906491" cy="5585619"/>
          </a:xfrm>
        </p:spPr>
        <p:txBody>
          <a:bodyPr anchor="ctr">
            <a:normAutofit/>
          </a:bodyPr>
          <a:lstStyle/>
          <a:p>
            <a:pPr marL="0" indent="0" algn="ctr">
              <a:buNone/>
            </a:pPr>
            <a:r>
              <a:rPr lang="en-US" sz="4800" dirty="0"/>
              <a:t>Thank You</a:t>
            </a:r>
          </a:p>
        </p:txBody>
      </p:sp>
    </p:spTree>
    <p:extLst>
      <p:ext uri="{BB962C8B-B14F-4D97-AF65-F5344CB8AC3E}">
        <p14:creationId xmlns:p14="http://schemas.microsoft.com/office/powerpoint/2010/main" val="1501256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46D7D-C558-3F02-CD40-296BB531A5BD}"/>
              </a:ext>
            </a:extLst>
          </p:cNvPr>
          <p:cNvSpPr>
            <a:spLocks noGrp="1"/>
          </p:cNvSpPr>
          <p:nvPr>
            <p:ph type="title"/>
          </p:nvPr>
        </p:nvSpPr>
        <p:spPr/>
        <p:txBody>
          <a:bodyPr>
            <a:normAutofit/>
          </a:bodyPr>
          <a:lstStyle/>
          <a:p>
            <a:r>
              <a:rPr lang="en-US" sz="3600" b="1" dirty="0"/>
              <a:t>Objectives of Wealth Management</a:t>
            </a:r>
          </a:p>
        </p:txBody>
      </p:sp>
      <p:sp>
        <p:nvSpPr>
          <p:cNvPr id="3" name="Content Placeholder 2">
            <a:extLst>
              <a:ext uri="{FF2B5EF4-FFF2-40B4-BE49-F238E27FC236}">
                <a16:creationId xmlns:a16="http://schemas.microsoft.com/office/drawing/2014/main" id="{7F211266-AE20-239E-7D9B-E91FC2E2A3E5}"/>
              </a:ext>
            </a:extLst>
          </p:cNvPr>
          <p:cNvSpPr>
            <a:spLocks noGrp="1"/>
          </p:cNvSpPr>
          <p:nvPr>
            <p:ph idx="1"/>
          </p:nvPr>
        </p:nvSpPr>
        <p:spPr>
          <a:xfrm>
            <a:off x="609600" y="1417639"/>
            <a:ext cx="10972800" cy="4708526"/>
          </a:xfrm>
        </p:spPr>
        <p:txBody>
          <a:bodyPr>
            <a:normAutofit fontScale="92500" lnSpcReduction="10000"/>
          </a:bodyPr>
          <a:lstStyle/>
          <a:p>
            <a:pPr marL="0" indent="0" algn="just">
              <a:buNone/>
            </a:pPr>
            <a:r>
              <a:rPr lang="en-US" b="1" dirty="0"/>
              <a:t>1. Wealth Preservation- </a:t>
            </a:r>
            <a:r>
              <a:rPr lang="en-US" dirty="0"/>
              <a:t>Wealth management focuses on protecting existing assets from potential risks such as market volatility, inflation, and economic downturns. By implementing risk management strategies, including insurance and diversification, clients can ensure their wealth remains intact, even during uncertain times.</a:t>
            </a:r>
          </a:p>
          <a:p>
            <a:pPr marL="0" indent="0" algn="just">
              <a:buNone/>
            </a:pPr>
            <a:r>
              <a:rPr lang="en-US" b="1" dirty="0"/>
              <a:t>2. Wealth Growth- </a:t>
            </a:r>
            <a:r>
              <a:rPr lang="en-US" dirty="0"/>
              <a:t>A key goal of wealth management is to grow wealth over time by implementing effective investment strategies. This involves selecting appropriate asset classes, rebalancing portfolios, and capitalizing on market opportunities, all while aligning with the client’s risk tolerance and financial goals.</a:t>
            </a:r>
          </a:p>
        </p:txBody>
      </p:sp>
    </p:spTree>
    <p:extLst>
      <p:ext uri="{BB962C8B-B14F-4D97-AF65-F5344CB8AC3E}">
        <p14:creationId xmlns:p14="http://schemas.microsoft.com/office/powerpoint/2010/main" val="1577444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B5A930-418A-491D-66FA-1B8D8DDAAE5C}"/>
              </a:ext>
            </a:extLst>
          </p:cNvPr>
          <p:cNvSpPr>
            <a:spLocks noGrp="1"/>
          </p:cNvSpPr>
          <p:nvPr>
            <p:ph idx="1"/>
          </p:nvPr>
        </p:nvSpPr>
        <p:spPr>
          <a:xfrm>
            <a:off x="609600" y="899653"/>
            <a:ext cx="10972800" cy="5226512"/>
          </a:xfrm>
        </p:spPr>
        <p:txBody>
          <a:bodyPr>
            <a:normAutofit/>
          </a:bodyPr>
          <a:lstStyle/>
          <a:p>
            <a:pPr marL="0" indent="0" algn="just">
              <a:buNone/>
            </a:pPr>
            <a:r>
              <a:rPr lang="en-US" b="1" dirty="0"/>
              <a:t>3. Tax Efficiency- </a:t>
            </a:r>
            <a:r>
              <a:rPr lang="en-US" dirty="0"/>
              <a:t>Wealth management seeks to minimize tax liabilities through strategic planning. By utilizing tax-advantaged accounts, timing income, and managing capital gains and losses effectively, clients can maximize after-tax returns and retain more of their wealth.</a:t>
            </a:r>
          </a:p>
          <a:p>
            <a:pPr marL="0" indent="0" algn="just">
              <a:buNone/>
            </a:pPr>
            <a:r>
              <a:rPr lang="en-US" b="1" dirty="0"/>
              <a:t>4. Risk Management- </a:t>
            </a:r>
            <a:r>
              <a:rPr lang="en-US" dirty="0"/>
              <a:t>Protecting wealth from unforeseen risks is a critical objective. Wealth managers identify potential risks, such as market downturns or life events, and implement measures like insurance and hedging strategies to mitigate these risks, ensuring financial stability.</a:t>
            </a:r>
          </a:p>
        </p:txBody>
      </p:sp>
    </p:spTree>
    <p:extLst>
      <p:ext uri="{BB962C8B-B14F-4D97-AF65-F5344CB8AC3E}">
        <p14:creationId xmlns:p14="http://schemas.microsoft.com/office/powerpoint/2010/main" val="2642697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1CB403-7354-6A62-3F05-76DA6ACB8E6D}"/>
              </a:ext>
            </a:extLst>
          </p:cNvPr>
          <p:cNvSpPr>
            <a:spLocks noGrp="1"/>
          </p:cNvSpPr>
          <p:nvPr>
            <p:ph idx="1"/>
          </p:nvPr>
        </p:nvSpPr>
        <p:spPr>
          <a:xfrm>
            <a:off x="609600" y="1209369"/>
            <a:ext cx="10972800" cy="4916796"/>
          </a:xfrm>
        </p:spPr>
        <p:txBody>
          <a:bodyPr>
            <a:normAutofit lnSpcReduction="10000"/>
          </a:bodyPr>
          <a:lstStyle/>
          <a:p>
            <a:pPr marL="0" indent="0" algn="just">
              <a:buNone/>
            </a:pPr>
            <a:r>
              <a:rPr lang="en-US" b="1" dirty="0"/>
              <a:t>5. Estate and Legacy Planning- </a:t>
            </a:r>
            <a:r>
              <a:rPr lang="en-US" dirty="0"/>
              <a:t>Wealth management ensures the smooth transfer of wealth to future generations while minimizing estate taxes and legal complications. Tools like wills, trusts, and power of attorney help clients leave a lasting legacy and secure the financial future of their beneficiaries.</a:t>
            </a:r>
          </a:p>
          <a:p>
            <a:pPr marL="0" indent="0" algn="just">
              <a:buNone/>
            </a:pPr>
            <a:r>
              <a:rPr lang="en-US" b="1" dirty="0"/>
              <a:t>6.Financial Goal Achievement- </a:t>
            </a:r>
            <a:r>
              <a:rPr lang="en-US" dirty="0"/>
              <a:t>Aligning financial strategies with personal and professional goals is central to wealth management. Whether saving for retirement, funding a child’s education, or purchasing a home, wealth management provides a clear roadmap to achieve these milestones efficiently.</a:t>
            </a:r>
          </a:p>
        </p:txBody>
      </p:sp>
    </p:spTree>
    <p:extLst>
      <p:ext uri="{BB962C8B-B14F-4D97-AF65-F5344CB8AC3E}">
        <p14:creationId xmlns:p14="http://schemas.microsoft.com/office/powerpoint/2010/main" val="1110684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A62BF4-6FFD-C144-726A-B4B0BC1FA470}"/>
              </a:ext>
            </a:extLst>
          </p:cNvPr>
          <p:cNvSpPr>
            <a:spLocks noGrp="1"/>
          </p:cNvSpPr>
          <p:nvPr>
            <p:ph idx="1"/>
          </p:nvPr>
        </p:nvSpPr>
        <p:spPr>
          <a:xfrm>
            <a:off x="609600" y="1238865"/>
            <a:ext cx="10972800" cy="4887299"/>
          </a:xfrm>
        </p:spPr>
        <p:txBody>
          <a:bodyPr>
            <a:normAutofit lnSpcReduction="10000"/>
          </a:bodyPr>
          <a:lstStyle/>
          <a:p>
            <a:pPr marL="0" indent="0" algn="just">
              <a:buNone/>
            </a:pPr>
            <a:r>
              <a:rPr lang="en-US" b="1" dirty="0"/>
              <a:t>7. Customization and Personalization- </a:t>
            </a:r>
            <a:r>
              <a:rPr lang="en-US" dirty="0"/>
              <a:t>Wealth management offers tailored financial solutions based on each client’s unique needs, preferences, and life circumstances. Personalized strategies help address specific goals, such as philanthropy, business expansion, or sustainable investing.</a:t>
            </a:r>
          </a:p>
          <a:p>
            <a:pPr marL="0" indent="0" algn="just">
              <a:buNone/>
            </a:pPr>
            <a:r>
              <a:rPr lang="en-US" dirty="0"/>
              <a:t>By providing expert guidance, ongoing monitoring, and proactive adjustments, wealth management offers clients a sense of security and confidence in their financial future. This reduces financial stress and allows clients to focus on their personal and professional aspirations.</a:t>
            </a:r>
          </a:p>
        </p:txBody>
      </p:sp>
    </p:spTree>
    <p:extLst>
      <p:ext uri="{BB962C8B-B14F-4D97-AF65-F5344CB8AC3E}">
        <p14:creationId xmlns:p14="http://schemas.microsoft.com/office/powerpoint/2010/main" val="181273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US" sz="4100">
                <a:solidFill>
                  <a:srgbClr val="FFFFFF"/>
                </a:solidFill>
              </a:rPr>
              <a:t>Components of Wealth Management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7514843" cy="5585619"/>
          </a:xfrm>
        </p:spPr>
        <p:txBody>
          <a:bodyPr anchor="ctr">
            <a:normAutofit/>
          </a:bodyPr>
          <a:lstStyle/>
          <a:p>
            <a:pPr algn="just"/>
            <a:r>
              <a:rPr lang="en-US" dirty="0"/>
              <a:t>Wealth management is a comprehensive and integrated approach to managing an individual’s financial life. </a:t>
            </a:r>
          </a:p>
          <a:p>
            <a:pPr algn="just"/>
            <a:r>
              <a:rPr lang="en-US" dirty="0"/>
              <a:t>It combines financial planning, investment management, tax strategies, estate planning, and risk management to create a cohesive plan tailored to the client’s goals and needs.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906A0-3D1A-669C-57A3-3183B9803A16}"/>
              </a:ext>
            </a:extLst>
          </p:cNvPr>
          <p:cNvSpPr>
            <a:spLocks noGrp="1"/>
          </p:cNvSpPr>
          <p:nvPr>
            <p:ph type="title"/>
          </p:nvPr>
        </p:nvSpPr>
        <p:spPr>
          <a:xfrm>
            <a:off x="1043631" y="809898"/>
            <a:ext cx="10173010" cy="1554480"/>
          </a:xfrm>
        </p:spPr>
        <p:txBody>
          <a:bodyPr anchor="ctr">
            <a:normAutofit/>
          </a:bodyPr>
          <a:lstStyle/>
          <a:p>
            <a:r>
              <a:rPr lang="en-US" sz="4800" b="1"/>
              <a:t>Components of Wealth Management</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AA964A5-913B-44B3-7899-97BB348151A6}"/>
              </a:ext>
            </a:extLst>
          </p:cNvPr>
          <p:cNvGraphicFramePr>
            <a:graphicFrameLocks noGrp="1"/>
          </p:cNvGraphicFramePr>
          <p:nvPr>
            <p:ph idx="1"/>
            <p:extLst>
              <p:ext uri="{D42A27DB-BD31-4B8C-83A1-F6EECF244321}">
                <p14:modId xmlns:p14="http://schemas.microsoft.com/office/powerpoint/2010/main" val="1602899324"/>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9150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FDC342-4AA8-A668-2EC9-10172BEF33AA}"/>
              </a:ext>
            </a:extLst>
          </p:cNvPr>
          <p:cNvSpPr>
            <a:spLocks noGrp="1"/>
          </p:cNvSpPr>
          <p:nvPr>
            <p:ph idx="1"/>
          </p:nvPr>
        </p:nvSpPr>
        <p:spPr>
          <a:xfrm>
            <a:off x="609600" y="988143"/>
            <a:ext cx="10972800" cy="5138022"/>
          </a:xfrm>
        </p:spPr>
        <p:txBody>
          <a:bodyPr>
            <a:normAutofit lnSpcReduction="10000"/>
          </a:bodyPr>
          <a:lstStyle/>
          <a:p>
            <a:pPr marL="0" indent="0" algn="just">
              <a:buNone/>
            </a:pPr>
            <a:r>
              <a:rPr lang="en-US" b="1" dirty="0"/>
              <a:t>1. Tax Planning- </a:t>
            </a:r>
            <a:r>
              <a:rPr lang="en-US" dirty="0"/>
              <a:t>Tax planning aims to minimize tax liabilities and enhance after-tax returns. This component involves utilizing tax-advantaged accounts, timing income and deductions effectively, and implementing strategies like tax-loss harvesting. Proper tax planning allows clients to keep more of their wealth and increase overall financial efficiency.</a:t>
            </a:r>
          </a:p>
          <a:p>
            <a:pPr marL="0" indent="0" algn="just">
              <a:buNone/>
            </a:pPr>
            <a:r>
              <a:rPr lang="en-US" b="1" dirty="0"/>
              <a:t>2. Estate Planning- </a:t>
            </a:r>
            <a:r>
              <a:rPr lang="en-US" dirty="0"/>
              <a:t>Estate planning ensures the efficient transfer of wealth to heirs or beneficiaries while minimizing taxes and avoiding legal complications. Tools such as wills, trusts, and powers of attorney are used to distribute assets according to the client’s wishes. </a:t>
            </a:r>
          </a:p>
        </p:txBody>
      </p:sp>
      <p:sp>
        <p:nvSpPr>
          <p:cNvPr id="4" name="TextBox 3">
            <a:extLst>
              <a:ext uri="{FF2B5EF4-FFF2-40B4-BE49-F238E27FC236}">
                <a16:creationId xmlns:a16="http://schemas.microsoft.com/office/drawing/2014/main" id="{36994394-90C9-E0A7-25FD-F602850B572D}"/>
              </a:ext>
            </a:extLst>
          </p:cNvPr>
          <p:cNvSpPr txBox="1"/>
          <p:nvPr/>
        </p:nvSpPr>
        <p:spPr>
          <a:xfrm>
            <a:off x="910713" y="406437"/>
            <a:ext cx="6098458" cy="400110"/>
          </a:xfrm>
          <a:prstGeom prst="rect">
            <a:avLst/>
          </a:prstGeom>
          <a:noFill/>
        </p:spPr>
        <p:txBody>
          <a:bodyPr wrap="square">
            <a:spAutoFit/>
          </a:bodyPr>
          <a:lstStyle/>
          <a:p>
            <a:r>
              <a:rPr lang="en-US" sz="2000" b="1" dirty="0"/>
              <a:t>Components of Wealth Management (Cont’d)</a:t>
            </a:r>
            <a:endParaRPr lang="en-US" sz="2000" dirty="0"/>
          </a:p>
        </p:txBody>
      </p:sp>
    </p:spTree>
    <p:extLst>
      <p:ext uri="{BB962C8B-B14F-4D97-AF65-F5344CB8AC3E}">
        <p14:creationId xmlns:p14="http://schemas.microsoft.com/office/powerpoint/2010/main" val="1624763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127</TotalTime>
  <Words>1573</Words>
  <Application>Microsoft Office PowerPoint</Application>
  <PresentationFormat>Widescreen</PresentationFormat>
  <Paragraphs>98</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Overview of Wealth Management  and Investment</vt:lpstr>
      <vt:lpstr>Introduction to Wealth Management</vt:lpstr>
      <vt:lpstr>Objectives of Wealth Management</vt:lpstr>
      <vt:lpstr>PowerPoint Presentation</vt:lpstr>
      <vt:lpstr>PowerPoint Presentation</vt:lpstr>
      <vt:lpstr>PowerPoint Presentation</vt:lpstr>
      <vt:lpstr>Components of Wealth Management</vt:lpstr>
      <vt:lpstr>Components of Wealth Management</vt:lpstr>
      <vt:lpstr>PowerPoint Presentation</vt:lpstr>
      <vt:lpstr>PowerPoint Presentation</vt:lpstr>
      <vt:lpstr>PowerPoint Presentation</vt:lpstr>
      <vt:lpstr>Investment Basics</vt:lpstr>
      <vt:lpstr>Role of a Wealth Manager</vt:lpstr>
      <vt:lpstr>Wealth Management Process</vt:lpstr>
      <vt:lpstr>Ethics in Wealth Management</vt:lpstr>
      <vt:lpstr>Current Trends in Wealth Management</vt:lpstr>
      <vt:lpstr>Challenges in Wealth Management</vt:lpstr>
      <vt:lpstr>Conclusion</vt:lpstr>
      <vt:lpstr>Question 1</vt:lpstr>
      <vt:lpstr>Question 2</vt:lpstr>
      <vt:lpstr>Question 4</vt:lpstr>
      <vt:lpstr>Question 5</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15</cp:revision>
  <dcterms:created xsi:type="dcterms:W3CDTF">2013-01-27T09:14:16Z</dcterms:created>
  <dcterms:modified xsi:type="dcterms:W3CDTF">2025-01-29T10:01:00Z</dcterms:modified>
  <cp:category/>
</cp:coreProperties>
</file>