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Default Extension="docx" ContentType="application/vnd.openxmlformats-officedocument.wordprocessingml.document"/>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5"/>
  </p:notesMasterIdLst>
  <p:handoutMasterIdLst>
    <p:handoutMasterId r:id="rId36"/>
  </p:handoutMasterIdLst>
  <p:sldIdLst>
    <p:sldId id="256" r:id="rId2"/>
    <p:sldId id="257" r:id="rId3"/>
    <p:sldId id="258" r:id="rId4"/>
    <p:sldId id="259" r:id="rId5"/>
    <p:sldId id="260" r:id="rId6"/>
    <p:sldId id="261" r:id="rId7"/>
    <p:sldId id="262" r:id="rId8"/>
    <p:sldId id="263" r:id="rId9"/>
    <p:sldId id="266" r:id="rId10"/>
    <p:sldId id="267" r:id="rId11"/>
    <p:sldId id="264" r:id="rId12"/>
    <p:sldId id="270" r:id="rId13"/>
    <p:sldId id="272" r:id="rId14"/>
    <p:sldId id="273" r:id="rId15"/>
    <p:sldId id="274" r:id="rId16"/>
    <p:sldId id="275" r:id="rId17"/>
    <p:sldId id="276" r:id="rId18"/>
    <p:sldId id="278" r:id="rId19"/>
    <p:sldId id="271"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Lst>
  <p:sldSz cx="9144000" cy="6858000" type="screen4x3"/>
  <p:notesSz cx="6797675" cy="9926638"/>
  <p:custDataLst>
    <p:tags r:id="rId37"/>
  </p:custDataLst>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1000" autoAdjust="0"/>
  </p:normalViewPr>
  <p:slideViewPr>
    <p:cSldViewPr>
      <p:cViewPr varScale="1">
        <p:scale>
          <a:sx n="66" d="100"/>
          <a:sy n="66" d="100"/>
        </p:scale>
        <p:origin x="-149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71EEA146-1909-4F97-BCF3-301D64405CF4}" type="datetimeFigureOut">
              <a:rPr lang="en-US" smtClean="0"/>
              <a:pPr/>
              <a:t>10/12/2017</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9C147CFD-C853-4236-BD37-04B8F2CC40A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7C45372-668E-48B8-ABA8-3CB8F5DE8C35}" type="datetimeFigureOut">
              <a:rPr lang="en-US" smtClean="0"/>
              <a:pPr/>
              <a:t>10/12/2017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849FDBEB-BDC1-4C5A-BC67-EB90B878CD1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33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9FDBEB-BDC1-4C5A-BC67-EB90B878CD1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6BCBE8-30B0-4476-8762-9236B142003A}" type="datetimeFigureOut">
              <a:rPr lang="en-US" smtClean="0"/>
              <a:pPr/>
              <a:t>10/12/2017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947C-EF78-4323-A993-F5BB8AABB36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839E6-AE6C-4967-9DEC-284C179CB73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04537F-100E-4BBC-92EF-FCD4A59B40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C550D4-A95E-4139-953E-EBE5776C63A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66319-C54E-498F-B091-74C69E2C85A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34FE14-C5CB-48C8-A4D7-A696FA6AD82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645940-6C40-4EB8-BEEA-3E7B41289E6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8531CB-68EF-46BD-95DE-5C55222EA4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857223-8A62-4F94-9AD5-D7B835213DC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2B4F26-68F0-4B85-912B-57F303E1FA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A73C9-9FE3-41BE-87A3-C57FFBB8BD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Microsoft_Office_Excel_97-2003_Worksheet2.xls"/></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Microsoft_Office_Excel_97-2003_Worksheet3.xls"/></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Microsoft_Office_Excel_97-2003_Worksheet4.xls"/></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Microsoft_Office_Excel_97-2003_Worksheet5.xls"/></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oleObject" Target="../embeddings/Microsoft_Office_Excel_97-2003_Worksheet6.xls"/></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oleObject" Target="../embeddings/Microsoft_Office_Excel_97-2003_Worksheet7.xls"/></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oleObject" Target="../embeddings/Microsoft_Office_Excel_97-2003_Worksheet8.xls"/></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Microsoft_Office_Excel_97-2003_Worksheet9.xls"/></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vmlDrawing" Target="../drawings/vmlDrawing10.vml"/><Relationship Id="rId4" Type="http://schemas.openxmlformats.org/officeDocument/2006/relationships/oleObject" Target="../embeddings/Microsoft_Office_Excel_97-2003_Worksheet10.xls"/></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package" Target="../embeddings/Microsoft_Office_Word_Document1.docx"/></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package" Target="../embeddings/Microsoft_Office_Word_Document2.docx"/></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package" Target="../embeddings/Microsoft_Office_Word_Document3.docx"/></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package" Target="../embeddings/Microsoft_Office_Word_Document4.docx"/></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smtClean="0"/>
              <a:t>Financial Statement Analysis</a:t>
            </a:r>
            <a:endParaRPr lang="en-US" dirty="0"/>
          </a:p>
        </p:txBody>
      </p:sp>
      <p:sp>
        <p:nvSpPr>
          <p:cNvPr id="3075" name="Rectangle 3"/>
          <p:cNvSpPr>
            <a:spLocks noGrp="1" noChangeArrowheads="1"/>
          </p:cNvSpPr>
          <p:nvPr>
            <p:ph type="subTitle" idx="1"/>
          </p:nvPr>
        </p:nvSpPr>
        <p:spPr/>
        <p:txBody>
          <a:bodyPr/>
          <a:lstStyle/>
          <a:p>
            <a:r>
              <a:rPr lang="en-US" smtClean="0"/>
              <a:t>Chapter - 4</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2"/>
          <p:cNvGraphicFramePr>
            <a:graphicFrameLocks noChangeAspect="1"/>
          </p:cNvGraphicFramePr>
          <p:nvPr/>
        </p:nvGraphicFramePr>
        <p:xfrm>
          <a:off x="609600" y="381000"/>
          <a:ext cx="8382000" cy="6596756"/>
        </p:xfrm>
        <a:graphic>
          <a:graphicData uri="http://schemas.openxmlformats.org/presentationml/2006/ole">
            <p:oleObj spid="_x0000_s3074" name="Worksheet" r:id="rId4" imgW="6673557" imgH="6176593" progId="Excel.Sheet.8">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838200"/>
          </a:xfrm>
        </p:spPr>
        <p:txBody>
          <a:bodyPr/>
          <a:lstStyle/>
          <a:p>
            <a:r>
              <a:rPr lang="en-US" dirty="0" smtClean="0">
                <a:solidFill>
                  <a:schemeClr val="tx1"/>
                </a:solidFill>
              </a:rPr>
              <a:t>Methods of Financial Analysis</a:t>
            </a:r>
            <a:endParaRPr lang="en-US" dirty="0">
              <a:solidFill>
                <a:schemeClr val="tx1"/>
              </a:solidFill>
            </a:endParaRPr>
          </a:p>
        </p:txBody>
      </p:sp>
      <p:sp>
        <p:nvSpPr>
          <p:cNvPr id="3" name="Content Placeholder 2"/>
          <p:cNvSpPr>
            <a:spLocks noGrp="1"/>
          </p:cNvSpPr>
          <p:nvPr>
            <p:ph idx="1"/>
          </p:nvPr>
        </p:nvSpPr>
        <p:spPr>
          <a:xfrm>
            <a:off x="685800" y="1752600"/>
            <a:ext cx="7924800" cy="4648200"/>
          </a:xfrm>
        </p:spPr>
        <p:txBody>
          <a:bodyPr/>
          <a:lstStyle/>
          <a:p>
            <a:pPr>
              <a:buFont typeface="Wingdings" pitchFamily="2" charset="2"/>
              <a:buChar char="Ø"/>
            </a:pPr>
            <a:r>
              <a:rPr lang="en-US" sz="2400" dirty="0" smtClean="0"/>
              <a:t>Comparative Statements Analysis</a:t>
            </a:r>
          </a:p>
          <a:p>
            <a:pPr>
              <a:buFont typeface="Wingdings" pitchFamily="2" charset="2"/>
              <a:buChar char="Ø"/>
            </a:pPr>
            <a:r>
              <a:rPr lang="en-US" sz="2400" dirty="0" smtClean="0"/>
              <a:t>Common-Size Statement Analysis</a:t>
            </a:r>
          </a:p>
          <a:p>
            <a:pPr>
              <a:buFont typeface="Wingdings" pitchFamily="2" charset="2"/>
              <a:buChar char="Ø"/>
            </a:pPr>
            <a:r>
              <a:rPr lang="en-US" sz="2400" dirty="0" smtClean="0"/>
              <a:t>Trend Analysis</a:t>
            </a:r>
          </a:p>
          <a:p>
            <a:pPr>
              <a:buFont typeface="Wingdings" pitchFamily="2" charset="2"/>
              <a:buChar char="Ø"/>
            </a:pPr>
            <a:r>
              <a:rPr lang="en-US" sz="2400" dirty="0" smtClean="0"/>
              <a:t>Ratio Analysis</a:t>
            </a:r>
          </a:p>
          <a:p>
            <a:pPr>
              <a:buFont typeface="Wingdings" pitchFamily="2" charset="2"/>
              <a:buChar char="Ø"/>
            </a:pPr>
            <a:r>
              <a:rPr lang="en-US" sz="2400" dirty="0" smtClean="0"/>
              <a:t>Funds Flow Analysis</a:t>
            </a:r>
          </a:p>
          <a:p>
            <a:pPr>
              <a:buFont typeface="Wingdings" pitchFamily="2" charset="2"/>
              <a:buChar char="Ø"/>
            </a:pPr>
            <a:r>
              <a:rPr lang="en-US" sz="2400" dirty="0" smtClean="0"/>
              <a:t>Cash Flow Analysis</a:t>
            </a:r>
          </a:p>
          <a:p>
            <a:pPr>
              <a:buFont typeface="Wingdings" pitchFamily="2" charset="2"/>
              <a:buChar char="Ø"/>
            </a:pPr>
            <a:r>
              <a:rPr lang="en-US" sz="2400" dirty="0" smtClean="0"/>
              <a:t>Cost-Volume-Profit Analysis</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normAutofit fontScale="90000"/>
          </a:bodyPr>
          <a:lstStyle/>
          <a:p>
            <a:r>
              <a:rPr lang="en-US" dirty="0" smtClean="0">
                <a:solidFill>
                  <a:schemeClr val="tx1"/>
                </a:solidFill>
              </a:rPr>
              <a:t>Comparative Statement Analysis</a:t>
            </a:r>
            <a:endParaRPr lang="en-US" dirty="0">
              <a:solidFill>
                <a:schemeClr val="tx1"/>
              </a:solidFill>
            </a:endParaRPr>
          </a:p>
        </p:txBody>
      </p:sp>
      <p:sp>
        <p:nvSpPr>
          <p:cNvPr id="3" name="Content Placeholder 2"/>
          <p:cNvSpPr>
            <a:spLocks noGrp="1"/>
          </p:cNvSpPr>
          <p:nvPr>
            <p:ph idx="1"/>
          </p:nvPr>
        </p:nvSpPr>
        <p:spPr>
          <a:xfrm>
            <a:off x="685800" y="1676400"/>
            <a:ext cx="7772400" cy="4724400"/>
          </a:xfrm>
        </p:spPr>
        <p:txBody>
          <a:bodyPr/>
          <a:lstStyle/>
          <a:p>
            <a:r>
              <a:rPr lang="en-US" sz="2400" dirty="0" smtClean="0"/>
              <a:t>Comparative financial statements are useful in analyzing the changes over time. </a:t>
            </a:r>
          </a:p>
          <a:p>
            <a:r>
              <a:rPr lang="en-US" sz="2400" dirty="0" smtClean="0"/>
              <a:t>They carry data relating to two or more years and facilitate the comparison of an item with previous years and even the future figures may be projected using time series / regression analysis.</a:t>
            </a:r>
          </a:p>
          <a:p>
            <a:r>
              <a:rPr lang="en-US" sz="2400" dirty="0" smtClean="0"/>
              <a:t>The two comparative statements are:</a:t>
            </a:r>
          </a:p>
          <a:p>
            <a:pPr marL="914400" lvl="1" indent="-457200">
              <a:buFont typeface="+mj-lt"/>
              <a:buAutoNum type="arabicPeriod"/>
            </a:pPr>
            <a:r>
              <a:rPr lang="en-US" sz="2000" dirty="0" smtClean="0"/>
              <a:t>Balance Sheet</a:t>
            </a:r>
          </a:p>
          <a:p>
            <a:pPr marL="914400" lvl="1" indent="-457200">
              <a:buFont typeface="+mj-lt"/>
              <a:buAutoNum type="arabicPeriod"/>
            </a:pPr>
            <a:r>
              <a:rPr lang="en-US" sz="2000" dirty="0" smtClean="0"/>
              <a:t>Income Statement</a:t>
            </a:r>
          </a:p>
          <a:p>
            <a:pPr>
              <a:buNone/>
            </a:pP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533400"/>
          </a:xfrm>
        </p:spPr>
        <p:txBody>
          <a:bodyPr>
            <a:normAutofit fontScale="90000"/>
          </a:bodyPr>
          <a:lstStyle/>
          <a:p>
            <a:r>
              <a:rPr lang="en-US" dirty="0" smtClean="0">
                <a:solidFill>
                  <a:schemeClr val="tx1"/>
                </a:solidFill>
              </a:rPr>
              <a:t>Illustration</a:t>
            </a:r>
            <a:endParaRPr lang="en-US" dirty="0">
              <a:solidFill>
                <a:schemeClr val="tx1"/>
              </a:solidFill>
            </a:endParaRPr>
          </a:p>
        </p:txBody>
      </p:sp>
      <p:sp>
        <p:nvSpPr>
          <p:cNvPr id="3" name="Content Placeholder 2"/>
          <p:cNvSpPr>
            <a:spLocks noGrp="1"/>
          </p:cNvSpPr>
          <p:nvPr>
            <p:ph idx="1"/>
          </p:nvPr>
        </p:nvSpPr>
        <p:spPr>
          <a:xfrm>
            <a:off x="304800" y="914400"/>
            <a:ext cx="8153400" cy="5715000"/>
          </a:xfrm>
        </p:spPr>
        <p:txBody>
          <a:bodyPr/>
          <a:lstStyle/>
          <a:p>
            <a:r>
              <a:rPr lang="en-US" sz="2400" dirty="0" smtClean="0"/>
              <a:t>The following are the Balance Sheets of a concern for the years 2015 and 2016. Prepare Comparative Balance Sheet and study the financial position of the concern.</a:t>
            </a:r>
            <a:endParaRPr lang="en-US" sz="2400" dirty="0"/>
          </a:p>
        </p:txBody>
      </p:sp>
      <p:graphicFrame>
        <p:nvGraphicFramePr>
          <p:cNvPr id="26626" name="Object 2"/>
          <p:cNvGraphicFramePr>
            <a:graphicFrameLocks noChangeAspect="1"/>
          </p:cNvGraphicFramePr>
          <p:nvPr/>
        </p:nvGraphicFramePr>
        <p:xfrm>
          <a:off x="228600" y="2133599"/>
          <a:ext cx="8915400" cy="5192485"/>
        </p:xfrm>
        <a:graphic>
          <a:graphicData uri="http://schemas.openxmlformats.org/presentationml/2006/ole">
            <p:oleObj spid="_x0000_s26626" name="Worksheet" r:id="rId4" imgW="5524444" imgH="2276385" progId="Excel.Sheet.8">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2400" b="1" dirty="0" smtClean="0">
                <a:solidFill>
                  <a:schemeClr val="tx1"/>
                </a:solidFill>
              </a:rPr>
              <a:t>Guidelines for interpretation of </a:t>
            </a:r>
            <a:br>
              <a:rPr lang="en-US" sz="2400" b="1" dirty="0" smtClean="0">
                <a:solidFill>
                  <a:schemeClr val="tx1"/>
                </a:solidFill>
              </a:rPr>
            </a:br>
            <a:r>
              <a:rPr lang="en-US" sz="2400" b="1" dirty="0" smtClean="0">
                <a:solidFill>
                  <a:schemeClr val="tx1"/>
                </a:solidFill>
              </a:rPr>
              <a:t>Comparative Balance Sheet</a:t>
            </a:r>
            <a:endParaRPr lang="en-US" sz="2400" b="1" dirty="0">
              <a:solidFill>
                <a:schemeClr val="tx1"/>
              </a:solidFill>
            </a:endParaRPr>
          </a:p>
        </p:txBody>
      </p:sp>
      <p:sp>
        <p:nvSpPr>
          <p:cNvPr id="3" name="Content Placeholder 2"/>
          <p:cNvSpPr>
            <a:spLocks noGrp="1"/>
          </p:cNvSpPr>
          <p:nvPr>
            <p:ph idx="1"/>
          </p:nvPr>
        </p:nvSpPr>
        <p:spPr>
          <a:xfrm>
            <a:off x="457200" y="1066800"/>
            <a:ext cx="8229600" cy="5059363"/>
          </a:xfrm>
        </p:spPr>
        <p:txBody>
          <a:bodyPr>
            <a:noAutofit/>
          </a:bodyPr>
          <a:lstStyle/>
          <a:p>
            <a:r>
              <a:rPr lang="en-US" sz="2800" b="1" dirty="0" smtClean="0"/>
              <a:t>The interpreter is expected to study the following aspects:</a:t>
            </a:r>
          </a:p>
          <a:p>
            <a:pPr marL="457200" indent="-457200">
              <a:buFont typeface="+mj-lt"/>
              <a:buAutoNum type="arabicPeriod"/>
            </a:pPr>
            <a:r>
              <a:rPr lang="en-US" sz="2800" b="1" dirty="0" smtClean="0"/>
              <a:t>Current Financial Position and Liquidity Position</a:t>
            </a:r>
          </a:p>
          <a:p>
            <a:pPr marL="1257300" lvl="2" indent="-457200"/>
            <a:r>
              <a:rPr lang="en-US" sz="1600" b="1" dirty="0" smtClean="0"/>
              <a:t>See the Working Capital in both the years. (WC is excess of CAs over CLs)</a:t>
            </a:r>
          </a:p>
          <a:p>
            <a:pPr marL="1257300" lvl="2" indent="-457200"/>
            <a:r>
              <a:rPr lang="en-US" sz="1600" b="1" dirty="0" smtClean="0"/>
              <a:t>The increase in WC will mean improve in the current financial position of the business.</a:t>
            </a:r>
          </a:p>
          <a:p>
            <a:pPr marL="1257300" lvl="2" indent="-457200"/>
            <a:r>
              <a:rPr lang="en-US" sz="1600" b="1" dirty="0" smtClean="0"/>
              <a:t>Liquid assets like Cash in hand, cash at bank, Receivables show the liquidity position</a:t>
            </a:r>
          </a:p>
          <a:p>
            <a:pPr marL="457200" indent="-457200">
              <a:buFont typeface="+mj-lt"/>
              <a:buAutoNum type="arabicPeriod"/>
            </a:pPr>
            <a:r>
              <a:rPr lang="en-US" sz="2800" b="1" dirty="0" smtClean="0"/>
              <a:t>Long-term Financial Position</a:t>
            </a:r>
          </a:p>
          <a:p>
            <a:pPr marL="1257300" lvl="2" indent="-457200"/>
            <a:r>
              <a:rPr lang="en-US" sz="1600" b="1" dirty="0" smtClean="0"/>
              <a:t>Study the changes in Fixed assets, long-term liabilities and capital</a:t>
            </a:r>
          </a:p>
          <a:p>
            <a:pPr marL="1257300" lvl="2" indent="-457200"/>
            <a:r>
              <a:rPr lang="en-US" sz="1600" b="1" dirty="0" smtClean="0"/>
              <a:t>Wise policy will be to finance fixed assets by raising long-term funds.</a:t>
            </a:r>
          </a:p>
          <a:p>
            <a:pPr marL="457200" indent="-457200">
              <a:buFont typeface="+mj-lt"/>
              <a:buAutoNum type="arabicPeriod"/>
            </a:pPr>
            <a:r>
              <a:rPr lang="en-US" sz="2800" b="1" dirty="0" smtClean="0"/>
              <a:t>Profitability of the concern</a:t>
            </a:r>
          </a:p>
          <a:p>
            <a:pPr marL="1257300" lvl="2" indent="-457200"/>
            <a:r>
              <a:rPr lang="en-US" sz="1600" b="1" dirty="0" smtClean="0"/>
              <a:t>The study of increase or decrease in retained earnings, various reserves and surplus, etc.. will enable to see whether the profitability has improved or not.</a:t>
            </a:r>
            <a:endParaRPr lang="en-US" sz="1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50" name="Object 2"/>
          <p:cNvGraphicFramePr>
            <a:graphicFrameLocks noChangeAspect="1"/>
          </p:cNvGraphicFramePr>
          <p:nvPr/>
        </p:nvGraphicFramePr>
        <p:xfrm>
          <a:off x="381000" y="0"/>
          <a:ext cx="8153400" cy="6477000"/>
        </p:xfrm>
        <a:graphic>
          <a:graphicData uri="http://schemas.openxmlformats.org/presentationml/2006/ole">
            <p:oleObj spid="_x0000_s27650" name="Worksheet" r:id="rId4" imgW="4295949" imgH="6076895" progId="Excel.Sheet.8">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Illustration </a:t>
            </a:r>
            <a:endParaRPr lang="en-US" dirty="0">
              <a:solidFill>
                <a:schemeClr val="tx1"/>
              </a:solidFill>
            </a:endParaRPr>
          </a:p>
        </p:txBody>
      </p:sp>
      <p:sp>
        <p:nvSpPr>
          <p:cNvPr id="3" name="Content Placeholder 2"/>
          <p:cNvSpPr>
            <a:spLocks noGrp="1"/>
          </p:cNvSpPr>
          <p:nvPr>
            <p:ph idx="1"/>
          </p:nvPr>
        </p:nvSpPr>
        <p:spPr>
          <a:xfrm>
            <a:off x="685800" y="1219200"/>
            <a:ext cx="7772400" cy="5257800"/>
          </a:xfrm>
        </p:spPr>
        <p:txBody>
          <a:bodyPr/>
          <a:lstStyle/>
          <a:p>
            <a:r>
              <a:rPr lang="en-US" sz="2000" dirty="0" smtClean="0"/>
              <a:t>The Income statements of a concern are given for the year ending 31</a:t>
            </a:r>
            <a:r>
              <a:rPr lang="en-US" sz="2000" baseline="30000" dirty="0" smtClean="0"/>
              <a:t>st</a:t>
            </a:r>
            <a:r>
              <a:rPr lang="en-US" sz="2000" dirty="0" smtClean="0"/>
              <a:t> Dec, 2015 and 2016. Re-arrange the figures in a comparative form and study the profitability position of the concern.</a:t>
            </a:r>
          </a:p>
          <a:p>
            <a:endParaRPr lang="en-US" sz="2000" dirty="0"/>
          </a:p>
        </p:txBody>
      </p:sp>
      <p:graphicFrame>
        <p:nvGraphicFramePr>
          <p:cNvPr id="28674" name="Object 2"/>
          <p:cNvGraphicFramePr>
            <a:graphicFrameLocks noChangeAspect="1"/>
          </p:cNvGraphicFramePr>
          <p:nvPr/>
        </p:nvGraphicFramePr>
        <p:xfrm>
          <a:off x="762000" y="2362200"/>
          <a:ext cx="8001000" cy="3810000"/>
        </p:xfrm>
        <a:graphic>
          <a:graphicData uri="http://schemas.openxmlformats.org/presentationml/2006/ole">
            <p:oleObj spid="_x0000_s28674" name="Worksheet" r:id="rId4" imgW="2819335" imgH="1628952" progId="Excel.Sheet.8">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2800" b="1" dirty="0" smtClean="0"/>
              <a:t>Guidelines for Interpretation of Income Statements</a:t>
            </a:r>
            <a:endParaRPr lang="en-US" sz="2800" b="1" dirty="0"/>
          </a:p>
        </p:txBody>
      </p:sp>
      <p:sp>
        <p:nvSpPr>
          <p:cNvPr id="3" name="Content Placeholder 2"/>
          <p:cNvSpPr>
            <a:spLocks noGrp="1"/>
          </p:cNvSpPr>
          <p:nvPr>
            <p:ph idx="1"/>
          </p:nvPr>
        </p:nvSpPr>
        <p:spPr>
          <a:xfrm>
            <a:off x="457200" y="1143000"/>
            <a:ext cx="8229600" cy="5334000"/>
          </a:xfrm>
        </p:spPr>
        <p:txBody>
          <a:bodyPr>
            <a:noAutofit/>
          </a:bodyPr>
          <a:lstStyle/>
          <a:p>
            <a:pPr marL="596646" indent="-514350">
              <a:buFont typeface="+mj-lt"/>
              <a:buAutoNum type="arabicPeriod"/>
            </a:pPr>
            <a:r>
              <a:rPr lang="en-US" dirty="0" smtClean="0"/>
              <a:t>The amount of GP should be studied</a:t>
            </a:r>
          </a:p>
          <a:p>
            <a:pPr marL="1117854" lvl="2" indent="-514350"/>
            <a:r>
              <a:rPr lang="en-US" sz="2000" dirty="0" smtClean="0"/>
              <a:t>The increase or decrease in sales should be compared with the increase or decrease in CGS.</a:t>
            </a:r>
          </a:p>
          <a:p>
            <a:pPr marL="596646" indent="-514350">
              <a:buFont typeface="+mj-lt"/>
              <a:buAutoNum type="arabicPeriod"/>
            </a:pPr>
            <a:r>
              <a:rPr lang="en-US" dirty="0" smtClean="0"/>
              <a:t>The study of operational profits</a:t>
            </a:r>
          </a:p>
          <a:p>
            <a:pPr marL="1117854" lvl="2" indent="-514350"/>
            <a:r>
              <a:rPr lang="en-US" sz="2000" dirty="0" smtClean="0"/>
              <a:t>Operational profits = </a:t>
            </a:r>
          </a:p>
          <a:p>
            <a:pPr marL="1117854" lvl="2" indent="-514350">
              <a:buNone/>
            </a:pPr>
            <a:r>
              <a:rPr lang="en-US" sz="2000" dirty="0" smtClean="0"/>
              <a:t>        GP – Office &amp;Admn expenses – Selling &amp;Distbn Expenses</a:t>
            </a:r>
          </a:p>
          <a:p>
            <a:pPr marL="596646" indent="-514350">
              <a:buFont typeface="+mj-lt"/>
              <a:buAutoNum type="arabicPeriod"/>
            </a:pPr>
            <a:r>
              <a:rPr lang="en-US" dirty="0" smtClean="0"/>
              <a:t>The study of Net Profits</a:t>
            </a:r>
          </a:p>
          <a:p>
            <a:pPr marL="1117854" lvl="2" indent="-514350"/>
            <a:r>
              <a:rPr lang="en-US" sz="2000" dirty="0" smtClean="0"/>
              <a:t>The increase or decrease in NP will give an idea about the overall profitability of the concern.</a:t>
            </a:r>
          </a:p>
          <a:p>
            <a:pPr marL="1117854" lvl="2" indent="-514350"/>
            <a:r>
              <a:rPr lang="en-US" sz="2000" dirty="0" smtClean="0"/>
              <a:t>NP = OP – Non-operating exp + Non-operating Income</a:t>
            </a:r>
          </a:p>
          <a:p>
            <a:pPr marL="596646" indent="-514350">
              <a:buFont typeface="+mj-lt"/>
              <a:buAutoNum type="arabicPeriod"/>
            </a:pPr>
            <a:r>
              <a:rPr lang="en-US" dirty="0" smtClean="0"/>
              <a:t>An opinion should be formed about profitability of the concern whether is good or not.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794" name="Object 2"/>
          <p:cNvGraphicFramePr>
            <a:graphicFrameLocks noChangeAspect="1"/>
          </p:cNvGraphicFramePr>
          <p:nvPr/>
        </p:nvGraphicFramePr>
        <p:xfrm>
          <a:off x="228600" y="304800"/>
          <a:ext cx="8153400" cy="6010275"/>
        </p:xfrm>
        <a:graphic>
          <a:graphicData uri="http://schemas.openxmlformats.org/presentationml/2006/ole">
            <p:oleObj spid="_x0000_s33794" name="Worksheet" r:id="rId4" imgW="4467288" imgH="3572005" progId="Excel.Sheet.8">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077200" cy="1143000"/>
          </a:xfrm>
        </p:spPr>
        <p:txBody>
          <a:bodyPr/>
          <a:lstStyle/>
          <a:p>
            <a:r>
              <a:rPr lang="en-US" dirty="0" smtClean="0">
                <a:solidFill>
                  <a:schemeClr val="tx1"/>
                </a:solidFill>
              </a:rPr>
              <a:t>Common-Size Statement Analysis</a:t>
            </a:r>
            <a:endParaRPr lang="en-US" dirty="0">
              <a:solidFill>
                <a:schemeClr val="tx1"/>
              </a:solidFill>
            </a:endParaRPr>
          </a:p>
        </p:txBody>
      </p:sp>
      <p:sp>
        <p:nvSpPr>
          <p:cNvPr id="3" name="Content Placeholder 2"/>
          <p:cNvSpPr>
            <a:spLocks noGrp="1"/>
          </p:cNvSpPr>
          <p:nvPr>
            <p:ph idx="1"/>
          </p:nvPr>
        </p:nvSpPr>
        <p:spPr/>
        <p:txBody>
          <a:bodyPr/>
          <a:lstStyle/>
          <a:p>
            <a:r>
              <a:rPr lang="en-US" sz="2400" dirty="0" smtClean="0"/>
              <a:t>Taking sales to be equal to 100, all other items in the income statement of a year are expressed as percentages to the sales. </a:t>
            </a:r>
          </a:p>
          <a:p>
            <a:r>
              <a:rPr lang="en-US" sz="2400" dirty="0" smtClean="0"/>
              <a:t>In case of balance sheet the total assets are made equal to 100 and all other assets are expressed in relative percentages. The same is the case with liabilities with the total liabilities being 100.</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533400"/>
            <a:ext cx="7772400" cy="685800"/>
          </a:xfrm>
        </p:spPr>
        <p:txBody>
          <a:bodyPr>
            <a:normAutofit fontScale="90000"/>
          </a:bodyPr>
          <a:lstStyle/>
          <a:p>
            <a:r>
              <a:rPr lang="en-US" dirty="0" smtClean="0">
                <a:solidFill>
                  <a:schemeClr val="tx1"/>
                </a:solidFill>
              </a:rPr>
              <a:t>Introduction</a:t>
            </a:r>
            <a:endParaRPr lang="en-US" dirty="0">
              <a:solidFill>
                <a:schemeClr val="tx1"/>
              </a:solidFill>
            </a:endParaRPr>
          </a:p>
        </p:txBody>
      </p:sp>
      <p:sp>
        <p:nvSpPr>
          <p:cNvPr id="6147" name="Rectangle 3"/>
          <p:cNvSpPr>
            <a:spLocks noGrp="1" noChangeArrowheads="1"/>
          </p:cNvSpPr>
          <p:nvPr>
            <p:ph idx="1"/>
          </p:nvPr>
        </p:nvSpPr>
        <p:spPr>
          <a:xfrm>
            <a:off x="685800" y="1524000"/>
            <a:ext cx="7772400" cy="4572000"/>
          </a:xfrm>
        </p:spPr>
        <p:txBody>
          <a:bodyPr>
            <a:normAutofit/>
          </a:bodyPr>
          <a:lstStyle/>
          <a:p>
            <a:pPr algn="just"/>
            <a:r>
              <a:rPr lang="en-US" sz="2800" dirty="0" smtClean="0"/>
              <a:t>The primary objective of financial reporting is to provide information to present and potential investors and creditors and others in making rational investment, credit and other decisions.</a:t>
            </a:r>
          </a:p>
          <a:p>
            <a:pPr algn="just"/>
            <a:r>
              <a:rPr lang="en-US" sz="2800" dirty="0" smtClean="0"/>
              <a:t>Effective decision making requires evaluation of the past performance of companies and assessment of their future prospects.</a:t>
            </a:r>
            <a:endParaRPr lang="en-US" sz="2800" dirty="0"/>
          </a:p>
        </p:txBody>
      </p:sp>
      <p:pic>
        <p:nvPicPr>
          <p:cNvPr id="6148" name="Picture 4" descr="C:\My Documents\My Pictures\Animations\fish.gif"/>
          <p:cNvPicPr>
            <a:picLocks noChangeAspect="1" noChangeArrowheads="1" noCrop="1"/>
          </p:cNvPicPr>
          <p:nvPr/>
        </p:nvPicPr>
        <p:blipFill>
          <a:blip r:embed="rId3"/>
          <a:srcRect/>
          <a:stretch>
            <a:fillRect/>
          </a:stretch>
        </p:blipFill>
        <p:spPr bwMode="auto">
          <a:xfrm>
            <a:off x="228600" y="5562600"/>
            <a:ext cx="1154113" cy="108585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18" name="Object 2"/>
          <p:cNvGraphicFramePr>
            <a:graphicFrameLocks noChangeAspect="1"/>
          </p:cNvGraphicFramePr>
          <p:nvPr/>
        </p:nvGraphicFramePr>
        <p:xfrm>
          <a:off x="228600" y="304800"/>
          <a:ext cx="8763000" cy="6248400"/>
        </p:xfrm>
        <a:graphic>
          <a:graphicData uri="http://schemas.openxmlformats.org/presentationml/2006/ole">
            <p:oleObj spid="_x0000_s34818" name="Worksheet" r:id="rId4" imgW="4876912" imgH="5229237" progId="Excel.Sheet.8">
              <p:embed/>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842" name="Object 2"/>
          <p:cNvGraphicFramePr>
            <a:graphicFrameLocks noChangeAspect="1"/>
          </p:cNvGraphicFramePr>
          <p:nvPr/>
        </p:nvGraphicFramePr>
        <p:xfrm>
          <a:off x="152400" y="685800"/>
          <a:ext cx="8610600" cy="5791200"/>
        </p:xfrm>
        <a:graphic>
          <a:graphicData uri="http://schemas.openxmlformats.org/presentationml/2006/ole">
            <p:oleObj spid="_x0000_s35842" name="Worksheet" r:id="rId4" imgW="4781598" imgH="2762431" progId="Excel.Sheet.8">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Trend Analysis</a:t>
            </a:r>
            <a:endParaRPr lang="en-US" dirty="0"/>
          </a:p>
        </p:txBody>
      </p:sp>
      <p:sp>
        <p:nvSpPr>
          <p:cNvPr id="3" name="Content Placeholder 2"/>
          <p:cNvSpPr>
            <a:spLocks noGrp="1"/>
          </p:cNvSpPr>
          <p:nvPr>
            <p:ph idx="1"/>
          </p:nvPr>
        </p:nvSpPr>
        <p:spPr/>
        <p:txBody>
          <a:bodyPr>
            <a:normAutofit/>
          </a:bodyPr>
          <a:lstStyle/>
          <a:p>
            <a:r>
              <a:rPr lang="en-US" sz="2600" dirty="0" smtClean="0"/>
              <a:t>It determines the direction upwards or downwards.</a:t>
            </a:r>
          </a:p>
          <a:p>
            <a:r>
              <a:rPr lang="en-US" sz="2600" dirty="0" smtClean="0"/>
              <a:t>Under this analysis the values of an item in different years is expressed in relation to the value in one year called the base year. </a:t>
            </a:r>
          </a:p>
          <a:p>
            <a:r>
              <a:rPr lang="en-US" sz="2600" dirty="0" smtClean="0"/>
              <a:t>Taking the value of the item in the base year to be equal to 100 </a:t>
            </a:r>
          </a:p>
          <a:p>
            <a:r>
              <a:rPr lang="en-US" sz="2600" dirty="0" smtClean="0"/>
              <a:t>The values of the item in different years are expressed as percentages to this value.</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Illustration </a:t>
            </a:r>
            <a:endParaRPr lang="en-US" dirty="0"/>
          </a:p>
        </p:txBody>
      </p:sp>
      <p:sp>
        <p:nvSpPr>
          <p:cNvPr id="3" name="Content Placeholder 2"/>
          <p:cNvSpPr>
            <a:spLocks noGrp="1"/>
          </p:cNvSpPr>
          <p:nvPr>
            <p:ph idx="1"/>
          </p:nvPr>
        </p:nvSpPr>
        <p:spPr>
          <a:xfrm>
            <a:off x="457200" y="1219200"/>
            <a:ext cx="8229600" cy="5257800"/>
          </a:xfrm>
        </p:spPr>
        <p:txBody>
          <a:bodyPr>
            <a:normAutofit/>
          </a:bodyPr>
          <a:lstStyle/>
          <a:p>
            <a:pPr algn="just"/>
            <a:r>
              <a:rPr lang="en-US" sz="2400" dirty="0" smtClean="0"/>
              <a:t>Calculate the trend percentages from the following figures of X Ltd. taking 2013 as base and interpret them:</a:t>
            </a:r>
          </a:p>
          <a:p>
            <a:pPr algn="just"/>
            <a:endParaRPr lang="en-US" sz="2400" dirty="0"/>
          </a:p>
        </p:txBody>
      </p:sp>
      <p:graphicFrame>
        <p:nvGraphicFramePr>
          <p:cNvPr id="37890" name="Object 2"/>
          <p:cNvGraphicFramePr>
            <a:graphicFrameLocks noChangeAspect="1"/>
          </p:cNvGraphicFramePr>
          <p:nvPr/>
        </p:nvGraphicFramePr>
        <p:xfrm>
          <a:off x="762000" y="2514600"/>
          <a:ext cx="7620000" cy="3657600"/>
        </p:xfrm>
        <a:graphic>
          <a:graphicData uri="http://schemas.openxmlformats.org/presentationml/2006/ole">
            <p:oleObj spid="_x0000_s37890" name="Worksheet" r:id="rId4" imgW="2895737" imgH="1142906" progId="Excel.Sheet.8">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Solution:</a:t>
            </a:r>
            <a:endParaRPr lang="en-US" dirty="0"/>
          </a:p>
        </p:txBody>
      </p:sp>
      <p:graphicFrame>
        <p:nvGraphicFramePr>
          <p:cNvPr id="36866" name="Object 2"/>
          <p:cNvGraphicFramePr>
            <a:graphicFrameLocks noChangeAspect="1"/>
          </p:cNvGraphicFramePr>
          <p:nvPr/>
        </p:nvGraphicFramePr>
        <p:xfrm>
          <a:off x="228600" y="990600"/>
          <a:ext cx="8534400" cy="5867400"/>
        </p:xfrm>
        <a:graphic>
          <a:graphicData uri="http://schemas.openxmlformats.org/presentationml/2006/ole">
            <p:oleObj spid="_x0000_s36866" name="Worksheet" r:id="rId4" imgW="4619715" imgH="1466811" progId="Excel.Sheet.8">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 Analysis</a:t>
            </a:r>
            <a:endParaRPr lang="en-US" dirty="0"/>
          </a:p>
        </p:txBody>
      </p:sp>
      <p:sp>
        <p:nvSpPr>
          <p:cNvPr id="3" name="Content Placeholder 2"/>
          <p:cNvSpPr>
            <a:spLocks noGrp="1"/>
          </p:cNvSpPr>
          <p:nvPr>
            <p:ph idx="1"/>
          </p:nvPr>
        </p:nvSpPr>
        <p:spPr/>
        <p:txBody>
          <a:bodyPr/>
          <a:lstStyle/>
          <a:p>
            <a:r>
              <a:rPr lang="en-US" sz="2800" dirty="0" smtClean="0"/>
              <a:t>A ratio is an arithmetic relationship between two figures. </a:t>
            </a:r>
          </a:p>
          <a:p>
            <a:r>
              <a:rPr lang="en-US" sz="2800" dirty="0" smtClean="0"/>
              <a:t>Financial ratio analysis is a study of ratios between various items or group of items in financial statements.</a:t>
            </a:r>
          </a:p>
          <a:p>
            <a:pPr>
              <a:buNone/>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Ratios</a:t>
            </a:r>
            <a:endParaRPr lang="en-US" dirty="0"/>
          </a:p>
        </p:txBody>
      </p:sp>
      <p:sp>
        <p:nvSpPr>
          <p:cNvPr id="3" name="Content Placeholder 2"/>
          <p:cNvSpPr>
            <a:spLocks noGrp="1"/>
          </p:cNvSpPr>
          <p:nvPr>
            <p:ph idx="1"/>
          </p:nvPr>
        </p:nvSpPr>
        <p:spPr/>
        <p:txBody>
          <a:bodyPr/>
          <a:lstStyle/>
          <a:p>
            <a:r>
              <a:rPr lang="en-US" dirty="0" smtClean="0"/>
              <a:t>Profitability Ratios</a:t>
            </a:r>
          </a:p>
          <a:p>
            <a:r>
              <a:rPr lang="en-US" dirty="0" smtClean="0"/>
              <a:t>Activity Ratios/ Turnover Ratios</a:t>
            </a:r>
          </a:p>
          <a:p>
            <a:r>
              <a:rPr lang="en-US" dirty="0" smtClean="0"/>
              <a:t>Solvency Ratios/Leverage Ratios</a:t>
            </a:r>
          </a:p>
          <a:p>
            <a:r>
              <a:rPr lang="en-US" dirty="0" smtClean="0"/>
              <a:t>Liquidity Ratios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Profitability Ratios</a:t>
            </a:r>
            <a:endParaRPr lang="en-US" dirty="0"/>
          </a:p>
        </p:txBody>
      </p:sp>
      <p:sp>
        <p:nvSpPr>
          <p:cNvPr id="3" name="Content Placeholder 2"/>
          <p:cNvSpPr>
            <a:spLocks noGrp="1"/>
          </p:cNvSpPr>
          <p:nvPr>
            <p:ph idx="1"/>
          </p:nvPr>
        </p:nvSpPr>
        <p:spPr/>
        <p:txBody>
          <a:bodyPr/>
          <a:lstStyle/>
          <a:p>
            <a:r>
              <a:rPr lang="en-US" dirty="0" smtClean="0"/>
              <a:t>Earning Per Share (EPS)</a:t>
            </a:r>
          </a:p>
          <a:p>
            <a:r>
              <a:rPr lang="en-US" dirty="0" smtClean="0"/>
              <a:t>Dividend Per Share (DPS)</a:t>
            </a:r>
          </a:p>
          <a:p>
            <a:r>
              <a:rPr lang="en-US" dirty="0" smtClean="0"/>
              <a:t>Payout Ratio</a:t>
            </a:r>
          </a:p>
          <a:p>
            <a:r>
              <a:rPr lang="en-US" dirty="0" smtClean="0"/>
              <a:t>Retention Ratio</a:t>
            </a:r>
          </a:p>
          <a:p>
            <a:r>
              <a:rPr lang="en-US" dirty="0" smtClean="0"/>
              <a:t>Return On Capital Employed (ROCE) / Return on Investment (ROI)</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EPS</a:t>
            </a:r>
            <a:endParaRPr lang="en-US" dirty="0"/>
          </a:p>
        </p:txBody>
      </p:sp>
      <p:sp>
        <p:nvSpPr>
          <p:cNvPr id="3" name="Content Placeholder 2"/>
          <p:cNvSpPr>
            <a:spLocks noGrp="1"/>
          </p:cNvSpPr>
          <p:nvPr>
            <p:ph idx="1"/>
          </p:nvPr>
        </p:nvSpPr>
        <p:spPr/>
        <p:txBody>
          <a:bodyPr/>
          <a:lstStyle/>
          <a:p>
            <a:pPr algn="just"/>
            <a:r>
              <a:rPr lang="en-US" sz="2800" b="1" dirty="0" smtClean="0"/>
              <a:t>This ratio gives the amount of net income per share of common stock. </a:t>
            </a:r>
          </a:p>
          <a:p>
            <a:pPr algn="just"/>
            <a:r>
              <a:rPr lang="en-US" sz="2800" b="1" dirty="0" smtClean="0"/>
              <a:t>It is one of the most widely-used measures of a company’s profitability.</a:t>
            </a:r>
          </a:p>
          <a:p>
            <a:endParaRPr lang="en-US" sz="2400" dirty="0" smtClean="0"/>
          </a:p>
        </p:txBody>
      </p:sp>
      <p:graphicFrame>
        <p:nvGraphicFramePr>
          <p:cNvPr id="41986" name="Object 2"/>
          <p:cNvGraphicFramePr>
            <a:graphicFrameLocks noChangeAspect="1"/>
          </p:cNvGraphicFramePr>
          <p:nvPr/>
        </p:nvGraphicFramePr>
        <p:xfrm>
          <a:off x="685801" y="3509963"/>
          <a:ext cx="8001000" cy="2205037"/>
        </p:xfrm>
        <a:graphic>
          <a:graphicData uri="http://schemas.openxmlformats.org/presentationml/2006/ole">
            <p:oleObj spid="_x0000_s41986" name="Document" r:id="rId4" imgW="2736500" imgH="552039" progId="Word.Document.12">
              <p:embed/>
            </p:oleObj>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DPS</a:t>
            </a:r>
            <a:endParaRPr lang="en-US" dirty="0"/>
          </a:p>
        </p:txBody>
      </p:sp>
      <p:sp>
        <p:nvSpPr>
          <p:cNvPr id="3" name="Content Placeholder 2"/>
          <p:cNvSpPr>
            <a:spLocks noGrp="1"/>
          </p:cNvSpPr>
          <p:nvPr>
            <p:ph idx="1"/>
          </p:nvPr>
        </p:nvSpPr>
        <p:spPr/>
        <p:txBody>
          <a:bodyPr/>
          <a:lstStyle/>
          <a:p>
            <a:r>
              <a:rPr lang="en-US" sz="2400" dirty="0" smtClean="0"/>
              <a:t>This ratio gives the amount of dividend per share of common stock. </a:t>
            </a:r>
          </a:p>
          <a:p>
            <a:r>
              <a:rPr lang="en-US" sz="2400" dirty="0" smtClean="0"/>
              <a:t>It is one of the most widely-used measures of a company’s return to the share holders.</a:t>
            </a:r>
          </a:p>
        </p:txBody>
      </p:sp>
      <p:graphicFrame>
        <p:nvGraphicFramePr>
          <p:cNvPr id="43010" name="Object 2"/>
          <p:cNvGraphicFramePr>
            <a:graphicFrameLocks noChangeAspect="1"/>
          </p:cNvGraphicFramePr>
          <p:nvPr/>
        </p:nvGraphicFramePr>
        <p:xfrm>
          <a:off x="685800" y="3505200"/>
          <a:ext cx="7924800" cy="2514600"/>
        </p:xfrm>
        <a:graphic>
          <a:graphicData uri="http://schemas.openxmlformats.org/presentationml/2006/ole">
            <p:oleObj spid="_x0000_s43010" name="Document" r:id="rId4" imgW="5559192" imgH="802243" progId="Word.Document.12">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normAutofit fontScale="90000"/>
          </a:bodyPr>
          <a:lstStyle/>
          <a:p>
            <a:r>
              <a:rPr lang="en-US" sz="4000" dirty="0" smtClean="0">
                <a:solidFill>
                  <a:schemeClr val="tx1"/>
                </a:solidFill>
              </a:rPr>
              <a:t>Why Financial Statement Analysis?</a:t>
            </a:r>
            <a:endParaRPr lang="en-US" sz="4000" dirty="0">
              <a:solidFill>
                <a:schemeClr val="tx1"/>
              </a:solidFill>
            </a:endParaRPr>
          </a:p>
        </p:txBody>
      </p:sp>
      <p:sp>
        <p:nvSpPr>
          <p:cNvPr id="3" name="Content Placeholder 2"/>
          <p:cNvSpPr>
            <a:spLocks noGrp="1"/>
          </p:cNvSpPr>
          <p:nvPr>
            <p:ph idx="1"/>
          </p:nvPr>
        </p:nvSpPr>
        <p:spPr>
          <a:xfrm>
            <a:off x="685800" y="1524000"/>
            <a:ext cx="8001000" cy="4572000"/>
          </a:xfrm>
        </p:spPr>
        <p:txBody>
          <a:bodyPr/>
          <a:lstStyle/>
          <a:p>
            <a:r>
              <a:rPr lang="en-US" sz="2400" dirty="0" smtClean="0"/>
              <a:t>Mere a glance of the financial accounts of a company does not provide useful information simply because they are raw in nature.</a:t>
            </a:r>
          </a:p>
          <a:p>
            <a:r>
              <a:rPr lang="en-US" sz="2400" dirty="0" smtClean="0"/>
              <a:t>The information provided in the financial statements is not an end in itself as no meaningful conclusions can be drawn from these statements alone.</a:t>
            </a:r>
          </a:p>
          <a:p>
            <a:r>
              <a:rPr lang="en-US" sz="2400" dirty="0" smtClean="0"/>
              <a:t>A proper analysis and interpretation of financial statement can provide valuable insights into a firm’s performance.</a:t>
            </a:r>
          </a:p>
          <a:p>
            <a:r>
              <a:rPr lang="en-US" sz="2400" dirty="0" smtClean="0"/>
              <a:t>It enables investors and creditors to:</a:t>
            </a:r>
          </a:p>
          <a:p>
            <a:pPr lvl="1"/>
            <a:r>
              <a:rPr lang="en-US" sz="2000" dirty="0" smtClean="0"/>
              <a:t>Evaluate past performance and financial position</a:t>
            </a:r>
          </a:p>
          <a:p>
            <a:pPr lvl="1"/>
            <a:r>
              <a:rPr lang="en-US" sz="2000" dirty="0" smtClean="0"/>
              <a:t>Predict future performance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Payout Ratio</a:t>
            </a:r>
            <a:endParaRPr lang="en-US" dirty="0"/>
          </a:p>
        </p:txBody>
      </p:sp>
      <p:sp>
        <p:nvSpPr>
          <p:cNvPr id="3" name="Content Placeholder 2"/>
          <p:cNvSpPr>
            <a:spLocks noGrp="1"/>
          </p:cNvSpPr>
          <p:nvPr>
            <p:ph idx="1"/>
          </p:nvPr>
        </p:nvSpPr>
        <p:spPr/>
        <p:txBody>
          <a:bodyPr/>
          <a:lstStyle/>
          <a:p>
            <a:r>
              <a:rPr lang="en-US" sz="2400" dirty="0" smtClean="0"/>
              <a:t>This ratio indicates what proportion of earning per share has been used for paying dividend.</a:t>
            </a:r>
          </a:p>
          <a:p>
            <a:endParaRPr lang="en-US" sz="2400" dirty="0" smtClean="0"/>
          </a:p>
        </p:txBody>
      </p:sp>
      <p:graphicFrame>
        <p:nvGraphicFramePr>
          <p:cNvPr id="44034" name="Object 2"/>
          <p:cNvGraphicFramePr>
            <a:graphicFrameLocks noChangeAspect="1"/>
          </p:cNvGraphicFramePr>
          <p:nvPr/>
        </p:nvGraphicFramePr>
        <p:xfrm>
          <a:off x="762000" y="2667000"/>
          <a:ext cx="7924800" cy="3581400"/>
        </p:xfrm>
        <a:graphic>
          <a:graphicData uri="http://schemas.openxmlformats.org/presentationml/2006/ole">
            <p:oleObj spid="_x0000_s44034" name="Document" r:id="rId4" imgW="4053125" imgH="679484" progId="Word.Document.12">
              <p:embed/>
            </p:oleObj>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Retention Ratio</a:t>
            </a:r>
            <a:endParaRPr lang="en-US" dirty="0"/>
          </a:p>
        </p:txBody>
      </p:sp>
      <p:sp>
        <p:nvSpPr>
          <p:cNvPr id="3" name="Content Placeholder 2"/>
          <p:cNvSpPr>
            <a:spLocks noGrp="1"/>
          </p:cNvSpPr>
          <p:nvPr>
            <p:ph idx="1"/>
          </p:nvPr>
        </p:nvSpPr>
        <p:spPr/>
        <p:txBody>
          <a:bodyPr>
            <a:normAutofit/>
          </a:bodyPr>
          <a:lstStyle/>
          <a:p>
            <a:r>
              <a:rPr lang="en-US" sz="2400" dirty="0" smtClean="0"/>
              <a:t>These ratios are indicators of the amount of earnings that have been ploughed back in the business.</a:t>
            </a:r>
          </a:p>
          <a:p>
            <a:r>
              <a:rPr lang="en-US" sz="2400" dirty="0" smtClean="0"/>
              <a:t>Lower the payout ratio, higher the retained earnings ratio.</a:t>
            </a:r>
          </a:p>
          <a:p>
            <a:r>
              <a:rPr lang="en-US" sz="2400" dirty="0" smtClean="0"/>
              <a:t>Retention Ratio  = 1- payout </a:t>
            </a:r>
          </a:p>
          <a:p>
            <a:endParaRPr lang="en-US"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28600"/>
            <a:ext cx="7498080" cy="1143000"/>
          </a:xfrm>
        </p:spPr>
        <p:txBody>
          <a:bodyPr>
            <a:normAutofit/>
          </a:bodyPr>
          <a:lstStyle/>
          <a:p>
            <a:pPr lvl="0"/>
            <a:r>
              <a:rPr lang="en-US" sz="2800" b="1" dirty="0" smtClean="0"/>
              <a:t>Return on Capital Employed or </a:t>
            </a:r>
            <a:br>
              <a:rPr lang="en-US" sz="2800" b="1" dirty="0" smtClean="0"/>
            </a:br>
            <a:r>
              <a:rPr lang="en-US" sz="2800" b="1" dirty="0" smtClean="0"/>
              <a:t>Return on Investment (ROCE/ROI)</a:t>
            </a:r>
            <a:endParaRPr lang="en-US" sz="2800" dirty="0"/>
          </a:p>
        </p:txBody>
      </p:sp>
      <p:sp>
        <p:nvSpPr>
          <p:cNvPr id="3" name="Content Placeholder 2"/>
          <p:cNvSpPr>
            <a:spLocks noGrp="1"/>
          </p:cNvSpPr>
          <p:nvPr>
            <p:ph idx="1"/>
          </p:nvPr>
        </p:nvSpPr>
        <p:spPr>
          <a:xfrm>
            <a:off x="1435608" y="1447800"/>
            <a:ext cx="7498080" cy="5029200"/>
          </a:xfrm>
        </p:spPr>
        <p:txBody>
          <a:bodyPr>
            <a:normAutofit/>
          </a:bodyPr>
          <a:lstStyle/>
          <a:p>
            <a:r>
              <a:rPr lang="en-US" sz="2600" dirty="0" smtClean="0"/>
              <a:t>Measures the profit which a firm earns on investing a unit of capital.</a:t>
            </a:r>
          </a:p>
          <a:p>
            <a:pPr>
              <a:buNone/>
            </a:pPr>
            <a:r>
              <a:rPr lang="en-US" sz="2600" dirty="0" smtClean="0"/>
              <a:t>                   </a:t>
            </a:r>
            <a:r>
              <a:rPr lang="en-US" sz="1900" dirty="0" smtClean="0"/>
              <a:t>Net Operating Profit before Interest and Tax</a:t>
            </a:r>
          </a:p>
          <a:p>
            <a:r>
              <a:rPr lang="en-US" sz="1900" dirty="0" smtClean="0"/>
              <a:t>ROCE =      --------------------------------------------------------------- × 100</a:t>
            </a:r>
          </a:p>
          <a:p>
            <a:pPr>
              <a:buNone/>
            </a:pPr>
            <a:r>
              <a:rPr lang="en-US" sz="1900" dirty="0" smtClean="0"/>
              <a:t>                                    Total Capital Employed</a:t>
            </a:r>
          </a:p>
          <a:p>
            <a:r>
              <a:rPr lang="en-US" sz="2600" dirty="0" smtClean="0"/>
              <a:t>It judges the overall efficiency of a business</a:t>
            </a:r>
          </a:p>
          <a:p>
            <a:r>
              <a:rPr lang="en-US" sz="2600" dirty="0" smtClean="0"/>
              <a:t>Business can survive only when the ROCE is more than the cost of capital employed</a:t>
            </a:r>
          </a:p>
          <a:p>
            <a:r>
              <a:rPr lang="en-US" sz="2600" dirty="0" smtClean="0"/>
              <a:t>Shows whether the capital has been employed fruitfully.</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Price Earning Ratio or P/E Ratio</a:t>
            </a:r>
            <a:endParaRPr lang="en-US" sz="3600" dirty="0"/>
          </a:p>
        </p:txBody>
      </p:sp>
      <p:sp>
        <p:nvSpPr>
          <p:cNvPr id="3" name="Content Placeholder 2"/>
          <p:cNvSpPr>
            <a:spLocks noGrp="1"/>
          </p:cNvSpPr>
          <p:nvPr>
            <p:ph idx="1"/>
          </p:nvPr>
        </p:nvSpPr>
        <p:spPr/>
        <p:txBody>
          <a:bodyPr/>
          <a:lstStyle/>
          <a:p>
            <a:r>
              <a:rPr lang="en-US" sz="2400" dirty="0" smtClean="0"/>
              <a:t>This ratio indicates how many times is the market price of a share to its earnings. </a:t>
            </a:r>
          </a:p>
          <a:p>
            <a:r>
              <a:rPr lang="en-US" sz="2400" dirty="0" smtClean="0"/>
              <a:t>MPS- Market Price per share</a:t>
            </a:r>
          </a:p>
          <a:p>
            <a:r>
              <a:rPr lang="en-US" sz="2400" dirty="0" smtClean="0"/>
              <a:t>E</a:t>
            </a:r>
            <a:r>
              <a:rPr lang="en-US" sz="2400" dirty="0" smtClean="0"/>
              <a:t>PS- Earning </a:t>
            </a:r>
            <a:r>
              <a:rPr lang="en-US" sz="2400" dirty="0" smtClean="0"/>
              <a:t>price per share</a:t>
            </a:r>
          </a:p>
          <a:p>
            <a:endParaRPr lang="en-US" sz="2400" dirty="0" smtClean="0"/>
          </a:p>
        </p:txBody>
      </p:sp>
      <p:graphicFrame>
        <p:nvGraphicFramePr>
          <p:cNvPr id="44034" name="Object 2"/>
          <p:cNvGraphicFramePr>
            <a:graphicFrameLocks noChangeAspect="1"/>
          </p:cNvGraphicFramePr>
          <p:nvPr/>
        </p:nvGraphicFramePr>
        <p:xfrm>
          <a:off x="757238" y="4114800"/>
          <a:ext cx="7913687" cy="1371600"/>
        </p:xfrm>
        <a:graphic>
          <a:graphicData uri="http://schemas.openxmlformats.org/presentationml/2006/ole">
            <p:oleObj spid="_x0000_s79874" name="Document" r:id="rId4" imgW="4071105" imgH="679153" progId="Word.Document.12">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Meaning of FSA</a:t>
            </a:r>
            <a:endParaRPr lang="en-US" dirty="0">
              <a:solidFill>
                <a:schemeClr val="tx1"/>
              </a:solidFill>
            </a:endParaRPr>
          </a:p>
        </p:txBody>
      </p:sp>
      <p:sp>
        <p:nvSpPr>
          <p:cNvPr id="3" name="Content Placeholder 2"/>
          <p:cNvSpPr>
            <a:spLocks noGrp="1"/>
          </p:cNvSpPr>
          <p:nvPr>
            <p:ph idx="1"/>
          </p:nvPr>
        </p:nvSpPr>
        <p:spPr/>
        <p:txBody>
          <a:bodyPr>
            <a:normAutofit/>
          </a:bodyPr>
          <a:lstStyle/>
          <a:p>
            <a:pPr algn="just"/>
            <a:r>
              <a:rPr lang="en-US" sz="2800" dirty="0" smtClean="0"/>
              <a:t>The term ‘financial analysis’ also known as ‘analysis and interpretation of financial statements’, refers to the process of determining financial strengths and weaknesses of the firm by establishing strategic relationship between the items of the balance sheet, P&amp;L A/c and other operative data.</a:t>
            </a:r>
          </a:p>
          <a:p>
            <a:pPr algn="just">
              <a:buNone/>
            </a:pP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609600"/>
          </a:xfrm>
        </p:spPr>
        <p:txBody>
          <a:bodyPr>
            <a:normAutofit fontScale="90000"/>
          </a:bodyPr>
          <a:lstStyle/>
          <a:p>
            <a:r>
              <a:rPr lang="en-US" dirty="0" smtClean="0">
                <a:solidFill>
                  <a:schemeClr val="tx1"/>
                </a:solidFill>
              </a:rPr>
              <a:t>Concept of FSA</a:t>
            </a:r>
            <a:endParaRPr lang="en-US" dirty="0">
              <a:solidFill>
                <a:schemeClr val="tx1"/>
              </a:solidFill>
            </a:endParaRPr>
          </a:p>
        </p:txBody>
      </p:sp>
      <p:sp>
        <p:nvSpPr>
          <p:cNvPr id="3" name="Content Placeholder 2"/>
          <p:cNvSpPr>
            <a:spLocks noGrp="1"/>
          </p:cNvSpPr>
          <p:nvPr>
            <p:ph idx="1"/>
          </p:nvPr>
        </p:nvSpPr>
        <p:spPr>
          <a:xfrm>
            <a:off x="304800" y="914400"/>
            <a:ext cx="8610600" cy="5638800"/>
          </a:xfrm>
        </p:spPr>
        <p:txBody>
          <a:bodyPr>
            <a:noAutofit/>
          </a:bodyPr>
          <a:lstStyle/>
          <a:p>
            <a:pPr algn="just"/>
            <a:r>
              <a:rPr lang="en-US" sz="2800" dirty="0" smtClean="0"/>
              <a:t>It is the collective name for the tools and techniques that are intended to provide relevant information to decision makers.</a:t>
            </a:r>
          </a:p>
          <a:p>
            <a:pPr algn="just"/>
            <a:r>
              <a:rPr lang="en-US" sz="2800" dirty="0" smtClean="0"/>
              <a:t>The purpose of financial analysis is to diagnose the information contained in financial statements so as to judge the profitability and financial soundness of the firm.</a:t>
            </a:r>
          </a:p>
          <a:p>
            <a:pPr algn="just"/>
            <a:r>
              <a:rPr lang="en-US" sz="2800" dirty="0" smtClean="0"/>
              <a:t>Just like a doctor examines his patient by recording his body temperature, blood pressure, etc… before making his conclusion regarding the illness and before giving his treatment, a financial analyst analyses the financial statements with various tool of analysis before commenting up on the financial health or weakness of an enterprise.</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762000"/>
          </a:xfrm>
        </p:spPr>
        <p:txBody>
          <a:bodyPr/>
          <a:lstStyle/>
          <a:p>
            <a:r>
              <a:rPr lang="en-US" dirty="0" smtClean="0">
                <a:solidFill>
                  <a:schemeClr val="tx1"/>
                </a:solidFill>
              </a:rPr>
              <a:t>Types of Financial Analysis</a:t>
            </a:r>
            <a:endParaRPr lang="en-US" dirty="0">
              <a:solidFill>
                <a:schemeClr val="tx1"/>
              </a:solidFill>
            </a:endParaRPr>
          </a:p>
        </p:txBody>
      </p:sp>
      <p:sp>
        <p:nvSpPr>
          <p:cNvPr id="3" name="Content Placeholder 2"/>
          <p:cNvSpPr>
            <a:spLocks noGrp="1"/>
          </p:cNvSpPr>
          <p:nvPr>
            <p:ph idx="1"/>
          </p:nvPr>
        </p:nvSpPr>
        <p:spPr>
          <a:xfrm>
            <a:off x="685800" y="1676400"/>
            <a:ext cx="7772400" cy="4876800"/>
          </a:xfrm>
        </p:spPr>
        <p:txBody>
          <a:bodyPr/>
          <a:lstStyle/>
          <a:p>
            <a:r>
              <a:rPr lang="en-US" dirty="0" smtClean="0"/>
              <a:t>On the basis of material used:</a:t>
            </a:r>
          </a:p>
          <a:p>
            <a:pPr lvl="1"/>
            <a:r>
              <a:rPr lang="en-US" dirty="0" smtClean="0"/>
              <a:t>External Analysis</a:t>
            </a:r>
          </a:p>
          <a:p>
            <a:pPr lvl="1"/>
            <a:r>
              <a:rPr lang="en-US" dirty="0" smtClean="0"/>
              <a:t>Internal Analysis</a:t>
            </a:r>
          </a:p>
          <a:p>
            <a:r>
              <a:rPr lang="en-US" dirty="0" smtClean="0"/>
              <a:t>On the basis of modus operandi:</a:t>
            </a:r>
          </a:p>
          <a:p>
            <a:pPr lvl="1"/>
            <a:r>
              <a:rPr lang="en-US" dirty="0" smtClean="0"/>
              <a:t>Horizontal Analysis</a:t>
            </a:r>
          </a:p>
          <a:p>
            <a:pPr lvl="1"/>
            <a:r>
              <a:rPr lang="en-US" dirty="0" smtClean="0"/>
              <a:t>Vertical Analysis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On the basis of material Used</a:t>
            </a:r>
            <a:endParaRPr lang="en-US" dirty="0">
              <a:solidFill>
                <a:schemeClr val="tx1"/>
              </a:solidFill>
            </a:endParaRPr>
          </a:p>
        </p:txBody>
      </p:sp>
      <p:sp>
        <p:nvSpPr>
          <p:cNvPr id="3" name="Content Placeholder 2"/>
          <p:cNvSpPr>
            <a:spLocks noGrp="1"/>
          </p:cNvSpPr>
          <p:nvPr>
            <p:ph idx="1"/>
          </p:nvPr>
        </p:nvSpPr>
        <p:spPr/>
        <p:txBody>
          <a:bodyPr>
            <a:normAutofit/>
          </a:bodyPr>
          <a:lstStyle/>
          <a:p>
            <a:pPr algn="just"/>
            <a:r>
              <a:rPr lang="en-US" sz="2800" b="1" i="1" dirty="0" smtClean="0"/>
              <a:t>External:</a:t>
            </a:r>
            <a:r>
              <a:rPr lang="en-US" sz="2800" dirty="0" smtClean="0"/>
              <a:t> It is carried out by outsiders of the business – investors, credit agencies, govt agencies, creditors etc. who does not access to internal records of the company – depending mainly on published accounts</a:t>
            </a:r>
          </a:p>
          <a:p>
            <a:pPr algn="just"/>
            <a:r>
              <a:rPr lang="en-US" sz="2800" b="1" i="1" dirty="0" smtClean="0"/>
              <a:t>Internal:</a:t>
            </a:r>
            <a:r>
              <a:rPr lang="en-US" sz="2800" dirty="0" smtClean="0"/>
              <a:t> It is carried out by persons who have access to internal records of the company – executives, manager etc – by officers appointed by govt or courts in legal litigations etc. under power vested in them.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On the basis of modus operandi</a:t>
            </a:r>
            <a:endParaRPr lang="en-US" dirty="0">
              <a:solidFill>
                <a:schemeClr val="tx1"/>
              </a:solidFill>
            </a:endParaRPr>
          </a:p>
        </p:txBody>
      </p:sp>
      <p:sp>
        <p:nvSpPr>
          <p:cNvPr id="3" name="Content Placeholder 2"/>
          <p:cNvSpPr>
            <a:spLocks noGrp="1"/>
          </p:cNvSpPr>
          <p:nvPr>
            <p:ph idx="1"/>
          </p:nvPr>
        </p:nvSpPr>
        <p:spPr/>
        <p:txBody>
          <a:bodyPr>
            <a:normAutofit/>
          </a:bodyPr>
          <a:lstStyle/>
          <a:p>
            <a:pPr algn="just"/>
            <a:r>
              <a:rPr lang="en-US" sz="2800" b="1" i="1" dirty="0" smtClean="0"/>
              <a:t>Horizontal:</a:t>
            </a:r>
            <a:r>
              <a:rPr lang="en-US" sz="2800" dirty="0" smtClean="0"/>
              <a:t> data relating to more than one-year comparison with other years – standard or base year – expressed as percentage changes – Dynamic analysis.</a:t>
            </a:r>
          </a:p>
          <a:p>
            <a:pPr algn="just">
              <a:buNone/>
            </a:pPr>
            <a:endParaRPr lang="en-US" sz="2800" dirty="0" smtClean="0"/>
          </a:p>
          <a:p>
            <a:pPr algn="just"/>
            <a:r>
              <a:rPr lang="en-US" sz="2800" b="1" i="1" dirty="0" smtClean="0"/>
              <a:t>Vertical:</a:t>
            </a:r>
            <a:r>
              <a:rPr lang="en-US" sz="2800" dirty="0" smtClean="0"/>
              <a:t> quantitative relationships among various items in statements on a particular date – inter firm comparisons – inter department comparisons – static analysis.</a:t>
            </a:r>
          </a:p>
          <a:p>
            <a:pPr algn="just">
              <a:buNone/>
            </a:pP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377687" y="457200"/>
          <a:ext cx="8461513" cy="6096000"/>
        </p:xfrm>
        <a:graphic>
          <a:graphicData uri="http://schemas.openxmlformats.org/presentationml/2006/ole">
            <p:oleObj spid="_x0000_s2050" name="Worksheet" r:id="rId4" imgW="6343650" imgH="3724275" progId="Excel.Sheet.8">
              <p:embed/>
            </p:oleObj>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Financial Statement Analysis&amp;quot;&quot;/&gt;&lt;property id=&quot;20307&quot; value=&quot;256&quot;/&gt;&lt;/object&gt;&lt;object type=&quot;3&quot; unique_id=&quot;10005&quot;&gt;&lt;property id=&quot;20148&quot; value=&quot;5&quot;/&gt;&lt;property id=&quot;20300&quot; value=&quot;Slide 2 - &amp;quot;Introduction&amp;quot;&quot;/&gt;&lt;property id=&quot;20307&quot; value=&quot;257&quot;/&gt;&lt;/object&gt;&lt;object type=&quot;3&quot; unique_id=&quot;10006&quot;&gt;&lt;property id=&quot;20148&quot; value=&quot;5&quot;/&gt;&lt;property id=&quot;20300&quot; value=&quot;Slide 3 - &amp;quot;Why Financial Statement Analysis?&amp;quot;&quot;/&gt;&lt;property id=&quot;20307&quot; value=&quot;258&quot;/&gt;&lt;/object&gt;&lt;object type=&quot;3&quot; unique_id=&quot;10007&quot;&gt;&lt;property id=&quot;20148&quot; value=&quot;5&quot;/&gt;&lt;property id=&quot;20300&quot; value=&quot;Slide 4 - &amp;quot;Meaning of FSA&amp;quot;&quot;/&gt;&lt;property id=&quot;20307&quot; value=&quot;259&quot;/&gt;&lt;/object&gt;&lt;object type=&quot;3&quot; unique_id=&quot;10008&quot;&gt;&lt;property id=&quot;20148&quot; value=&quot;5&quot;/&gt;&lt;property id=&quot;20300&quot; value=&quot;Slide 5 - &amp;quot;Concept of FSA&amp;quot;&quot;/&gt;&lt;property id=&quot;20307&quot; value=&quot;260&quot;/&gt;&lt;/object&gt;&lt;object type=&quot;3&quot; unique_id=&quot;10009&quot;&gt;&lt;property id=&quot;20148&quot; value=&quot;5&quot;/&gt;&lt;property id=&quot;20300&quot; value=&quot;Slide 6 - &amp;quot;Types of Financial Analysis&amp;quot;&quot;/&gt;&lt;property id=&quot;20307&quot; value=&quot;261&quot;/&gt;&lt;/object&gt;&lt;object type=&quot;3&quot; unique_id=&quot;10010&quot;&gt;&lt;property id=&quot;20148&quot; value=&quot;5&quot;/&gt;&lt;property id=&quot;20300&quot; value=&quot;Slide 7 - &amp;quot;On the basis of material Used&amp;quot;&quot;/&gt;&lt;property id=&quot;20307&quot; value=&quot;262&quot;/&gt;&lt;/object&gt;&lt;object type=&quot;3&quot; unique_id=&quot;10011&quot;&gt;&lt;property id=&quot;20148&quot; value=&quot;5&quot;/&gt;&lt;property id=&quot;20300&quot; value=&quot;Slide 8 - &amp;quot;On the basis of modus operandi&amp;quot;&quot;/&gt;&lt;property id=&quot;20307&quot; value=&quot;263&quot;/&gt;&lt;/object&gt;&lt;object type=&quot;3&quot; unique_id=&quot;10012&quot;&gt;&lt;property id=&quot;20148&quot; value=&quot;5&quot;/&gt;&lt;property id=&quot;20300&quot; value=&quot;Slide 9&quot;/&gt;&lt;property id=&quot;20307&quot; value=&quot;266&quot;/&gt;&lt;/object&gt;&lt;object type=&quot;3&quot; unique_id=&quot;10013&quot;&gt;&lt;property id=&quot;20148&quot; value=&quot;5&quot;/&gt;&lt;property id=&quot;20300&quot; value=&quot;Slide 10&quot;/&gt;&lt;property id=&quot;20307&quot; value=&quot;267&quot;/&gt;&lt;/object&gt;&lt;object type=&quot;3&quot; unique_id=&quot;10014&quot;&gt;&lt;property id=&quot;20148&quot; value=&quot;5&quot;/&gt;&lt;property id=&quot;20300&quot; value=&quot;Slide 11&quot;/&gt;&lt;property id=&quot;20307&quot; value=&quot;268&quot;/&gt;&lt;/object&gt;&lt;object type=&quot;3&quot; unique_id=&quot;10015&quot;&gt;&lt;property id=&quot;20148&quot; value=&quot;5&quot;/&gt;&lt;property id=&quot;20300&quot; value=&quot;Slide 12&quot;/&gt;&lt;property id=&quot;20307&quot; value=&quot;269&quot;/&gt;&lt;/object&gt;&lt;object type=&quot;3&quot; unique_id=&quot;10016&quot;&gt;&lt;property id=&quot;20148&quot; value=&quot;5&quot;/&gt;&lt;property id=&quot;20300&quot; value=&quot;Slide 13 - &amp;quot;Methods of Financial Analysis&amp;quot;&quot;/&gt;&lt;property id=&quot;20307&quot; value=&quot;264&quot;/&gt;&lt;/object&gt;&lt;object type=&quot;3&quot; unique_id=&quot;10017&quot;&gt;&lt;property id=&quot;20148&quot; value=&quot;5&quot;/&gt;&lt;property id=&quot;20300&quot; value=&quot;Slide 14 - &amp;quot;Comparative Statement Analysis&amp;quot;&quot;/&gt;&lt;property id=&quot;20307&quot; value=&quot;270&quot;/&gt;&lt;/object&gt;&lt;object type=&quot;3&quot; unique_id=&quot;10018&quot;&gt;&lt;property id=&quot;20148&quot; value=&quot;5&quot;/&gt;&lt;property id=&quot;20300&quot; value=&quot;Slide 15 - &amp;quot;Illustration&amp;quot;&quot;/&gt;&lt;property id=&quot;20307&quot; value=&quot;272&quot;/&gt;&lt;/object&gt;&lt;object type=&quot;3&quot; unique_id=&quot;10019&quot;&gt;&lt;property id=&quot;20148&quot; value=&quot;5&quot;/&gt;&lt;property id=&quot;20300&quot; value=&quot;Slide 16 - &amp;quot;Guidelines for interpretation of &amp;#x0D;&amp;#x0A;Comparative Balance Sheet&amp;quot;&quot;/&gt;&lt;property id=&quot;20307&quot; value=&quot;273&quot;/&gt;&lt;/object&gt;&lt;object type=&quot;3&quot; unique_id=&quot;10020&quot;&gt;&lt;property id=&quot;20148&quot; value=&quot;5&quot;/&gt;&lt;property id=&quot;20300&quot; value=&quot;Slide 17&quot;/&gt;&lt;property id=&quot;20307&quot; value=&quot;274&quot;/&gt;&lt;/object&gt;&lt;object type=&quot;3&quot; unique_id=&quot;10021&quot;&gt;&lt;property id=&quot;20148&quot; value=&quot;5&quot;/&gt;&lt;property id=&quot;20300&quot; value=&quot;Slide 18 - &amp;quot;Illustration &amp;quot;&quot;/&gt;&lt;property id=&quot;20307&quot; value=&quot;275&quot;/&gt;&lt;/object&gt;&lt;object type=&quot;3&quot; unique_id=&quot;10022&quot;&gt;&lt;property id=&quot;20148&quot; value=&quot;5&quot;/&gt;&lt;property id=&quot;20300&quot; value=&quot;Slide 19 - &amp;quot;Guidelines for Interpretation of Income Statements&amp;quot;&quot;/&gt;&lt;property id=&quot;20307&quot; value=&quot;276&quot;/&gt;&lt;/object&gt;&lt;object type=&quot;3&quot; unique_id=&quot;10023&quot;&gt;&lt;property id=&quot;20148&quot; value=&quot;5&quot;/&gt;&lt;property id=&quot;20300&quot; value=&quot;Slide 20&quot;/&gt;&lt;property id=&quot;20307&quot; value=&quot;278&quot;/&gt;&lt;/object&gt;&lt;object type=&quot;3&quot; unique_id=&quot;10024&quot;&gt;&lt;property id=&quot;20148&quot; value=&quot;5&quot;/&gt;&lt;property id=&quot;20300&quot; value=&quot;Slide 21 - &amp;quot;Common-Size Statement Analysis&amp;quot;&quot;/&gt;&lt;property id=&quot;20307&quot; value=&quot;271&quot;/&gt;&lt;/object&gt;&lt;object type=&quot;3&quot; unique_id=&quot;10025&quot;&gt;&lt;property id=&quot;20148&quot; value=&quot;5&quot;/&gt;&lt;property id=&quot;20300&quot; value=&quot;Slide 22&quot;/&gt;&lt;property id=&quot;20307&quot; value=&quot;279&quot;/&gt;&lt;/object&gt;&lt;object type=&quot;3&quot; unique_id=&quot;10026&quot;&gt;&lt;property id=&quot;20148&quot; value=&quot;5&quot;/&gt;&lt;property id=&quot;20300&quot; value=&quot;Slide 23&quot;/&gt;&lt;property id=&quot;20307&quot; value=&quot;280&quot;/&gt;&lt;/object&gt;&lt;object type=&quot;3&quot; unique_id=&quot;10027&quot;&gt;&lt;property id=&quot;20148&quot; value=&quot;5&quot;/&gt;&lt;property id=&quot;20300&quot; value=&quot;Slide 24 - &amp;quot;Trend Analysis&amp;quot;&quot;/&gt;&lt;property id=&quot;20307&quot; value=&quot;281&quot;/&gt;&lt;/object&gt;&lt;object type=&quot;3&quot; unique_id=&quot;10028&quot;&gt;&lt;property id=&quot;20148&quot; value=&quot;5&quot;/&gt;&lt;property id=&quot;20300&quot; value=&quot;Slide 25 - &amp;quot;Illustration &amp;quot;&quot;/&gt;&lt;property id=&quot;20307&quot; value=&quot;282&quot;/&gt;&lt;/object&gt;&lt;object type=&quot;3&quot; unique_id=&quot;10029&quot;&gt;&lt;property id=&quot;20148&quot; value=&quot;5&quot;/&gt;&lt;property id=&quot;20300&quot; value=&quot;Slide 26 - &amp;quot;Solution:&amp;quot;&quot;/&gt;&lt;property id=&quot;20307&quot; value=&quot;283&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607</TotalTime>
  <Words>1324</Words>
  <Application>Microsoft PowerPoint</Application>
  <PresentationFormat>On-screen Show (4:3)</PresentationFormat>
  <Paragraphs>153</Paragraphs>
  <Slides>33</Slides>
  <Notes>33</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33</vt:i4>
      </vt:variant>
    </vt:vector>
  </HeadingPairs>
  <TitlesOfParts>
    <vt:vector size="37" baseType="lpstr">
      <vt:lpstr>Office Theme</vt:lpstr>
      <vt:lpstr>Worksheet</vt:lpstr>
      <vt:lpstr>Document</vt:lpstr>
      <vt:lpstr>Microsoft Office Word Document</vt:lpstr>
      <vt:lpstr>Financial Statement Analysis</vt:lpstr>
      <vt:lpstr>Introduction</vt:lpstr>
      <vt:lpstr>Why Financial Statement Analysis?</vt:lpstr>
      <vt:lpstr>Meaning of FSA</vt:lpstr>
      <vt:lpstr>Concept of FSA</vt:lpstr>
      <vt:lpstr>Types of Financial Analysis</vt:lpstr>
      <vt:lpstr>On the basis of material Used</vt:lpstr>
      <vt:lpstr>On the basis of modus operandi</vt:lpstr>
      <vt:lpstr>Slide 9</vt:lpstr>
      <vt:lpstr>Slide 10</vt:lpstr>
      <vt:lpstr>Methods of Financial Analysis</vt:lpstr>
      <vt:lpstr>Comparative Statement Analysis</vt:lpstr>
      <vt:lpstr>Illustration</vt:lpstr>
      <vt:lpstr>Guidelines for interpretation of  Comparative Balance Sheet</vt:lpstr>
      <vt:lpstr>Slide 15</vt:lpstr>
      <vt:lpstr>Illustration </vt:lpstr>
      <vt:lpstr>Guidelines for Interpretation of Income Statements</vt:lpstr>
      <vt:lpstr>Slide 18</vt:lpstr>
      <vt:lpstr>Common-Size Statement Analysis</vt:lpstr>
      <vt:lpstr>Slide 20</vt:lpstr>
      <vt:lpstr>Slide 21</vt:lpstr>
      <vt:lpstr>Trend Analysis</vt:lpstr>
      <vt:lpstr>Illustration </vt:lpstr>
      <vt:lpstr>Solution:</vt:lpstr>
      <vt:lpstr>Ratio Analysis</vt:lpstr>
      <vt:lpstr>Types of Ratios</vt:lpstr>
      <vt:lpstr>Profitability Ratios</vt:lpstr>
      <vt:lpstr>EPS</vt:lpstr>
      <vt:lpstr>DPS</vt:lpstr>
      <vt:lpstr>Payout Ratio</vt:lpstr>
      <vt:lpstr>Retention Ratio</vt:lpstr>
      <vt:lpstr>Return on Capital Employed or  Return on Investment (ROCE/ROI)</vt:lpstr>
      <vt:lpstr>Price Earning Ratio or P/E Ratio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Statement Analysis</dc:title>
  <dc:creator>apple</dc:creator>
  <cp:lastModifiedBy>Manish</cp:lastModifiedBy>
  <cp:revision>101</cp:revision>
  <dcterms:created xsi:type="dcterms:W3CDTF">2008-11-19T15:11:17Z</dcterms:created>
  <dcterms:modified xsi:type="dcterms:W3CDTF">2017-10-12T11:34:49Z</dcterms:modified>
</cp:coreProperties>
</file>