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70" r:id="rId2"/>
    <p:sldId id="257" r:id="rId3"/>
    <p:sldId id="269" r:id="rId4"/>
    <p:sldId id="258" r:id="rId5"/>
    <p:sldId id="267" r:id="rId6"/>
    <p:sldId id="259" r:id="rId7"/>
    <p:sldId id="260" r:id="rId8"/>
    <p:sldId id="262" r:id="rId9"/>
    <p:sldId id="264" r:id="rId10"/>
    <p:sldId id="271" r:id="rId1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Holder and Holder in Due course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Manish </a:t>
            </a:r>
            <a:r>
              <a:rPr lang="en-US" dirty="0" err="1" smtClean="0"/>
              <a:t>dadhich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</a:t>
            </a:r>
            <a:r>
              <a:rPr lang="en-US" dirty="0" smtClean="0"/>
              <a:t>reviewing the above points, it is quite clear that a holder and holder in due course are two different persons. Further, a person needs to be a holder first, to become a holder in due course, whereas, in the case of a holder, he need not be an HDC first.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35938"/>
            <a:ext cx="7661275" cy="30681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5080" indent="-33655">
              <a:lnSpc>
                <a:spcPct val="100000"/>
              </a:lnSpc>
              <a:spcBef>
                <a:spcPts val="105"/>
              </a:spcBef>
            </a:pPr>
            <a:r>
              <a:rPr sz="2600" spc="-5" dirty="0">
                <a:latin typeface="Constantia"/>
                <a:cs typeface="Constantia"/>
              </a:rPr>
              <a:t>The </a:t>
            </a:r>
            <a:r>
              <a:rPr sz="2600" dirty="0">
                <a:latin typeface="Constantia"/>
                <a:cs typeface="Constantia"/>
              </a:rPr>
              <a:t>definition </a:t>
            </a:r>
            <a:r>
              <a:rPr sz="2600" spc="-20" dirty="0">
                <a:latin typeface="Constantia"/>
                <a:cs typeface="Constantia"/>
              </a:rPr>
              <a:t>given </a:t>
            </a:r>
            <a:r>
              <a:rPr sz="2600" spc="-10" dirty="0">
                <a:latin typeface="Constantia"/>
                <a:cs typeface="Constantia"/>
              </a:rPr>
              <a:t>in </a:t>
            </a:r>
            <a:r>
              <a:rPr sz="2600" dirty="0">
                <a:latin typeface="Constantia"/>
                <a:cs typeface="Constantia"/>
              </a:rPr>
              <a:t>section 8 </a:t>
            </a:r>
            <a:r>
              <a:rPr sz="2600" spc="-5" dirty="0">
                <a:latin typeface="Constantia"/>
                <a:cs typeface="Constantia"/>
              </a:rPr>
              <a:t>implies that </a:t>
            </a:r>
            <a:r>
              <a:rPr sz="2600" spc="-15" dirty="0">
                <a:latin typeface="Constantia"/>
                <a:cs typeface="Constantia"/>
              </a:rPr>
              <a:t>any  </a:t>
            </a:r>
            <a:r>
              <a:rPr sz="2600" spc="-5" dirty="0">
                <a:latin typeface="Constantia"/>
                <a:cs typeface="Constantia"/>
              </a:rPr>
              <a:t>person (a) who is </a:t>
            </a:r>
            <a:r>
              <a:rPr sz="2600" dirty="0">
                <a:latin typeface="Constantia"/>
                <a:cs typeface="Constantia"/>
              </a:rPr>
              <a:t>entitled in </a:t>
            </a:r>
            <a:r>
              <a:rPr sz="2600" spc="-5" dirty="0">
                <a:latin typeface="Constantia"/>
                <a:cs typeface="Constantia"/>
              </a:rPr>
              <a:t>his </a:t>
            </a:r>
            <a:r>
              <a:rPr sz="2600" spc="-15" dirty="0">
                <a:latin typeface="Constantia"/>
                <a:cs typeface="Constantia"/>
              </a:rPr>
              <a:t>own </a:t>
            </a:r>
            <a:r>
              <a:rPr sz="2600" spc="-5" dirty="0">
                <a:latin typeface="Constantia"/>
                <a:cs typeface="Constantia"/>
              </a:rPr>
              <a:t>name </a:t>
            </a:r>
            <a:r>
              <a:rPr sz="2600" spc="-15" dirty="0">
                <a:latin typeface="Constantia"/>
                <a:cs typeface="Constantia"/>
              </a:rPr>
              <a:t>to </a:t>
            </a:r>
            <a:r>
              <a:rPr sz="2600" spc="-5" dirty="0">
                <a:latin typeface="Constantia"/>
                <a:cs typeface="Constantia"/>
              </a:rPr>
              <a:t>the  </a:t>
            </a:r>
            <a:r>
              <a:rPr sz="2600" dirty="0">
                <a:latin typeface="Constantia"/>
                <a:cs typeface="Constantia"/>
              </a:rPr>
              <a:t>possession of </a:t>
            </a:r>
            <a:r>
              <a:rPr sz="2600" spc="-5" dirty="0">
                <a:latin typeface="Constantia"/>
                <a:cs typeface="Constantia"/>
              </a:rPr>
              <a:t>the </a:t>
            </a:r>
            <a:r>
              <a:rPr sz="2600" spc="-10" dirty="0">
                <a:latin typeface="Constantia"/>
                <a:cs typeface="Constantia"/>
              </a:rPr>
              <a:t>negotiable </a:t>
            </a:r>
            <a:r>
              <a:rPr sz="2600" spc="-5" dirty="0">
                <a:latin typeface="Constantia"/>
                <a:cs typeface="Constantia"/>
              </a:rPr>
              <a:t>instrument </a:t>
            </a:r>
            <a:r>
              <a:rPr sz="2600" dirty="0">
                <a:latin typeface="Constantia"/>
                <a:cs typeface="Constantia"/>
              </a:rPr>
              <a:t>and (b)</a:t>
            </a:r>
            <a:r>
              <a:rPr sz="2600" spc="-4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has  </a:t>
            </a:r>
            <a:r>
              <a:rPr sz="2600" spc="-10" dirty="0">
                <a:latin typeface="Constantia"/>
                <a:cs typeface="Constantia"/>
              </a:rPr>
              <a:t>right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to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receive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the</a:t>
            </a:r>
            <a:r>
              <a:rPr sz="2600" spc="-13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amount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from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the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parties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thereto.</a:t>
            </a:r>
            <a:endParaRPr sz="2600">
              <a:latin typeface="Constantia"/>
              <a:cs typeface="Constanti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75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lr>
                <a:srgbClr val="F3A346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dirty="0">
                <a:latin typeface="Constantia"/>
                <a:cs typeface="Constantia"/>
              </a:rPr>
              <a:t>(a) </a:t>
            </a:r>
            <a:r>
              <a:rPr sz="2600" spc="-10" dirty="0">
                <a:latin typeface="Constantia"/>
                <a:cs typeface="Constantia"/>
              </a:rPr>
              <a:t>Possession </a:t>
            </a:r>
            <a:r>
              <a:rPr sz="2600" dirty="0">
                <a:latin typeface="Constantia"/>
                <a:cs typeface="Constantia"/>
              </a:rPr>
              <a:t>of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instrument</a:t>
            </a:r>
            <a:endParaRPr sz="26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3A346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dirty="0">
                <a:latin typeface="Constantia"/>
                <a:cs typeface="Constantia"/>
              </a:rPr>
              <a:t>(b) </a:t>
            </a:r>
            <a:r>
              <a:rPr sz="2600" spc="-5" dirty="0">
                <a:latin typeface="Constantia"/>
                <a:cs typeface="Constantia"/>
              </a:rPr>
              <a:t>Entitled </a:t>
            </a:r>
            <a:r>
              <a:rPr sz="2600" spc="-20" dirty="0">
                <a:latin typeface="Constantia"/>
                <a:cs typeface="Constantia"/>
              </a:rPr>
              <a:t>to </a:t>
            </a:r>
            <a:r>
              <a:rPr sz="2600" spc="-25" dirty="0">
                <a:latin typeface="Constantia"/>
                <a:cs typeface="Constantia"/>
              </a:rPr>
              <a:t>receive </a:t>
            </a:r>
            <a:r>
              <a:rPr sz="2600" spc="-5" dirty="0">
                <a:latin typeface="Constantia"/>
                <a:cs typeface="Constantia"/>
              </a:rPr>
              <a:t>the</a:t>
            </a:r>
            <a:r>
              <a:rPr sz="2600" spc="-3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amount</a:t>
            </a:r>
            <a:endParaRPr sz="2600">
              <a:latin typeface="Constantia"/>
              <a:cs typeface="Constant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7116" y="810768"/>
            <a:ext cx="2206752" cy="3870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Definition of Holder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per Negotiable Instrument Act, 1881, a holder is a party who is entitled in his own name and has legally obtained the possession of the negotiable instrument, i.e. bill, note or </a:t>
            </a:r>
            <a:r>
              <a:rPr lang="en-US" dirty="0" err="1"/>
              <a:t>cheque</a:t>
            </a:r>
            <a:r>
              <a:rPr lang="en-US" dirty="0"/>
              <a:t>, from a party who transferred it, by delivery or endorsement, to recover the amount from the parties liable to meet it.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59162"/>
            <a:ext cx="7825740" cy="4410823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395"/>
              </a:spcBef>
              <a:buClr>
                <a:srgbClr val="F3A346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lang="en-US" sz="2800" b="1" dirty="0"/>
              <a:t>Holder</a:t>
            </a:r>
            <a:r>
              <a:rPr lang="en-US" sz="2800" dirty="0"/>
              <a:t> refers to a person; we mean the payee of the negotiable instrument, who is in possession of it. </a:t>
            </a:r>
            <a:r>
              <a:rPr lang="en-US" sz="2800" dirty="0" err="1"/>
              <a:t>He/She</a:t>
            </a:r>
            <a:r>
              <a:rPr lang="en-US" sz="2800" dirty="0"/>
              <a:t> is someone who is entitled to receive or recover the amount due on the instrument from the parties thereto</a:t>
            </a:r>
            <a:r>
              <a:rPr lang="en-US" sz="2800" dirty="0" smtClean="0"/>
              <a:t>.</a:t>
            </a:r>
          </a:p>
          <a:p>
            <a:pPr marL="287020" indent="-274320">
              <a:lnSpc>
                <a:spcPct val="100000"/>
              </a:lnSpc>
              <a:spcBef>
                <a:spcPts val="395"/>
              </a:spcBef>
              <a:buClr>
                <a:srgbClr val="F3A346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lang="en-US" sz="2800" dirty="0"/>
              <a:t>On the other hand, the </a:t>
            </a:r>
            <a:r>
              <a:rPr lang="en-US" sz="2800" b="1" dirty="0"/>
              <a:t>holder in due course</a:t>
            </a:r>
            <a:r>
              <a:rPr lang="en-US" sz="2800" dirty="0"/>
              <a:t> i.e. </a:t>
            </a:r>
            <a:r>
              <a:rPr lang="en-US" sz="2800" b="1" dirty="0"/>
              <a:t>HDC</a:t>
            </a:r>
            <a:r>
              <a:rPr lang="en-US" sz="2800" dirty="0"/>
              <a:t> implies a person who obtains the instrument </a:t>
            </a:r>
            <a:r>
              <a:rPr lang="en-US" sz="2800" dirty="0" err="1"/>
              <a:t>bonafide</a:t>
            </a:r>
            <a:r>
              <a:rPr lang="en-US" sz="2800" dirty="0"/>
              <a:t> for consideration before maturity, without any knowledge of defect in the title of the person transferring the instrument.</a:t>
            </a:r>
            <a:endParaRPr sz="2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Difference between Holder and HDC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1" y="1444674"/>
          <a:ext cx="8991600" cy="5584160"/>
        </p:xfrm>
        <a:graphic>
          <a:graphicData uri="http://schemas.openxmlformats.org/drawingml/2006/table">
            <a:tbl>
              <a:tblPr/>
              <a:tblGrid>
                <a:gridCol w="2268907"/>
                <a:gridCol w="3725493"/>
                <a:gridCol w="2997200"/>
              </a:tblGrid>
              <a:tr h="3964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cap="all" dirty="0"/>
                        <a:t>BASIS FOR COMPARISON</a:t>
                      </a:r>
                    </a:p>
                  </a:txBody>
                  <a:tcPr marL="40701" marR="40701" marT="40701" marB="407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D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cap="all"/>
                        <a:t>HOLDER</a:t>
                      </a:r>
                    </a:p>
                  </a:txBody>
                  <a:tcPr marL="40701" marR="40701" marT="40701" marB="407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D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cap="all"/>
                        <a:t>HOLDER IN DUE COURSE (HDC)</a:t>
                      </a:r>
                    </a:p>
                  </a:txBody>
                  <a:tcPr marL="40701" marR="40701" marT="40701" marB="407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DF7"/>
                    </a:solidFill>
                  </a:tcPr>
                </a:tc>
              </a:tr>
              <a:tr h="163731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/>
                        <a:t>Meaning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A holder is a person who legally obtains the negotiable instrument, with his name entitled on it, to receive the payment from the parties liable.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A holder in due course (HDC) is a person who acquires the negotiable instrument bonafide for some consideration, whose payment is still due.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50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Consideration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Not necessary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Necessary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55151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Right to sue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/>
                        <a:t>A holder cannot sue all prior parties.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A holder in due course can sue all prior parties.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0662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Good faith</a:t>
                      </a:r>
                      <a:br>
                        <a:rPr lang="en-US" sz="1800"/>
                      </a:br>
                      <a:endParaRPr lang="en-US" sz="1800"/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The instrument may or may not be obtained in good faith.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The instrument must be obtained in good faith.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4750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Privileges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Comparatively less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More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168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Maturity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/>
                        <a:t>A person can become holder, before or after the maturity of the negotiable instrument.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/>
                        <a:t>A person can become holder in due course, only before the maturity of negotiable instrument.</a:t>
                      </a:r>
                    </a:p>
                  </a:txBody>
                  <a:tcPr marL="40701" marR="40701" marT="40701" marB="4070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71929"/>
            <a:ext cx="8073390" cy="457708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286385" marR="216535" indent="-274320">
              <a:lnSpc>
                <a:spcPct val="80100"/>
              </a:lnSpc>
              <a:spcBef>
                <a:spcPts val="670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  <a:tab pos="635635" algn="l"/>
                <a:tab pos="7081520" algn="l"/>
              </a:tabLst>
            </a:pPr>
            <a:r>
              <a:rPr sz="2400" dirty="0">
                <a:latin typeface="Constantia"/>
                <a:cs typeface="Constantia"/>
              </a:rPr>
              <a:t>A	</a:t>
            </a:r>
            <a:r>
              <a:rPr sz="2400" spc="-5" dirty="0">
                <a:latin typeface="Constantia"/>
                <a:cs typeface="Constantia"/>
              </a:rPr>
              <a:t>principal </a:t>
            </a:r>
            <a:r>
              <a:rPr sz="2400" spc="-10" dirty="0">
                <a:latin typeface="Constantia"/>
                <a:cs typeface="Constantia"/>
              </a:rPr>
              <a:t>whose </a:t>
            </a:r>
            <a:r>
              <a:rPr sz="2400" spc="-5" dirty="0">
                <a:latin typeface="Constantia"/>
                <a:cs typeface="Constantia"/>
              </a:rPr>
              <a:t>name </a:t>
            </a:r>
            <a:r>
              <a:rPr sz="2400" dirty="0">
                <a:latin typeface="Constantia"/>
                <a:cs typeface="Constantia"/>
              </a:rPr>
              <a:t>appears on</a:t>
            </a:r>
            <a:r>
              <a:rPr sz="2400" spc="-4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an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instrument	</a:t>
            </a:r>
            <a:r>
              <a:rPr sz="2400" dirty="0">
                <a:latin typeface="Constantia"/>
                <a:cs typeface="Constantia"/>
              </a:rPr>
              <a:t>as</a:t>
            </a:r>
            <a:r>
              <a:rPr sz="2400" spc="-17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the  holder </a:t>
            </a:r>
            <a:r>
              <a:rPr sz="2400" spc="-10" dirty="0">
                <a:latin typeface="Constantia"/>
                <a:cs typeface="Constantia"/>
              </a:rPr>
              <a:t>though </a:t>
            </a:r>
            <a:r>
              <a:rPr sz="2400" spc="-5" dirty="0">
                <a:latin typeface="Constantia"/>
                <a:cs typeface="Constantia"/>
              </a:rPr>
              <a:t>it is </a:t>
            </a:r>
            <a:r>
              <a:rPr sz="2400" spc="-15" dirty="0">
                <a:latin typeface="Constantia"/>
                <a:cs typeface="Constantia"/>
              </a:rPr>
              <a:t>executed </a:t>
            </a:r>
            <a:r>
              <a:rPr sz="2400" spc="-5" dirty="0">
                <a:latin typeface="Constantia"/>
                <a:cs typeface="Constantia"/>
              </a:rPr>
              <a:t>in the name </a:t>
            </a:r>
            <a:r>
              <a:rPr sz="2400" dirty="0">
                <a:latin typeface="Constantia"/>
                <a:cs typeface="Constantia"/>
              </a:rPr>
              <a:t>of his </a:t>
            </a:r>
            <a:r>
              <a:rPr sz="2400" spc="-15" dirty="0">
                <a:latin typeface="Constantia"/>
                <a:cs typeface="Constantia"/>
              </a:rPr>
              <a:t>agent </a:t>
            </a:r>
            <a:r>
              <a:rPr sz="2400" spc="-10" dirty="0">
                <a:latin typeface="Constantia"/>
                <a:cs typeface="Constantia"/>
              </a:rPr>
              <a:t>for  </a:t>
            </a:r>
            <a:r>
              <a:rPr sz="2400" dirty="0">
                <a:latin typeface="Constantia"/>
                <a:cs typeface="Constantia"/>
              </a:rPr>
              <a:t>him.</a:t>
            </a:r>
            <a:endParaRPr sz="2400">
              <a:latin typeface="Constantia"/>
              <a:cs typeface="Constantia"/>
            </a:endParaRPr>
          </a:p>
          <a:p>
            <a:pPr marL="286385" marR="5080" indent="-274320">
              <a:lnSpc>
                <a:spcPts val="2300"/>
              </a:lnSpc>
              <a:spcBef>
                <a:spcPts val="585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10" dirty="0">
                <a:latin typeface="Constantia"/>
                <a:cs typeface="Constantia"/>
              </a:rPr>
              <a:t>Where </a:t>
            </a:r>
            <a:r>
              <a:rPr sz="2400" dirty="0">
                <a:latin typeface="Constantia"/>
                <a:cs typeface="Constantia"/>
              </a:rPr>
              <a:t>a </a:t>
            </a:r>
            <a:r>
              <a:rPr sz="2400" spc="-10" dirty="0">
                <a:latin typeface="Constantia"/>
                <a:cs typeface="Constantia"/>
              </a:rPr>
              <a:t>negotiable </a:t>
            </a:r>
            <a:r>
              <a:rPr sz="2400" spc="-5" dirty="0">
                <a:latin typeface="Constantia"/>
                <a:cs typeface="Constantia"/>
              </a:rPr>
              <a:t>instrument is in the name </a:t>
            </a:r>
            <a:r>
              <a:rPr sz="2400" dirty="0">
                <a:latin typeface="Constantia"/>
                <a:cs typeface="Constantia"/>
              </a:rPr>
              <a:t>of </a:t>
            </a:r>
            <a:r>
              <a:rPr sz="2400" spc="-5" dirty="0">
                <a:latin typeface="Constantia"/>
                <a:cs typeface="Constantia"/>
              </a:rPr>
              <a:t>the  partner</a:t>
            </a:r>
            <a:r>
              <a:rPr sz="2400" spc="-1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of</a:t>
            </a:r>
            <a:r>
              <a:rPr sz="2400" spc="-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spc="10" dirty="0">
                <a:latin typeface="Constantia"/>
                <a:cs typeface="Constantia"/>
              </a:rPr>
              <a:t>firm,</a:t>
            </a:r>
            <a:r>
              <a:rPr sz="2400" spc="-2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it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naturally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becomes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35" dirty="0">
                <a:latin typeface="Constantia"/>
                <a:cs typeface="Constantia"/>
              </a:rPr>
              <a:t>holder,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as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it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is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not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  </a:t>
            </a:r>
            <a:r>
              <a:rPr sz="2400" spc="-10" dirty="0">
                <a:latin typeface="Constantia"/>
                <a:cs typeface="Constantia"/>
              </a:rPr>
              <a:t>separate </a:t>
            </a:r>
            <a:r>
              <a:rPr sz="2400" dirty="0">
                <a:latin typeface="Constantia"/>
                <a:cs typeface="Constantia"/>
              </a:rPr>
              <a:t>entity </a:t>
            </a:r>
            <a:r>
              <a:rPr sz="2400" spc="-10" dirty="0">
                <a:latin typeface="Constantia"/>
                <a:cs typeface="Constantia"/>
              </a:rPr>
              <a:t>from </a:t>
            </a:r>
            <a:r>
              <a:rPr sz="2400" spc="-5" dirty="0">
                <a:latin typeface="Constantia"/>
                <a:cs typeface="Constantia"/>
              </a:rPr>
              <a:t>the</a:t>
            </a:r>
            <a:r>
              <a:rPr sz="2400" spc="-370" dirty="0">
                <a:latin typeface="Constantia"/>
                <a:cs typeface="Constantia"/>
              </a:rPr>
              <a:t> </a:t>
            </a:r>
            <a:r>
              <a:rPr sz="2400" spc="-30" dirty="0">
                <a:latin typeface="Constantia"/>
                <a:cs typeface="Constantia"/>
              </a:rPr>
              <a:t>partner.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ts val="2595"/>
              </a:lnSpc>
              <a:spcBef>
                <a:spcPts val="55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10" dirty="0">
                <a:latin typeface="Constantia"/>
                <a:cs typeface="Constantia"/>
              </a:rPr>
              <a:t>Where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negotiable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is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bearer</a:t>
            </a:r>
            <a:r>
              <a:rPr sz="2400" spc="-13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one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any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person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who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is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in</a:t>
            </a:r>
            <a:endParaRPr sz="2400">
              <a:latin typeface="Constantia"/>
              <a:cs typeface="Constantia"/>
            </a:endParaRPr>
          </a:p>
          <a:p>
            <a:pPr marL="286385">
              <a:lnSpc>
                <a:spcPts val="2595"/>
              </a:lnSpc>
            </a:pPr>
            <a:r>
              <a:rPr sz="2400" spc="-5" dirty="0">
                <a:latin typeface="Constantia"/>
                <a:cs typeface="Constantia"/>
              </a:rPr>
              <a:t>the </a:t>
            </a:r>
            <a:r>
              <a:rPr sz="2400" dirty="0">
                <a:latin typeface="Constantia"/>
                <a:cs typeface="Constantia"/>
              </a:rPr>
              <a:t>possession of such </a:t>
            </a:r>
            <a:r>
              <a:rPr sz="2400" spc="-5" dirty="0">
                <a:latin typeface="Constantia"/>
                <a:cs typeface="Constantia"/>
              </a:rPr>
              <a:t>instrument is the</a:t>
            </a:r>
            <a:r>
              <a:rPr sz="2400" spc="-425" dirty="0">
                <a:latin typeface="Constantia"/>
                <a:cs typeface="Constantia"/>
              </a:rPr>
              <a:t> </a:t>
            </a:r>
            <a:r>
              <a:rPr sz="2400" spc="-35" dirty="0">
                <a:latin typeface="Constantia"/>
                <a:cs typeface="Constantia"/>
              </a:rPr>
              <a:t>holder.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0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Constantia"/>
                <a:cs typeface="Constantia"/>
              </a:rPr>
              <a:t>The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endorsee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of</a:t>
            </a:r>
            <a:r>
              <a:rPr sz="2400" spc="-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cheque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is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called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35" dirty="0">
                <a:latin typeface="Constantia"/>
                <a:cs typeface="Constantia"/>
              </a:rPr>
              <a:t>holder.</a:t>
            </a:r>
            <a:endParaRPr sz="2400">
              <a:latin typeface="Constantia"/>
              <a:cs typeface="Constantia"/>
            </a:endParaRPr>
          </a:p>
          <a:p>
            <a:pPr marL="286385" marR="289560" indent="-274320">
              <a:lnSpc>
                <a:spcPts val="2300"/>
              </a:lnSpc>
              <a:spcBef>
                <a:spcPts val="585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If</a:t>
            </a:r>
            <a:r>
              <a:rPr sz="2400" spc="-2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holder</a:t>
            </a:r>
            <a:r>
              <a:rPr sz="2400" spc="-1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of</a:t>
            </a:r>
            <a:r>
              <a:rPr sz="2400" spc="-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negotiable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instrument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is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dead,</a:t>
            </a:r>
            <a:r>
              <a:rPr sz="2400" spc="-2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the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heirs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of  </a:t>
            </a:r>
            <a:r>
              <a:rPr sz="2400" spc="-5" dirty="0">
                <a:latin typeface="Constantia"/>
                <a:cs typeface="Constantia"/>
              </a:rPr>
              <a:t>the </a:t>
            </a:r>
            <a:r>
              <a:rPr sz="2400" spc="-10" dirty="0">
                <a:latin typeface="Constantia"/>
                <a:cs typeface="Constantia"/>
              </a:rPr>
              <a:t>deceased </a:t>
            </a:r>
            <a:r>
              <a:rPr sz="2400" spc="-5" dirty="0">
                <a:latin typeface="Constantia"/>
                <a:cs typeface="Constantia"/>
              </a:rPr>
              <a:t>holder </a:t>
            </a:r>
            <a:r>
              <a:rPr sz="2400" spc="-15" dirty="0">
                <a:latin typeface="Constantia"/>
                <a:cs typeface="Constantia"/>
              </a:rPr>
              <a:t>become </a:t>
            </a:r>
            <a:r>
              <a:rPr sz="2400" spc="-5" dirty="0">
                <a:latin typeface="Constantia"/>
                <a:cs typeface="Constantia"/>
              </a:rPr>
              <a:t>the</a:t>
            </a:r>
            <a:r>
              <a:rPr sz="2400" spc="-28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holders.</a:t>
            </a:r>
            <a:endParaRPr sz="2400">
              <a:latin typeface="Constantia"/>
              <a:cs typeface="Constantia"/>
            </a:endParaRPr>
          </a:p>
          <a:p>
            <a:pPr marL="286385" marR="11430" indent="-274320">
              <a:lnSpc>
                <a:spcPct val="80000"/>
              </a:lnSpc>
              <a:spcBef>
                <a:spcPts val="625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  <a:tab pos="3194685" algn="l"/>
                <a:tab pos="4182745" algn="l"/>
              </a:tabLst>
            </a:pPr>
            <a:r>
              <a:rPr sz="2400" dirty="0">
                <a:latin typeface="Constantia"/>
                <a:cs typeface="Constantia"/>
              </a:rPr>
              <a:t>A principal</a:t>
            </a:r>
            <a:r>
              <a:rPr sz="2400" spc="-1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on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whose	behalf </a:t>
            </a:r>
            <a:r>
              <a:rPr sz="2400" dirty="0">
                <a:latin typeface="Constantia"/>
                <a:cs typeface="Constantia"/>
              </a:rPr>
              <a:t>a </a:t>
            </a:r>
            <a:r>
              <a:rPr sz="2400" spc="-15" dirty="0">
                <a:latin typeface="Constantia"/>
                <a:cs typeface="Constantia"/>
              </a:rPr>
              <a:t>pronote </a:t>
            </a:r>
            <a:r>
              <a:rPr sz="2400" spc="-5" dirty="0">
                <a:latin typeface="Constantia"/>
                <a:cs typeface="Constantia"/>
              </a:rPr>
              <a:t>is endorsed in</a:t>
            </a:r>
            <a:r>
              <a:rPr sz="2400" spc="-28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blank  </a:t>
            </a:r>
            <a:r>
              <a:rPr sz="2400" dirty="0">
                <a:latin typeface="Constantia"/>
                <a:cs typeface="Constantia"/>
              </a:rPr>
              <a:t>and </a:t>
            </a:r>
            <a:r>
              <a:rPr sz="2400" spc="-5" dirty="0">
                <a:latin typeface="Constantia"/>
                <a:cs typeface="Constantia"/>
              </a:rPr>
              <a:t>is </a:t>
            </a:r>
            <a:r>
              <a:rPr sz="2400" spc="-15" dirty="0">
                <a:latin typeface="Constantia"/>
                <a:cs typeface="Constantia"/>
              </a:rPr>
              <a:t>delivered </a:t>
            </a:r>
            <a:r>
              <a:rPr sz="2400" spc="-20" dirty="0">
                <a:latin typeface="Constantia"/>
                <a:cs typeface="Constantia"/>
              </a:rPr>
              <a:t>to </a:t>
            </a:r>
            <a:r>
              <a:rPr sz="2400" dirty="0">
                <a:latin typeface="Constantia"/>
                <a:cs typeface="Constantia"/>
              </a:rPr>
              <a:t>his </a:t>
            </a:r>
            <a:r>
              <a:rPr sz="2400" spc="-10" dirty="0">
                <a:latin typeface="Constantia"/>
                <a:cs typeface="Constantia"/>
              </a:rPr>
              <a:t>agent, </a:t>
            </a:r>
            <a:r>
              <a:rPr sz="2400" dirty="0">
                <a:latin typeface="Constantia"/>
                <a:cs typeface="Constantia"/>
              </a:rPr>
              <a:t>he </a:t>
            </a:r>
            <a:r>
              <a:rPr sz="2400" spc="-5" dirty="0">
                <a:latin typeface="Constantia"/>
                <a:cs typeface="Constantia"/>
              </a:rPr>
              <a:t>is </a:t>
            </a:r>
            <a:r>
              <a:rPr sz="2400" dirty="0">
                <a:latin typeface="Constantia"/>
                <a:cs typeface="Constantia"/>
              </a:rPr>
              <a:t>a </a:t>
            </a:r>
            <a:r>
              <a:rPr sz="2400" spc="-5" dirty="0">
                <a:latin typeface="Constantia"/>
                <a:cs typeface="Constantia"/>
              </a:rPr>
              <a:t>holder </a:t>
            </a:r>
            <a:r>
              <a:rPr sz="2400" dirty="0">
                <a:latin typeface="Constantia"/>
                <a:cs typeface="Constantia"/>
              </a:rPr>
              <a:t>of </a:t>
            </a:r>
            <a:r>
              <a:rPr sz="2400" spc="-5" dirty="0">
                <a:latin typeface="Constantia"/>
                <a:cs typeface="Constantia"/>
              </a:rPr>
              <a:t>the  instrument </a:t>
            </a:r>
            <a:r>
              <a:rPr sz="2400" spc="-10" dirty="0">
                <a:latin typeface="Constantia"/>
                <a:cs typeface="Constantia"/>
              </a:rPr>
              <a:t>though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his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name	</a:t>
            </a:r>
            <a:r>
              <a:rPr sz="2400" dirty="0">
                <a:latin typeface="Constantia"/>
                <a:cs typeface="Constantia"/>
              </a:rPr>
              <a:t>appear on </a:t>
            </a:r>
            <a:r>
              <a:rPr sz="2400" spc="-5" dirty="0">
                <a:latin typeface="Constantia"/>
                <a:cs typeface="Constantia"/>
              </a:rPr>
              <a:t>the</a:t>
            </a:r>
            <a:r>
              <a:rPr sz="2400" spc="-31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instrument.</a:t>
            </a:r>
            <a:endParaRPr sz="2400">
              <a:latin typeface="Constantia"/>
              <a:cs typeface="Constant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8640" y="260604"/>
            <a:ext cx="7155180" cy="4785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63880" y="839724"/>
            <a:ext cx="7370064" cy="4785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35938"/>
            <a:ext cx="8046084" cy="38220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687070" indent="-274320">
              <a:lnSpc>
                <a:spcPct val="100000"/>
              </a:lnSpc>
              <a:spcBef>
                <a:spcPts val="105"/>
              </a:spcBef>
              <a:buClr>
                <a:srgbClr val="F3A346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dirty="0">
                <a:latin typeface="Constantia"/>
                <a:cs typeface="Constantia"/>
              </a:rPr>
              <a:t>A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thief</a:t>
            </a:r>
            <a:r>
              <a:rPr sz="2600" spc="-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or</a:t>
            </a:r>
            <a:r>
              <a:rPr sz="2600" spc="-1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a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spc="5" dirty="0">
                <a:latin typeface="Constantia"/>
                <a:cs typeface="Constantia"/>
              </a:rPr>
              <a:t>finder</a:t>
            </a:r>
            <a:r>
              <a:rPr sz="2600" spc="-1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of</a:t>
            </a:r>
            <a:r>
              <a:rPr sz="2600" spc="-1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an</a:t>
            </a:r>
            <a:r>
              <a:rPr sz="2600" spc="-5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instrument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is</a:t>
            </a:r>
            <a:r>
              <a:rPr sz="2600" spc="-55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not</a:t>
            </a:r>
            <a:r>
              <a:rPr sz="2600" spc="-15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a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holder  </a:t>
            </a:r>
            <a:r>
              <a:rPr sz="2600" spc="-5" dirty="0">
                <a:latin typeface="Constantia"/>
                <a:cs typeface="Constantia"/>
              </a:rPr>
              <a:t>though </a:t>
            </a:r>
            <a:r>
              <a:rPr sz="2600" dirty="0">
                <a:latin typeface="Constantia"/>
                <a:cs typeface="Constantia"/>
              </a:rPr>
              <a:t>he </a:t>
            </a:r>
            <a:r>
              <a:rPr sz="2600" spc="-10" dirty="0">
                <a:latin typeface="Constantia"/>
                <a:cs typeface="Constantia"/>
              </a:rPr>
              <a:t>is </a:t>
            </a:r>
            <a:r>
              <a:rPr sz="2600" spc="-5" dirty="0">
                <a:latin typeface="Constantia"/>
                <a:cs typeface="Constantia"/>
              </a:rPr>
              <a:t>in </a:t>
            </a:r>
            <a:r>
              <a:rPr sz="2600" dirty="0">
                <a:latin typeface="Constantia"/>
                <a:cs typeface="Constantia"/>
              </a:rPr>
              <a:t>possession of an</a:t>
            </a:r>
            <a:r>
              <a:rPr sz="2600" spc="-459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instrument.</a:t>
            </a:r>
            <a:endParaRPr sz="2600">
              <a:latin typeface="Constantia"/>
              <a:cs typeface="Constantia"/>
            </a:endParaRPr>
          </a:p>
          <a:p>
            <a:pPr marL="286385" marR="19050" indent="-274320">
              <a:lnSpc>
                <a:spcPct val="100000"/>
              </a:lnSpc>
              <a:spcBef>
                <a:spcPts val="600"/>
              </a:spcBef>
              <a:buClr>
                <a:srgbClr val="F3A346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spc="-5" dirty="0">
                <a:latin typeface="Constantia"/>
                <a:cs typeface="Constantia"/>
              </a:rPr>
              <a:t>The </a:t>
            </a:r>
            <a:r>
              <a:rPr sz="2600" spc="-25" dirty="0">
                <a:latin typeface="Constantia"/>
                <a:cs typeface="Constantia"/>
              </a:rPr>
              <a:t>word </a:t>
            </a:r>
            <a:r>
              <a:rPr sz="2600" spc="-10" dirty="0">
                <a:latin typeface="Constantia"/>
                <a:cs typeface="Constantia"/>
              </a:rPr>
              <a:t>“entitled” </a:t>
            </a:r>
            <a:r>
              <a:rPr sz="2600" spc="-5" dirty="0">
                <a:latin typeface="Constantia"/>
                <a:cs typeface="Constantia"/>
              </a:rPr>
              <a:t>used in the </a:t>
            </a:r>
            <a:r>
              <a:rPr sz="2600" dirty="0">
                <a:latin typeface="Constantia"/>
                <a:cs typeface="Constantia"/>
              </a:rPr>
              <a:t>person </a:t>
            </a:r>
            <a:r>
              <a:rPr sz="2600" spc="-10" dirty="0">
                <a:latin typeface="Constantia"/>
                <a:cs typeface="Constantia"/>
              </a:rPr>
              <a:t>who </a:t>
            </a:r>
            <a:r>
              <a:rPr sz="2600" spc="-5" dirty="0">
                <a:latin typeface="Constantia"/>
                <a:cs typeface="Constantia"/>
              </a:rPr>
              <a:t>claims </a:t>
            </a:r>
            <a:r>
              <a:rPr sz="2600" spc="-20" dirty="0">
                <a:latin typeface="Constantia"/>
                <a:cs typeface="Constantia"/>
              </a:rPr>
              <a:t>to  </a:t>
            </a:r>
            <a:r>
              <a:rPr sz="2600" spc="-5" dirty="0">
                <a:latin typeface="Constantia"/>
                <a:cs typeface="Constantia"/>
              </a:rPr>
              <a:t>be the </a:t>
            </a:r>
            <a:r>
              <a:rPr sz="2600" dirty="0">
                <a:latin typeface="Constantia"/>
                <a:cs typeface="Constantia"/>
              </a:rPr>
              <a:t>holder must </a:t>
            </a:r>
            <a:r>
              <a:rPr sz="2600" spc="-5" dirty="0">
                <a:latin typeface="Constantia"/>
                <a:cs typeface="Constantia"/>
              </a:rPr>
              <a:t>be </a:t>
            </a:r>
            <a:r>
              <a:rPr sz="2600" spc="-15" dirty="0">
                <a:latin typeface="Constantia"/>
                <a:cs typeface="Constantia"/>
              </a:rPr>
              <a:t>acquired </a:t>
            </a:r>
            <a:r>
              <a:rPr sz="2600" spc="-5" dirty="0">
                <a:latin typeface="Constantia"/>
                <a:cs typeface="Constantia"/>
              </a:rPr>
              <a:t>in </a:t>
            </a:r>
            <a:r>
              <a:rPr sz="2600" dirty="0">
                <a:latin typeface="Constantia"/>
                <a:cs typeface="Constantia"/>
              </a:rPr>
              <a:t>a </a:t>
            </a:r>
            <a:r>
              <a:rPr sz="2600" spc="-10" dirty="0">
                <a:latin typeface="Constantia"/>
                <a:cs typeface="Constantia"/>
              </a:rPr>
              <a:t>lawful </a:t>
            </a:r>
            <a:r>
              <a:rPr sz="2600" spc="-40" dirty="0">
                <a:latin typeface="Constantia"/>
                <a:cs typeface="Constantia"/>
              </a:rPr>
              <a:t>manner. </a:t>
            </a:r>
            <a:r>
              <a:rPr sz="2600" dirty="0">
                <a:latin typeface="Constantia"/>
                <a:cs typeface="Constantia"/>
              </a:rPr>
              <a:t>A  person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obtaining</a:t>
            </a:r>
            <a:r>
              <a:rPr sz="2600" spc="-25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the</a:t>
            </a:r>
            <a:r>
              <a:rPr sz="2600" spc="-5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instrument</a:t>
            </a:r>
            <a:r>
              <a:rPr sz="2600" spc="-15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under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15" dirty="0">
                <a:latin typeface="Constantia"/>
                <a:cs typeface="Constantia"/>
              </a:rPr>
              <a:t>forgery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is</a:t>
            </a:r>
            <a:r>
              <a:rPr sz="2600" spc="-4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not</a:t>
            </a:r>
            <a:r>
              <a:rPr sz="2600" spc="-1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a  </a:t>
            </a:r>
            <a:r>
              <a:rPr sz="2600" spc="-35" dirty="0">
                <a:latin typeface="Constantia"/>
                <a:cs typeface="Constantia"/>
              </a:rPr>
              <a:t>holder.</a:t>
            </a:r>
            <a:endParaRPr sz="2600">
              <a:latin typeface="Constantia"/>
              <a:cs typeface="Constantia"/>
            </a:endParaRPr>
          </a:p>
          <a:p>
            <a:pPr marL="286385" marR="5080" indent="-274320">
              <a:lnSpc>
                <a:spcPct val="100000"/>
              </a:lnSpc>
              <a:spcBef>
                <a:spcPts val="600"/>
              </a:spcBef>
              <a:buClr>
                <a:srgbClr val="F3A346"/>
              </a:buClr>
              <a:buSzPct val="84615"/>
              <a:buFont typeface="Wingdings 2"/>
              <a:buChar char=""/>
              <a:tabLst>
                <a:tab pos="287020" algn="l"/>
                <a:tab pos="4173220" algn="l"/>
              </a:tabLst>
            </a:pPr>
            <a:r>
              <a:rPr sz="2600" dirty="0">
                <a:latin typeface="Constantia"/>
                <a:cs typeface="Constantia"/>
              </a:rPr>
              <a:t>When </a:t>
            </a:r>
            <a:r>
              <a:rPr sz="2600" spc="-5" dirty="0">
                <a:latin typeface="Constantia"/>
                <a:cs typeface="Constantia"/>
              </a:rPr>
              <a:t>the</a:t>
            </a:r>
            <a:r>
              <a:rPr sz="2600" spc="-18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endorsement</a:t>
            </a:r>
            <a:r>
              <a:rPr sz="2600" spc="-13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of	a </a:t>
            </a:r>
            <a:r>
              <a:rPr sz="2600" spc="-5" dirty="0">
                <a:latin typeface="Constantia"/>
                <a:cs typeface="Constantia"/>
              </a:rPr>
              <a:t>bill is </a:t>
            </a:r>
            <a:r>
              <a:rPr sz="2600" dirty="0">
                <a:latin typeface="Constantia"/>
                <a:cs typeface="Constantia"/>
              </a:rPr>
              <a:t>‘ </a:t>
            </a:r>
            <a:r>
              <a:rPr sz="2600" spc="-10" dirty="0">
                <a:latin typeface="Constantia"/>
                <a:cs typeface="Constantia"/>
              </a:rPr>
              <a:t>for </a:t>
            </a:r>
            <a:r>
              <a:rPr sz="2600" spc="-5" dirty="0">
                <a:latin typeface="Constantia"/>
                <a:cs typeface="Constantia"/>
              </a:rPr>
              <a:t>collection</a:t>
            </a:r>
            <a:r>
              <a:rPr sz="2600" spc="-49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only’  </a:t>
            </a:r>
            <a:r>
              <a:rPr sz="2600" spc="-5" dirty="0">
                <a:latin typeface="Constantia"/>
                <a:cs typeface="Constantia"/>
              </a:rPr>
              <a:t>the</a:t>
            </a:r>
            <a:r>
              <a:rPr sz="2600" spc="-135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endorsee</a:t>
            </a:r>
            <a:r>
              <a:rPr sz="2600" spc="-14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cannot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be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a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spc="-35" dirty="0">
                <a:latin typeface="Constantia"/>
                <a:cs typeface="Constantia"/>
              </a:rPr>
              <a:t>holder.</a:t>
            </a:r>
            <a:endParaRPr sz="26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3A346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dirty="0">
                <a:latin typeface="Constantia"/>
                <a:cs typeface="Constantia"/>
              </a:rPr>
              <a:t>The</a:t>
            </a:r>
            <a:r>
              <a:rPr sz="2600" spc="-130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above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mentioned</a:t>
            </a:r>
            <a:r>
              <a:rPr sz="2600" spc="-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lists</a:t>
            </a:r>
            <a:r>
              <a:rPr sz="2600" spc="-150" dirty="0">
                <a:latin typeface="Constantia"/>
                <a:cs typeface="Constantia"/>
              </a:rPr>
              <a:t> </a:t>
            </a:r>
            <a:r>
              <a:rPr sz="2600" spc="-15" dirty="0">
                <a:latin typeface="Constantia"/>
                <a:cs typeface="Constantia"/>
              </a:rPr>
              <a:t>are</a:t>
            </a:r>
            <a:r>
              <a:rPr sz="2600" spc="-5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not</a:t>
            </a:r>
            <a:r>
              <a:rPr sz="2600" spc="-155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complete.</a:t>
            </a:r>
            <a:endParaRPr sz="2600">
              <a:latin typeface="Constantia"/>
              <a:cs typeface="Constant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8640" y="260604"/>
            <a:ext cx="7350252" cy="4785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62355" y="839724"/>
            <a:ext cx="2834640" cy="3672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96313"/>
            <a:ext cx="7916545" cy="437070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86385" marR="787400" indent="-274320">
              <a:lnSpc>
                <a:spcPts val="2810"/>
              </a:lnSpc>
              <a:spcBef>
                <a:spcPts val="455"/>
              </a:spcBef>
              <a:buClr>
                <a:srgbClr val="F3A346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spc="-10" dirty="0">
                <a:latin typeface="Constantia"/>
                <a:cs typeface="Constantia"/>
              </a:rPr>
              <a:t>Possessor- </a:t>
            </a:r>
            <a:r>
              <a:rPr sz="2600" spc="-5" dirty="0">
                <a:latin typeface="Constantia"/>
                <a:cs typeface="Constantia"/>
              </a:rPr>
              <a:t>if </a:t>
            </a:r>
            <a:r>
              <a:rPr sz="2600" spc="-10" dirty="0">
                <a:latin typeface="Constantia"/>
                <a:cs typeface="Constantia"/>
              </a:rPr>
              <a:t>negotiable </a:t>
            </a:r>
            <a:r>
              <a:rPr sz="2600" spc="-5" dirty="0">
                <a:latin typeface="Constantia"/>
                <a:cs typeface="Constantia"/>
              </a:rPr>
              <a:t>instrument is </a:t>
            </a:r>
            <a:r>
              <a:rPr sz="2600" spc="-15" dirty="0">
                <a:latin typeface="Constantia"/>
                <a:cs typeface="Constantia"/>
              </a:rPr>
              <a:t>payable</a:t>
            </a:r>
            <a:r>
              <a:rPr sz="2600" spc="-265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to  </a:t>
            </a:r>
            <a:r>
              <a:rPr sz="2600" spc="-40" dirty="0">
                <a:latin typeface="Constantia"/>
                <a:cs typeface="Constantia"/>
              </a:rPr>
              <a:t>bearer.</a:t>
            </a:r>
            <a:endParaRPr sz="26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45"/>
              </a:spcBef>
              <a:buClr>
                <a:srgbClr val="F3A346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dirty="0">
                <a:latin typeface="Constantia"/>
                <a:cs typeface="Constantia"/>
              </a:rPr>
              <a:t>Indorsee- </a:t>
            </a:r>
            <a:r>
              <a:rPr sz="2600" spc="-5" dirty="0">
                <a:latin typeface="Constantia"/>
                <a:cs typeface="Constantia"/>
              </a:rPr>
              <a:t>if </a:t>
            </a:r>
            <a:r>
              <a:rPr sz="2600" spc="-10" dirty="0">
                <a:latin typeface="Constantia"/>
                <a:cs typeface="Constantia"/>
              </a:rPr>
              <a:t>negotiable </a:t>
            </a:r>
            <a:r>
              <a:rPr sz="2600" spc="-5" dirty="0">
                <a:latin typeface="Constantia"/>
                <a:cs typeface="Constantia"/>
              </a:rPr>
              <a:t>instrument </a:t>
            </a:r>
            <a:r>
              <a:rPr sz="2600" spc="-10" dirty="0">
                <a:latin typeface="Constantia"/>
                <a:cs typeface="Constantia"/>
              </a:rPr>
              <a:t>is </a:t>
            </a:r>
            <a:r>
              <a:rPr sz="2600" spc="-15" dirty="0">
                <a:latin typeface="Constantia"/>
                <a:cs typeface="Constantia"/>
              </a:rPr>
              <a:t>payable </a:t>
            </a:r>
            <a:r>
              <a:rPr sz="2600" spc="-20" dirty="0">
                <a:latin typeface="Constantia"/>
                <a:cs typeface="Constantia"/>
              </a:rPr>
              <a:t>to</a:t>
            </a:r>
            <a:r>
              <a:rPr sz="2600" spc="-385" dirty="0">
                <a:latin typeface="Constantia"/>
                <a:cs typeface="Constantia"/>
              </a:rPr>
              <a:t> </a:t>
            </a:r>
            <a:r>
              <a:rPr sz="2600" spc="-50" dirty="0">
                <a:latin typeface="Constantia"/>
                <a:cs typeface="Constantia"/>
              </a:rPr>
              <a:t>order.</a:t>
            </a:r>
            <a:endParaRPr sz="2600">
              <a:latin typeface="Constantia"/>
              <a:cs typeface="Constantia"/>
            </a:endParaRPr>
          </a:p>
          <a:p>
            <a:pPr marL="286385" marR="191135" indent="-274320">
              <a:lnSpc>
                <a:spcPts val="2810"/>
              </a:lnSpc>
              <a:spcBef>
                <a:spcPts val="640"/>
              </a:spcBef>
              <a:buClr>
                <a:srgbClr val="F3A346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spc="-30" dirty="0">
                <a:latin typeface="Constantia"/>
                <a:cs typeface="Constantia"/>
              </a:rPr>
              <a:t>Payee </a:t>
            </a:r>
            <a:r>
              <a:rPr sz="2600" spc="-5" dirty="0">
                <a:latin typeface="Constantia"/>
                <a:cs typeface="Constantia"/>
              </a:rPr>
              <a:t>can be </a:t>
            </a:r>
            <a:r>
              <a:rPr sz="2600" dirty="0">
                <a:latin typeface="Constantia"/>
                <a:cs typeface="Constantia"/>
              </a:rPr>
              <a:t>HDC </a:t>
            </a:r>
            <a:r>
              <a:rPr sz="2600" spc="-5" dirty="0">
                <a:latin typeface="Constantia"/>
                <a:cs typeface="Constantia"/>
              </a:rPr>
              <a:t>in India, </a:t>
            </a:r>
            <a:r>
              <a:rPr sz="2600" spc="-15" dirty="0">
                <a:latin typeface="Constantia"/>
                <a:cs typeface="Constantia"/>
              </a:rPr>
              <a:t>even </a:t>
            </a:r>
            <a:r>
              <a:rPr sz="2600" spc="-5" dirty="0">
                <a:latin typeface="Constantia"/>
                <a:cs typeface="Constantia"/>
              </a:rPr>
              <a:t>though the  instrument </a:t>
            </a:r>
            <a:r>
              <a:rPr sz="2600" dirty="0">
                <a:latin typeface="Constantia"/>
                <a:cs typeface="Constantia"/>
              </a:rPr>
              <a:t>has </a:t>
            </a:r>
            <a:r>
              <a:rPr sz="2600" spc="-5" dirty="0">
                <a:latin typeface="Constantia"/>
                <a:cs typeface="Constantia"/>
              </a:rPr>
              <a:t>not been </a:t>
            </a:r>
            <a:r>
              <a:rPr sz="2600" spc="-15" dirty="0">
                <a:latin typeface="Constantia"/>
                <a:cs typeface="Constantia"/>
              </a:rPr>
              <a:t>negotiated by </a:t>
            </a:r>
            <a:r>
              <a:rPr sz="2600" spc="-5" dirty="0">
                <a:latin typeface="Constantia"/>
                <a:cs typeface="Constantia"/>
              </a:rPr>
              <a:t>him, its</a:t>
            </a:r>
            <a:r>
              <a:rPr sz="2600" spc="-34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been  issued </a:t>
            </a:r>
            <a:r>
              <a:rPr sz="2600" spc="-15" dirty="0">
                <a:latin typeface="Constantia"/>
                <a:cs typeface="Constantia"/>
              </a:rPr>
              <a:t>to</a:t>
            </a:r>
            <a:r>
              <a:rPr sz="2600" spc="-1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him.</a:t>
            </a:r>
            <a:endParaRPr sz="2600">
              <a:latin typeface="Constantia"/>
              <a:cs typeface="Constantia"/>
            </a:endParaRPr>
          </a:p>
          <a:p>
            <a:pPr marL="386080" lvl="1" indent="-292100">
              <a:lnSpc>
                <a:spcPct val="100000"/>
              </a:lnSpc>
              <a:spcBef>
                <a:spcPts val="245"/>
              </a:spcBef>
              <a:buAutoNum type="romanLcParenR"/>
              <a:tabLst>
                <a:tab pos="386715" algn="l"/>
              </a:tabLst>
            </a:pPr>
            <a:r>
              <a:rPr sz="2600" spc="-5" dirty="0">
                <a:latin typeface="Constantia"/>
                <a:cs typeface="Constantia"/>
              </a:rPr>
              <a:t>due </a:t>
            </a:r>
            <a:r>
              <a:rPr sz="2600" spc="-10" dirty="0">
                <a:latin typeface="Constantia"/>
                <a:cs typeface="Constantia"/>
              </a:rPr>
              <a:t>consideration</a:t>
            </a:r>
            <a:r>
              <a:rPr sz="2600" spc="-235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paid;</a:t>
            </a:r>
            <a:endParaRPr sz="2600">
              <a:latin typeface="Constantia"/>
              <a:cs typeface="Constantia"/>
            </a:endParaRPr>
          </a:p>
          <a:p>
            <a:pPr marL="286385" marR="1292860" lvl="1" indent="-274320">
              <a:lnSpc>
                <a:spcPts val="2810"/>
              </a:lnSpc>
              <a:spcBef>
                <a:spcPts val="640"/>
              </a:spcBef>
              <a:buAutoNum type="romanLcParenR"/>
              <a:tabLst>
                <a:tab pos="400050" algn="l"/>
              </a:tabLst>
            </a:pPr>
            <a:r>
              <a:rPr sz="2600" spc="-25" dirty="0">
                <a:latin typeface="Constantia"/>
                <a:cs typeface="Constantia"/>
              </a:rPr>
              <a:t>receive </a:t>
            </a:r>
            <a:r>
              <a:rPr sz="2600" spc="-15" dirty="0">
                <a:latin typeface="Constantia"/>
                <a:cs typeface="Constantia"/>
              </a:rPr>
              <a:t>before </a:t>
            </a:r>
            <a:r>
              <a:rPr sz="2600" spc="-5" dirty="0">
                <a:latin typeface="Constantia"/>
                <a:cs typeface="Constantia"/>
              </a:rPr>
              <a:t>maturity date(post maturity-  </a:t>
            </a:r>
            <a:r>
              <a:rPr sz="2600" dirty="0">
                <a:latin typeface="Constantia"/>
                <a:cs typeface="Constantia"/>
              </a:rPr>
              <a:t>holder(not HDC)has </a:t>
            </a:r>
            <a:r>
              <a:rPr sz="2600" spc="-10" dirty="0">
                <a:latin typeface="Constantia"/>
                <a:cs typeface="Constantia"/>
              </a:rPr>
              <a:t>rights </a:t>
            </a:r>
            <a:r>
              <a:rPr sz="2600" dirty="0">
                <a:latin typeface="Constantia"/>
                <a:cs typeface="Constantia"/>
              </a:rPr>
              <a:t>of </a:t>
            </a:r>
            <a:r>
              <a:rPr sz="2600" spc="-5" dirty="0">
                <a:latin typeface="Constantia"/>
                <a:cs typeface="Constantia"/>
              </a:rPr>
              <a:t>the</a:t>
            </a:r>
            <a:r>
              <a:rPr sz="2600" spc="-375" dirty="0">
                <a:latin typeface="Constantia"/>
                <a:cs typeface="Constantia"/>
              </a:rPr>
              <a:t> </a:t>
            </a:r>
            <a:r>
              <a:rPr sz="2600" spc="-15" dirty="0">
                <a:latin typeface="Constantia"/>
                <a:cs typeface="Constantia"/>
              </a:rPr>
              <a:t>transferer)</a:t>
            </a:r>
            <a:endParaRPr sz="2600">
              <a:latin typeface="Constantia"/>
              <a:cs typeface="Constantia"/>
            </a:endParaRPr>
          </a:p>
          <a:p>
            <a:pPr marL="286385" marR="142875" lvl="1" indent="-274320">
              <a:lnSpc>
                <a:spcPts val="2810"/>
              </a:lnSpc>
              <a:spcBef>
                <a:spcPts val="600"/>
              </a:spcBef>
              <a:buAutoNum type="romanLcParenR"/>
              <a:tabLst>
                <a:tab pos="498475" algn="l"/>
              </a:tabLst>
            </a:pPr>
            <a:r>
              <a:rPr sz="2600" spc="-5" dirty="0">
                <a:latin typeface="Constantia"/>
                <a:cs typeface="Constantia"/>
              </a:rPr>
              <a:t>Good</a:t>
            </a:r>
            <a:r>
              <a:rPr sz="2600" spc="-15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faith;due</a:t>
            </a:r>
            <a:r>
              <a:rPr sz="2600" spc="-150" dirty="0">
                <a:latin typeface="Constantia"/>
                <a:cs typeface="Constantia"/>
              </a:rPr>
              <a:t> </a:t>
            </a:r>
            <a:r>
              <a:rPr sz="2600" spc="-15" dirty="0">
                <a:latin typeface="Constantia"/>
                <a:cs typeface="Constantia"/>
              </a:rPr>
              <a:t>care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and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caution-about</a:t>
            </a:r>
            <a:r>
              <a:rPr sz="2600" spc="-160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good</a:t>
            </a:r>
            <a:r>
              <a:rPr sz="2600" spc="-25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title</a:t>
            </a:r>
            <a:r>
              <a:rPr sz="2600" spc="-15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of  </a:t>
            </a:r>
            <a:r>
              <a:rPr sz="2600" spc="-15" dirty="0">
                <a:latin typeface="Constantia"/>
                <a:cs typeface="Constantia"/>
              </a:rPr>
              <a:t>transferer </a:t>
            </a:r>
            <a:r>
              <a:rPr sz="2600" dirty="0">
                <a:latin typeface="Constantia"/>
                <a:cs typeface="Constantia"/>
              </a:rPr>
              <a:t>– </a:t>
            </a:r>
            <a:r>
              <a:rPr sz="2600" spc="-5" dirty="0">
                <a:latin typeface="Constantia"/>
                <a:cs typeface="Constantia"/>
              </a:rPr>
              <a:t>no</a:t>
            </a:r>
            <a:r>
              <a:rPr sz="2600" spc="-1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HDC</a:t>
            </a:r>
            <a:endParaRPr sz="2600">
              <a:latin typeface="Constantia"/>
              <a:cs typeface="Constant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8640" y="790955"/>
            <a:ext cx="2113788" cy="4053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61605"/>
            <a:ext cx="8063230" cy="433324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409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Liability of prior</a:t>
            </a:r>
            <a:r>
              <a:rPr sz="2400" spc="-2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parties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Constantia"/>
                <a:cs typeface="Constantia"/>
              </a:rPr>
              <a:t>Installment </a:t>
            </a:r>
            <a:r>
              <a:rPr sz="2400" spc="-15" dirty="0">
                <a:latin typeface="Constantia"/>
                <a:cs typeface="Constantia"/>
              </a:rPr>
              <a:t>purged </a:t>
            </a:r>
            <a:r>
              <a:rPr sz="2400" dirty="0">
                <a:latin typeface="Constantia"/>
                <a:cs typeface="Constantia"/>
              </a:rPr>
              <a:t>or </a:t>
            </a:r>
            <a:r>
              <a:rPr sz="2400" spc="-5" dirty="0">
                <a:latin typeface="Constantia"/>
                <a:cs typeface="Constantia"/>
              </a:rPr>
              <a:t>clensed </a:t>
            </a:r>
            <a:r>
              <a:rPr sz="2400" dirty="0">
                <a:latin typeface="Constantia"/>
                <a:cs typeface="Constantia"/>
              </a:rPr>
              <a:t>of all</a:t>
            </a:r>
            <a:r>
              <a:rPr sz="2400" spc="-409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defects</a:t>
            </a:r>
            <a:endParaRPr sz="2400">
              <a:latin typeface="Constantia"/>
              <a:cs typeface="Constantia"/>
            </a:endParaRPr>
          </a:p>
          <a:p>
            <a:pPr marL="286385" marR="863600" indent="-274320">
              <a:lnSpc>
                <a:spcPts val="2590"/>
              </a:lnSpc>
              <a:spcBef>
                <a:spcPts val="645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10" dirty="0">
                <a:latin typeface="Constantia"/>
                <a:cs typeface="Constantia"/>
              </a:rPr>
              <a:t>Privilege </a:t>
            </a:r>
            <a:r>
              <a:rPr sz="2400" spc="-5" dirty="0">
                <a:latin typeface="Constantia"/>
                <a:cs typeface="Constantia"/>
              </a:rPr>
              <a:t>in case </a:t>
            </a:r>
            <a:r>
              <a:rPr sz="2400" dirty="0">
                <a:latin typeface="Constantia"/>
                <a:cs typeface="Constantia"/>
              </a:rPr>
              <a:t>of </a:t>
            </a:r>
            <a:r>
              <a:rPr sz="2400" spc="-10" dirty="0">
                <a:latin typeface="Constantia"/>
                <a:cs typeface="Constantia"/>
              </a:rPr>
              <a:t>inchoate </a:t>
            </a:r>
            <a:r>
              <a:rPr sz="2400" dirty="0">
                <a:latin typeface="Constantia"/>
                <a:cs typeface="Constantia"/>
              </a:rPr>
              <a:t>stamped </a:t>
            </a:r>
            <a:r>
              <a:rPr sz="2400" spc="-5" dirty="0">
                <a:latin typeface="Constantia"/>
                <a:cs typeface="Constantia"/>
              </a:rPr>
              <a:t>instrument</a:t>
            </a:r>
            <a:r>
              <a:rPr sz="2400" spc="-409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not  </a:t>
            </a:r>
            <a:r>
              <a:rPr sz="2400" spc="-10" dirty="0">
                <a:latin typeface="Constantia"/>
                <a:cs typeface="Constantia"/>
              </a:rPr>
              <a:t>affected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75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20" dirty="0">
                <a:latin typeface="Constantia"/>
                <a:cs typeface="Constantia"/>
              </a:rPr>
              <a:t>No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effect</a:t>
            </a:r>
            <a:r>
              <a:rPr sz="2400" spc="-1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of</a:t>
            </a:r>
            <a:r>
              <a:rPr sz="2400" spc="-2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conditional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delivery</a:t>
            </a:r>
            <a:r>
              <a:rPr sz="2400" spc="-1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or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of</a:t>
            </a:r>
            <a:r>
              <a:rPr sz="2400" spc="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special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spc="-35" dirty="0">
                <a:latin typeface="Constantia"/>
                <a:cs typeface="Constantia"/>
              </a:rPr>
              <a:t>delivery.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ts val="2735"/>
              </a:lnSpc>
              <a:spcBef>
                <a:spcPts val="310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20" dirty="0">
                <a:latin typeface="Constantia"/>
                <a:cs typeface="Constantia"/>
              </a:rPr>
              <a:t>No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effect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of</a:t>
            </a:r>
            <a:r>
              <a:rPr sz="2400" spc="-2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absence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of</a:t>
            </a:r>
            <a:r>
              <a:rPr sz="2400" spc="-10" dirty="0">
                <a:latin typeface="Constantia"/>
                <a:cs typeface="Constantia"/>
              </a:rPr>
              <a:t> consideration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or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presence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of</a:t>
            </a:r>
            <a:r>
              <a:rPr sz="2400" spc="-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an</a:t>
            </a:r>
            <a:endParaRPr sz="2400">
              <a:latin typeface="Constantia"/>
              <a:cs typeface="Constantia"/>
            </a:endParaRPr>
          </a:p>
          <a:p>
            <a:pPr marL="286385">
              <a:lnSpc>
                <a:spcPts val="2735"/>
              </a:lnSpc>
            </a:pPr>
            <a:r>
              <a:rPr sz="2400" spc="-10" dirty="0">
                <a:latin typeface="Constantia"/>
                <a:cs typeface="Constantia"/>
              </a:rPr>
              <a:t>unlawful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consideration: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10" dirty="0">
                <a:latin typeface="Constantia"/>
                <a:cs typeface="Constantia"/>
              </a:rPr>
              <a:t>Privilege </a:t>
            </a:r>
            <a:r>
              <a:rPr sz="2400" spc="-5" dirty="0">
                <a:latin typeface="Constantia"/>
                <a:cs typeface="Constantia"/>
              </a:rPr>
              <a:t>in case </a:t>
            </a:r>
            <a:r>
              <a:rPr sz="2400" dirty="0">
                <a:latin typeface="Constantia"/>
                <a:cs typeface="Constantia"/>
              </a:rPr>
              <a:t>of a fictitious</a:t>
            </a:r>
            <a:r>
              <a:rPr sz="2400" spc="-43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bill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Constantia"/>
                <a:cs typeface="Constantia"/>
              </a:rPr>
              <a:t>Estoppels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against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denying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original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validity</a:t>
            </a:r>
            <a:r>
              <a:rPr sz="2400" spc="-1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of</a:t>
            </a:r>
            <a:r>
              <a:rPr sz="2400" spc="3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instrument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  <a:tab pos="5302250" algn="l"/>
              </a:tabLst>
            </a:pPr>
            <a:r>
              <a:rPr sz="2400" spc="-5" dirty="0">
                <a:latin typeface="Constantia"/>
                <a:cs typeface="Constantia"/>
              </a:rPr>
              <a:t>Estoppels </a:t>
            </a:r>
            <a:r>
              <a:rPr sz="2400" dirty="0">
                <a:latin typeface="Constantia"/>
                <a:cs typeface="Constantia"/>
              </a:rPr>
              <a:t>against </a:t>
            </a:r>
            <a:r>
              <a:rPr sz="2400" spc="-10" dirty="0">
                <a:latin typeface="Constantia"/>
                <a:cs typeface="Constantia"/>
              </a:rPr>
              <a:t>denying</a:t>
            </a:r>
            <a:r>
              <a:rPr sz="2400" spc="-27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capacity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of	</a:t>
            </a:r>
            <a:r>
              <a:rPr sz="2400" spc="-25" dirty="0">
                <a:latin typeface="Constantia"/>
                <a:cs typeface="Constantia"/>
              </a:rPr>
              <a:t>payee </a:t>
            </a:r>
            <a:r>
              <a:rPr sz="2400" spc="-20" dirty="0">
                <a:latin typeface="Constantia"/>
                <a:cs typeface="Constantia"/>
              </a:rPr>
              <a:t>to</a:t>
            </a:r>
            <a:r>
              <a:rPr sz="2400" spc="-20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endorsee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F3A346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Constantia"/>
                <a:cs typeface="Constantia"/>
              </a:rPr>
              <a:t>Estoppels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against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endorser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to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deny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capacity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of</a:t>
            </a:r>
            <a:r>
              <a:rPr sz="2400" spc="1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prior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parties.</a:t>
            </a:r>
            <a:endParaRPr sz="2400">
              <a:latin typeface="Constantia"/>
              <a:cs typeface="Constant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8640" y="278891"/>
            <a:ext cx="7463028" cy="3520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8640" y="858011"/>
            <a:ext cx="3435096" cy="3505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545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Holder and Holder in Due course </vt:lpstr>
      <vt:lpstr>Slide 2</vt:lpstr>
      <vt:lpstr>Definition of Holder </vt:lpstr>
      <vt:lpstr>Slide 4</vt:lpstr>
      <vt:lpstr>Difference between Holder and HDC</vt:lpstr>
      <vt:lpstr>Slide 6</vt:lpstr>
      <vt:lpstr>Slide 7</vt:lpstr>
      <vt:lpstr>Slide 8</vt:lpstr>
      <vt:lpstr>Slide 9</vt:lpstr>
      <vt:lpstr>Conclusion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Holder and Holder in Due course </dc:title>
  <dc:creator>Manish</dc:creator>
  <cp:lastModifiedBy>Manish</cp:lastModifiedBy>
  <cp:revision>2</cp:revision>
  <dcterms:created xsi:type="dcterms:W3CDTF">2019-10-14T06:28:44Z</dcterms:created>
  <dcterms:modified xsi:type="dcterms:W3CDTF">2019-10-14T07:52:53Z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2016-03-12T00:00:00Z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2019-10-14T00:00:00Z</vt:filetime>
  </property>
</Properties>
</file>