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4" r:id="rId5"/>
    <p:sldId id="261" r:id="rId6"/>
    <p:sldId id="263" r:id="rId7"/>
    <p:sldId id="264" r:id="rId8"/>
    <p:sldId id="265" r:id="rId9"/>
    <p:sldId id="266" r:id="rId10"/>
    <p:sldId id="267" r:id="rId11"/>
    <p:sldId id="268" r:id="rId12"/>
    <p:sldId id="275" r:id="rId13"/>
    <p:sldId id="262" r:id="rId14"/>
    <p:sldId id="259" r:id="rId15"/>
    <p:sldId id="260" r:id="rId16"/>
    <p:sldId id="269" r:id="rId17"/>
    <p:sldId id="270" r:id="rId18"/>
    <p:sldId id="271" r:id="rId19"/>
    <p:sldId id="272" r:id="rId20"/>
    <p:sldId id="273"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5" d="100"/>
          <a:sy n="75" d="100"/>
        </p:scale>
        <p:origin x="516"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7106A-4BEC-D3DA-1D0B-9F81850B27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DD8810A-F1A6-2E36-37EB-C40FD6FD99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07B2141-0BEF-AACC-C605-EC5F56BB4967}"/>
              </a:ext>
            </a:extLst>
          </p:cNvPr>
          <p:cNvSpPr>
            <a:spLocks noGrp="1"/>
          </p:cNvSpPr>
          <p:nvPr>
            <p:ph type="dt" sz="half" idx="10"/>
          </p:nvPr>
        </p:nvSpPr>
        <p:spPr/>
        <p:txBody>
          <a:bodyPr/>
          <a:lstStyle/>
          <a:p>
            <a:fld id="{532F9A21-94BE-4C5D-8574-E119D52C3DCC}" type="datetimeFigureOut">
              <a:rPr lang="en-US" smtClean="0"/>
              <a:t>3/10/2023</a:t>
            </a:fld>
            <a:endParaRPr lang="en-US"/>
          </a:p>
        </p:txBody>
      </p:sp>
      <p:sp>
        <p:nvSpPr>
          <p:cNvPr id="5" name="Footer Placeholder 4">
            <a:extLst>
              <a:ext uri="{FF2B5EF4-FFF2-40B4-BE49-F238E27FC236}">
                <a16:creationId xmlns:a16="http://schemas.microsoft.com/office/drawing/2014/main" id="{96F0B774-6E7B-6FAF-1FEC-A8094257F3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52BC4D-801F-5640-D3FF-F474C213DCB4}"/>
              </a:ext>
            </a:extLst>
          </p:cNvPr>
          <p:cNvSpPr>
            <a:spLocks noGrp="1"/>
          </p:cNvSpPr>
          <p:nvPr>
            <p:ph type="sldNum" sz="quarter" idx="12"/>
          </p:nvPr>
        </p:nvSpPr>
        <p:spPr/>
        <p:txBody>
          <a:bodyPr/>
          <a:lstStyle/>
          <a:p>
            <a:fld id="{73B78687-3305-414C-99CC-B96CB55B5381}" type="slidenum">
              <a:rPr lang="en-US" smtClean="0"/>
              <a:t>‹#›</a:t>
            </a:fld>
            <a:endParaRPr lang="en-US"/>
          </a:p>
        </p:txBody>
      </p:sp>
    </p:spTree>
    <p:extLst>
      <p:ext uri="{BB962C8B-B14F-4D97-AF65-F5344CB8AC3E}">
        <p14:creationId xmlns:p14="http://schemas.microsoft.com/office/powerpoint/2010/main" val="2247536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396C7-D386-4338-17E0-B331735F0D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A4A96C-53CF-3F47-8CCC-605CBA937B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C2FF41-A1F4-35AB-142C-EC9422BCD25B}"/>
              </a:ext>
            </a:extLst>
          </p:cNvPr>
          <p:cNvSpPr>
            <a:spLocks noGrp="1"/>
          </p:cNvSpPr>
          <p:nvPr>
            <p:ph type="dt" sz="half" idx="10"/>
          </p:nvPr>
        </p:nvSpPr>
        <p:spPr/>
        <p:txBody>
          <a:bodyPr/>
          <a:lstStyle/>
          <a:p>
            <a:fld id="{532F9A21-94BE-4C5D-8574-E119D52C3DCC}" type="datetimeFigureOut">
              <a:rPr lang="en-US" smtClean="0"/>
              <a:t>3/10/2023</a:t>
            </a:fld>
            <a:endParaRPr lang="en-US"/>
          </a:p>
        </p:txBody>
      </p:sp>
      <p:sp>
        <p:nvSpPr>
          <p:cNvPr id="5" name="Footer Placeholder 4">
            <a:extLst>
              <a:ext uri="{FF2B5EF4-FFF2-40B4-BE49-F238E27FC236}">
                <a16:creationId xmlns:a16="http://schemas.microsoft.com/office/drawing/2014/main" id="{D9AD8813-27CC-B9E3-590A-EF2DE8EED2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3E79E-98E1-AF2C-0903-44B4238C4E1B}"/>
              </a:ext>
            </a:extLst>
          </p:cNvPr>
          <p:cNvSpPr>
            <a:spLocks noGrp="1"/>
          </p:cNvSpPr>
          <p:nvPr>
            <p:ph type="sldNum" sz="quarter" idx="12"/>
          </p:nvPr>
        </p:nvSpPr>
        <p:spPr/>
        <p:txBody>
          <a:bodyPr/>
          <a:lstStyle/>
          <a:p>
            <a:fld id="{73B78687-3305-414C-99CC-B96CB55B5381}" type="slidenum">
              <a:rPr lang="en-US" smtClean="0"/>
              <a:t>‹#›</a:t>
            </a:fld>
            <a:endParaRPr lang="en-US"/>
          </a:p>
        </p:txBody>
      </p:sp>
    </p:spTree>
    <p:extLst>
      <p:ext uri="{BB962C8B-B14F-4D97-AF65-F5344CB8AC3E}">
        <p14:creationId xmlns:p14="http://schemas.microsoft.com/office/powerpoint/2010/main" val="4277152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B475AC-E817-0CE2-6D24-E990E191909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D6D955-9193-9CB7-86A9-AF4A82070F3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27DC1B-05DF-8CD9-0365-8EAC795A76C9}"/>
              </a:ext>
            </a:extLst>
          </p:cNvPr>
          <p:cNvSpPr>
            <a:spLocks noGrp="1"/>
          </p:cNvSpPr>
          <p:nvPr>
            <p:ph type="dt" sz="half" idx="10"/>
          </p:nvPr>
        </p:nvSpPr>
        <p:spPr/>
        <p:txBody>
          <a:bodyPr/>
          <a:lstStyle/>
          <a:p>
            <a:fld id="{532F9A21-94BE-4C5D-8574-E119D52C3DCC}" type="datetimeFigureOut">
              <a:rPr lang="en-US" smtClean="0"/>
              <a:t>3/10/2023</a:t>
            </a:fld>
            <a:endParaRPr lang="en-US"/>
          </a:p>
        </p:txBody>
      </p:sp>
      <p:sp>
        <p:nvSpPr>
          <p:cNvPr id="5" name="Footer Placeholder 4">
            <a:extLst>
              <a:ext uri="{FF2B5EF4-FFF2-40B4-BE49-F238E27FC236}">
                <a16:creationId xmlns:a16="http://schemas.microsoft.com/office/drawing/2014/main" id="{A3F58D85-EC7E-AAD8-F7FC-EF3E52F8AE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06F2CC-2E99-D197-BE52-E2FE331D1362}"/>
              </a:ext>
            </a:extLst>
          </p:cNvPr>
          <p:cNvSpPr>
            <a:spLocks noGrp="1"/>
          </p:cNvSpPr>
          <p:nvPr>
            <p:ph type="sldNum" sz="quarter" idx="12"/>
          </p:nvPr>
        </p:nvSpPr>
        <p:spPr/>
        <p:txBody>
          <a:bodyPr/>
          <a:lstStyle/>
          <a:p>
            <a:fld id="{73B78687-3305-414C-99CC-B96CB55B5381}" type="slidenum">
              <a:rPr lang="en-US" smtClean="0"/>
              <a:t>‹#›</a:t>
            </a:fld>
            <a:endParaRPr lang="en-US"/>
          </a:p>
        </p:txBody>
      </p:sp>
    </p:spTree>
    <p:extLst>
      <p:ext uri="{BB962C8B-B14F-4D97-AF65-F5344CB8AC3E}">
        <p14:creationId xmlns:p14="http://schemas.microsoft.com/office/powerpoint/2010/main" val="1563898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CCF2F-C92B-A805-7A59-91EBABF561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03A352-0748-3321-A0F2-E37541497C4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2D3CAA-7146-701B-32A6-FC799C7F7EA0}"/>
              </a:ext>
            </a:extLst>
          </p:cNvPr>
          <p:cNvSpPr>
            <a:spLocks noGrp="1"/>
          </p:cNvSpPr>
          <p:nvPr>
            <p:ph type="dt" sz="half" idx="10"/>
          </p:nvPr>
        </p:nvSpPr>
        <p:spPr/>
        <p:txBody>
          <a:bodyPr/>
          <a:lstStyle/>
          <a:p>
            <a:fld id="{532F9A21-94BE-4C5D-8574-E119D52C3DCC}" type="datetimeFigureOut">
              <a:rPr lang="en-US" smtClean="0"/>
              <a:t>3/10/2023</a:t>
            </a:fld>
            <a:endParaRPr lang="en-US"/>
          </a:p>
        </p:txBody>
      </p:sp>
      <p:sp>
        <p:nvSpPr>
          <p:cNvPr id="5" name="Footer Placeholder 4">
            <a:extLst>
              <a:ext uri="{FF2B5EF4-FFF2-40B4-BE49-F238E27FC236}">
                <a16:creationId xmlns:a16="http://schemas.microsoft.com/office/drawing/2014/main" id="{352B6F57-404B-A6A5-F63D-49327717B4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3E8930-2217-4096-AAEE-03D86CF1E984}"/>
              </a:ext>
            </a:extLst>
          </p:cNvPr>
          <p:cNvSpPr>
            <a:spLocks noGrp="1"/>
          </p:cNvSpPr>
          <p:nvPr>
            <p:ph type="sldNum" sz="quarter" idx="12"/>
          </p:nvPr>
        </p:nvSpPr>
        <p:spPr/>
        <p:txBody>
          <a:bodyPr/>
          <a:lstStyle/>
          <a:p>
            <a:fld id="{73B78687-3305-414C-99CC-B96CB55B5381}" type="slidenum">
              <a:rPr lang="en-US" smtClean="0"/>
              <a:t>‹#›</a:t>
            </a:fld>
            <a:endParaRPr lang="en-US"/>
          </a:p>
        </p:txBody>
      </p:sp>
    </p:spTree>
    <p:extLst>
      <p:ext uri="{BB962C8B-B14F-4D97-AF65-F5344CB8AC3E}">
        <p14:creationId xmlns:p14="http://schemas.microsoft.com/office/powerpoint/2010/main" val="2847018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8D3F9-3D98-F41C-33F1-608C460EB3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33749BC-842D-DD07-C282-2A886ED884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826345-D66E-6F18-40D8-B1B0020DB972}"/>
              </a:ext>
            </a:extLst>
          </p:cNvPr>
          <p:cNvSpPr>
            <a:spLocks noGrp="1"/>
          </p:cNvSpPr>
          <p:nvPr>
            <p:ph type="dt" sz="half" idx="10"/>
          </p:nvPr>
        </p:nvSpPr>
        <p:spPr/>
        <p:txBody>
          <a:bodyPr/>
          <a:lstStyle/>
          <a:p>
            <a:fld id="{532F9A21-94BE-4C5D-8574-E119D52C3DCC}" type="datetimeFigureOut">
              <a:rPr lang="en-US" smtClean="0"/>
              <a:t>3/10/2023</a:t>
            </a:fld>
            <a:endParaRPr lang="en-US"/>
          </a:p>
        </p:txBody>
      </p:sp>
      <p:sp>
        <p:nvSpPr>
          <p:cNvPr id="5" name="Footer Placeholder 4">
            <a:extLst>
              <a:ext uri="{FF2B5EF4-FFF2-40B4-BE49-F238E27FC236}">
                <a16:creationId xmlns:a16="http://schemas.microsoft.com/office/drawing/2014/main" id="{08455EEA-8AAC-F035-7D81-DF07BB4CA8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ED54EC-EF7D-DBB4-A329-AFB687A85B7A}"/>
              </a:ext>
            </a:extLst>
          </p:cNvPr>
          <p:cNvSpPr>
            <a:spLocks noGrp="1"/>
          </p:cNvSpPr>
          <p:nvPr>
            <p:ph type="sldNum" sz="quarter" idx="12"/>
          </p:nvPr>
        </p:nvSpPr>
        <p:spPr/>
        <p:txBody>
          <a:bodyPr/>
          <a:lstStyle/>
          <a:p>
            <a:fld id="{73B78687-3305-414C-99CC-B96CB55B5381}" type="slidenum">
              <a:rPr lang="en-US" smtClean="0"/>
              <a:t>‹#›</a:t>
            </a:fld>
            <a:endParaRPr lang="en-US"/>
          </a:p>
        </p:txBody>
      </p:sp>
    </p:spTree>
    <p:extLst>
      <p:ext uri="{BB962C8B-B14F-4D97-AF65-F5344CB8AC3E}">
        <p14:creationId xmlns:p14="http://schemas.microsoft.com/office/powerpoint/2010/main" val="1451610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5EDC-EF41-C976-2264-325E0718CD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5C3F2D-A27B-E56D-913E-E1532C42AE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C51058-6AC5-B3FB-F31D-638A2DE951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0E6215-E97F-AF9B-B68C-07BFF4F6874E}"/>
              </a:ext>
            </a:extLst>
          </p:cNvPr>
          <p:cNvSpPr>
            <a:spLocks noGrp="1"/>
          </p:cNvSpPr>
          <p:nvPr>
            <p:ph type="dt" sz="half" idx="10"/>
          </p:nvPr>
        </p:nvSpPr>
        <p:spPr/>
        <p:txBody>
          <a:bodyPr/>
          <a:lstStyle/>
          <a:p>
            <a:fld id="{532F9A21-94BE-4C5D-8574-E119D52C3DCC}" type="datetimeFigureOut">
              <a:rPr lang="en-US" smtClean="0"/>
              <a:t>3/10/2023</a:t>
            </a:fld>
            <a:endParaRPr lang="en-US"/>
          </a:p>
        </p:txBody>
      </p:sp>
      <p:sp>
        <p:nvSpPr>
          <p:cNvPr id="6" name="Footer Placeholder 5">
            <a:extLst>
              <a:ext uri="{FF2B5EF4-FFF2-40B4-BE49-F238E27FC236}">
                <a16:creationId xmlns:a16="http://schemas.microsoft.com/office/drawing/2014/main" id="{B6FC958B-1809-8595-46CB-ABD1EA8FA5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26D3A0-AF26-5EA9-5BBD-9341FFF7CB17}"/>
              </a:ext>
            </a:extLst>
          </p:cNvPr>
          <p:cNvSpPr>
            <a:spLocks noGrp="1"/>
          </p:cNvSpPr>
          <p:nvPr>
            <p:ph type="sldNum" sz="quarter" idx="12"/>
          </p:nvPr>
        </p:nvSpPr>
        <p:spPr/>
        <p:txBody>
          <a:bodyPr/>
          <a:lstStyle/>
          <a:p>
            <a:fld id="{73B78687-3305-414C-99CC-B96CB55B5381}" type="slidenum">
              <a:rPr lang="en-US" smtClean="0"/>
              <a:t>‹#›</a:t>
            </a:fld>
            <a:endParaRPr lang="en-US"/>
          </a:p>
        </p:txBody>
      </p:sp>
    </p:spTree>
    <p:extLst>
      <p:ext uri="{BB962C8B-B14F-4D97-AF65-F5344CB8AC3E}">
        <p14:creationId xmlns:p14="http://schemas.microsoft.com/office/powerpoint/2010/main" val="307468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C017F-2598-E4C2-9657-2E41A2E5624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1170BC-BC90-E7DE-2D16-A69B08B2C0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4B92D06-F044-E931-CBC4-935B358890C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2BD9DB7-9EF5-4244-8625-F682491556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4AAABB8-434C-FAB5-DF2E-D17153CCE8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4AD54C2-B55D-F306-ED44-B93D4D0D2178}"/>
              </a:ext>
            </a:extLst>
          </p:cNvPr>
          <p:cNvSpPr>
            <a:spLocks noGrp="1"/>
          </p:cNvSpPr>
          <p:nvPr>
            <p:ph type="dt" sz="half" idx="10"/>
          </p:nvPr>
        </p:nvSpPr>
        <p:spPr/>
        <p:txBody>
          <a:bodyPr/>
          <a:lstStyle/>
          <a:p>
            <a:fld id="{532F9A21-94BE-4C5D-8574-E119D52C3DCC}" type="datetimeFigureOut">
              <a:rPr lang="en-US" smtClean="0"/>
              <a:t>3/10/2023</a:t>
            </a:fld>
            <a:endParaRPr lang="en-US"/>
          </a:p>
        </p:txBody>
      </p:sp>
      <p:sp>
        <p:nvSpPr>
          <p:cNvPr id="8" name="Footer Placeholder 7">
            <a:extLst>
              <a:ext uri="{FF2B5EF4-FFF2-40B4-BE49-F238E27FC236}">
                <a16:creationId xmlns:a16="http://schemas.microsoft.com/office/drawing/2014/main" id="{29475481-AA90-8BD8-5AF4-4BCAFDC16D2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91A809F-B5C3-F549-1F69-93C35BDB838A}"/>
              </a:ext>
            </a:extLst>
          </p:cNvPr>
          <p:cNvSpPr>
            <a:spLocks noGrp="1"/>
          </p:cNvSpPr>
          <p:nvPr>
            <p:ph type="sldNum" sz="quarter" idx="12"/>
          </p:nvPr>
        </p:nvSpPr>
        <p:spPr/>
        <p:txBody>
          <a:bodyPr/>
          <a:lstStyle/>
          <a:p>
            <a:fld id="{73B78687-3305-414C-99CC-B96CB55B5381}" type="slidenum">
              <a:rPr lang="en-US" smtClean="0"/>
              <a:t>‹#›</a:t>
            </a:fld>
            <a:endParaRPr lang="en-US"/>
          </a:p>
        </p:txBody>
      </p:sp>
    </p:spTree>
    <p:extLst>
      <p:ext uri="{BB962C8B-B14F-4D97-AF65-F5344CB8AC3E}">
        <p14:creationId xmlns:p14="http://schemas.microsoft.com/office/powerpoint/2010/main" val="2384214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58710-C376-D70F-459C-FD663B46F77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9FAB25-0698-E802-5DD8-25C5419EA0BF}"/>
              </a:ext>
            </a:extLst>
          </p:cNvPr>
          <p:cNvSpPr>
            <a:spLocks noGrp="1"/>
          </p:cNvSpPr>
          <p:nvPr>
            <p:ph type="dt" sz="half" idx="10"/>
          </p:nvPr>
        </p:nvSpPr>
        <p:spPr/>
        <p:txBody>
          <a:bodyPr/>
          <a:lstStyle/>
          <a:p>
            <a:fld id="{532F9A21-94BE-4C5D-8574-E119D52C3DCC}" type="datetimeFigureOut">
              <a:rPr lang="en-US" smtClean="0"/>
              <a:t>3/10/2023</a:t>
            </a:fld>
            <a:endParaRPr lang="en-US"/>
          </a:p>
        </p:txBody>
      </p:sp>
      <p:sp>
        <p:nvSpPr>
          <p:cNvPr id="4" name="Footer Placeholder 3">
            <a:extLst>
              <a:ext uri="{FF2B5EF4-FFF2-40B4-BE49-F238E27FC236}">
                <a16:creationId xmlns:a16="http://schemas.microsoft.com/office/drawing/2014/main" id="{EF9259AB-F4C6-BF03-D3EF-B75079A4CA1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CF57C1F-63C9-7067-F1E7-BCCB15531852}"/>
              </a:ext>
            </a:extLst>
          </p:cNvPr>
          <p:cNvSpPr>
            <a:spLocks noGrp="1"/>
          </p:cNvSpPr>
          <p:nvPr>
            <p:ph type="sldNum" sz="quarter" idx="12"/>
          </p:nvPr>
        </p:nvSpPr>
        <p:spPr/>
        <p:txBody>
          <a:bodyPr/>
          <a:lstStyle/>
          <a:p>
            <a:fld id="{73B78687-3305-414C-99CC-B96CB55B5381}" type="slidenum">
              <a:rPr lang="en-US" smtClean="0"/>
              <a:t>‹#›</a:t>
            </a:fld>
            <a:endParaRPr lang="en-US"/>
          </a:p>
        </p:txBody>
      </p:sp>
    </p:spTree>
    <p:extLst>
      <p:ext uri="{BB962C8B-B14F-4D97-AF65-F5344CB8AC3E}">
        <p14:creationId xmlns:p14="http://schemas.microsoft.com/office/powerpoint/2010/main" val="110403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76D00F-F597-3EE4-2AB5-A58DE32297A4}"/>
              </a:ext>
            </a:extLst>
          </p:cNvPr>
          <p:cNvSpPr>
            <a:spLocks noGrp="1"/>
          </p:cNvSpPr>
          <p:nvPr>
            <p:ph type="dt" sz="half" idx="10"/>
          </p:nvPr>
        </p:nvSpPr>
        <p:spPr/>
        <p:txBody>
          <a:bodyPr/>
          <a:lstStyle/>
          <a:p>
            <a:fld id="{532F9A21-94BE-4C5D-8574-E119D52C3DCC}" type="datetimeFigureOut">
              <a:rPr lang="en-US" smtClean="0"/>
              <a:t>3/10/2023</a:t>
            </a:fld>
            <a:endParaRPr lang="en-US"/>
          </a:p>
        </p:txBody>
      </p:sp>
      <p:sp>
        <p:nvSpPr>
          <p:cNvPr id="3" name="Footer Placeholder 2">
            <a:extLst>
              <a:ext uri="{FF2B5EF4-FFF2-40B4-BE49-F238E27FC236}">
                <a16:creationId xmlns:a16="http://schemas.microsoft.com/office/drawing/2014/main" id="{EF363A00-5997-412F-5B6E-BC0B7BD0E5D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E2FBCA-561F-999C-DDB7-16F0DDA522BF}"/>
              </a:ext>
            </a:extLst>
          </p:cNvPr>
          <p:cNvSpPr>
            <a:spLocks noGrp="1"/>
          </p:cNvSpPr>
          <p:nvPr>
            <p:ph type="sldNum" sz="quarter" idx="12"/>
          </p:nvPr>
        </p:nvSpPr>
        <p:spPr/>
        <p:txBody>
          <a:bodyPr/>
          <a:lstStyle/>
          <a:p>
            <a:fld id="{73B78687-3305-414C-99CC-B96CB55B5381}" type="slidenum">
              <a:rPr lang="en-US" smtClean="0"/>
              <a:t>‹#›</a:t>
            </a:fld>
            <a:endParaRPr lang="en-US"/>
          </a:p>
        </p:txBody>
      </p:sp>
    </p:spTree>
    <p:extLst>
      <p:ext uri="{BB962C8B-B14F-4D97-AF65-F5344CB8AC3E}">
        <p14:creationId xmlns:p14="http://schemas.microsoft.com/office/powerpoint/2010/main" val="939948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719F3-0C0D-D075-4848-1C903B4AE4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AB4602-7FAC-D250-70F6-193EB42EB7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87BB1C-BB56-EFCE-99B3-C131FB5D99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8973CE-42DF-62DC-2790-79432DEA872B}"/>
              </a:ext>
            </a:extLst>
          </p:cNvPr>
          <p:cNvSpPr>
            <a:spLocks noGrp="1"/>
          </p:cNvSpPr>
          <p:nvPr>
            <p:ph type="dt" sz="half" idx="10"/>
          </p:nvPr>
        </p:nvSpPr>
        <p:spPr/>
        <p:txBody>
          <a:bodyPr/>
          <a:lstStyle/>
          <a:p>
            <a:fld id="{532F9A21-94BE-4C5D-8574-E119D52C3DCC}" type="datetimeFigureOut">
              <a:rPr lang="en-US" smtClean="0"/>
              <a:t>3/10/2023</a:t>
            </a:fld>
            <a:endParaRPr lang="en-US"/>
          </a:p>
        </p:txBody>
      </p:sp>
      <p:sp>
        <p:nvSpPr>
          <p:cNvPr id="6" name="Footer Placeholder 5">
            <a:extLst>
              <a:ext uri="{FF2B5EF4-FFF2-40B4-BE49-F238E27FC236}">
                <a16:creationId xmlns:a16="http://schemas.microsoft.com/office/drawing/2014/main" id="{1C7BBEE1-1449-6A92-1746-87A2048292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292261-F927-C148-4D38-53FA7027CBC9}"/>
              </a:ext>
            </a:extLst>
          </p:cNvPr>
          <p:cNvSpPr>
            <a:spLocks noGrp="1"/>
          </p:cNvSpPr>
          <p:nvPr>
            <p:ph type="sldNum" sz="quarter" idx="12"/>
          </p:nvPr>
        </p:nvSpPr>
        <p:spPr/>
        <p:txBody>
          <a:bodyPr/>
          <a:lstStyle/>
          <a:p>
            <a:fld id="{73B78687-3305-414C-99CC-B96CB55B5381}" type="slidenum">
              <a:rPr lang="en-US" smtClean="0"/>
              <a:t>‹#›</a:t>
            </a:fld>
            <a:endParaRPr lang="en-US"/>
          </a:p>
        </p:txBody>
      </p:sp>
    </p:spTree>
    <p:extLst>
      <p:ext uri="{BB962C8B-B14F-4D97-AF65-F5344CB8AC3E}">
        <p14:creationId xmlns:p14="http://schemas.microsoft.com/office/powerpoint/2010/main" val="1308397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7C4F9-0B0F-EF86-FF4B-5229E8185F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467D82-18D5-C92A-4245-46EF82267F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515086-A9E1-4177-9A54-27D887BBF1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193658-6DB9-146D-DDBE-D2156C973394}"/>
              </a:ext>
            </a:extLst>
          </p:cNvPr>
          <p:cNvSpPr>
            <a:spLocks noGrp="1"/>
          </p:cNvSpPr>
          <p:nvPr>
            <p:ph type="dt" sz="half" idx="10"/>
          </p:nvPr>
        </p:nvSpPr>
        <p:spPr/>
        <p:txBody>
          <a:bodyPr/>
          <a:lstStyle/>
          <a:p>
            <a:fld id="{532F9A21-94BE-4C5D-8574-E119D52C3DCC}" type="datetimeFigureOut">
              <a:rPr lang="en-US" smtClean="0"/>
              <a:t>3/10/2023</a:t>
            </a:fld>
            <a:endParaRPr lang="en-US"/>
          </a:p>
        </p:txBody>
      </p:sp>
      <p:sp>
        <p:nvSpPr>
          <p:cNvPr id="6" name="Footer Placeholder 5">
            <a:extLst>
              <a:ext uri="{FF2B5EF4-FFF2-40B4-BE49-F238E27FC236}">
                <a16:creationId xmlns:a16="http://schemas.microsoft.com/office/drawing/2014/main" id="{B06F2EE4-DA75-DCD9-50DC-E67BA78941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50C4EA-3D82-F797-5641-564D2EDDC61D}"/>
              </a:ext>
            </a:extLst>
          </p:cNvPr>
          <p:cNvSpPr>
            <a:spLocks noGrp="1"/>
          </p:cNvSpPr>
          <p:nvPr>
            <p:ph type="sldNum" sz="quarter" idx="12"/>
          </p:nvPr>
        </p:nvSpPr>
        <p:spPr/>
        <p:txBody>
          <a:bodyPr/>
          <a:lstStyle/>
          <a:p>
            <a:fld id="{73B78687-3305-414C-99CC-B96CB55B5381}" type="slidenum">
              <a:rPr lang="en-US" smtClean="0"/>
              <a:t>‹#›</a:t>
            </a:fld>
            <a:endParaRPr lang="en-US"/>
          </a:p>
        </p:txBody>
      </p:sp>
    </p:spTree>
    <p:extLst>
      <p:ext uri="{BB962C8B-B14F-4D97-AF65-F5344CB8AC3E}">
        <p14:creationId xmlns:p14="http://schemas.microsoft.com/office/powerpoint/2010/main" val="3388589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685AB7-06F3-F456-48D0-1EE0791696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16411BC-5B37-D3C9-12F3-F1D3C8ABCF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39DCB8-8E71-C8A0-9503-D9387F6DE0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F9A21-94BE-4C5D-8574-E119D52C3DCC}" type="datetimeFigureOut">
              <a:rPr lang="en-US" smtClean="0"/>
              <a:t>3/10/2023</a:t>
            </a:fld>
            <a:endParaRPr lang="en-US"/>
          </a:p>
        </p:txBody>
      </p:sp>
      <p:sp>
        <p:nvSpPr>
          <p:cNvPr id="5" name="Footer Placeholder 4">
            <a:extLst>
              <a:ext uri="{FF2B5EF4-FFF2-40B4-BE49-F238E27FC236}">
                <a16:creationId xmlns:a16="http://schemas.microsoft.com/office/drawing/2014/main" id="{B9230B58-0C85-8B51-40E3-A6FF037C73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DAE52FF-EB1F-6DF3-7FC1-07F3D9B45F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78687-3305-414C-99CC-B96CB55B5381}" type="slidenum">
              <a:rPr lang="en-US" smtClean="0"/>
              <a:t>‹#›</a:t>
            </a:fld>
            <a:endParaRPr lang="en-US"/>
          </a:p>
        </p:txBody>
      </p:sp>
    </p:spTree>
    <p:extLst>
      <p:ext uri="{BB962C8B-B14F-4D97-AF65-F5344CB8AC3E}">
        <p14:creationId xmlns:p14="http://schemas.microsoft.com/office/powerpoint/2010/main" val="2194523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B577FF9-3543-4875-815D-3D87BD8A20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66B0E768-FC1D-FAA1-DF49-53A27F137374}"/>
              </a:ext>
            </a:extLst>
          </p:cNvPr>
          <p:cNvSpPr>
            <a:spLocks noGrp="1"/>
          </p:cNvSpPr>
          <p:nvPr>
            <p:ph type="ctrTitle"/>
          </p:nvPr>
        </p:nvSpPr>
        <p:spPr>
          <a:xfrm>
            <a:off x="874815" y="798703"/>
            <a:ext cx="5221185" cy="3072015"/>
          </a:xfrm>
        </p:spPr>
        <p:txBody>
          <a:bodyPr anchor="b">
            <a:normAutofit/>
          </a:bodyPr>
          <a:lstStyle/>
          <a:p>
            <a:r>
              <a:rPr lang="en-US" sz="5100" b="0" i="0">
                <a:effectLst/>
                <a:latin typeface="Mulish"/>
              </a:rPr>
              <a:t>Types of Financial Forecasting Methods</a:t>
            </a:r>
            <a:br>
              <a:rPr lang="en-US" sz="5100" b="0" i="0">
                <a:effectLst/>
                <a:latin typeface="Mulish"/>
              </a:rPr>
            </a:br>
            <a:endParaRPr lang="en-US" sz="5100"/>
          </a:p>
        </p:txBody>
      </p:sp>
      <p:sp>
        <p:nvSpPr>
          <p:cNvPr id="3" name="Subtitle 2">
            <a:extLst>
              <a:ext uri="{FF2B5EF4-FFF2-40B4-BE49-F238E27FC236}">
                <a16:creationId xmlns:a16="http://schemas.microsoft.com/office/drawing/2014/main" id="{2757D852-125C-FE33-7239-C75B493D7A11}"/>
              </a:ext>
            </a:extLst>
          </p:cNvPr>
          <p:cNvSpPr>
            <a:spLocks noGrp="1"/>
          </p:cNvSpPr>
          <p:nvPr>
            <p:ph type="subTitle" idx="1"/>
          </p:nvPr>
        </p:nvSpPr>
        <p:spPr>
          <a:xfrm>
            <a:off x="870148" y="3962792"/>
            <a:ext cx="5221185" cy="2102108"/>
          </a:xfrm>
        </p:spPr>
        <p:txBody>
          <a:bodyPr anchor="t">
            <a:normAutofit/>
          </a:bodyPr>
          <a:lstStyle/>
          <a:p>
            <a:r>
              <a:rPr lang="en-US" sz="2800" b="1" dirty="0"/>
              <a:t>Dr. Manish Dadhich</a:t>
            </a:r>
          </a:p>
        </p:txBody>
      </p:sp>
      <p:sp>
        <p:nvSpPr>
          <p:cNvPr id="12" name="Freeform: Shape 11">
            <a:extLst>
              <a:ext uri="{FF2B5EF4-FFF2-40B4-BE49-F238E27FC236}">
                <a16:creationId xmlns:a16="http://schemas.microsoft.com/office/drawing/2014/main" id="{F5569EEC-E12F-4856-B407-02B2813A4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04059"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CF860788-3A6A-45A3-B3F1-06F159665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67336"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Financial">
            <a:extLst>
              <a:ext uri="{FF2B5EF4-FFF2-40B4-BE49-F238E27FC236}">
                <a16:creationId xmlns:a16="http://schemas.microsoft.com/office/drawing/2014/main" id="{BA401056-18A7-F166-261B-68254D46618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93046" y="1209578"/>
            <a:ext cx="4055897" cy="4055897"/>
          </a:xfrm>
          <a:custGeom>
            <a:avLst/>
            <a:gdLst/>
            <a:ahLst/>
            <a:cxnLst/>
            <a:rect l="l" t="t" r="r" b="b"/>
            <a:pathLst>
              <a:path w="4579832" h="5347063">
                <a:moveTo>
                  <a:pt x="106985" y="0"/>
                </a:moveTo>
                <a:lnTo>
                  <a:pt x="4472847" y="0"/>
                </a:lnTo>
                <a:cubicBezTo>
                  <a:pt x="4531933" y="0"/>
                  <a:pt x="4579832" y="47899"/>
                  <a:pt x="4579832" y="106985"/>
                </a:cubicBezTo>
                <a:lnTo>
                  <a:pt x="4579832" y="5240078"/>
                </a:lnTo>
                <a:cubicBezTo>
                  <a:pt x="4579832" y="5299164"/>
                  <a:pt x="4531933" y="5347063"/>
                  <a:pt x="4472847" y="5347063"/>
                </a:cubicBezTo>
                <a:lnTo>
                  <a:pt x="106985" y="5347063"/>
                </a:lnTo>
                <a:cubicBezTo>
                  <a:pt x="47899" y="5347063"/>
                  <a:pt x="0" y="5299164"/>
                  <a:pt x="0" y="5240078"/>
                </a:cubicBezTo>
                <a:lnTo>
                  <a:pt x="0" y="106985"/>
                </a:lnTo>
                <a:cubicBezTo>
                  <a:pt x="0" y="47899"/>
                  <a:pt x="47899" y="0"/>
                  <a:pt x="106985" y="0"/>
                </a:cubicBezTo>
                <a:close/>
              </a:path>
            </a:pathLst>
          </a:custGeom>
        </p:spPr>
      </p:pic>
      <p:sp>
        <p:nvSpPr>
          <p:cNvPr id="16" name="Freeform: Shape 15">
            <a:extLst>
              <a:ext uri="{FF2B5EF4-FFF2-40B4-BE49-F238E27FC236}">
                <a16:creationId xmlns:a16="http://schemas.microsoft.com/office/drawing/2014/main" id="{DF1E3393-B852-4883-B778-ED3525112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32259"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39853D09-4205-4CC7-83EB-288E886AC9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48440"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0D040B79-3E73-4A31-840D-D6B9C9FDFC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47511"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Freeform: Shape 21">
            <a:extLst>
              <a:ext uri="{FF2B5EF4-FFF2-40B4-BE49-F238E27FC236}">
                <a16:creationId xmlns:a16="http://schemas.microsoft.com/office/drawing/2014/main" id="{156C6AE5-3F8B-42AC-9EA4-1B686A11E9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3820" y="5835650"/>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3077467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CD81A2A-6ED4-4EF4-A14C-912D31E148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40E47AA3-56E1-510A-1791-A648306F2138}"/>
              </a:ext>
            </a:extLst>
          </p:cNvPr>
          <p:cNvSpPr>
            <a:spLocks noGrp="1"/>
          </p:cNvSpPr>
          <p:nvPr>
            <p:ph type="title"/>
          </p:nvPr>
        </p:nvSpPr>
        <p:spPr>
          <a:xfrm>
            <a:off x="838200" y="365125"/>
            <a:ext cx="5393361" cy="1325563"/>
          </a:xfrm>
        </p:spPr>
        <p:txBody>
          <a:bodyPr>
            <a:normAutofit/>
          </a:bodyPr>
          <a:lstStyle/>
          <a:p>
            <a:r>
              <a:rPr lang="en-US" b="1" i="0" dirty="0">
                <a:effectLst/>
                <a:latin typeface="Mulish"/>
              </a:rPr>
              <a:t>6. Scenario Writing:</a:t>
            </a:r>
            <a:br>
              <a:rPr lang="en-US" b="1" i="0" dirty="0">
                <a:effectLst/>
                <a:latin typeface="Mulish"/>
              </a:rPr>
            </a:br>
            <a:endParaRPr lang="en-US" dirty="0"/>
          </a:p>
        </p:txBody>
      </p:sp>
      <p:sp>
        <p:nvSpPr>
          <p:cNvPr id="12" name="Freeform: Shape 11">
            <a:extLst>
              <a:ext uri="{FF2B5EF4-FFF2-40B4-BE49-F238E27FC236}">
                <a16:creationId xmlns:a16="http://schemas.microsoft.com/office/drawing/2014/main" id="{1661932C-CA15-4E17-B115-FAE7CBEE4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5841B249-F630-1D04-B37C-D649F764C22C}"/>
              </a:ext>
            </a:extLst>
          </p:cNvPr>
          <p:cNvSpPr>
            <a:spLocks noGrp="1"/>
          </p:cNvSpPr>
          <p:nvPr>
            <p:ph idx="1"/>
          </p:nvPr>
        </p:nvSpPr>
        <p:spPr>
          <a:xfrm>
            <a:off x="-53254" y="1027906"/>
            <a:ext cx="6284815" cy="5149057"/>
          </a:xfrm>
        </p:spPr>
        <p:txBody>
          <a:bodyPr>
            <a:normAutofit/>
          </a:bodyPr>
          <a:lstStyle/>
          <a:p>
            <a:pPr algn="just"/>
            <a:r>
              <a:rPr lang="en-US" sz="4000" b="0" i="0" dirty="0">
                <a:effectLst/>
                <a:latin typeface="Mulish"/>
              </a:rPr>
              <a:t>In this method, the forecaster generates different outcomes based on diverse starting criteria. The management team decides on the most likely outcome from the numerous scenarios presented.</a:t>
            </a:r>
            <a:endParaRPr lang="en-US" sz="4000" dirty="0"/>
          </a:p>
        </p:txBody>
      </p:sp>
      <p:sp>
        <p:nvSpPr>
          <p:cNvPr id="14" name="Oval 13">
            <a:extLst>
              <a:ext uri="{FF2B5EF4-FFF2-40B4-BE49-F238E27FC236}">
                <a16:creationId xmlns:a16="http://schemas.microsoft.com/office/drawing/2014/main" id="{8590ADD5-9383-4D3D-9047-3DA2593CC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540822" cy="540822"/>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Onboarding">
            <a:extLst>
              <a:ext uri="{FF2B5EF4-FFF2-40B4-BE49-F238E27FC236}">
                <a16:creationId xmlns:a16="http://schemas.microsoft.com/office/drawing/2014/main" id="{5AD16689-3D22-A5DC-22C4-54825416B0B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87184" y="1216485"/>
            <a:ext cx="3781051" cy="3781051"/>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
        <p:nvSpPr>
          <p:cNvPr id="16" name="Freeform: Shape 15">
            <a:extLst>
              <a:ext uri="{FF2B5EF4-FFF2-40B4-BE49-F238E27FC236}">
                <a16:creationId xmlns:a16="http://schemas.microsoft.com/office/drawing/2014/main" id="{DABE3E45-88CF-45D8-8D40-C773324D9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49CD1692-827B-4C8D-B4A1-134FD04CF4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B91ECDA9-56DC-4270-8F33-01C5637B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6580"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75F47824-961D-465D-84F9-EAE11BC61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Freeform: Shape 23">
            <a:extLst>
              <a:ext uri="{FF2B5EF4-FFF2-40B4-BE49-F238E27FC236}">
                <a16:creationId xmlns:a16="http://schemas.microsoft.com/office/drawing/2014/main" id="{FEC9DA3E-C1D7-472D-B7C0-F71AE41FB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321139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E6849-1442-6DF3-BA36-6293FDD06688}"/>
              </a:ext>
            </a:extLst>
          </p:cNvPr>
          <p:cNvSpPr>
            <a:spLocks noGrp="1"/>
          </p:cNvSpPr>
          <p:nvPr>
            <p:ph type="title"/>
          </p:nvPr>
        </p:nvSpPr>
        <p:spPr>
          <a:xfrm>
            <a:off x="838200" y="365126"/>
            <a:ext cx="10515600" cy="315912"/>
          </a:xfrm>
        </p:spPr>
        <p:txBody>
          <a:bodyPr>
            <a:normAutofit fontScale="90000"/>
          </a:bodyPr>
          <a:lstStyle/>
          <a:p>
            <a:r>
              <a:rPr lang="en-US" b="1" i="0" dirty="0">
                <a:solidFill>
                  <a:srgbClr val="03132B"/>
                </a:solidFill>
                <a:effectLst/>
                <a:latin typeface="Lato" panose="020F0502020204030203" pitchFamily="34" charset="0"/>
              </a:rPr>
              <a:t>7. Focus groups</a:t>
            </a:r>
            <a:endParaRPr lang="en-US" dirty="0"/>
          </a:p>
        </p:txBody>
      </p:sp>
      <p:sp>
        <p:nvSpPr>
          <p:cNvPr id="3" name="Content Placeholder 2">
            <a:extLst>
              <a:ext uri="{FF2B5EF4-FFF2-40B4-BE49-F238E27FC236}">
                <a16:creationId xmlns:a16="http://schemas.microsoft.com/office/drawing/2014/main" id="{909E1D5F-342D-3D9E-4458-B2DCE592EB8B}"/>
              </a:ext>
            </a:extLst>
          </p:cNvPr>
          <p:cNvSpPr>
            <a:spLocks noGrp="1"/>
          </p:cNvSpPr>
          <p:nvPr>
            <p:ph idx="1"/>
          </p:nvPr>
        </p:nvSpPr>
        <p:spPr>
          <a:xfrm>
            <a:off x="701040" y="1033144"/>
            <a:ext cx="10515600" cy="5459729"/>
          </a:xfrm>
        </p:spPr>
        <p:txBody>
          <a:bodyPr>
            <a:normAutofit lnSpcReduction="10000"/>
          </a:bodyPr>
          <a:lstStyle/>
          <a:p>
            <a:pPr algn="just"/>
            <a:r>
              <a:rPr lang="en-US" sz="3200" b="0" i="0" dirty="0">
                <a:solidFill>
                  <a:srgbClr val="03132B"/>
                </a:solidFill>
                <a:effectLst/>
                <a:latin typeface="Lato" panose="020F0502020204030203" pitchFamily="34" charset="0"/>
              </a:rPr>
              <a:t>It involves engaging about five to ten people from a business firm’s target customers in an open-ended discussion. </a:t>
            </a:r>
          </a:p>
          <a:p>
            <a:pPr algn="just"/>
            <a:r>
              <a:rPr lang="en-US" sz="3200" b="0" i="0" dirty="0">
                <a:solidFill>
                  <a:srgbClr val="03132B"/>
                </a:solidFill>
                <a:effectLst/>
                <a:latin typeface="Lato" panose="020F0502020204030203" pitchFamily="34" charset="0"/>
              </a:rPr>
              <a:t>Moderator who sees to turn-taking among the participants and also asks questions related to their perception of the brand, products, slogans, design and related concepts. </a:t>
            </a:r>
          </a:p>
          <a:p>
            <a:pPr algn="just"/>
            <a:r>
              <a:rPr lang="en-US" sz="3200" dirty="0">
                <a:solidFill>
                  <a:srgbClr val="03132B"/>
                </a:solidFill>
                <a:latin typeface="Lato" panose="020F0502020204030203" pitchFamily="34" charset="0"/>
              </a:rPr>
              <a:t>P</a:t>
            </a:r>
            <a:r>
              <a:rPr lang="en-US" sz="3200" b="0" i="0" dirty="0">
                <a:solidFill>
                  <a:srgbClr val="03132B"/>
                </a:solidFill>
                <a:effectLst/>
                <a:latin typeface="Lato" panose="020F0502020204030203" pitchFamily="34" charset="0"/>
              </a:rPr>
              <a:t>rovide insightful responses which represent the opinion of a larger market it targets. Focus group discussions may involve incentives like a financial reward or any equivalent measure in terms of free good items.</a:t>
            </a:r>
            <a:endParaRPr lang="en-US" sz="3200" dirty="0"/>
          </a:p>
        </p:txBody>
      </p:sp>
    </p:spTree>
    <p:extLst>
      <p:ext uri="{BB962C8B-B14F-4D97-AF65-F5344CB8AC3E}">
        <p14:creationId xmlns:p14="http://schemas.microsoft.com/office/powerpoint/2010/main" val="1819980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0BB2C-361E-EA94-4A6E-0DCF7EDB0122}"/>
              </a:ext>
            </a:extLst>
          </p:cNvPr>
          <p:cNvSpPr>
            <a:spLocks noGrp="1"/>
          </p:cNvSpPr>
          <p:nvPr>
            <p:ph type="title"/>
          </p:nvPr>
        </p:nvSpPr>
        <p:spPr>
          <a:xfrm>
            <a:off x="1913468" y="365125"/>
            <a:ext cx="9440332" cy="1325563"/>
          </a:xfrm>
        </p:spPr>
        <p:txBody>
          <a:bodyPr>
            <a:normAutofit/>
          </a:bodyPr>
          <a:lstStyle/>
          <a:p>
            <a:r>
              <a:rPr lang="en-US" sz="4200" b="1" i="0">
                <a:effectLst/>
                <a:latin typeface="Mulish"/>
              </a:rPr>
              <a:t>B. Quantitative Techniques</a:t>
            </a:r>
            <a:br>
              <a:rPr lang="en-US" sz="4200" b="1" i="0">
                <a:effectLst/>
                <a:latin typeface="Mulish"/>
              </a:rPr>
            </a:br>
            <a:endParaRPr lang="en-US" sz="4200"/>
          </a:p>
        </p:txBody>
      </p:sp>
      <p:pic>
        <p:nvPicPr>
          <p:cNvPr id="7" name="Graphic 6" descr="Statistics">
            <a:extLst>
              <a:ext uri="{FF2B5EF4-FFF2-40B4-BE49-F238E27FC236}">
                <a16:creationId xmlns:a16="http://schemas.microsoft.com/office/drawing/2014/main" id="{71AF5BB3-24FF-5F8E-4215-1B03B1547CD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3" name="Content Placeholder 2">
            <a:extLst>
              <a:ext uri="{FF2B5EF4-FFF2-40B4-BE49-F238E27FC236}">
                <a16:creationId xmlns:a16="http://schemas.microsoft.com/office/drawing/2014/main" id="{74BA9A81-41AA-8D87-3BEA-170ACE6BE0A3}"/>
              </a:ext>
            </a:extLst>
          </p:cNvPr>
          <p:cNvSpPr>
            <a:spLocks noGrp="1"/>
          </p:cNvSpPr>
          <p:nvPr>
            <p:ph idx="1"/>
          </p:nvPr>
        </p:nvSpPr>
        <p:spPr>
          <a:xfrm>
            <a:off x="838200" y="1825625"/>
            <a:ext cx="10515600" cy="4351338"/>
          </a:xfrm>
        </p:spPr>
        <p:txBody>
          <a:bodyPr>
            <a:normAutofit/>
          </a:bodyPr>
          <a:lstStyle/>
          <a:p>
            <a:pPr marL="0" indent="0">
              <a:buNone/>
            </a:pPr>
            <a:r>
              <a:rPr lang="en-US" sz="3600" b="1" i="0" dirty="0">
                <a:effectLst/>
                <a:latin typeface="Mulish"/>
              </a:rPr>
              <a:t>1. Proforma Financial Statements</a:t>
            </a:r>
          </a:p>
          <a:p>
            <a:pPr marL="0" indent="0">
              <a:buNone/>
            </a:pPr>
            <a:r>
              <a:rPr lang="en-US" sz="3600" b="1" i="0" dirty="0">
                <a:effectLst/>
                <a:latin typeface="Mulish"/>
              </a:rPr>
              <a:t>2. Time-Series Forecasting</a:t>
            </a:r>
          </a:p>
          <a:p>
            <a:pPr marL="0" indent="0">
              <a:buNone/>
            </a:pPr>
            <a:r>
              <a:rPr lang="en-US" sz="3600" b="1" i="0" dirty="0">
                <a:effectLst/>
                <a:latin typeface="Mulish"/>
              </a:rPr>
              <a:t>3. Correlation forecasting</a:t>
            </a:r>
          </a:p>
          <a:p>
            <a:pPr marL="0" indent="0">
              <a:buNone/>
            </a:pPr>
            <a:r>
              <a:rPr lang="en-US" sz="3600" b="1" dirty="0"/>
              <a:t>4. </a:t>
            </a:r>
            <a:r>
              <a:rPr lang="en-US" sz="3600" b="1" i="0" dirty="0">
                <a:effectLst/>
                <a:latin typeface="Lato" panose="020F0502020204030203" pitchFamily="34" charset="0"/>
              </a:rPr>
              <a:t>Regression Analysis</a:t>
            </a:r>
          </a:p>
          <a:p>
            <a:pPr marL="0" indent="0">
              <a:buNone/>
            </a:pPr>
            <a:r>
              <a:rPr lang="en-US" sz="3600" b="1" i="0" dirty="0">
                <a:effectLst/>
                <a:latin typeface="Mulish"/>
              </a:rPr>
              <a:t>5. Graphical methods</a:t>
            </a:r>
          </a:p>
          <a:p>
            <a:pPr marL="0" indent="0">
              <a:buNone/>
            </a:pPr>
            <a:r>
              <a:rPr lang="en-US" sz="3600" b="1" i="0" dirty="0">
                <a:effectLst/>
                <a:latin typeface="Mulish"/>
              </a:rPr>
              <a:t>6. Moving Average</a:t>
            </a:r>
          </a:p>
          <a:p>
            <a:pPr marL="0" indent="0">
              <a:buNone/>
            </a:pPr>
            <a:r>
              <a:rPr lang="en-US" sz="3600" b="1" i="0" dirty="0">
                <a:effectLst/>
                <a:latin typeface="Mulish"/>
              </a:rPr>
              <a:t>7. Econometric modeling</a:t>
            </a:r>
          </a:p>
          <a:p>
            <a:endParaRPr lang="en-US" sz="3600" dirty="0"/>
          </a:p>
        </p:txBody>
      </p:sp>
    </p:spTree>
    <p:extLst>
      <p:ext uri="{BB962C8B-B14F-4D97-AF65-F5344CB8AC3E}">
        <p14:creationId xmlns:p14="http://schemas.microsoft.com/office/powerpoint/2010/main" val="2858290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5C9D69-D753-A7AB-495B-0587AF95EDC1}"/>
              </a:ext>
            </a:extLst>
          </p:cNvPr>
          <p:cNvSpPr>
            <a:spLocks noGrp="1"/>
          </p:cNvSpPr>
          <p:nvPr>
            <p:ph idx="1"/>
          </p:nvPr>
        </p:nvSpPr>
        <p:spPr>
          <a:xfrm>
            <a:off x="838200" y="1356360"/>
            <a:ext cx="10515600" cy="4820603"/>
          </a:xfrm>
        </p:spPr>
        <p:txBody>
          <a:bodyPr>
            <a:normAutofit/>
          </a:bodyPr>
          <a:lstStyle/>
          <a:p>
            <a:pPr marL="0" indent="0" algn="just">
              <a:buNone/>
            </a:pPr>
            <a:r>
              <a:rPr lang="en-US" sz="3600" b="1" i="0" dirty="0">
                <a:effectLst/>
                <a:latin typeface="Mulish"/>
              </a:rPr>
              <a:t>1. Proforma Financial Statements:</a:t>
            </a:r>
          </a:p>
          <a:p>
            <a:pPr algn="just"/>
            <a:r>
              <a:rPr lang="en-US" sz="3600" b="0" i="0" dirty="0">
                <a:effectLst/>
                <a:latin typeface="Mulish"/>
              </a:rPr>
              <a:t>Proforma statements use sales figures and costs from the previous two to three years after excluding certain one-time costs. </a:t>
            </a:r>
          </a:p>
          <a:p>
            <a:pPr algn="just"/>
            <a:r>
              <a:rPr lang="en-US" sz="3600" b="0" i="0" dirty="0">
                <a:effectLst/>
                <a:latin typeface="Mulish"/>
              </a:rPr>
              <a:t>This method is mainly used in mergers and acquisitions, as well as in cases where a new company is forming and statements are needed to request capital from investors.</a:t>
            </a:r>
          </a:p>
          <a:p>
            <a:pPr algn="just"/>
            <a:endParaRPr lang="en-US" sz="3600" dirty="0"/>
          </a:p>
        </p:txBody>
      </p:sp>
    </p:spTree>
    <p:extLst>
      <p:ext uri="{BB962C8B-B14F-4D97-AF65-F5344CB8AC3E}">
        <p14:creationId xmlns:p14="http://schemas.microsoft.com/office/powerpoint/2010/main" val="3335171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50A78-752F-F105-4962-F268A1ACFE90}"/>
              </a:ext>
            </a:extLst>
          </p:cNvPr>
          <p:cNvSpPr>
            <a:spLocks noGrp="1"/>
          </p:cNvSpPr>
          <p:nvPr>
            <p:ph type="title"/>
          </p:nvPr>
        </p:nvSpPr>
        <p:spPr/>
        <p:txBody>
          <a:bodyPr/>
          <a:lstStyle/>
          <a:p>
            <a:r>
              <a:rPr lang="en-US" b="1" i="0" dirty="0">
                <a:solidFill>
                  <a:srgbClr val="15153E"/>
                </a:solidFill>
                <a:effectLst/>
                <a:latin typeface="Mulish"/>
              </a:rPr>
              <a:t>1. Proforma Financial Statements:</a:t>
            </a:r>
            <a:br>
              <a:rPr lang="en-US" b="1" i="0" dirty="0">
                <a:solidFill>
                  <a:srgbClr val="15153E"/>
                </a:solidFill>
                <a:effectLst/>
                <a:latin typeface="Mulish"/>
              </a:rPr>
            </a:br>
            <a:endParaRPr lang="en-US" dirty="0"/>
          </a:p>
        </p:txBody>
      </p:sp>
      <p:sp>
        <p:nvSpPr>
          <p:cNvPr id="3" name="Content Placeholder 2">
            <a:extLst>
              <a:ext uri="{FF2B5EF4-FFF2-40B4-BE49-F238E27FC236}">
                <a16:creationId xmlns:a16="http://schemas.microsoft.com/office/drawing/2014/main" id="{788382B4-F6AD-5131-186A-2C200B0F7092}"/>
              </a:ext>
            </a:extLst>
          </p:cNvPr>
          <p:cNvSpPr>
            <a:spLocks noGrp="1"/>
          </p:cNvSpPr>
          <p:nvPr>
            <p:ph idx="1"/>
          </p:nvPr>
        </p:nvSpPr>
        <p:spPr/>
        <p:txBody>
          <a:bodyPr>
            <a:normAutofit/>
          </a:bodyPr>
          <a:lstStyle/>
          <a:p>
            <a:pPr algn="just"/>
            <a:r>
              <a:rPr lang="en-US" sz="3600" b="0" i="0" dirty="0">
                <a:solidFill>
                  <a:srgbClr val="373A3E"/>
                </a:solidFill>
                <a:effectLst/>
                <a:latin typeface="Mulish"/>
              </a:rPr>
              <a:t>Proforma statements use sales figures and costs from the previous two to three years after excluding certain one-time costs. </a:t>
            </a:r>
          </a:p>
          <a:p>
            <a:pPr algn="just"/>
            <a:r>
              <a:rPr lang="en-US" sz="3600" b="0" i="0" dirty="0">
                <a:solidFill>
                  <a:srgbClr val="373A3E"/>
                </a:solidFill>
                <a:effectLst/>
                <a:latin typeface="Mulish"/>
              </a:rPr>
              <a:t>This method is mainly used in mergers and acquisitions, as well as in cases where a new company is forming and statements are needed to request capital from investors.</a:t>
            </a:r>
          </a:p>
          <a:p>
            <a:pPr algn="just"/>
            <a:endParaRPr lang="en-US" sz="3600" dirty="0"/>
          </a:p>
        </p:txBody>
      </p:sp>
    </p:spTree>
    <p:extLst>
      <p:ext uri="{BB962C8B-B14F-4D97-AF65-F5344CB8AC3E}">
        <p14:creationId xmlns:p14="http://schemas.microsoft.com/office/powerpoint/2010/main" val="278266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E132F-7F92-0D57-3939-A3FFC4835909}"/>
              </a:ext>
            </a:extLst>
          </p:cNvPr>
          <p:cNvSpPr>
            <a:spLocks noGrp="1"/>
          </p:cNvSpPr>
          <p:nvPr>
            <p:ph type="title"/>
          </p:nvPr>
        </p:nvSpPr>
        <p:spPr/>
        <p:txBody>
          <a:bodyPr/>
          <a:lstStyle/>
          <a:p>
            <a:r>
              <a:rPr lang="en-US" b="1" i="0" dirty="0">
                <a:solidFill>
                  <a:srgbClr val="15153E"/>
                </a:solidFill>
                <a:effectLst/>
                <a:latin typeface="Mulish"/>
              </a:rPr>
              <a:t>2. Time-Series Forecasting:</a:t>
            </a:r>
            <a:br>
              <a:rPr lang="en-US" b="1" i="0" dirty="0">
                <a:solidFill>
                  <a:srgbClr val="15153E"/>
                </a:solidFill>
                <a:effectLst/>
                <a:latin typeface="Mulish"/>
              </a:rPr>
            </a:br>
            <a:endParaRPr lang="en-US" dirty="0"/>
          </a:p>
        </p:txBody>
      </p:sp>
      <p:sp>
        <p:nvSpPr>
          <p:cNvPr id="3" name="Content Placeholder 2">
            <a:extLst>
              <a:ext uri="{FF2B5EF4-FFF2-40B4-BE49-F238E27FC236}">
                <a16:creationId xmlns:a16="http://schemas.microsoft.com/office/drawing/2014/main" id="{4130FE0E-A0CB-215F-35BB-ECF490F7E220}"/>
              </a:ext>
            </a:extLst>
          </p:cNvPr>
          <p:cNvSpPr>
            <a:spLocks noGrp="1"/>
          </p:cNvSpPr>
          <p:nvPr>
            <p:ph idx="1"/>
          </p:nvPr>
        </p:nvSpPr>
        <p:spPr/>
        <p:txBody>
          <a:bodyPr>
            <a:normAutofit/>
          </a:bodyPr>
          <a:lstStyle/>
          <a:p>
            <a:pPr algn="just"/>
            <a:r>
              <a:rPr lang="en-US" sz="3600" b="0" i="0" dirty="0">
                <a:effectLst/>
                <a:latin typeface="Mulish"/>
              </a:rPr>
              <a:t>Time-series forecasting is a popular quantitative forecasting technique, in which data is gathered over a period of time to identify trends. Time-series methods are one of the simplest methods to deploy and can be quite accurate, particularly over the short term. Some techniques that fall within this method are simple averaging and exponential smoothing.</a:t>
            </a:r>
            <a:endParaRPr lang="en-US" sz="3600" dirty="0"/>
          </a:p>
        </p:txBody>
      </p:sp>
    </p:spTree>
    <p:extLst>
      <p:ext uri="{BB962C8B-B14F-4D97-AF65-F5344CB8AC3E}">
        <p14:creationId xmlns:p14="http://schemas.microsoft.com/office/powerpoint/2010/main" val="1689629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4F851-944C-16F8-C074-14298341E247}"/>
              </a:ext>
            </a:extLst>
          </p:cNvPr>
          <p:cNvSpPr>
            <a:spLocks noGrp="1"/>
          </p:cNvSpPr>
          <p:nvPr>
            <p:ph type="title"/>
          </p:nvPr>
        </p:nvSpPr>
        <p:spPr>
          <a:xfrm>
            <a:off x="838200" y="365125"/>
            <a:ext cx="10515600" cy="594995"/>
          </a:xfrm>
        </p:spPr>
        <p:txBody>
          <a:bodyPr>
            <a:normAutofit/>
          </a:bodyPr>
          <a:lstStyle/>
          <a:p>
            <a:r>
              <a:rPr lang="en-US" sz="3600" b="1" i="0" dirty="0">
                <a:solidFill>
                  <a:srgbClr val="2D2D2D"/>
                </a:solidFill>
                <a:effectLst/>
                <a:latin typeface="Noto Sans" panose="020B0502040504020204" pitchFamily="34" charset="0"/>
              </a:rPr>
              <a:t>3. Correlation forecasting</a:t>
            </a:r>
            <a:endParaRPr lang="en-US" sz="3600" dirty="0"/>
          </a:p>
        </p:txBody>
      </p:sp>
      <p:sp>
        <p:nvSpPr>
          <p:cNvPr id="3" name="Content Placeholder 2">
            <a:extLst>
              <a:ext uri="{FF2B5EF4-FFF2-40B4-BE49-F238E27FC236}">
                <a16:creationId xmlns:a16="http://schemas.microsoft.com/office/drawing/2014/main" id="{A330CA50-0034-4C87-9524-56F3C4D82E26}"/>
              </a:ext>
            </a:extLst>
          </p:cNvPr>
          <p:cNvSpPr>
            <a:spLocks noGrp="1"/>
          </p:cNvSpPr>
          <p:nvPr>
            <p:ph idx="1"/>
          </p:nvPr>
        </p:nvSpPr>
        <p:spPr>
          <a:xfrm>
            <a:off x="838200" y="1127760"/>
            <a:ext cx="10515600" cy="5049203"/>
          </a:xfrm>
        </p:spPr>
        <p:txBody>
          <a:bodyPr>
            <a:normAutofit lnSpcReduction="10000"/>
          </a:bodyPr>
          <a:lstStyle/>
          <a:p>
            <a:pPr algn="just"/>
            <a:r>
              <a:rPr lang="en-US" sz="3200" b="0" i="0" dirty="0">
                <a:effectLst/>
                <a:latin typeface="Noto Sans" panose="020B0502040504020204" pitchFamily="34" charset="0"/>
              </a:rPr>
              <a:t>Identifying correlating variables and tracking how they move together or follow one another. Many companies rely on this method because it assesses how different factors affect each other. When analyzing the relationship between two factors, you can determine how growth in one area may affect another.</a:t>
            </a:r>
          </a:p>
          <a:p>
            <a:pPr algn="just"/>
            <a:r>
              <a:rPr lang="en-US" sz="3200" b="0" i="0" dirty="0">
                <a:effectLst/>
                <a:latin typeface="Noto Sans" panose="020B0502040504020204" pitchFamily="34" charset="0"/>
              </a:rPr>
              <a:t>For example, when demand increases, supply typically decreases, so a forecasted increase in demand for a particular product can cause a business to increase its inventory supply or budget funds to invest in more products.</a:t>
            </a:r>
          </a:p>
          <a:p>
            <a:pPr algn="just"/>
            <a:endParaRPr lang="en-US" sz="3200" dirty="0"/>
          </a:p>
        </p:txBody>
      </p:sp>
    </p:spTree>
    <p:extLst>
      <p:ext uri="{BB962C8B-B14F-4D97-AF65-F5344CB8AC3E}">
        <p14:creationId xmlns:p14="http://schemas.microsoft.com/office/powerpoint/2010/main" val="1927732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3DDDA-CA6D-ABEF-ADAE-B043E50A1811}"/>
              </a:ext>
            </a:extLst>
          </p:cNvPr>
          <p:cNvSpPr>
            <a:spLocks noGrp="1"/>
          </p:cNvSpPr>
          <p:nvPr>
            <p:ph type="title"/>
          </p:nvPr>
        </p:nvSpPr>
        <p:spPr>
          <a:xfrm>
            <a:off x="838200" y="365125"/>
            <a:ext cx="10515600" cy="579755"/>
          </a:xfrm>
        </p:spPr>
        <p:txBody>
          <a:bodyPr>
            <a:normAutofit fontScale="90000"/>
          </a:bodyPr>
          <a:lstStyle/>
          <a:p>
            <a:r>
              <a:rPr lang="en-US" sz="3600" b="1" dirty="0"/>
              <a:t>4. </a:t>
            </a:r>
            <a:r>
              <a:rPr lang="en-US" sz="3600" b="1" i="0" dirty="0">
                <a:solidFill>
                  <a:srgbClr val="03132B"/>
                </a:solidFill>
                <a:effectLst/>
                <a:latin typeface="Lato" panose="020F0502020204030203" pitchFamily="34" charset="0"/>
              </a:rPr>
              <a:t>Regression Analysis</a:t>
            </a:r>
            <a:endParaRPr lang="en-US" sz="3600" b="1" dirty="0"/>
          </a:p>
        </p:txBody>
      </p:sp>
      <p:sp>
        <p:nvSpPr>
          <p:cNvPr id="3" name="Content Placeholder 2">
            <a:extLst>
              <a:ext uri="{FF2B5EF4-FFF2-40B4-BE49-F238E27FC236}">
                <a16:creationId xmlns:a16="http://schemas.microsoft.com/office/drawing/2014/main" id="{D0DFD328-E6B9-C527-4AD9-393D9855B504}"/>
              </a:ext>
            </a:extLst>
          </p:cNvPr>
          <p:cNvSpPr>
            <a:spLocks noGrp="1"/>
          </p:cNvSpPr>
          <p:nvPr>
            <p:ph idx="1"/>
          </p:nvPr>
        </p:nvSpPr>
        <p:spPr>
          <a:xfrm>
            <a:off x="838200" y="944880"/>
            <a:ext cx="10515600" cy="5232083"/>
          </a:xfrm>
        </p:spPr>
        <p:txBody>
          <a:bodyPr>
            <a:normAutofit lnSpcReduction="10000"/>
          </a:bodyPr>
          <a:lstStyle/>
          <a:p>
            <a:pPr algn="just"/>
            <a:r>
              <a:rPr lang="en-US" sz="3600" b="0" i="0" dirty="0">
                <a:solidFill>
                  <a:srgbClr val="03132B"/>
                </a:solidFill>
                <a:effectLst/>
                <a:latin typeface="Lato" panose="020F0502020204030203" pitchFamily="34" charset="0"/>
              </a:rPr>
              <a:t>This covers a group of methods for forecasting that is dependent on information gathered from other variables (dependent and independent). </a:t>
            </a:r>
          </a:p>
          <a:p>
            <a:pPr algn="just"/>
            <a:r>
              <a:rPr lang="en-US" sz="3600" b="0" i="0" dirty="0">
                <a:solidFill>
                  <a:srgbClr val="03132B"/>
                </a:solidFill>
                <a:effectLst/>
                <a:latin typeface="Lato" panose="020F0502020204030203" pitchFamily="34" charset="0"/>
              </a:rPr>
              <a:t>Largely, it depends on the ability to use data generating process. There is simple linear regression which involves comparing an independent variable with a dependent variable and there is multiple linear regressions in which two or more independent variables are compared with one dependent variable.</a:t>
            </a:r>
          </a:p>
          <a:p>
            <a:pPr algn="just"/>
            <a:r>
              <a:rPr lang="en-US" sz="3600" dirty="0">
                <a:solidFill>
                  <a:srgbClr val="03132B"/>
                </a:solidFill>
                <a:latin typeface="Lato" panose="020F0502020204030203" pitchFamily="34" charset="0"/>
              </a:rPr>
              <a:t>Y=</a:t>
            </a:r>
            <a:r>
              <a:rPr lang="en-US" sz="3600" dirty="0" err="1">
                <a:solidFill>
                  <a:srgbClr val="03132B"/>
                </a:solidFill>
                <a:latin typeface="Lato" panose="020F0502020204030203" pitchFamily="34" charset="0"/>
              </a:rPr>
              <a:t>a+bx+e</a:t>
            </a:r>
            <a:endParaRPr lang="en-US" sz="3600" dirty="0"/>
          </a:p>
        </p:txBody>
      </p:sp>
    </p:spTree>
    <p:extLst>
      <p:ext uri="{BB962C8B-B14F-4D97-AF65-F5344CB8AC3E}">
        <p14:creationId xmlns:p14="http://schemas.microsoft.com/office/powerpoint/2010/main" val="24721002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92A6C-4E2A-9871-5819-A7FBE6A8DE97}"/>
              </a:ext>
            </a:extLst>
          </p:cNvPr>
          <p:cNvSpPr>
            <a:spLocks noGrp="1"/>
          </p:cNvSpPr>
          <p:nvPr>
            <p:ph type="title"/>
          </p:nvPr>
        </p:nvSpPr>
        <p:spPr>
          <a:xfrm>
            <a:off x="838200" y="365125"/>
            <a:ext cx="10515600" cy="671195"/>
          </a:xfrm>
        </p:spPr>
        <p:txBody>
          <a:bodyPr>
            <a:normAutofit/>
          </a:bodyPr>
          <a:lstStyle/>
          <a:p>
            <a:r>
              <a:rPr lang="en-US" sz="3600" dirty="0"/>
              <a:t>5. </a:t>
            </a:r>
            <a:r>
              <a:rPr lang="en-US" sz="3600" b="1" i="0" dirty="0">
                <a:solidFill>
                  <a:srgbClr val="03132B"/>
                </a:solidFill>
                <a:effectLst/>
                <a:latin typeface="Lato" panose="020F0502020204030203" pitchFamily="34" charset="0"/>
              </a:rPr>
              <a:t>Graphical methods</a:t>
            </a:r>
            <a:endParaRPr lang="en-US" sz="3600" dirty="0"/>
          </a:p>
        </p:txBody>
      </p:sp>
      <p:sp>
        <p:nvSpPr>
          <p:cNvPr id="3" name="Content Placeholder 2">
            <a:extLst>
              <a:ext uri="{FF2B5EF4-FFF2-40B4-BE49-F238E27FC236}">
                <a16:creationId xmlns:a16="http://schemas.microsoft.com/office/drawing/2014/main" id="{57AEB341-E2A6-3BFD-BAED-9E82B9454647}"/>
              </a:ext>
            </a:extLst>
          </p:cNvPr>
          <p:cNvSpPr>
            <a:spLocks noGrp="1"/>
          </p:cNvSpPr>
          <p:nvPr>
            <p:ph idx="1"/>
          </p:nvPr>
        </p:nvSpPr>
        <p:spPr/>
        <p:txBody>
          <a:bodyPr>
            <a:normAutofit/>
          </a:bodyPr>
          <a:lstStyle/>
          <a:p>
            <a:pPr algn="just"/>
            <a:r>
              <a:rPr lang="en-US" sz="3200" b="0" i="0" dirty="0">
                <a:solidFill>
                  <a:srgbClr val="03132B"/>
                </a:solidFill>
                <a:effectLst/>
                <a:latin typeface="Lato" panose="020F0502020204030203" pitchFamily="34" charset="0"/>
              </a:rPr>
              <a:t>This involves a statistical method but it is simple and useful for the sales forecast. With this method, periodic sales data for various years can be illustrated graphically with meeting points established by drawing free-hand lines. </a:t>
            </a:r>
          </a:p>
          <a:p>
            <a:pPr algn="just"/>
            <a:r>
              <a:rPr lang="en-US" sz="3200" b="0" i="0" dirty="0">
                <a:solidFill>
                  <a:srgbClr val="03132B"/>
                </a:solidFill>
                <a:effectLst/>
                <a:latin typeface="Lato" panose="020F0502020204030203" pitchFamily="34" charset="0"/>
              </a:rPr>
              <a:t>Based on the graph, the distance between points and line determines the minimum.</a:t>
            </a:r>
            <a:endParaRPr lang="en-US" sz="3200" dirty="0"/>
          </a:p>
        </p:txBody>
      </p:sp>
    </p:spTree>
    <p:extLst>
      <p:ext uri="{BB962C8B-B14F-4D97-AF65-F5344CB8AC3E}">
        <p14:creationId xmlns:p14="http://schemas.microsoft.com/office/powerpoint/2010/main" val="4002974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9FC0-B254-6F28-C695-E576F1587A41}"/>
              </a:ext>
            </a:extLst>
          </p:cNvPr>
          <p:cNvSpPr>
            <a:spLocks noGrp="1"/>
          </p:cNvSpPr>
          <p:nvPr>
            <p:ph type="title"/>
          </p:nvPr>
        </p:nvSpPr>
        <p:spPr>
          <a:xfrm>
            <a:off x="838200" y="365125"/>
            <a:ext cx="10515600" cy="488315"/>
          </a:xfrm>
        </p:spPr>
        <p:txBody>
          <a:bodyPr>
            <a:normAutofit fontScale="90000"/>
          </a:bodyPr>
          <a:lstStyle/>
          <a:p>
            <a:r>
              <a:rPr lang="en-US" sz="4000" b="1" dirty="0"/>
              <a:t>6. </a:t>
            </a:r>
            <a:r>
              <a:rPr lang="en-US" sz="4000" b="1" i="0" dirty="0">
                <a:solidFill>
                  <a:srgbClr val="03132B"/>
                </a:solidFill>
                <a:effectLst/>
                <a:latin typeface="Lato" panose="020F0502020204030203" pitchFamily="34" charset="0"/>
              </a:rPr>
              <a:t>Moving Average</a:t>
            </a:r>
            <a:endParaRPr lang="en-US" sz="4000" b="1" dirty="0"/>
          </a:p>
        </p:txBody>
      </p:sp>
      <p:sp>
        <p:nvSpPr>
          <p:cNvPr id="3" name="Content Placeholder 2">
            <a:extLst>
              <a:ext uri="{FF2B5EF4-FFF2-40B4-BE49-F238E27FC236}">
                <a16:creationId xmlns:a16="http://schemas.microsoft.com/office/drawing/2014/main" id="{CFD9BC17-8D36-6A6F-07D8-051467472036}"/>
              </a:ext>
            </a:extLst>
          </p:cNvPr>
          <p:cNvSpPr>
            <a:spLocks noGrp="1"/>
          </p:cNvSpPr>
          <p:nvPr>
            <p:ph idx="1"/>
          </p:nvPr>
        </p:nvSpPr>
        <p:spPr>
          <a:xfrm>
            <a:off x="350520" y="1203960"/>
            <a:ext cx="11567160" cy="4973003"/>
          </a:xfrm>
        </p:spPr>
        <p:txBody>
          <a:bodyPr>
            <a:normAutofit/>
          </a:bodyPr>
          <a:lstStyle/>
          <a:p>
            <a:pPr algn="just"/>
            <a:r>
              <a:rPr lang="en-US" sz="3200" dirty="0">
                <a:solidFill>
                  <a:srgbClr val="03132B"/>
                </a:solidFill>
                <a:latin typeface="Lato" panose="020F0502020204030203" pitchFamily="34" charset="0"/>
              </a:rPr>
              <a:t>T</a:t>
            </a:r>
            <a:r>
              <a:rPr lang="en-US" sz="3200" b="0" i="0" dirty="0">
                <a:solidFill>
                  <a:srgbClr val="03132B"/>
                </a:solidFill>
                <a:effectLst/>
                <a:latin typeface="Lato" panose="020F0502020204030203" pitchFamily="34" charset="0"/>
              </a:rPr>
              <a:t>ime series method which involves a calculation to examine data points by creating an average series of various subsets from complete data. The formula involves a series of number and fixed subset size. </a:t>
            </a:r>
          </a:p>
          <a:p>
            <a:pPr algn="just"/>
            <a:r>
              <a:rPr lang="en-US" sz="3200" b="0" i="0" dirty="0">
                <a:solidFill>
                  <a:srgbClr val="03132B"/>
                </a:solidFill>
                <a:effectLst/>
                <a:latin typeface="Lato" panose="020F0502020204030203" pitchFamily="34" charset="0"/>
              </a:rPr>
              <a:t>The forecaster takes the average of the formerly fixed subset and then modifies it by taking out the first number of the series and adding the value that follows in the subset series. </a:t>
            </a:r>
          </a:p>
          <a:p>
            <a:pPr algn="just"/>
            <a:r>
              <a:rPr lang="en-US" sz="3200" b="0" i="0" dirty="0">
                <a:solidFill>
                  <a:srgbClr val="03132B"/>
                </a:solidFill>
                <a:effectLst/>
                <a:latin typeface="Lato" panose="020F0502020204030203" pitchFamily="34" charset="0"/>
              </a:rPr>
              <a:t>This method is statistical, and it is usually adopted to deal with fluctuations only continuing for a short-term, technical analysis of financial data, evaluation of GDP, among others.</a:t>
            </a:r>
            <a:endParaRPr lang="en-US" sz="3200" dirty="0"/>
          </a:p>
        </p:txBody>
      </p:sp>
    </p:spTree>
    <p:extLst>
      <p:ext uri="{BB962C8B-B14F-4D97-AF65-F5344CB8AC3E}">
        <p14:creationId xmlns:p14="http://schemas.microsoft.com/office/powerpoint/2010/main" val="1833481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1AA0D0-B4C3-E376-D5CE-ABDDEE601CEA}"/>
              </a:ext>
            </a:extLst>
          </p:cNvPr>
          <p:cNvSpPr>
            <a:spLocks noGrp="1"/>
          </p:cNvSpPr>
          <p:nvPr>
            <p:ph type="title"/>
          </p:nvPr>
        </p:nvSpPr>
        <p:spPr>
          <a:xfrm>
            <a:off x="838200" y="365125"/>
            <a:ext cx="10515600" cy="1325563"/>
          </a:xfrm>
        </p:spPr>
        <p:txBody>
          <a:bodyPr>
            <a:normAutofit/>
          </a:bodyPr>
          <a:lstStyle/>
          <a:p>
            <a:r>
              <a:rPr lang="en-US" sz="5400" b="1"/>
              <a:t>Introduction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15D66DF-15C0-FEA4-C698-E1132B023B77}"/>
              </a:ext>
            </a:extLst>
          </p:cNvPr>
          <p:cNvSpPr>
            <a:spLocks noGrp="1"/>
          </p:cNvSpPr>
          <p:nvPr>
            <p:ph idx="1"/>
          </p:nvPr>
        </p:nvSpPr>
        <p:spPr>
          <a:xfrm>
            <a:off x="838200" y="1929384"/>
            <a:ext cx="10515600" cy="4251960"/>
          </a:xfrm>
        </p:spPr>
        <p:txBody>
          <a:bodyPr>
            <a:normAutofit/>
          </a:bodyPr>
          <a:lstStyle/>
          <a:p>
            <a:pPr algn="just"/>
            <a:r>
              <a:rPr lang="en-US" sz="3600" b="0" i="0" dirty="0">
                <a:effectLst/>
                <a:latin typeface="Mulish"/>
              </a:rPr>
              <a:t>Planning for the future is one of the key aspects of organizational management and is critical to the success of all businesses, irrespective of their size.</a:t>
            </a:r>
          </a:p>
          <a:p>
            <a:pPr algn="just"/>
            <a:r>
              <a:rPr lang="en-US" sz="3600" b="0" i="0" dirty="0">
                <a:effectLst/>
                <a:latin typeface="Mulish"/>
              </a:rPr>
              <a:t>This technique is called forecasting, and it includes estimating important factors, such as sales volumes, expenses, investment and profit, that could influence outcomes for a business</a:t>
            </a:r>
            <a:endParaRPr lang="en-US" sz="3600" dirty="0"/>
          </a:p>
        </p:txBody>
      </p:sp>
    </p:spTree>
    <p:extLst>
      <p:ext uri="{BB962C8B-B14F-4D97-AF65-F5344CB8AC3E}">
        <p14:creationId xmlns:p14="http://schemas.microsoft.com/office/powerpoint/2010/main" val="4178470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E829B-5E8F-B89E-5C2C-041D363BEA85}"/>
              </a:ext>
            </a:extLst>
          </p:cNvPr>
          <p:cNvSpPr>
            <a:spLocks noGrp="1"/>
          </p:cNvSpPr>
          <p:nvPr>
            <p:ph type="title"/>
          </p:nvPr>
        </p:nvSpPr>
        <p:spPr>
          <a:xfrm>
            <a:off x="838200" y="365125"/>
            <a:ext cx="10515600" cy="640715"/>
          </a:xfrm>
        </p:spPr>
        <p:txBody>
          <a:bodyPr>
            <a:normAutofit/>
          </a:bodyPr>
          <a:lstStyle/>
          <a:p>
            <a:r>
              <a:rPr lang="en-US" sz="3200" b="1" dirty="0"/>
              <a:t>7.</a:t>
            </a:r>
            <a:r>
              <a:rPr lang="en-US" sz="3200" b="1" i="0" dirty="0">
                <a:solidFill>
                  <a:srgbClr val="03132B"/>
                </a:solidFill>
                <a:effectLst/>
                <a:latin typeface="Lato" panose="020F0502020204030203" pitchFamily="34" charset="0"/>
              </a:rPr>
              <a:t> Econometric modeling</a:t>
            </a:r>
            <a:endParaRPr lang="en-US" sz="3200" b="1" dirty="0"/>
          </a:p>
        </p:txBody>
      </p:sp>
      <p:sp>
        <p:nvSpPr>
          <p:cNvPr id="3" name="Content Placeholder 2">
            <a:extLst>
              <a:ext uri="{FF2B5EF4-FFF2-40B4-BE49-F238E27FC236}">
                <a16:creationId xmlns:a16="http://schemas.microsoft.com/office/drawing/2014/main" id="{25AC48DE-3F13-805B-E0C5-A96A5969CB59}"/>
              </a:ext>
            </a:extLst>
          </p:cNvPr>
          <p:cNvSpPr>
            <a:spLocks noGrp="1"/>
          </p:cNvSpPr>
          <p:nvPr>
            <p:ph idx="1"/>
          </p:nvPr>
        </p:nvSpPr>
        <p:spPr>
          <a:xfrm>
            <a:off x="838200" y="1539240"/>
            <a:ext cx="10515600" cy="4637723"/>
          </a:xfrm>
        </p:spPr>
        <p:txBody>
          <a:bodyPr>
            <a:normAutofit/>
          </a:bodyPr>
          <a:lstStyle/>
          <a:p>
            <a:pPr algn="just"/>
            <a:r>
              <a:rPr lang="en-US" sz="3200" b="0" i="0" dirty="0">
                <a:solidFill>
                  <a:srgbClr val="03132B"/>
                </a:solidFill>
                <a:effectLst/>
                <a:latin typeface="Lato" panose="020F0502020204030203" pitchFamily="34" charset="0"/>
              </a:rPr>
              <a:t>This is an improvement on regression analysis. It involves the calculation of independent regression under equation, variables and data.</a:t>
            </a:r>
          </a:p>
          <a:p>
            <a:pPr algn="just"/>
            <a:r>
              <a:rPr lang="en-US" sz="3200" b="0" i="0" dirty="0">
                <a:solidFill>
                  <a:srgbClr val="03132B"/>
                </a:solidFill>
                <a:effectLst/>
                <a:latin typeface="Lato" panose="020F0502020204030203" pitchFamily="34" charset="0"/>
              </a:rPr>
              <a:t>Meanwhile, it is economic theories that are adopted in the statistical method to determine the influence of one economic variable on another.</a:t>
            </a:r>
            <a:endParaRPr lang="en-US" sz="3200" dirty="0"/>
          </a:p>
        </p:txBody>
      </p:sp>
    </p:spTree>
    <p:extLst>
      <p:ext uri="{BB962C8B-B14F-4D97-AF65-F5344CB8AC3E}">
        <p14:creationId xmlns:p14="http://schemas.microsoft.com/office/powerpoint/2010/main" val="32697761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7A6F5-EEAF-8109-2665-5A3EB2AC3838}"/>
              </a:ext>
            </a:extLst>
          </p:cNvPr>
          <p:cNvSpPr>
            <a:spLocks noGrp="1"/>
          </p:cNvSpPr>
          <p:nvPr>
            <p:ph type="title"/>
          </p:nvPr>
        </p:nvSpPr>
        <p:spPr/>
        <p:txBody>
          <a:bodyPr>
            <a:normAutofit/>
          </a:bodyPr>
          <a:lstStyle/>
          <a:p>
            <a:r>
              <a:rPr lang="en-US" sz="4000" b="1" dirty="0"/>
              <a:t>Conclusion</a:t>
            </a:r>
          </a:p>
        </p:txBody>
      </p:sp>
      <p:sp>
        <p:nvSpPr>
          <p:cNvPr id="3" name="Content Placeholder 2">
            <a:extLst>
              <a:ext uri="{FF2B5EF4-FFF2-40B4-BE49-F238E27FC236}">
                <a16:creationId xmlns:a16="http://schemas.microsoft.com/office/drawing/2014/main" id="{85513509-1032-5E06-A1A7-ECD516941DDA}"/>
              </a:ext>
            </a:extLst>
          </p:cNvPr>
          <p:cNvSpPr>
            <a:spLocks noGrp="1"/>
          </p:cNvSpPr>
          <p:nvPr>
            <p:ph idx="1"/>
          </p:nvPr>
        </p:nvSpPr>
        <p:spPr>
          <a:xfrm>
            <a:off x="182880" y="1264920"/>
            <a:ext cx="11658600" cy="4912043"/>
          </a:xfrm>
        </p:spPr>
        <p:txBody>
          <a:bodyPr>
            <a:normAutofit fontScale="92500" lnSpcReduction="10000"/>
          </a:bodyPr>
          <a:lstStyle/>
          <a:p>
            <a:pPr algn="just"/>
            <a:r>
              <a:rPr lang="en-US" sz="3200" b="0" i="0" strike="noStrike" dirty="0">
                <a:solidFill>
                  <a:srgbClr val="03132B"/>
                </a:solidFill>
                <a:effectLst/>
                <a:latin typeface="Lato" panose="020F0502020204030203" pitchFamily="34" charset="0"/>
              </a:rPr>
              <a:t>Forecasting is a tool that helps management to deal with the fluctuating market. With reliable historical data or opinions of the expert, a business firm will be able to predict </a:t>
            </a:r>
            <a:r>
              <a:rPr lang="en-US" sz="3200" dirty="0">
                <a:solidFill>
                  <a:srgbClr val="1ED55F"/>
                </a:solidFill>
                <a:latin typeface="Lato" panose="020F0502020204030203" pitchFamily="34" charset="0"/>
              </a:rPr>
              <a:t>future trends</a:t>
            </a:r>
            <a:r>
              <a:rPr lang="en-US" sz="3200" b="0" i="0" strike="noStrike" dirty="0">
                <a:solidFill>
                  <a:srgbClr val="03132B"/>
                </a:solidFill>
                <a:effectLst/>
                <a:latin typeface="Lato" panose="020F0502020204030203" pitchFamily="34" charset="0"/>
              </a:rPr>
              <a:t> that can be manipulated to make the market work in their </a:t>
            </a:r>
            <a:r>
              <a:rPr lang="en-US" sz="3200" b="0" i="0" strike="noStrike" dirty="0" err="1">
                <a:solidFill>
                  <a:srgbClr val="03132B"/>
                </a:solidFill>
                <a:effectLst/>
                <a:latin typeface="Lato" panose="020F0502020204030203" pitchFamily="34" charset="0"/>
              </a:rPr>
              <a:t>favour</a:t>
            </a:r>
            <a:r>
              <a:rPr lang="en-US" sz="3200" b="0" i="0" strike="noStrike" dirty="0">
                <a:solidFill>
                  <a:srgbClr val="03132B"/>
                </a:solidFill>
                <a:effectLst/>
                <a:latin typeface="Lato" panose="020F0502020204030203" pitchFamily="34" charset="0"/>
              </a:rPr>
              <a:t>. </a:t>
            </a:r>
          </a:p>
          <a:p>
            <a:pPr algn="just"/>
            <a:r>
              <a:rPr lang="en-US" sz="3200" b="0" i="0" strike="noStrike" dirty="0">
                <a:solidFill>
                  <a:srgbClr val="03132B"/>
                </a:solidFill>
                <a:effectLst/>
                <a:latin typeface="Lato" panose="020F0502020204030203" pitchFamily="34" charset="0"/>
              </a:rPr>
              <a:t>The various demand forecasting methods available are categorized into quantitative and qualitative.</a:t>
            </a:r>
          </a:p>
          <a:p>
            <a:pPr algn="just"/>
            <a:r>
              <a:rPr lang="en-US" sz="3200" b="0" i="0" strike="noStrike" dirty="0">
                <a:solidFill>
                  <a:srgbClr val="03132B"/>
                </a:solidFill>
                <a:effectLst/>
                <a:latin typeface="Lato" panose="020F0502020204030203" pitchFamily="34" charset="0"/>
              </a:rPr>
              <a:t>Meanwhile, it should be noted that there is no strict rule on the use of any forecasting method. If need be, it can be adjusted to the particular need of a business firm. </a:t>
            </a:r>
          </a:p>
          <a:p>
            <a:pPr algn="just"/>
            <a:r>
              <a:rPr lang="en-US" sz="3200" b="0" i="0" strike="noStrike" dirty="0">
                <a:solidFill>
                  <a:srgbClr val="03132B"/>
                </a:solidFill>
                <a:effectLst/>
                <a:latin typeface="Lato" panose="020F0502020204030203" pitchFamily="34" charset="0"/>
              </a:rPr>
              <a:t>Two or more forecasting methods can be adopted at a time by a business.</a:t>
            </a:r>
          </a:p>
          <a:p>
            <a:pPr algn="just"/>
            <a:endParaRPr lang="en-US" sz="3200" dirty="0"/>
          </a:p>
        </p:txBody>
      </p:sp>
    </p:spTree>
    <p:extLst>
      <p:ext uri="{BB962C8B-B14F-4D97-AF65-F5344CB8AC3E}">
        <p14:creationId xmlns:p14="http://schemas.microsoft.com/office/powerpoint/2010/main" val="25536227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Magnifying glass on clear background">
            <a:extLst>
              <a:ext uri="{FF2B5EF4-FFF2-40B4-BE49-F238E27FC236}">
                <a16:creationId xmlns:a16="http://schemas.microsoft.com/office/drawing/2014/main" id="{FE2B6161-F16B-865E-26BC-DA9DAB79FA5C}"/>
              </a:ext>
            </a:extLst>
          </p:cNvPr>
          <p:cNvPicPr>
            <a:picLocks noChangeAspect="1"/>
          </p:cNvPicPr>
          <p:nvPr/>
        </p:nvPicPr>
        <p:blipFill rotWithShape="1">
          <a:blip r:embed="rId2"/>
          <a:srcRect t="15730"/>
          <a:stretch/>
        </p:blipFill>
        <p:spPr>
          <a:xfrm>
            <a:off x="20" y="10"/>
            <a:ext cx="12191981" cy="6857990"/>
          </a:xfrm>
          <a:prstGeom prst="rect">
            <a:avLst/>
          </a:prstGeom>
        </p:spPr>
      </p:pic>
      <p:sp>
        <p:nvSpPr>
          <p:cNvPr id="10" name="Rectangle 9">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bg1">
                  <a:alpha val="46000"/>
                </a:schemeClr>
              </a:gs>
              <a:gs pos="21000">
                <a:schemeClr val="bg1">
                  <a:alpha val="30000"/>
                </a:schemeClr>
              </a:gs>
              <a:gs pos="0">
                <a:schemeClr val="bg1">
                  <a:alpha val="0"/>
                </a:schemeClr>
              </a:gs>
              <a:gs pos="100000">
                <a:schemeClr val="bg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8545696-6CBB-36A1-7F89-4E01B502B479}"/>
              </a:ext>
            </a:extLst>
          </p:cNvPr>
          <p:cNvSpPr>
            <a:spLocks noGrp="1"/>
          </p:cNvSpPr>
          <p:nvPr>
            <p:ph type="title"/>
          </p:nvPr>
        </p:nvSpPr>
        <p:spPr>
          <a:xfrm>
            <a:off x="404553" y="3091928"/>
            <a:ext cx="9078562" cy="2387600"/>
          </a:xfrm>
        </p:spPr>
        <p:txBody>
          <a:bodyPr vert="horz" lIns="91440" tIns="45720" rIns="91440" bIns="45720" rtlCol="0" anchor="b">
            <a:normAutofit/>
          </a:bodyPr>
          <a:lstStyle/>
          <a:p>
            <a:r>
              <a:rPr lang="en-US" sz="6600"/>
              <a:t>Thank you</a:t>
            </a:r>
          </a:p>
        </p:txBody>
      </p:sp>
      <p:sp>
        <p:nvSpPr>
          <p:cNvPr id="12" name="Rectangle: Rounded Corners 11">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2850351"/>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7C59BEC-C4CC-4741-B975-08C543178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Arc 11">
            <a:extLst>
              <a:ext uri="{FF2B5EF4-FFF2-40B4-BE49-F238E27FC236}">
                <a16:creationId xmlns:a16="http://schemas.microsoft.com/office/drawing/2014/main" id="{72DEF309-605D-4117-9340-6D589B6C3A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986173" flipV="1">
            <a:off x="3930947" y="651615"/>
            <a:ext cx="4083433" cy="408343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 name="Title 1">
            <a:extLst>
              <a:ext uri="{FF2B5EF4-FFF2-40B4-BE49-F238E27FC236}">
                <a16:creationId xmlns:a16="http://schemas.microsoft.com/office/drawing/2014/main" id="{A350D509-16BA-68A9-6623-B1E686E653B2}"/>
              </a:ext>
            </a:extLst>
          </p:cNvPr>
          <p:cNvSpPr>
            <a:spLocks noGrp="1"/>
          </p:cNvSpPr>
          <p:nvPr>
            <p:ph type="title"/>
          </p:nvPr>
        </p:nvSpPr>
        <p:spPr>
          <a:xfrm>
            <a:off x="838200" y="365125"/>
            <a:ext cx="10515599" cy="1325563"/>
          </a:xfrm>
        </p:spPr>
        <p:txBody>
          <a:bodyPr>
            <a:normAutofit/>
          </a:bodyPr>
          <a:lstStyle/>
          <a:p>
            <a:r>
              <a:rPr lang="en-US" b="1" i="0" dirty="0">
                <a:effectLst/>
                <a:latin typeface="Mulish"/>
              </a:rPr>
              <a:t>Techniques </a:t>
            </a:r>
            <a:br>
              <a:rPr lang="en-US" b="1" i="0" dirty="0">
                <a:effectLst/>
                <a:latin typeface="Mulish"/>
              </a:rPr>
            </a:br>
            <a:endParaRPr lang="en-US" dirty="0"/>
          </a:p>
        </p:txBody>
      </p:sp>
      <p:sp>
        <p:nvSpPr>
          <p:cNvPr id="3" name="Content Placeholder 2">
            <a:extLst>
              <a:ext uri="{FF2B5EF4-FFF2-40B4-BE49-F238E27FC236}">
                <a16:creationId xmlns:a16="http://schemas.microsoft.com/office/drawing/2014/main" id="{D043AE64-7029-5437-15AF-ABF44B2041ED}"/>
              </a:ext>
            </a:extLst>
          </p:cNvPr>
          <p:cNvSpPr>
            <a:spLocks noGrp="1"/>
          </p:cNvSpPr>
          <p:nvPr>
            <p:ph idx="1"/>
          </p:nvPr>
        </p:nvSpPr>
        <p:spPr>
          <a:xfrm>
            <a:off x="407751" y="1825625"/>
            <a:ext cx="6702211" cy="4351338"/>
          </a:xfrm>
        </p:spPr>
        <p:txBody>
          <a:bodyPr>
            <a:normAutofit/>
          </a:bodyPr>
          <a:lstStyle/>
          <a:p>
            <a:pPr marL="0" indent="0">
              <a:buNone/>
            </a:pPr>
            <a:r>
              <a:rPr lang="en-US" sz="4400" b="1" dirty="0">
                <a:latin typeface="Mulish"/>
              </a:rPr>
              <a:t>A</a:t>
            </a:r>
            <a:r>
              <a:rPr lang="en-US" sz="4400" b="1" i="0" dirty="0">
                <a:effectLst/>
                <a:latin typeface="Mulish"/>
              </a:rPr>
              <a:t>. Qualitative Techniques </a:t>
            </a:r>
          </a:p>
          <a:p>
            <a:pPr marL="0" indent="0">
              <a:buNone/>
            </a:pPr>
            <a:r>
              <a:rPr lang="en-US" sz="4400" b="1" dirty="0">
                <a:latin typeface="Mulish"/>
              </a:rPr>
              <a:t>B</a:t>
            </a:r>
            <a:r>
              <a:rPr lang="en-US" sz="4400" b="1" i="0" dirty="0">
                <a:effectLst/>
                <a:latin typeface="Mulish"/>
              </a:rPr>
              <a:t>. Quantitative Techniques</a:t>
            </a:r>
          </a:p>
          <a:p>
            <a:endParaRPr lang="en-US" sz="4400" dirty="0"/>
          </a:p>
        </p:txBody>
      </p:sp>
      <p:sp>
        <p:nvSpPr>
          <p:cNvPr id="14" name="Oval 13">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77008" y="5228027"/>
            <a:ext cx="1107241" cy="10772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7" name="Graphic 6" descr="Chat">
            <a:extLst>
              <a:ext uri="{FF2B5EF4-FFF2-40B4-BE49-F238E27FC236}">
                <a16:creationId xmlns:a16="http://schemas.microsoft.com/office/drawing/2014/main" id="{CA31AE81-B05C-47AC-EA57-6E4A70B344A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09962" y="1929820"/>
            <a:ext cx="4221597" cy="4221597"/>
          </a:xfrm>
          <a:custGeom>
            <a:avLst/>
            <a:gdLst/>
            <a:ahLst/>
            <a:cxnLst/>
            <a:rect l="l" t="t" r="r" b="b"/>
            <a:pathLst>
              <a:path w="4221597" h="4303912">
                <a:moveTo>
                  <a:pt x="126986" y="0"/>
                </a:moveTo>
                <a:lnTo>
                  <a:pt x="4094611" y="0"/>
                </a:lnTo>
                <a:cubicBezTo>
                  <a:pt x="4164743" y="0"/>
                  <a:pt x="4221597" y="56854"/>
                  <a:pt x="4221597" y="126986"/>
                </a:cubicBezTo>
                <a:lnTo>
                  <a:pt x="4221597" y="4176926"/>
                </a:lnTo>
                <a:cubicBezTo>
                  <a:pt x="4221597" y="4247058"/>
                  <a:pt x="4164743" y="4303912"/>
                  <a:pt x="4094611" y="4303912"/>
                </a:cubicBezTo>
                <a:lnTo>
                  <a:pt x="126986" y="4303912"/>
                </a:lnTo>
                <a:cubicBezTo>
                  <a:pt x="56854" y="4303912"/>
                  <a:pt x="0" y="4247058"/>
                  <a:pt x="0" y="4176926"/>
                </a:cubicBezTo>
                <a:lnTo>
                  <a:pt x="0" y="126986"/>
                </a:lnTo>
                <a:cubicBezTo>
                  <a:pt x="0" y="56854"/>
                  <a:pt x="56854" y="0"/>
                  <a:pt x="126986" y="0"/>
                </a:cubicBezTo>
                <a:close/>
              </a:path>
            </a:pathLst>
          </a:custGeom>
        </p:spPr>
      </p:pic>
    </p:spTree>
    <p:extLst>
      <p:ext uri="{BB962C8B-B14F-4D97-AF65-F5344CB8AC3E}">
        <p14:creationId xmlns:p14="http://schemas.microsoft.com/office/powerpoint/2010/main" val="3975279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EE6F9-17BE-DCCD-A934-1FBA081AC873}"/>
              </a:ext>
            </a:extLst>
          </p:cNvPr>
          <p:cNvSpPr>
            <a:spLocks noGrp="1"/>
          </p:cNvSpPr>
          <p:nvPr>
            <p:ph type="title"/>
          </p:nvPr>
        </p:nvSpPr>
        <p:spPr>
          <a:xfrm>
            <a:off x="1913468" y="365125"/>
            <a:ext cx="9440332" cy="1325563"/>
          </a:xfrm>
        </p:spPr>
        <p:txBody>
          <a:bodyPr>
            <a:normAutofit/>
          </a:bodyPr>
          <a:lstStyle/>
          <a:p>
            <a:r>
              <a:rPr lang="en-US" sz="4200" b="1">
                <a:latin typeface="Mulish"/>
              </a:rPr>
              <a:t>A</a:t>
            </a:r>
            <a:r>
              <a:rPr lang="en-US" sz="4200" b="1" i="0">
                <a:effectLst/>
                <a:latin typeface="Mulish"/>
              </a:rPr>
              <a:t>. Qualitative Techniques </a:t>
            </a:r>
            <a:br>
              <a:rPr lang="en-US" sz="4200" b="1" i="0">
                <a:effectLst/>
                <a:latin typeface="Mulish"/>
              </a:rPr>
            </a:br>
            <a:endParaRPr lang="en-US" sz="4200"/>
          </a:p>
        </p:txBody>
      </p:sp>
      <p:pic>
        <p:nvPicPr>
          <p:cNvPr id="7" name="Graphic 6" descr="Bar chart">
            <a:extLst>
              <a:ext uri="{FF2B5EF4-FFF2-40B4-BE49-F238E27FC236}">
                <a16:creationId xmlns:a16="http://schemas.microsoft.com/office/drawing/2014/main" id="{A3E9D921-A98C-D7A8-D010-9360A656FD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3" name="Content Placeholder 2">
            <a:extLst>
              <a:ext uri="{FF2B5EF4-FFF2-40B4-BE49-F238E27FC236}">
                <a16:creationId xmlns:a16="http://schemas.microsoft.com/office/drawing/2014/main" id="{AA95DC2A-E3CF-84E3-B789-9919E5DD73AE}"/>
              </a:ext>
            </a:extLst>
          </p:cNvPr>
          <p:cNvSpPr>
            <a:spLocks noGrp="1"/>
          </p:cNvSpPr>
          <p:nvPr>
            <p:ph idx="1"/>
          </p:nvPr>
        </p:nvSpPr>
        <p:spPr>
          <a:xfrm>
            <a:off x="838200" y="1825625"/>
            <a:ext cx="10515600" cy="4351338"/>
          </a:xfrm>
        </p:spPr>
        <p:txBody>
          <a:bodyPr>
            <a:normAutofit fontScale="92500" lnSpcReduction="20000"/>
          </a:bodyPr>
          <a:lstStyle/>
          <a:p>
            <a:pPr marL="0" indent="0">
              <a:buNone/>
            </a:pPr>
            <a:r>
              <a:rPr lang="en-US" sz="4400" b="1" i="0" dirty="0">
                <a:effectLst/>
                <a:latin typeface="Mulish"/>
              </a:rPr>
              <a:t>1. Executive Opinions</a:t>
            </a:r>
          </a:p>
          <a:p>
            <a:pPr marL="0" indent="0">
              <a:buNone/>
            </a:pPr>
            <a:r>
              <a:rPr lang="en-US" sz="4400" b="1" i="0" dirty="0">
                <a:effectLst/>
                <a:latin typeface="Mulish"/>
              </a:rPr>
              <a:t>2. Reference Class Forecasting</a:t>
            </a:r>
          </a:p>
          <a:p>
            <a:pPr marL="0" indent="0">
              <a:buNone/>
            </a:pPr>
            <a:r>
              <a:rPr lang="en-US" sz="4400" b="1" i="0" dirty="0">
                <a:effectLst/>
                <a:latin typeface="Mulish"/>
              </a:rPr>
              <a:t>3. Delphi Technique</a:t>
            </a:r>
          </a:p>
          <a:p>
            <a:pPr marL="0" indent="0">
              <a:buNone/>
            </a:pPr>
            <a:r>
              <a:rPr lang="en-US" sz="4400" b="1" i="0" dirty="0">
                <a:effectLst/>
                <a:latin typeface="Mulish"/>
              </a:rPr>
              <a:t>4. Sales Force Polling</a:t>
            </a:r>
          </a:p>
          <a:p>
            <a:pPr marL="0" indent="0">
              <a:buNone/>
            </a:pPr>
            <a:r>
              <a:rPr lang="en-US" sz="4400" b="1" i="0" dirty="0">
                <a:effectLst/>
                <a:latin typeface="Mulish"/>
              </a:rPr>
              <a:t>5. Consumer Surveys</a:t>
            </a:r>
          </a:p>
          <a:p>
            <a:pPr marL="0" indent="0">
              <a:buNone/>
            </a:pPr>
            <a:r>
              <a:rPr lang="en-US" sz="4400" b="1" i="0" dirty="0">
                <a:effectLst/>
                <a:latin typeface="Mulish"/>
              </a:rPr>
              <a:t>6. Scenario Writing</a:t>
            </a:r>
          </a:p>
          <a:p>
            <a:pPr marL="0" indent="0">
              <a:buNone/>
            </a:pPr>
            <a:r>
              <a:rPr lang="en-US" sz="4400" b="1" i="0" dirty="0">
                <a:effectLst/>
                <a:latin typeface="Mulish"/>
              </a:rPr>
              <a:t>7. Focus groups</a:t>
            </a:r>
            <a:endParaRPr lang="en-US" sz="4400" dirty="0"/>
          </a:p>
        </p:txBody>
      </p:sp>
    </p:spTree>
    <p:extLst>
      <p:ext uri="{BB962C8B-B14F-4D97-AF65-F5344CB8AC3E}">
        <p14:creationId xmlns:p14="http://schemas.microsoft.com/office/powerpoint/2010/main" val="3062982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672D1-6195-C280-4730-3EB55E0EBD56}"/>
              </a:ext>
            </a:extLst>
          </p:cNvPr>
          <p:cNvSpPr>
            <a:spLocks noGrp="1"/>
          </p:cNvSpPr>
          <p:nvPr>
            <p:ph type="title"/>
          </p:nvPr>
        </p:nvSpPr>
        <p:spPr>
          <a:xfrm>
            <a:off x="838200" y="365125"/>
            <a:ext cx="6505575" cy="1325563"/>
          </a:xfrm>
        </p:spPr>
        <p:txBody>
          <a:bodyPr>
            <a:normAutofit/>
          </a:bodyPr>
          <a:lstStyle/>
          <a:p>
            <a:r>
              <a:rPr lang="en-US" b="1" i="0" dirty="0">
                <a:effectLst/>
                <a:latin typeface="Mulish"/>
              </a:rPr>
              <a:t>1. Executive Opinions</a:t>
            </a:r>
            <a:br>
              <a:rPr lang="en-US" b="1" i="0" dirty="0">
                <a:effectLst/>
                <a:latin typeface="Mulish"/>
              </a:rPr>
            </a:br>
            <a:endParaRPr lang="en-US" dirty="0"/>
          </a:p>
        </p:txBody>
      </p:sp>
      <p:sp>
        <p:nvSpPr>
          <p:cNvPr id="3" name="Content Placeholder 2">
            <a:extLst>
              <a:ext uri="{FF2B5EF4-FFF2-40B4-BE49-F238E27FC236}">
                <a16:creationId xmlns:a16="http://schemas.microsoft.com/office/drawing/2014/main" id="{D8B41EDB-D286-62E4-48C4-81CEE9F5F7BA}"/>
              </a:ext>
            </a:extLst>
          </p:cNvPr>
          <p:cNvSpPr>
            <a:spLocks noGrp="1"/>
          </p:cNvSpPr>
          <p:nvPr>
            <p:ph idx="1"/>
          </p:nvPr>
        </p:nvSpPr>
        <p:spPr>
          <a:xfrm>
            <a:off x="0" y="1051560"/>
            <a:ext cx="7343775" cy="5125403"/>
          </a:xfrm>
        </p:spPr>
        <p:txBody>
          <a:bodyPr>
            <a:normAutofit/>
          </a:bodyPr>
          <a:lstStyle/>
          <a:p>
            <a:pPr algn="just"/>
            <a:r>
              <a:rPr lang="en-US" sz="3600" b="0" i="0" dirty="0">
                <a:effectLst/>
                <a:latin typeface="Mulish"/>
              </a:rPr>
              <a:t>In this method, the expert opinions of key personnel of various departments, such as production, sales, purchasing and operations, are gathered to arrive at future predictions. </a:t>
            </a:r>
          </a:p>
          <a:p>
            <a:pPr algn="just"/>
            <a:r>
              <a:rPr lang="en-US" sz="3600" b="0" i="0" dirty="0">
                <a:effectLst/>
                <a:latin typeface="Mulish"/>
              </a:rPr>
              <a:t>The management team makes revisions in the resulting forecast, based on their expectations.</a:t>
            </a:r>
            <a:endParaRPr lang="en-US" sz="3600" dirty="0"/>
          </a:p>
        </p:txBody>
      </p:sp>
      <p:pic>
        <p:nvPicPr>
          <p:cNvPr id="5" name="Picture 4" descr="Person holding a puzzle piece">
            <a:extLst>
              <a:ext uri="{FF2B5EF4-FFF2-40B4-BE49-F238E27FC236}">
                <a16:creationId xmlns:a16="http://schemas.microsoft.com/office/drawing/2014/main" id="{C1CB1E1E-1976-DA8C-62B2-0B84205FB757}"/>
              </a:ext>
            </a:extLst>
          </p:cNvPr>
          <p:cNvPicPr>
            <a:picLocks noChangeAspect="1"/>
          </p:cNvPicPr>
          <p:nvPr/>
        </p:nvPicPr>
        <p:blipFill rotWithShape="1">
          <a:blip r:embed="rId2"/>
          <a:srcRect l="32602" r="32276" b="-1"/>
          <a:stretch/>
        </p:blipFill>
        <p:spPr>
          <a:xfrm>
            <a:off x="7737635" y="-1"/>
            <a:ext cx="3555205" cy="6858001"/>
          </a:xfrm>
          <a:prstGeom prst="rect">
            <a:avLst/>
          </a:prstGeom>
        </p:spPr>
      </p:pic>
      <p:sp>
        <p:nvSpPr>
          <p:cNvPr id="9" name="Rectangle 8">
            <a:extLst>
              <a:ext uri="{FF2B5EF4-FFF2-40B4-BE49-F238E27FC236}">
                <a16:creationId xmlns:a16="http://schemas.microsoft.com/office/drawing/2014/main" id="{C413D172-8B6A-47F5-9813-DE455773F3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92840" y="0"/>
            <a:ext cx="914400" cy="685800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2243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D72D0-47B5-D783-21CF-714F95A95FC8}"/>
              </a:ext>
            </a:extLst>
          </p:cNvPr>
          <p:cNvSpPr>
            <a:spLocks noGrp="1"/>
          </p:cNvSpPr>
          <p:nvPr>
            <p:ph type="title"/>
          </p:nvPr>
        </p:nvSpPr>
        <p:spPr>
          <a:xfrm>
            <a:off x="838200" y="365125"/>
            <a:ext cx="6505575" cy="1325563"/>
          </a:xfrm>
        </p:spPr>
        <p:txBody>
          <a:bodyPr>
            <a:normAutofit/>
          </a:bodyPr>
          <a:lstStyle/>
          <a:p>
            <a:r>
              <a:rPr lang="en-US" sz="3700" b="1" i="0" dirty="0">
                <a:effectLst/>
                <a:latin typeface="Mulish"/>
              </a:rPr>
              <a:t>2. Reference Class Forecasting</a:t>
            </a:r>
            <a:br>
              <a:rPr lang="en-US" sz="3700" b="1" i="0" dirty="0">
                <a:effectLst/>
                <a:latin typeface="Mulish"/>
              </a:rPr>
            </a:br>
            <a:endParaRPr lang="en-US" sz="3700" dirty="0"/>
          </a:p>
        </p:txBody>
      </p:sp>
      <p:sp>
        <p:nvSpPr>
          <p:cNvPr id="3" name="Content Placeholder 2">
            <a:extLst>
              <a:ext uri="{FF2B5EF4-FFF2-40B4-BE49-F238E27FC236}">
                <a16:creationId xmlns:a16="http://schemas.microsoft.com/office/drawing/2014/main" id="{F14BEECF-49C8-A71A-6049-CB324340F91D}"/>
              </a:ext>
            </a:extLst>
          </p:cNvPr>
          <p:cNvSpPr>
            <a:spLocks noGrp="1"/>
          </p:cNvSpPr>
          <p:nvPr>
            <p:ph idx="1"/>
          </p:nvPr>
        </p:nvSpPr>
        <p:spPr>
          <a:xfrm>
            <a:off x="0" y="1264920"/>
            <a:ext cx="7343775" cy="4912043"/>
          </a:xfrm>
        </p:spPr>
        <p:txBody>
          <a:bodyPr>
            <a:normAutofit/>
          </a:bodyPr>
          <a:lstStyle/>
          <a:p>
            <a:pPr algn="just"/>
            <a:r>
              <a:rPr lang="en-US" sz="4000" b="0" i="0" dirty="0">
                <a:effectLst/>
                <a:latin typeface="Mulish"/>
              </a:rPr>
              <a:t>This method involves predicting the outcome of a planned action based on similar scenarios in other times or places. </a:t>
            </a:r>
          </a:p>
          <a:p>
            <a:pPr algn="just"/>
            <a:r>
              <a:rPr lang="en-US" sz="4000" b="0" i="0" dirty="0">
                <a:effectLst/>
                <a:latin typeface="Mulish"/>
              </a:rPr>
              <a:t>This is used to defy predictions that are arrived at based only on human judgment.</a:t>
            </a:r>
            <a:endParaRPr lang="en-US" sz="4000" dirty="0"/>
          </a:p>
        </p:txBody>
      </p:sp>
      <p:pic>
        <p:nvPicPr>
          <p:cNvPr id="5" name="Picture 4" descr="Push pins laying down with one standing up">
            <a:extLst>
              <a:ext uri="{FF2B5EF4-FFF2-40B4-BE49-F238E27FC236}">
                <a16:creationId xmlns:a16="http://schemas.microsoft.com/office/drawing/2014/main" id="{5E3876D5-4E08-D257-5044-FB5A8DDF8E41}"/>
              </a:ext>
            </a:extLst>
          </p:cNvPr>
          <p:cNvPicPr>
            <a:picLocks noChangeAspect="1"/>
          </p:cNvPicPr>
          <p:nvPr/>
        </p:nvPicPr>
        <p:blipFill rotWithShape="1">
          <a:blip r:embed="rId2"/>
          <a:srcRect l="31100" r="37795"/>
          <a:stretch/>
        </p:blipFill>
        <p:spPr>
          <a:xfrm>
            <a:off x="7737635" y="-1"/>
            <a:ext cx="3555205" cy="6858001"/>
          </a:xfrm>
          <a:prstGeom prst="rect">
            <a:avLst/>
          </a:prstGeom>
        </p:spPr>
      </p:pic>
      <p:sp>
        <p:nvSpPr>
          <p:cNvPr id="9" name="Rectangle 8">
            <a:extLst>
              <a:ext uri="{FF2B5EF4-FFF2-40B4-BE49-F238E27FC236}">
                <a16:creationId xmlns:a16="http://schemas.microsoft.com/office/drawing/2014/main" id="{C413D172-8B6A-47F5-9813-DE455773F3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92840" y="0"/>
            <a:ext cx="914400" cy="685800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04993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1A586-54DE-23C1-7504-253776AB98E1}"/>
              </a:ext>
            </a:extLst>
          </p:cNvPr>
          <p:cNvSpPr>
            <a:spLocks noGrp="1"/>
          </p:cNvSpPr>
          <p:nvPr>
            <p:ph type="title"/>
          </p:nvPr>
        </p:nvSpPr>
        <p:spPr/>
        <p:txBody>
          <a:bodyPr/>
          <a:lstStyle/>
          <a:p>
            <a:r>
              <a:rPr lang="en-US" b="1" i="0" dirty="0">
                <a:solidFill>
                  <a:srgbClr val="15153E"/>
                </a:solidFill>
                <a:effectLst/>
                <a:latin typeface="Mulish"/>
              </a:rPr>
              <a:t>3. Delphi Technique</a:t>
            </a:r>
            <a:br>
              <a:rPr lang="en-US" b="1" i="0" dirty="0">
                <a:solidFill>
                  <a:srgbClr val="15153E"/>
                </a:solidFill>
                <a:effectLst/>
                <a:latin typeface="Mulish"/>
              </a:rPr>
            </a:br>
            <a:endParaRPr lang="en-US" dirty="0"/>
          </a:p>
        </p:txBody>
      </p:sp>
      <p:sp>
        <p:nvSpPr>
          <p:cNvPr id="3" name="Content Placeholder 2">
            <a:extLst>
              <a:ext uri="{FF2B5EF4-FFF2-40B4-BE49-F238E27FC236}">
                <a16:creationId xmlns:a16="http://schemas.microsoft.com/office/drawing/2014/main" id="{2A902265-199C-2414-9B47-3576EC733C67}"/>
              </a:ext>
            </a:extLst>
          </p:cNvPr>
          <p:cNvSpPr>
            <a:spLocks noGrp="1"/>
          </p:cNvSpPr>
          <p:nvPr>
            <p:ph idx="1"/>
          </p:nvPr>
        </p:nvSpPr>
        <p:spPr>
          <a:xfrm>
            <a:off x="838200" y="1219200"/>
            <a:ext cx="10515600" cy="4957763"/>
          </a:xfrm>
        </p:spPr>
        <p:txBody>
          <a:bodyPr>
            <a:normAutofit lnSpcReduction="10000"/>
          </a:bodyPr>
          <a:lstStyle/>
          <a:p>
            <a:pPr algn="just"/>
            <a:r>
              <a:rPr lang="en-US" sz="3600" dirty="0">
                <a:solidFill>
                  <a:srgbClr val="373A3E"/>
                </a:solidFill>
                <a:latin typeface="Mulish"/>
              </a:rPr>
              <a:t>A</a:t>
            </a:r>
            <a:r>
              <a:rPr lang="en-US" sz="3600" b="0" i="0" dirty="0">
                <a:solidFill>
                  <a:srgbClr val="373A3E"/>
                </a:solidFill>
                <a:effectLst/>
                <a:latin typeface="Mulish"/>
              </a:rPr>
              <a:t> series of questionnaires are prepared and answered by a group of experts, who are kept separate from each other. Once the results of the first questionnaire are compiled, a second questionnaire is prepared based on the results of the first. </a:t>
            </a:r>
          </a:p>
          <a:p>
            <a:pPr algn="just"/>
            <a:r>
              <a:rPr lang="en-US" sz="3600" b="0" i="0" dirty="0">
                <a:solidFill>
                  <a:srgbClr val="373A3E"/>
                </a:solidFill>
                <a:effectLst/>
                <a:latin typeface="Mulish"/>
              </a:rPr>
              <a:t>This second document is again presented to the experts, who are then asked to reevaluate their responses to the first questionnaire. This process continues until the researchers have a narrow shortlist of opinions.</a:t>
            </a:r>
            <a:endParaRPr lang="en-US" sz="3600" dirty="0"/>
          </a:p>
        </p:txBody>
      </p:sp>
    </p:spTree>
    <p:extLst>
      <p:ext uri="{BB962C8B-B14F-4D97-AF65-F5344CB8AC3E}">
        <p14:creationId xmlns:p14="http://schemas.microsoft.com/office/powerpoint/2010/main" val="3053208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82C0B-3A85-5776-B88C-0F251395A8A7}"/>
              </a:ext>
            </a:extLst>
          </p:cNvPr>
          <p:cNvSpPr>
            <a:spLocks noGrp="1"/>
          </p:cNvSpPr>
          <p:nvPr>
            <p:ph type="title"/>
          </p:nvPr>
        </p:nvSpPr>
        <p:spPr>
          <a:xfrm>
            <a:off x="838200" y="365125"/>
            <a:ext cx="10515600" cy="1325563"/>
          </a:xfrm>
        </p:spPr>
        <p:txBody>
          <a:bodyPr>
            <a:normAutofit/>
          </a:bodyPr>
          <a:lstStyle/>
          <a:p>
            <a:r>
              <a:rPr lang="en-US" sz="4200" b="1" i="0" dirty="0">
                <a:effectLst/>
                <a:latin typeface="Mulish"/>
              </a:rPr>
              <a:t>4. Sales Force Polling:</a:t>
            </a:r>
            <a:br>
              <a:rPr lang="en-US" sz="4200" b="1" i="0" dirty="0">
                <a:effectLst/>
                <a:latin typeface="Mulish"/>
              </a:rPr>
            </a:br>
            <a:endParaRPr lang="en-US" sz="42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D6D6CCB-0225-D576-5D46-95A5057642C6}"/>
              </a:ext>
            </a:extLst>
          </p:cNvPr>
          <p:cNvSpPr>
            <a:spLocks noGrp="1"/>
          </p:cNvSpPr>
          <p:nvPr>
            <p:ph idx="1"/>
          </p:nvPr>
        </p:nvSpPr>
        <p:spPr>
          <a:xfrm>
            <a:off x="838200" y="1929384"/>
            <a:ext cx="10515600" cy="4251960"/>
          </a:xfrm>
        </p:spPr>
        <p:txBody>
          <a:bodyPr>
            <a:normAutofit lnSpcReduction="10000"/>
          </a:bodyPr>
          <a:lstStyle/>
          <a:p>
            <a:pPr algn="just"/>
            <a:r>
              <a:rPr lang="en-US" sz="4400" b="0" i="0" dirty="0">
                <a:effectLst/>
                <a:latin typeface="Mulish"/>
              </a:rPr>
              <a:t>Some companies believe that salespersons have close contact with the consumers and could provide significant insights regarding customer behavior. </a:t>
            </a:r>
          </a:p>
          <a:p>
            <a:pPr algn="just"/>
            <a:r>
              <a:rPr lang="en-US" sz="4400" b="0" i="0" dirty="0">
                <a:effectLst/>
                <a:latin typeface="Mulish"/>
              </a:rPr>
              <a:t>In this method of forecasting, the estimates are derived based on the average of sales force polling.</a:t>
            </a:r>
            <a:endParaRPr lang="en-US" sz="4400" dirty="0"/>
          </a:p>
        </p:txBody>
      </p:sp>
    </p:spTree>
    <p:extLst>
      <p:ext uri="{BB962C8B-B14F-4D97-AF65-F5344CB8AC3E}">
        <p14:creationId xmlns:p14="http://schemas.microsoft.com/office/powerpoint/2010/main" val="1063618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781B8-D0F3-2BAF-9078-9256BC595A0F}"/>
              </a:ext>
            </a:extLst>
          </p:cNvPr>
          <p:cNvSpPr>
            <a:spLocks noGrp="1"/>
          </p:cNvSpPr>
          <p:nvPr>
            <p:ph type="title"/>
          </p:nvPr>
        </p:nvSpPr>
        <p:spPr>
          <a:xfrm>
            <a:off x="838200" y="365125"/>
            <a:ext cx="6505575" cy="1325563"/>
          </a:xfrm>
        </p:spPr>
        <p:txBody>
          <a:bodyPr>
            <a:normAutofit/>
          </a:bodyPr>
          <a:lstStyle/>
          <a:p>
            <a:r>
              <a:rPr lang="en-US" b="1" i="0" dirty="0">
                <a:effectLst/>
                <a:latin typeface="Mulish"/>
              </a:rPr>
              <a:t>5. Consumer Surveys</a:t>
            </a:r>
            <a:br>
              <a:rPr lang="en-US" b="1" i="0" dirty="0">
                <a:effectLst/>
                <a:latin typeface="Mulish"/>
              </a:rPr>
            </a:br>
            <a:endParaRPr lang="en-US" dirty="0"/>
          </a:p>
        </p:txBody>
      </p:sp>
      <p:sp>
        <p:nvSpPr>
          <p:cNvPr id="3" name="Content Placeholder 2">
            <a:extLst>
              <a:ext uri="{FF2B5EF4-FFF2-40B4-BE49-F238E27FC236}">
                <a16:creationId xmlns:a16="http://schemas.microsoft.com/office/drawing/2014/main" id="{F29CB51D-0EB8-E870-D06F-9248C8BA91F2}"/>
              </a:ext>
            </a:extLst>
          </p:cNvPr>
          <p:cNvSpPr>
            <a:spLocks noGrp="1"/>
          </p:cNvSpPr>
          <p:nvPr>
            <p:ph idx="1"/>
          </p:nvPr>
        </p:nvSpPr>
        <p:spPr>
          <a:xfrm>
            <a:off x="289560" y="1097280"/>
            <a:ext cx="7054215" cy="5079683"/>
          </a:xfrm>
        </p:spPr>
        <p:txBody>
          <a:bodyPr>
            <a:normAutofit/>
          </a:bodyPr>
          <a:lstStyle/>
          <a:p>
            <a:pPr algn="just"/>
            <a:r>
              <a:rPr lang="en-US" sz="4000" b="0" i="0" dirty="0">
                <a:effectLst/>
                <a:latin typeface="Mulish"/>
              </a:rPr>
              <a:t>Businesses often conduct market surveys of consumers. The data is collected via telephonic conversations, personal interviews or survey questionnaires, and extensive statistical analysis is conducted to generate forecasts.</a:t>
            </a:r>
            <a:endParaRPr lang="en-US" sz="4000" dirty="0"/>
          </a:p>
        </p:txBody>
      </p:sp>
      <p:pic>
        <p:nvPicPr>
          <p:cNvPr id="5" name="Picture 4">
            <a:extLst>
              <a:ext uri="{FF2B5EF4-FFF2-40B4-BE49-F238E27FC236}">
                <a16:creationId xmlns:a16="http://schemas.microsoft.com/office/drawing/2014/main" id="{64C5DFE8-7AE7-FBD1-1983-FE9ED63D7D98}"/>
              </a:ext>
            </a:extLst>
          </p:cNvPr>
          <p:cNvPicPr>
            <a:picLocks noChangeAspect="1"/>
          </p:cNvPicPr>
          <p:nvPr/>
        </p:nvPicPr>
        <p:blipFill rotWithShape="1">
          <a:blip r:embed="rId2"/>
          <a:srcRect l="24441" r="46399"/>
          <a:stretch/>
        </p:blipFill>
        <p:spPr>
          <a:xfrm>
            <a:off x="7737635" y="-1"/>
            <a:ext cx="3555205" cy="6858001"/>
          </a:xfrm>
          <a:prstGeom prst="rect">
            <a:avLst/>
          </a:prstGeom>
        </p:spPr>
      </p:pic>
      <p:sp>
        <p:nvSpPr>
          <p:cNvPr id="9" name="Rectangle 8">
            <a:extLst>
              <a:ext uri="{FF2B5EF4-FFF2-40B4-BE49-F238E27FC236}">
                <a16:creationId xmlns:a16="http://schemas.microsoft.com/office/drawing/2014/main" id="{C413D172-8B6A-47F5-9813-DE455773F3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92840" y="0"/>
            <a:ext cx="914400" cy="685800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611797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1218</Words>
  <Application>Microsoft Office PowerPoint</Application>
  <PresentationFormat>Widescreen</PresentationFormat>
  <Paragraphs>75</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Light</vt:lpstr>
      <vt:lpstr>Lato</vt:lpstr>
      <vt:lpstr>Mulish</vt:lpstr>
      <vt:lpstr>Noto Sans</vt:lpstr>
      <vt:lpstr>Office Theme</vt:lpstr>
      <vt:lpstr>Types of Financial Forecasting Methods </vt:lpstr>
      <vt:lpstr>Introduction</vt:lpstr>
      <vt:lpstr>Techniques  </vt:lpstr>
      <vt:lpstr>A. Qualitative Techniques  </vt:lpstr>
      <vt:lpstr>1. Executive Opinions </vt:lpstr>
      <vt:lpstr>2. Reference Class Forecasting </vt:lpstr>
      <vt:lpstr>3. Delphi Technique </vt:lpstr>
      <vt:lpstr>4. Sales Force Polling: </vt:lpstr>
      <vt:lpstr>5. Consumer Surveys </vt:lpstr>
      <vt:lpstr>6. Scenario Writing: </vt:lpstr>
      <vt:lpstr>7. Focus groups</vt:lpstr>
      <vt:lpstr>B. Quantitative Techniques </vt:lpstr>
      <vt:lpstr>PowerPoint Presentation</vt:lpstr>
      <vt:lpstr>1. Proforma Financial Statements: </vt:lpstr>
      <vt:lpstr>2. Time-Series Forecasting: </vt:lpstr>
      <vt:lpstr>3. Correlation forecasting</vt:lpstr>
      <vt:lpstr>4. Regression Analysis</vt:lpstr>
      <vt:lpstr>5. Graphical methods</vt:lpstr>
      <vt:lpstr>6. Moving Average</vt:lpstr>
      <vt:lpstr>7. Econometric modeling</vt:lpstr>
      <vt:lpstr>Conclusion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Financial Forecasting Methods </dc:title>
  <dc:creator>Manish Dadhich</dc:creator>
  <cp:lastModifiedBy>Manish Dadhich</cp:lastModifiedBy>
  <cp:revision>27</cp:revision>
  <dcterms:created xsi:type="dcterms:W3CDTF">2023-03-02T02:49:03Z</dcterms:created>
  <dcterms:modified xsi:type="dcterms:W3CDTF">2023-03-10T05:31:22Z</dcterms:modified>
</cp:coreProperties>
</file>