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sldIdLst>
    <p:sldId id="256" r:id="rId2"/>
    <p:sldId id="257" r:id="rId3"/>
    <p:sldId id="258" r:id="rId4"/>
    <p:sldId id="259" r:id="rId5"/>
    <p:sldId id="260" r:id="rId6"/>
    <p:sldId id="261" r:id="rId7"/>
    <p:sldId id="262" r:id="rId8"/>
    <p:sldId id="263" r:id="rId9"/>
    <p:sldId id="292" r:id="rId10"/>
    <p:sldId id="264" r:id="rId11"/>
    <p:sldId id="265" r:id="rId12"/>
    <p:sldId id="284" r:id="rId13"/>
    <p:sldId id="285" r:id="rId14"/>
    <p:sldId id="286" r:id="rId15"/>
    <p:sldId id="287" r:id="rId16"/>
    <p:sldId id="267" r:id="rId17"/>
    <p:sldId id="269" r:id="rId18"/>
    <p:sldId id="288" r:id="rId19"/>
    <p:sldId id="289" r:id="rId20"/>
    <p:sldId id="290" r:id="rId21"/>
    <p:sldId id="271" r:id="rId22"/>
    <p:sldId id="272" r:id="rId23"/>
    <p:sldId id="273" r:id="rId24"/>
    <p:sldId id="274" r:id="rId25"/>
    <p:sldId id="275" r:id="rId26"/>
    <p:sldId id="276" r:id="rId27"/>
    <p:sldId id="277" r:id="rId28"/>
    <p:sldId id="278" r:id="rId29"/>
    <p:sldId id="280" r:id="rId30"/>
    <p:sldId id="279" r:id="rId31"/>
    <p:sldId id="281" r:id="rId32"/>
    <p:sldId id="282" r:id="rId33"/>
    <p:sldId id="291" r:id="rId34"/>
    <p:sldId id="283" r:id="rId35"/>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722" autoAdjust="0"/>
  </p:normalViewPr>
  <p:slideViewPr>
    <p:cSldViewPr>
      <p:cViewPr varScale="1">
        <p:scale>
          <a:sx n="57" d="100"/>
          <a:sy n="57" d="100"/>
        </p:scale>
        <p:origin x="1236" y="-31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B5C266-2EDA-4D27-9B92-3C1762C0725C}"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B0128C1-315A-4677-A78D-F406D34368BD}">
      <dgm:prSet custT="1"/>
      <dgm:spPr/>
      <dgm:t>
        <a:bodyPr/>
        <a:lstStyle/>
        <a:p>
          <a:pPr algn="l"/>
          <a:r>
            <a:rPr lang="en-US" sz="2400" b="1" dirty="0"/>
            <a:t>Equity &amp;</a:t>
          </a:r>
        </a:p>
      </dgm:t>
    </dgm:pt>
    <dgm:pt modelId="{CE7E0407-D4D2-41C1-94F5-2FACF2786BED}" type="parTrans" cxnId="{173F2AE1-4B39-4F4E-8E93-CF2F6915BE8A}">
      <dgm:prSet/>
      <dgm:spPr/>
      <dgm:t>
        <a:bodyPr/>
        <a:lstStyle/>
        <a:p>
          <a:endParaRPr lang="en-US"/>
        </a:p>
      </dgm:t>
    </dgm:pt>
    <dgm:pt modelId="{C182683E-CA88-44C3-9055-26F46C735566}" type="sibTrans" cxnId="{173F2AE1-4B39-4F4E-8E93-CF2F6915BE8A}">
      <dgm:prSet/>
      <dgm:spPr/>
      <dgm:t>
        <a:bodyPr/>
        <a:lstStyle/>
        <a:p>
          <a:endParaRPr lang="en-US"/>
        </a:p>
      </dgm:t>
    </dgm:pt>
    <dgm:pt modelId="{F54928E1-87FA-4954-9239-58670E293714}">
      <dgm:prSet custT="1"/>
      <dgm:spPr/>
      <dgm:t>
        <a:bodyPr/>
        <a:lstStyle/>
        <a:p>
          <a:pPr algn="l"/>
          <a:r>
            <a:rPr lang="en-US" sz="2400" b="1" dirty="0"/>
            <a:t>Preference Share Capital</a:t>
          </a:r>
        </a:p>
      </dgm:t>
    </dgm:pt>
    <dgm:pt modelId="{26340BC4-7E04-4BFD-BA17-D6B81ACDED49}" type="parTrans" cxnId="{2E9E2602-D7A4-4254-A733-BD3870028448}">
      <dgm:prSet/>
      <dgm:spPr/>
      <dgm:t>
        <a:bodyPr/>
        <a:lstStyle/>
        <a:p>
          <a:endParaRPr lang="en-US"/>
        </a:p>
      </dgm:t>
    </dgm:pt>
    <dgm:pt modelId="{176B6B6B-CB74-49C6-B0C3-356CB2311AD7}" type="sibTrans" cxnId="{2E9E2602-D7A4-4254-A733-BD3870028448}">
      <dgm:prSet/>
      <dgm:spPr/>
      <dgm:t>
        <a:bodyPr/>
        <a:lstStyle/>
        <a:p>
          <a:endParaRPr lang="en-US"/>
        </a:p>
      </dgm:t>
    </dgm:pt>
    <dgm:pt modelId="{44FD9ABB-AAA1-4EAE-90E0-7D36DD66A423}">
      <dgm:prSet custT="1"/>
      <dgm:spPr/>
      <dgm:t>
        <a:bodyPr/>
        <a:lstStyle/>
        <a:p>
          <a:pPr>
            <a:defRPr b="1"/>
          </a:pPr>
          <a:r>
            <a:rPr lang="en-US" sz="3200" dirty="0"/>
            <a:t>Debentures</a:t>
          </a:r>
        </a:p>
      </dgm:t>
    </dgm:pt>
    <dgm:pt modelId="{66725296-E6D8-466A-AE12-C43DC530DF15}" type="parTrans" cxnId="{39604A89-3B51-4562-9544-F2FB48D10865}">
      <dgm:prSet/>
      <dgm:spPr/>
      <dgm:t>
        <a:bodyPr/>
        <a:lstStyle/>
        <a:p>
          <a:endParaRPr lang="en-US"/>
        </a:p>
      </dgm:t>
    </dgm:pt>
    <dgm:pt modelId="{2195C3B5-D0FF-4EC8-AFE8-B9439CA7F2CB}" type="sibTrans" cxnId="{39604A89-3B51-4562-9544-F2FB48D10865}">
      <dgm:prSet/>
      <dgm:spPr/>
      <dgm:t>
        <a:bodyPr/>
        <a:lstStyle/>
        <a:p>
          <a:endParaRPr lang="en-US"/>
        </a:p>
      </dgm:t>
    </dgm:pt>
    <dgm:pt modelId="{8699D6DD-24ED-4388-A91E-2BC0658EFFB6}">
      <dgm:prSet custT="1"/>
      <dgm:spPr/>
      <dgm:t>
        <a:bodyPr/>
        <a:lstStyle/>
        <a:p>
          <a:pPr>
            <a:defRPr b="1"/>
          </a:pPr>
          <a:r>
            <a:rPr lang="en-US" sz="4000" dirty="0"/>
            <a:t>Bond</a:t>
          </a:r>
        </a:p>
      </dgm:t>
    </dgm:pt>
    <dgm:pt modelId="{875FFECA-596A-43FE-B688-227B891CCBEC}" type="parTrans" cxnId="{32C95983-4148-4B95-98C8-B6FC2478F12D}">
      <dgm:prSet/>
      <dgm:spPr/>
      <dgm:t>
        <a:bodyPr/>
        <a:lstStyle/>
        <a:p>
          <a:endParaRPr lang="en-US"/>
        </a:p>
      </dgm:t>
    </dgm:pt>
    <dgm:pt modelId="{D9B220B4-8C96-4C16-BE53-3E77A3EC4701}" type="sibTrans" cxnId="{32C95983-4148-4B95-98C8-B6FC2478F12D}">
      <dgm:prSet/>
      <dgm:spPr/>
      <dgm:t>
        <a:bodyPr/>
        <a:lstStyle/>
        <a:p>
          <a:endParaRPr lang="en-US"/>
        </a:p>
      </dgm:t>
    </dgm:pt>
    <dgm:pt modelId="{A561D4FE-A0DC-4567-994B-FD612953D4C1}">
      <dgm:prSet/>
      <dgm:spPr/>
      <dgm:t>
        <a:bodyPr/>
        <a:lstStyle/>
        <a:p>
          <a:pPr>
            <a:defRPr b="1"/>
          </a:pPr>
          <a:endParaRPr lang="en-US" dirty="0"/>
        </a:p>
      </dgm:t>
    </dgm:pt>
    <dgm:pt modelId="{D633C09D-8E85-4FBF-9AB9-6D6E79626D8E}" type="sibTrans" cxnId="{D03CCD3C-00A9-4D85-9181-15BAE6F6AF7D}">
      <dgm:prSet/>
      <dgm:spPr/>
      <dgm:t>
        <a:bodyPr/>
        <a:lstStyle/>
        <a:p>
          <a:endParaRPr lang="en-US"/>
        </a:p>
      </dgm:t>
    </dgm:pt>
    <dgm:pt modelId="{745C76CC-0A3D-45BC-91C5-AD1888E93C41}" type="parTrans" cxnId="{D03CCD3C-00A9-4D85-9181-15BAE6F6AF7D}">
      <dgm:prSet/>
      <dgm:spPr/>
      <dgm:t>
        <a:bodyPr/>
        <a:lstStyle/>
        <a:p>
          <a:endParaRPr lang="en-US"/>
        </a:p>
      </dgm:t>
    </dgm:pt>
    <dgm:pt modelId="{7FAAC116-FAA5-4CF1-BB70-7640C94D1E9D}" type="pres">
      <dgm:prSet presAssocID="{64B5C266-2EDA-4D27-9B92-3C1762C0725C}" presName="root" presStyleCnt="0">
        <dgm:presLayoutVars>
          <dgm:dir/>
          <dgm:resizeHandles val="exact"/>
        </dgm:presLayoutVars>
      </dgm:prSet>
      <dgm:spPr/>
    </dgm:pt>
    <dgm:pt modelId="{4E593F8F-425F-4F9F-8E32-3EDB1DDCFEE2}" type="pres">
      <dgm:prSet presAssocID="{A561D4FE-A0DC-4567-994B-FD612953D4C1}" presName="compNode" presStyleCnt="0"/>
      <dgm:spPr/>
    </dgm:pt>
    <dgm:pt modelId="{BE7E8810-824E-416B-8429-0C67490C9F33}" type="pres">
      <dgm:prSet presAssocID="{A561D4FE-A0DC-4567-994B-FD612953D4C1}" presName="iconRect" presStyleLbl="node1" presStyleIdx="0" presStyleCnt="3" custScaleX="267960" custScaleY="24896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EC1657B6-22A9-49A9-859E-770F54CE34FD}" type="pres">
      <dgm:prSet presAssocID="{A561D4FE-A0DC-4567-994B-FD612953D4C1}" presName="iconSpace" presStyleCnt="0"/>
      <dgm:spPr/>
    </dgm:pt>
    <dgm:pt modelId="{74D2356C-E1FC-441B-86BB-CFDC49F162F5}" type="pres">
      <dgm:prSet presAssocID="{A561D4FE-A0DC-4567-994B-FD612953D4C1}" presName="parTx" presStyleLbl="revTx" presStyleIdx="0" presStyleCnt="6" custLinFactX="33750" custLinFactY="-100000" custLinFactNeighborX="100000" custLinFactNeighborY="-197580">
        <dgm:presLayoutVars>
          <dgm:chMax val="0"/>
          <dgm:chPref val="0"/>
        </dgm:presLayoutVars>
      </dgm:prSet>
      <dgm:spPr/>
    </dgm:pt>
    <dgm:pt modelId="{196F864F-AF04-436D-979F-12AC346FF2FD}" type="pres">
      <dgm:prSet presAssocID="{A561D4FE-A0DC-4567-994B-FD612953D4C1}" presName="txSpace" presStyleCnt="0"/>
      <dgm:spPr/>
    </dgm:pt>
    <dgm:pt modelId="{BDD9E6AD-937B-42F1-81F8-6365AAAFA931}" type="pres">
      <dgm:prSet presAssocID="{A561D4FE-A0DC-4567-994B-FD612953D4C1}" presName="desTx" presStyleLbl="revTx" presStyleIdx="1" presStyleCnt="6" custScaleX="131496">
        <dgm:presLayoutVars/>
      </dgm:prSet>
      <dgm:spPr/>
    </dgm:pt>
    <dgm:pt modelId="{0FA49988-8C5C-46B2-9A20-D98A592C9B16}" type="pres">
      <dgm:prSet presAssocID="{D633C09D-8E85-4FBF-9AB9-6D6E79626D8E}" presName="sibTrans" presStyleCnt="0"/>
      <dgm:spPr/>
    </dgm:pt>
    <dgm:pt modelId="{0765C4C6-F936-4D38-AF14-299AAB5AB319}" type="pres">
      <dgm:prSet presAssocID="{44FD9ABB-AAA1-4EAE-90E0-7D36DD66A423}" presName="compNode" presStyleCnt="0"/>
      <dgm:spPr/>
    </dgm:pt>
    <dgm:pt modelId="{DE61223B-3BE9-463A-B6FD-3426D12E3B68}" type="pres">
      <dgm:prSet presAssocID="{44FD9ABB-AAA1-4EAE-90E0-7D36DD66A423}" presName="iconRect" presStyleLbl="node1" presStyleIdx="1" presStyleCnt="3" custScaleX="315343" custScaleY="17141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94896666-69B1-4540-938E-E712AC9926F7}" type="pres">
      <dgm:prSet presAssocID="{44FD9ABB-AAA1-4EAE-90E0-7D36DD66A423}" presName="iconSpace" presStyleCnt="0"/>
      <dgm:spPr/>
    </dgm:pt>
    <dgm:pt modelId="{D3D09CC1-A285-48D6-905D-906E21B607CC}" type="pres">
      <dgm:prSet presAssocID="{44FD9ABB-AAA1-4EAE-90E0-7D36DD66A423}" presName="parTx" presStyleLbl="revTx" presStyleIdx="2" presStyleCnt="6" custScaleX="145364" custLinFactY="60934" custLinFactNeighborX="-2964" custLinFactNeighborY="100000">
        <dgm:presLayoutVars>
          <dgm:chMax val="0"/>
          <dgm:chPref val="0"/>
        </dgm:presLayoutVars>
      </dgm:prSet>
      <dgm:spPr/>
    </dgm:pt>
    <dgm:pt modelId="{B734533D-E0C1-4E6F-848F-C2240DE0CE0D}" type="pres">
      <dgm:prSet presAssocID="{44FD9ABB-AAA1-4EAE-90E0-7D36DD66A423}" presName="txSpace" presStyleCnt="0"/>
      <dgm:spPr/>
    </dgm:pt>
    <dgm:pt modelId="{D2634FA5-E728-4E55-AB3B-AE9E698D96EC}" type="pres">
      <dgm:prSet presAssocID="{44FD9ABB-AAA1-4EAE-90E0-7D36DD66A423}" presName="desTx" presStyleLbl="revTx" presStyleIdx="3" presStyleCnt="6">
        <dgm:presLayoutVars/>
      </dgm:prSet>
      <dgm:spPr/>
    </dgm:pt>
    <dgm:pt modelId="{33D9B1EA-FED9-4192-A354-2640CC80DD19}" type="pres">
      <dgm:prSet presAssocID="{2195C3B5-D0FF-4EC8-AFE8-B9439CA7F2CB}" presName="sibTrans" presStyleCnt="0"/>
      <dgm:spPr/>
    </dgm:pt>
    <dgm:pt modelId="{4E8D874D-4CE7-4CE3-89C4-8094CD75CE5C}" type="pres">
      <dgm:prSet presAssocID="{8699D6DD-24ED-4388-A91E-2BC0658EFFB6}" presName="compNode" presStyleCnt="0"/>
      <dgm:spPr/>
    </dgm:pt>
    <dgm:pt modelId="{C89897DE-B6B2-4C86-92CD-B3F93815F651}" type="pres">
      <dgm:prSet presAssocID="{8699D6DD-24ED-4388-A91E-2BC0658EFFB6}" presName="iconRect" presStyleLbl="node1" presStyleIdx="2" presStyleCnt="3" custScaleX="409810" custScaleY="374713" custLinFactNeighborX="-3057" custLinFactNeighborY="-2508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7F471789-90BB-4CED-B6EB-BF9F507AFD3E}" type="pres">
      <dgm:prSet presAssocID="{8699D6DD-24ED-4388-A91E-2BC0658EFFB6}" presName="iconSpace" presStyleCnt="0"/>
      <dgm:spPr/>
    </dgm:pt>
    <dgm:pt modelId="{D1038037-7FD4-4F82-BC91-56DCB7709DB8}" type="pres">
      <dgm:prSet presAssocID="{8699D6DD-24ED-4388-A91E-2BC0658EFFB6}" presName="parTx" presStyleLbl="revTx" presStyleIdx="4" presStyleCnt="6" custLinFactY="8393" custLinFactNeighborX="-21252" custLinFactNeighborY="100000">
        <dgm:presLayoutVars>
          <dgm:chMax val="0"/>
          <dgm:chPref val="0"/>
        </dgm:presLayoutVars>
      </dgm:prSet>
      <dgm:spPr/>
    </dgm:pt>
    <dgm:pt modelId="{6872ADAA-EC84-49F1-8710-259524980233}" type="pres">
      <dgm:prSet presAssocID="{8699D6DD-24ED-4388-A91E-2BC0658EFFB6}" presName="txSpace" presStyleCnt="0"/>
      <dgm:spPr/>
    </dgm:pt>
    <dgm:pt modelId="{90997226-F9FF-41CD-9115-F05CC348A737}" type="pres">
      <dgm:prSet presAssocID="{8699D6DD-24ED-4388-A91E-2BC0658EFFB6}" presName="desTx" presStyleLbl="revTx" presStyleIdx="5" presStyleCnt="6">
        <dgm:presLayoutVars/>
      </dgm:prSet>
      <dgm:spPr/>
    </dgm:pt>
  </dgm:ptLst>
  <dgm:cxnLst>
    <dgm:cxn modelId="{2E9E2602-D7A4-4254-A733-BD3870028448}" srcId="{A561D4FE-A0DC-4567-994B-FD612953D4C1}" destId="{F54928E1-87FA-4954-9239-58670E293714}" srcOrd="1" destOrd="0" parTransId="{26340BC4-7E04-4BFD-BA17-D6B81ACDED49}" sibTransId="{176B6B6B-CB74-49C6-B0C3-356CB2311AD7}"/>
    <dgm:cxn modelId="{1B94BB02-84BB-49E6-BE6F-1D6CF26C88BB}" type="presOf" srcId="{F54928E1-87FA-4954-9239-58670E293714}" destId="{BDD9E6AD-937B-42F1-81F8-6365AAAFA931}" srcOrd="0" destOrd="1" presId="urn:microsoft.com/office/officeart/2018/2/layout/IconLabelDescriptionList"/>
    <dgm:cxn modelId="{0FE5AA04-C314-44C2-BF11-9397879A654C}" type="presOf" srcId="{8699D6DD-24ED-4388-A91E-2BC0658EFFB6}" destId="{D1038037-7FD4-4F82-BC91-56DCB7709DB8}" srcOrd="0" destOrd="0" presId="urn:microsoft.com/office/officeart/2018/2/layout/IconLabelDescriptionList"/>
    <dgm:cxn modelId="{D5154A2D-44D2-4608-AB48-79BDDF6EF2DF}" type="presOf" srcId="{64B5C266-2EDA-4D27-9B92-3C1762C0725C}" destId="{7FAAC116-FAA5-4CF1-BB70-7640C94D1E9D}" srcOrd="0" destOrd="0" presId="urn:microsoft.com/office/officeart/2018/2/layout/IconLabelDescriptionList"/>
    <dgm:cxn modelId="{D03CCD3C-00A9-4D85-9181-15BAE6F6AF7D}" srcId="{64B5C266-2EDA-4D27-9B92-3C1762C0725C}" destId="{A561D4FE-A0DC-4567-994B-FD612953D4C1}" srcOrd="0" destOrd="0" parTransId="{745C76CC-0A3D-45BC-91C5-AD1888E93C41}" sibTransId="{D633C09D-8E85-4FBF-9AB9-6D6E79626D8E}"/>
    <dgm:cxn modelId="{33DDC069-CE90-4264-B8DC-FEFA0462A1C2}" type="presOf" srcId="{44FD9ABB-AAA1-4EAE-90E0-7D36DD66A423}" destId="{D3D09CC1-A285-48D6-905D-906E21B607CC}" srcOrd="0" destOrd="0" presId="urn:microsoft.com/office/officeart/2018/2/layout/IconLabelDescriptionList"/>
    <dgm:cxn modelId="{32C95983-4148-4B95-98C8-B6FC2478F12D}" srcId="{64B5C266-2EDA-4D27-9B92-3C1762C0725C}" destId="{8699D6DD-24ED-4388-A91E-2BC0658EFFB6}" srcOrd="2" destOrd="0" parTransId="{875FFECA-596A-43FE-B688-227B891CCBEC}" sibTransId="{D9B220B4-8C96-4C16-BE53-3E77A3EC4701}"/>
    <dgm:cxn modelId="{39604A89-3B51-4562-9544-F2FB48D10865}" srcId="{64B5C266-2EDA-4D27-9B92-3C1762C0725C}" destId="{44FD9ABB-AAA1-4EAE-90E0-7D36DD66A423}" srcOrd="1" destOrd="0" parTransId="{66725296-E6D8-466A-AE12-C43DC530DF15}" sibTransId="{2195C3B5-D0FF-4EC8-AFE8-B9439CA7F2CB}"/>
    <dgm:cxn modelId="{76283C9B-2832-44DA-9D1F-8A6C44435ED1}" type="presOf" srcId="{A561D4FE-A0DC-4567-994B-FD612953D4C1}" destId="{74D2356C-E1FC-441B-86BB-CFDC49F162F5}" srcOrd="0" destOrd="0" presId="urn:microsoft.com/office/officeart/2018/2/layout/IconLabelDescriptionList"/>
    <dgm:cxn modelId="{1036949F-E44D-463D-9DF7-39173457F509}" type="presOf" srcId="{AB0128C1-315A-4677-A78D-F406D34368BD}" destId="{BDD9E6AD-937B-42F1-81F8-6365AAAFA931}" srcOrd="0" destOrd="0" presId="urn:microsoft.com/office/officeart/2018/2/layout/IconLabelDescriptionList"/>
    <dgm:cxn modelId="{173F2AE1-4B39-4F4E-8E93-CF2F6915BE8A}" srcId="{A561D4FE-A0DC-4567-994B-FD612953D4C1}" destId="{AB0128C1-315A-4677-A78D-F406D34368BD}" srcOrd="0" destOrd="0" parTransId="{CE7E0407-D4D2-41C1-94F5-2FACF2786BED}" sibTransId="{C182683E-CA88-44C3-9055-26F46C735566}"/>
    <dgm:cxn modelId="{D41BD0D7-4A75-4392-B975-F67ED0B77CF4}" type="presParOf" srcId="{7FAAC116-FAA5-4CF1-BB70-7640C94D1E9D}" destId="{4E593F8F-425F-4F9F-8E32-3EDB1DDCFEE2}" srcOrd="0" destOrd="0" presId="urn:microsoft.com/office/officeart/2018/2/layout/IconLabelDescriptionList"/>
    <dgm:cxn modelId="{DA04D37A-0381-4342-A024-5344D6D13BAB}" type="presParOf" srcId="{4E593F8F-425F-4F9F-8E32-3EDB1DDCFEE2}" destId="{BE7E8810-824E-416B-8429-0C67490C9F33}" srcOrd="0" destOrd="0" presId="urn:microsoft.com/office/officeart/2018/2/layout/IconLabelDescriptionList"/>
    <dgm:cxn modelId="{170E7D4A-17E4-4FA2-A639-1248F8EC106E}" type="presParOf" srcId="{4E593F8F-425F-4F9F-8E32-3EDB1DDCFEE2}" destId="{EC1657B6-22A9-49A9-859E-770F54CE34FD}" srcOrd="1" destOrd="0" presId="urn:microsoft.com/office/officeart/2018/2/layout/IconLabelDescriptionList"/>
    <dgm:cxn modelId="{699CF6E4-470D-41BB-83A1-719B13BB8F34}" type="presParOf" srcId="{4E593F8F-425F-4F9F-8E32-3EDB1DDCFEE2}" destId="{74D2356C-E1FC-441B-86BB-CFDC49F162F5}" srcOrd="2" destOrd="0" presId="urn:microsoft.com/office/officeart/2018/2/layout/IconLabelDescriptionList"/>
    <dgm:cxn modelId="{6105AF76-04BF-4FEF-8E8B-FF38F8590B7F}" type="presParOf" srcId="{4E593F8F-425F-4F9F-8E32-3EDB1DDCFEE2}" destId="{196F864F-AF04-436D-979F-12AC346FF2FD}" srcOrd="3" destOrd="0" presId="urn:microsoft.com/office/officeart/2018/2/layout/IconLabelDescriptionList"/>
    <dgm:cxn modelId="{5E32BA7B-5441-4D0A-A9BF-292CD031F529}" type="presParOf" srcId="{4E593F8F-425F-4F9F-8E32-3EDB1DDCFEE2}" destId="{BDD9E6AD-937B-42F1-81F8-6365AAAFA931}" srcOrd="4" destOrd="0" presId="urn:microsoft.com/office/officeart/2018/2/layout/IconLabelDescriptionList"/>
    <dgm:cxn modelId="{AB4397E2-4A94-49B4-9444-EBE955D198EF}" type="presParOf" srcId="{7FAAC116-FAA5-4CF1-BB70-7640C94D1E9D}" destId="{0FA49988-8C5C-46B2-9A20-D98A592C9B16}" srcOrd="1" destOrd="0" presId="urn:microsoft.com/office/officeart/2018/2/layout/IconLabelDescriptionList"/>
    <dgm:cxn modelId="{EA374E09-2CAA-4F22-985E-67836374AFD1}" type="presParOf" srcId="{7FAAC116-FAA5-4CF1-BB70-7640C94D1E9D}" destId="{0765C4C6-F936-4D38-AF14-299AAB5AB319}" srcOrd="2" destOrd="0" presId="urn:microsoft.com/office/officeart/2018/2/layout/IconLabelDescriptionList"/>
    <dgm:cxn modelId="{8A3D4206-233B-4305-97AD-452E2424F227}" type="presParOf" srcId="{0765C4C6-F936-4D38-AF14-299AAB5AB319}" destId="{DE61223B-3BE9-463A-B6FD-3426D12E3B68}" srcOrd="0" destOrd="0" presId="urn:microsoft.com/office/officeart/2018/2/layout/IconLabelDescriptionList"/>
    <dgm:cxn modelId="{D5F01525-180F-49B3-9840-244B6651DAD2}" type="presParOf" srcId="{0765C4C6-F936-4D38-AF14-299AAB5AB319}" destId="{94896666-69B1-4540-938E-E712AC9926F7}" srcOrd="1" destOrd="0" presId="urn:microsoft.com/office/officeart/2018/2/layout/IconLabelDescriptionList"/>
    <dgm:cxn modelId="{F5730CEB-5746-4D18-AF59-8DB4F11E9B6A}" type="presParOf" srcId="{0765C4C6-F936-4D38-AF14-299AAB5AB319}" destId="{D3D09CC1-A285-48D6-905D-906E21B607CC}" srcOrd="2" destOrd="0" presId="urn:microsoft.com/office/officeart/2018/2/layout/IconLabelDescriptionList"/>
    <dgm:cxn modelId="{761CF6D9-28B5-4497-AC73-9A3C9FE5FA22}" type="presParOf" srcId="{0765C4C6-F936-4D38-AF14-299AAB5AB319}" destId="{B734533D-E0C1-4E6F-848F-C2240DE0CE0D}" srcOrd="3" destOrd="0" presId="urn:microsoft.com/office/officeart/2018/2/layout/IconLabelDescriptionList"/>
    <dgm:cxn modelId="{C7FB8C4F-AF69-46EA-9B3B-770BDEAC8BE8}" type="presParOf" srcId="{0765C4C6-F936-4D38-AF14-299AAB5AB319}" destId="{D2634FA5-E728-4E55-AB3B-AE9E698D96EC}" srcOrd="4" destOrd="0" presId="urn:microsoft.com/office/officeart/2018/2/layout/IconLabelDescriptionList"/>
    <dgm:cxn modelId="{CD9112DE-465D-4CEE-A1A3-69567F475558}" type="presParOf" srcId="{7FAAC116-FAA5-4CF1-BB70-7640C94D1E9D}" destId="{33D9B1EA-FED9-4192-A354-2640CC80DD19}" srcOrd="3" destOrd="0" presId="urn:microsoft.com/office/officeart/2018/2/layout/IconLabelDescriptionList"/>
    <dgm:cxn modelId="{685E1F48-0694-4877-B92B-3A0FCBC14720}" type="presParOf" srcId="{7FAAC116-FAA5-4CF1-BB70-7640C94D1E9D}" destId="{4E8D874D-4CE7-4CE3-89C4-8094CD75CE5C}" srcOrd="4" destOrd="0" presId="urn:microsoft.com/office/officeart/2018/2/layout/IconLabelDescriptionList"/>
    <dgm:cxn modelId="{6F75B396-A296-4FDF-A4F4-8CD6568A58E6}" type="presParOf" srcId="{4E8D874D-4CE7-4CE3-89C4-8094CD75CE5C}" destId="{C89897DE-B6B2-4C86-92CD-B3F93815F651}" srcOrd="0" destOrd="0" presId="urn:microsoft.com/office/officeart/2018/2/layout/IconLabelDescriptionList"/>
    <dgm:cxn modelId="{0D1E8EAD-9430-4B6A-8F0B-B0ABB8F5C6CD}" type="presParOf" srcId="{4E8D874D-4CE7-4CE3-89C4-8094CD75CE5C}" destId="{7F471789-90BB-4CED-B6EB-BF9F507AFD3E}" srcOrd="1" destOrd="0" presId="urn:microsoft.com/office/officeart/2018/2/layout/IconLabelDescriptionList"/>
    <dgm:cxn modelId="{46DB335F-4366-48F5-84FE-0EEB69F70892}" type="presParOf" srcId="{4E8D874D-4CE7-4CE3-89C4-8094CD75CE5C}" destId="{D1038037-7FD4-4F82-BC91-56DCB7709DB8}" srcOrd="2" destOrd="0" presId="urn:microsoft.com/office/officeart/2018/2/layout/IconLabelDescriptionList"/>
    <dgm:cxn modelId="{A252B7D9-5869-4F0F-9676-3805E1034F88}" type="presParOf" srcId="{4E8D874D-4CE7-4CE3-89C4-8094CD75CE5C}" destId="{6872ADAA-EC84-49F1-8710-259524980233}" srcOrd="3" destOrd="0" presId="urn:microsoft.com/office/officeart/2018/2/layout/IconLabelDescriptionList"/>
    <dgm:cxn modelId="{9B409758-D527-474C-965B-F23801CBC8CF}" type="presParOf" srcId="{4E8D874D-4CE7-4CE3-89C4-8094CD75CE5C}" destId="{90997226-F9FF-41CD-9115-F05CC348A737}"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D5E332-7FDE-4FB9-8827-6F530C4CAD4C}" type="doc">
      <dgm:prSet loTypeId="urn:microsoft.com/office/officeart/2018/5/layout/IconCircle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5D29F48C-CE61-4754-A41D-4A24638D3EEA}">
      <dgm:prSet/>
      <dgm:spPr/>
      <dgm:t>
        <a:bodyPr/>
        <a:lstStyle/>
        <a:p>
          <a:pPr>
            <a:defRPr cap="all"/>
          </a:pPr>
          <a:r>
            <a:rPr lang="en-US" b="1" dirty="0"/>
            <a:t>Internal Factors</a:t>
          </a:r>
        </a:p>
      </dgm:t>
    </dgm:pt>
    <dgm:pt modelId="{01CC658F-D584-4EBC-8D48-F244AA89521A}" type="parTrans" cxnId="{C401D334-324F-461E-8743-27903273CA75}">
      <dgm:prSet/>
      <dgm:spPr/>
      <dgm:t>
        <a:bodyPr/>
        <a:lstStyle/>
        <a:p>
          <a:endParaRPr lang="en-US"/>
        </a:p>
      </dgm:t>
    </dgm:pt>
    <dgm:pt modelId="{5B668307-D093-4CD0-BF16-73CDE2264CA4}" type="sibTrans" cxnId="{C401D334-324F-461E-8743-27903273CA75}">
      <dgm:prSet/>
      <dgm:spPr/>
      <dgm:t>
        <a:bodyPr/>
        <a:lstStyle/>
        <a:p>
          <a:endParaRPr lang="en-US"/>
        </a:p>
      </dgm:t>
    </dgm:pt>
    <dgm:pt modelId="{06382C8B-8CA3-44A4-A7A2-6730E89349B8}">
      <dgm:prSet/>
      <dgm:spPr/>
      <dgm:t>
        <a:bodyPr/>
        <a:lstStyle/>
        <a:p>
          <a:pPr>
            <a:defRPr cap="all"/>
          </a:pPr>
          <a:r>
            <a:rPr lang="en-US" b="1" dirty="0"/>
            <a:t>External Factors</a:t>
          </a:r>
        </a:p>
      </dgm:t>
    </dgm:pt>
    <dgm:pt modelId="{2B8E5CA5-A1E5-4D5C-89AB-1FD359A667C1}" type="parTrans" cxnId="{6668C727-721F-4DA5-88E8-F6C0C13CA3DD}">
      <dgm:prSet/>
      <dgm:spPr/>
      <dgm:t>
        <a:bodyPr/>
        <a:lstStyle/>
        <a:p>
          <a:endParaRPr lang="en-US"/>
        </a:p>
      </dgm:t>
    </dgm:pt>
    <dgm:pt modelId="{028719EA-782C-4A48-898F-02573D888B12}" type="sibTrans" cxnId="{6668C727-721F-4DA5-88E8-F6C0C13CA3DD}">
      <dgm:prSet/>
      <dgm:spPr/>
      <dgm:t>
        <a:bodyPr/>
        <a:lstStyle/>
        <a:p>
          <a:endParaRPr lang="en-US"/>
        </a:p>
      </dgm:t>
    </dgm:pt>
    <dgm:pt modelId="{47D41A00-E6F0-4C9A-8D7B-160037874D79}" type="pres">
      <dgm:prSet presAssocID="{C2D5E332-7FDE-4FB9-8827-6F530C4CAD4C}" presName="root" presStyleCnt="0">
        <dgm:presLayoutVars>
          <dgm:dir/>
          <dgm:resizeHandles val="exact"/>
        </dgm:presLayoutVars>
      </dgm:prSet>
      <dgm:spPr/>
    </dgm:pt>
    <dgm:pt modelId="{A39E7269-8457-4A2E-A0E0-D101D1B04678}" type="pres">
      <dgm:prSet presAssocID="{5D29F48C-CE61-4754-A41D-4A24638D3EEA}" presName="compNode" presStyleCnt="0"/>
      <dgm:spPr/>
    </dgm:pt>
    <dgm:pt modelId="{A91457EC-840F-4535-9E1B-7929A127CA75}" type="pres">
      <dgm:prSet presAssocID="{5D29F48C-CE61-4754-A41D-4A24638D3EEA}" presName="iconBgRect" presStyleLbl="bgShp" presStyleIdx="0" presStyleCnt="2"/>
      <dgm:spPr/>
    </dgm:pt>
    <dgm:pt modelId="{2B1F818C-CAB2-4A13-ACA3-A622E94A0CEA}" type="pres">
      <dgm:prSet presAssocID="{5D29F48C-CE61-4754-A41D-4A24638D3EEA}" presName="iconRect" presStyleLbl="node1" presStyleIdx="0" presStyleCnt="2" custScaleX="228140" custScaleY="18171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552E543E-C5AF-43E2-A644-54D4FE0B3C09}" type="pres">
      <dgm:prSet presAssocID="{5D29F48C-CE61-4754-A41D-4A24638D3EEA}" presName="spaceRect" presStyleCnt="0"/>
      <dgm:spPr/>
    </dgm:pt>
    <dgm:pt modelId="{11947261-013F-4EE3-8240-72286FB48F82}" type="pres">
      <dgm:prSet presAssocID="{5D29F48C-CE61-4754-A41D-4A24638D3EEA}" presName="textRect" presStyleLbl="revTx" presStyleIdx="0" presStyleCnt="2">
        <dgm:presLayoutVars>
          <dgm:chMax val="1"/>
          <dgm:chPref val="1"/>
        </dgm:presLayoutVars>
      </dgm:prSet>
      <dgm:spPr/>
    </dgm:pt>
    <dgm:pt modelId="{0E891382-4F15-425F-BA0C-8B36F97140B1}" type="pres">
      <dgm:prSet presAssocID="{5B668307-D093-4CD0-BF16-73CDE2264CA4}" presName="sibTrans" presStyleCnt="0"/>
      <dgm:spPr/>
    </dgm:pt>
    <dgm:pt modelId="{B7C9B866-1A3F-4C2A-B476-FB7E32AAFE70}" type="pres">
      <dgm:prSet presAssocID="{06382C8B-8CA3-44A4-A7A2-6730E89349B8}" presName="compNode" presStyleCnt="0"/>
      <dgm:spPr/>
    </dgm:pt>
    <dgm:pt modelId="{7A404C03-91F4-4BE1-8F78-4F3A0A87DEE9}" type="pres">
      <dgm:prSet presAssocID="{06382C8B-8CA3-44A4-A7A2-6730E89349B8}" presName="iconBgRect" presStyleLbl="bgShp" presStyleIdx="1" presStyleCnt="2" custLinFactNeighborX="-27292" custLinFactNeighborY="-3551"/>
      <dgm:spPr/>
    </dgm:pt>
    <dgm:pt modelId="{44BBD6A9-24A7-410B-AA22-8F1F967A92B8}" type="pres">
      <dgm:prSet presAssocID="{06382C8B-8CA3-44A4-A7A2-6730E89349B8}" presName="iconRect" presStyleLbl="node1" presStyleIdx="1" presStyleCnt="2" custScaleX="193421" custScaleY="169333" custLinFactNeighborX="-47566" custLinFactNeighborY="-618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ightAndLeftBrain"/>
        </a:ext>
      </dgm:extLst>
    </dgm:pt>
    <dgm:pt modelId="{CBA6A3C4-4D5C-4302-997A-1F25C597A3DF}" type="pres">
      <dgm:prSet presAssocID="{06382C8B-8CA3-44A4-A7A2-6730E89349B8}" presName="spaceRect" presStyleCnt="0"/>
      <dgm:spPr/>
    </dgm:pt>
    <dgm:pt modelId="{D30CD101-7C81-41EA-B5C8-95B124248787}" type="pres">
      <dgm:prSet presAssocID="{06382C8B-8CA3-44A4-A7A2-6730E89349B8}" presName="textRect" presStyleLbl="revTx" presStyleIdx="1" presStyleCnt="2">
        <dgm:presLayoutVars>
          <dgm:chMax val="1"/>
          <dgm:chPref val="1"/>
        </dgm:presLayoutVars>
      </dgm:prSet>
      <dgm:spPr/>
    </dgm:pt>
  </dgm:ptLst>
  <dgm:cxnLst>
    <dgm:cxn modelId="{6668C727-721F-4DA5-88E8-F6C0C13CA3DD}" srcId="{C2D5E332-7FDE-4FB9-8827-6F530C4CAD4C}" destId="{06382C8B-8CA3-44A4-A7A2-6730E89349B8}" srcOrd="1" destOrd="0" parTransId="{2B8E5CA5-A1E5-4D5C-89AB-1FD359A667C1}" sibTransId="{028719EA-782C-4A48-898F-02573D888B12}"/>
    <dgm:cxn modelId="{C401D334-324F-461E-8743-27903273CA75}" srcId="{C2D5E332-7FDE-4FB9-8827-6F530C4CAD4C}" destId="{5D29F48C-CE61-4754-A41D-4A24638D3EEA}" srcOrd="0" destOrd="0" parTransId="{01CC658F-D584-4EBC-8D48-F244AA89521A}" sibTransId="{5B668307-D093-4CD0-BF16-73CDE2264CA4}"/>
    <dgm:cxn modelId="{E5490EAA-F228-419B-9B36-66A811DF730F}" type="presOf" srcId="{06382C8B-8CA3-44A4-A7A2-6730E89349B8}" destId="{D30CD101-7C81-41EA-B5C8-95B124248787}" srcOrd="0" destOrd="0" presId="urn:microsoft.com/office/officeart/2018/5/layout/IconCircleLabelList"/>
    <dgm:cxn modelId="{9A1E1FB0-D557-45A6-BBC5-4CD7617A57D6}" type="presOf" srcId="{C2D5E332-7FDE-4FB9-8827-6F530C4CAD4C}" destId="{47D41A00-E6F0-4C9A-8D7B-160037874D79}" srcOrd="0" destOrd="0" presId="urn:microsoft.com/office/officeart/2018/5/layout/IconCircleLabelList"/>
    <dgm:cxn modelId="{56EF96B5-F5F1-4D2C-8BF1-C2C6A3905360}" type="presOf" srcId="{5D29F48C-CE61-4754-A41D-4A24638D3EEA}" destId="{11947261-013F-4EE3-8240-72286FB48F82}" srcOrd="0" destOrd="0" presId="urn:microsoft.com/office/officeart/2018/5/layout/IconCircleLabelList"/>
    <dgm:cxn modelId="{66217E4F-82B7-419D-A78E-6B7EA05F9400}" type="presParOf" srcId="{47D41A00-E6F0-4C9A-8D7B-160037874D79}" destId="{A39E7269-8457-4A2E-A0E0-D101D1B04678}" srcOrd="0" destOrd="0" presId="urn:microsoft.com/office/officeart/2018/5/layout/IconCircleLabelList"/>
    <dgm:cxn modelId="{51506621-04EB-45F3-99DE-17FFA9D3587F}" type="presParOf" srcId="{A39E7269-8457-4A2E-A0E0-D101D1B04678}" destId="{A91457EC-840F-4535-9E1B-7929A127CA75}" srcOrd="0" destOrd="0" presId="urn:microsoft.com/office/officeart/2018/5/layout/IconCircleLabelList"/>
    <dgm:cxn modelId="{6AD2A51E-FECB-45E5-AF5D-77F6061F2BB0}" type="presParOf" srcId="{A39E7269-8457-4A2E-A0E0-D101D1B04678}" destId="{2B1F818C-CAB2-4A13-ACA3-A622E94A0CEA}" srcOrd="1" destOrd="0" presId="urn:microsoft.com/office/officeart/2018/5/layout/IconCircleLabelList"/>
    <dgm:cxn modelId="{B89147B6-30D0-4BF9-84C5-7A42B3490BB2}" type="presParOf" srcId="{A39E7269-8457-4A2E-A0E0-D101D1B04678}" destId="{552E543E-C5AF-43E2-A644-54D4FE0B3C09}" srcOrd="2" destOrd="0" presId="urn:microsoft.com/office/officeart/2018/5/layout/IconCircleLabelList"/>
    <dgm:cxn modelId="{7B284011-B84D-4D72-9EE4-3A2FE0642E9C}" type="presParOf" srcId="{A39E7269-8457-4A2E-A0E0-D101D1B04678}" destId="{11947261-013F-4EE3-8240-72286FB48F82}" srcOrd="3" destOrd="0" presId="urn:microsoft.com/office/officeart/2018/5/layout/IconCircleLabelList"/>
    <dgm:cxn modelId="{4D76D1C5-D186-4F6D-AFE6-9E4C40262639}" type="presParOf" srcId="{47D41A00-E6F0-4C9A-8D7B-160037874D79}" destId="{0E891382-4F15-425F-BA0C-8B36F97140B1}" srcOrd="1" destOrd="0" presId="urn:microsoft.com/office/officeart/2018/5/layout/IconCircleLabelList"/>
    <dgm:cxn modelId="{C382652C-9D7E-4A88-8510-C68C62C0CF13}" type="presParOf" srcId="{47D41A00-E6F0-4C9A-8D7B-160037874D79}" destId="{B7C9B866-1A3F-4C2A-B476-FB7E32AAFE70}" srcOrd="2" destOrd="0" presId="urn:microsoft.com/office/officeart/2018/5/layout/IconCircleLabelList"/>
    <dgm:cxn modelId="{223FE006-67D9-475C-B6D9-384F6596ACAD}" type="presParOf" srcId="{B7C9B866-1A3F-4C2A-B476-FB7E32AAFE70}" destId="{7A404C03-91F4-4BE1-8F78-4F3A0A87DEE9}" srcOrd="0" destOrd="0" presId="urn:microsoft.com/office/officeart/2018/5/layout/IconCircleLabelList"/>
    <dgm:cxn modelId="{0FCEB2E4-7BE9-4CE0-A8AB-97377822FBB5}" type="presParOf" srcId="{B7C9B866-1A3F-4C2A-B476-FB7E32AAFE70}" destId="{44BBD6A9-24A7-410B-AA22-8F1F967A92B8}" srcOrd="1" destOrd="0" presId="urn:microsoft.com/office/officeart/2018/5/layout/IconCircleLabelList"/>
    <dgm:cxn modelId="{6E72B254-D7BA-4EB6-9909-D286142AA30C}" type="presParOf" srcId="{B7C9B866-1A3F-4C2A-B476-FB7E32AAFE70}" destId="{CBA6A3C4-4D5C-4302-997A-1F25C597A3DF}" srcOrd="2" destOrd="0" presId="urn:microsoft.com/office/officeart/2018/5/layout/IconCircleLabelList"/>
    <dgm:cxn modelId="{87F25147-74A2-4B7F-93D1-4A99A2FCBCD1}" type="presParOf" srcId="{B7C9B866-1A3F-4C2A-B476-FB7E32AAFE70}" destId="{D30CD101-7C81-41EA-B5C8-95B124248787}"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485279-0D80-4E34-AFE9-88D2CFE3A532}"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7AA608CF-E487-4A9F-95DD-AAF3B22C610A}">
      <dgm:prSet custT="1"/>
      <dgm:spPr/>
      <dgm:t>
        <a:bodyPr/>
        <a:lstStyle/>
        <a:p>
          <a:r>
            <a:rPr lang="en-US" sz="3000" b="1" dirty="0">
              <a:solidFill>
                <a:schemeClr val="tx1"/>
              </a:solidFill>
            </a:rPr>
            <a:t>Size of Business</a:t>
          </a:r>
        </a:p>
      </dgm:t>
    </dgm:pt>
    <dgm:pt modelId="{3742C1FC-0898-402C-B98D-87328538F353}" type="parTrans" cxnId="{6FCDD596-AD3E-4BB7-A775-21A6DE337176}">
      <dgm:prSet/>
      <dgm:spPr/>
      <dgm:t>
        <a:bodyPr/>
        <a:lstStyle/>
        <a:p>
          <a:endParaRPr lang="en-US"/>
        </a:p>
      </dgm:t>
    </dgm:pt>
    <dgm:pt modelId="{D2CB56C5-ECB7-4AA6-ACCD-E8E5A695D450}" type="sibTrans" cxnId="{6FCDD596-AD3E-4BB7-A775-21A6DE337176}">
      <dgm:prSet/>
      <dgm:spPr/>
      <dgm:t>
        <a:bodyPr/>
        <a:lstStyle/>
        <a:p>
          <a:endParaRPr lang="en-US"/>
        </a:p>
      </dgm:t>
    </dgm:pt>
    <dgm:pt modelId="{4410E99E-0A4F-4AF8-BE9C-979F371A3CE7}">
      <dgm:prSet custT="1"/>
      <dgm:spPr/>
      <dgm:t>
        <a:bodyPr/>
        <a:lstStyle/>
        <a:p>
          <a:r>
            <a:rPr lang="en-US" sz="3000" b="1" dirty="0"/>
            <a:t>Nature of Business</a:t>
          </a:r>
        </a:p>
      </dgm:t>
    </dgm:pt>
    <dgm:pt modelId="{426143E6-AAAB-476A-9FF1-209C15670E51}" type="parTrans" cxnId="{7DFA9F00-EDD4-43D8-84E6-A53D81B2C730}">
      <dgm:prSet/>
      <dgm:spPr/>
      <dgm:t>
        <a:bodyPr/>
        <a:lstStyle/>
        <a:p>
          <a:endParaRPr lang="en-US"/>
        </a:p>
      </dgm:t>
    </dgm:pt>
    <dgm:pt modelId="{DA5D8EC1-053D-4965-AB94-1DC37405F6B0}" type="sibTrans" cxnId="{7DFA9F00-EDD4-43D8-84E6-A53D81B2C730}">
      <dgm:prSet/>
      <dgm:spPr/>
      <dgm:t>
        <a:bodyPr/>
        <a:lstStyle/>
        <a:p>
          <a:endParaRPr lang="en-US"/>
        </a:p>
      </dgm:t>
    </dgm:pt>
    <dgm:pt modelId="{E62E2E85-3DF0-4829-8F16-2AECFE0F4332}">
      <dgm:prSet custT="1"/>
      <dgm:spPr/>
      <dgm:t>
        <a:bodyPr/>
        <a:lstStyle/>
        <a:p>
          <a:r>
            <a:rPr lang="en-US" sz="3000" b="1" dirty="0"/>
            <a:t>Regularity &amp; Certainty of Income</a:t>
          </a:r>
        </a:p>
      </dgm:t>
    </dgm:pt>
    <dgm:pt modelId="{571198F6-4541-4E00-8DCF-D710AFD6B2BB}" type="parTrans" cxnId="{2056D7D7-4915-4274-8500-EE49773015BA}">
      <dgm:prSet/>
      <dgm:spPr/>
      <dgm:t>
        <a:bodyPr/>
        <a:lstStyle/>
        <a:p>
          <a:endParaRPr lang="en-US"/>
        </a:p>
      </dgm:t>
    </dgm:pt>
    <dgm:pt modelId="{63D38603-24CA-4D0D-B1B6-96317CBEAE9A}" type="sibTrans" cxnId="{2056D7D7-4915-4274-8500-EE49773015BA}">
      <dgm:prSet/>
      <dgm:spPr/>
      <dgm:t>
        <a:bodyPr/>
        <a:lstStyle/>
        <a:p>
          <a:endParaRPr lang="en-US"/>
        </a:p>
      </dgm:t>
    </dgm:pt>
    <dgm:pt modelId="{BB54A310-CD1A-47B5-95F1-8919277E4924}">
      <dgm:prSet custT="1"/>
      <dgm:spPr/>
      <dgm:t>
        <a:bodyPr/>
        <a:lstStyle/>
        <a:p>
          <a:r>
            <a:rPr lang="en-US" sz="3000" b="1" dirty="0"/>
            <a:t>Assets Structure</a:t>
          </a:r>
        </a:p>
      </dgm:t>
    </dgm:pt>
    <dgm:pt modelId="{864AEFA9-6B19-4C0C-AD0F-A5F0FEB00197}" type="parTrans" cxnId="{16892E10-9917-46FE-91B5-DD1F266F1993}">
      <dgm:prSet/>
      <dgm:spPr/>
      <dgm:t>
        <a:bodyPr/>
        <a:lstStyle/>
        <a:p>
          <a:endParaRPr lang="en-US"/>
        </a:p>
      </dgm:t>
    </dgm:pt>
    <dgm:pt modelId="{294C56B3-11EF-44E8-9D69-2126968F6AC4}" type="sibTrans" cxnId="{16892E10-9917-46FE-91B5-DD1F266F1993}">
      <dgm:prSet/>
      <dgm:spPr/>
      <dgm:t>
        <a:bodyPr/>
        <a:lstStyle/>
        <a:p>
          <a:endParaRPr lang="en-US"/>
        </a:p>
      </dgm:t>
    </dgm:pt>
    <dgm:pt modelId="{9FEC35A8-C0D7-4ECD-BC40-300218007AB4}">
      <dgm:prSet custT="1"/>
      <dgm:spPr/>
      <dgm:t>
        <a:bodyPr/>
        <a:lstStyle/>
        <a:p>
          <a:r>
            <a:rPr lang="en-US" sz="3000" b="1" dirty="0"/>
            <a:t>Age of the Firm</a:t>
          </a:r>
        </a:p>
      </dgm:t>
    </dgm:pt>
    <dgm:pt modelId="{3F384911-65D8-4C6D-98E1-23C0377E5401}" type="parTrans" cxnId="{3E657EFC-143F-4A45-ABD8-459F0FE58624}">
      <dgm:prSet/>
      <dgm:spPr/>
      <dgm:t>
        <a:bodyPr/>
        <a:lstStyle/>
        <a:p>
          <a:endParaRPr lang="en-US"/>
        </a:p>
      </dgm:t>
    </dgm:pt>
    <dgm:pt modelId="{9D60AFF5-90BC-4FC2-A6B0-511CB96ED1F7}" type="sibTrans" cxnId="{3E657EFC-143F-4A45-ABD8-459F0FE58624}">
      <dgm:prSet/>
      <dgm:spPr/>
      <dgm:t>
        <a:bodyPr/>
        <a:lstStyle/>
        <a:p>
          <a:endParaRPr lang="en-US"/>
        </a:p>
      </dgm:t>
    </dgm:pt>
    <dgm:pt modelId="{1F7CF65A-F4D8-4E7C-94DF-E26A51C30CFA}">
      <dgm:prSet custT="1"/>
      <dgm:spPr/>
      <dgm:t>
        <a:bodyPr/>
        <a:lstStyle/>
        <a:p>
          <a:r>
            <a:rPr lang="en-US" sz="3000" b="1" dirty="0"/>
            <a:t>Desire to Retain Control</a:t>
          </a:r>
        </a:p>
      </dgm:t>
    </dgm:pt>
    <dgm:pt modelId="{B862105A-04B0-4B9D-B7E7-CD7C692E1EC7}" type="parTrans" cxnId="{FEC54919-A3E1-4991-8CF1-0D6ED8E1F0AB}">
      <dgm:prSet/>
      <dgm:spPr/>
      <dgm:t>
        <a:bodyPr/>
        <a:lstStyle/>
        <a:p>
          <a:endParaRPr lang="en-US"/>
        </a:p>
      </dgm:t>
    </dgm:pt>
    <dgm:pt modelId="{14A279C2-A8AF-4F2B-AB5B-8FE8372EB02C}" type="sibTrans" cxnId="{FEC54919-A3E1-4991-8CF1-0D6ED8E1F0AB}">
      <dgm:prSet/>
      <dgm:spPr/>
      <dgm:t>
        <a:bodyPr/>
        <a:lstStyle/>
        <a:p>
          <a:endParaRPr lang="en-US"/>
        </a:p>
      </dgm:t>
    </dgm:pt>
    <dgm:pt modelId="{E72A5A6D-36C6-45C1-ACEE-5181E21DF0DE}">
      <dgm:prSet custT="1"/>
      <dgm:spPr/>
      <dgm:t>
        <a:bodyPr/>
        <a:lstStyle/>
        <a:p>
          <a:r>
            <a:rPr lang="en-US" sz="3000" b="1" dirty="0"/>
            <a:t>Future Plans</a:t>
          </a:r>
        </a:p>
      </dgm:t>
    </dgm:pt>
    <dgm:pt modelId="{3810FF56-1022-4BE4-B561-64B42B55D707}" type="parTrans" cxnId="{07122EAD-9965-4C7C-B2D9-2130A5A126C5}">
      <dgm:prSet/>
      <dgm:spPr/>
      <dgm:t>
        <a:bodyPr/>
        <a:lstStyle/>
        <a:p>
          <a:endParaRPr lang="en-US"/>
        </a:p>
      </dgm:t>
    </dgm:pt>
    <dgm:pt modelId="{0DCC6CE7-5EDF-4EEA-ACC4-8F523F6A4140}" type="sibTrans" cxnId="{07122EAD-9965-4C7C-B2D9-2130A5A126C5}">
      <dgm:prSet/>
      <dgm:spPr/>
      <dgm:t>
        <a:bodyPr/>
        <a:lstStyle/>
        <a:p>
          <a:endParaRPr lang="en-US"/>
        </a:p>
      </dgm:t>
    </dgm:pt>
    <dgm:pt modelId="{A0EFA2AB-BE2E-46D3-874D-C3611907B0D2}">
      <dgm:prSet custT="1"/>
      <dgm:spPr/>
      <dgm:t>
        <a:bodyPr/>
        <a:lstStyle/>
        <a:p>
          <a:r>
            <a:rPr lang="en-US" sz="3000" b="1" dirty="0"/>
            <a:t>Operating Ratio</a:t>
          </a:r>
        </a:p>
      </dgm:t>
    </dgm:pt>
    <dgm:pt modelId="{96D36365-4929-4B93-975D-F7E3E8A28ED5}" type="parTrans" cxnId="{05D67769-238D-4349-A4BE-99FEBF63048D}">
      <dgm:prSet/>
      <dgm:spPr/>
      <dgm:t>
        <a:bodyPr/>
        <a:lstStyle/>
        <a:p>
          <a:endParaRPr lang="en-US"/>
        </a:p>
      </dgm:t>
    </dgm:pt>
    <dgm:pt modelId="{AE1FC064-8732-485A-9DFF-94DA36B0B133}" type="sibTrans" cxnId="{05D67769-238D-4349-A4BE-99FEBF63048D}">
      <dgm:prSet/>
      <dgm:spPr/>
      <dgm:t>
        <a:bodyPr/>
        <a:lstStyle/>
        <a:p>
          <a:endParaRPr lang="en-US"/>
        </a:p>
      </dgm:t>
    </dgm:pt>
    <dgm:pt modelId="{AE8B845F-ED35-43AE-832F-9C5CF93E3998}">
      <dgm:prSet custT="1"/>
      <dgm:spPr/>
      <dgm:t>
        <a:bodyPr/>
        <a:lstStyle/>
        <a:p>
          <a:r>
            <a:rPr lang="en-US" sz="3000" b="1" dirty="0"/>
            <a:t>Trading on Equity</a:t>
          </a:r>
        </a:p>
      </dgm:t>
    </dgm:pt>
    <dgm:pt modelId="{9F31F542-56CE-49AA-835A-D5B21F87B7F2}" type="parTrans" cxnId="{D7CE83BC-42D1-4A34-A12B-C29B61B5DFCF}">
      <dgm:prSet/>
      <dgm:spPr/>
      <dgm:t>
        <a:bodyPr/>
        <a:lstStyle/>
        <a:p>
          <a:endParaRPr lang="en-US"/>
        </a:p>
      </dgm:t>
    </dgm:pt>
    <dgm:pt modelId="{023B7796-4E5E-4C95-83D6-3DED8B9DC380}" type="sibTrans" cxnId="{D7CE83BC-42D1-4A34-A12B-C29B61B5DFCF}">
      <dgm:prSet/>
      <dgm:spPr/>
      <dgm:t>
        <a:bodyPr/>
        <a:lstStyle/>
        <a:p>
          <a:endParaRPr lang="en-US"/>
        </a:p>
      </dgm:t>
    </dgm:pt>
    <dgm:pt modelId="{CA127E10-FEDF-45BF-BB2F-E75BD819D2D2}">
      <dgm:prSet custT="1"/>
      <dgm:spPr/>
      <dgm:t>
        <a:bodyPr/>
        <a:lstStyle/>
        <a:p>
          <a:r>
            <a:rPr lang="en-US" sz="3000" b="1" dirty="0"/>
            <a:t>Period and Purpose of Financing</a:t>
          </a:r>
        </a:p>
      </dgm:t>
    </dgm:pt>
    <dgm:pt modelId="{46F04009-46CF-414E-86A1-F2B93E518F28}" type="parTrans" cxnId="{3E311562-B14F-4B29-8476-AC78EC4CEFD0}">
      <dgm:prSet/>
      <dgm:spPr/>
      <dgm:t>
        <a:bodyPr/>
        <a:lstStyle/>
        <a:p>
          <a:endParaRPr lang="en-US"/>
        </a:p>
      </dgm:t>
    </dgm:pt>
    <dgm:pt modelId="{FF4F378F-9E04-49DD-8D0C-40F7340F011F}" type="sibTrans" cxnId="{3E311562-B14F-4B29-8476-AC78EC4CEFD0}">
      <dgm:prSet/>
      <dgm:spPr/>
      <dgm:t>
        <a:bodyPr/>
        <a:lstStyle/>
        <a:p>
          <a:endParaRPr lang="en-US"/>
        </a:p>
      </dgm:t>
    </dgm:pt>
    <dgm:pt modelId="{A5914F07-2A00-4B8B-965A-17D0069CF959}" type="pres">
      <dgm:prSet presAssocID="{59485279-0D80-4E34-AFE9-88D2CFE3A532}" presName="vert0" presStyleCnt="0">
        <dgm:presLayoutVars>
          <dgm:dir/>
          <dgm:animOne val="branch"/>
          <dgm:animLvl val="lvl"/>
        </dgm:presLayoutVars>
      </dgm:prSet>
      <dgm:spPr/>
    </dgm:pt>
    <dgm:pt modelId="{B718235B-CE5F-4CB0-AF52-0641A815BF06}" type="pres">
      <dgm:prSet presAssocID="{7AA608CF-E487-4A9F-95DD-AAF3B22C610A}" presName="thickLine" presStyleLbl="alignNode1" presStyleIdx="0" presStyleCnt="10"/>
      <dgm:spPr/>
    </dgm:pt>
    <dgm:pt modelId="{581C7E89-A6D6-4EDE-B273-FCCDDEC53736}" type="pres">
      <dgm:prSet presAssocID="{7AA608CF-E487-4A9F-95DD-AAF3B22C610A}" presName="horz1" presStyleCnt="0"/>
      <dgm:spPr/>
    </dgm:pt>
    <dgm:pt modelId="{7C8568EC-2183-4357-B002-CB5A9BC9D296}" type="pres">
      <dgm:prSet presAssocID="{7AA608CF-E487-4A9F-95DD-AAF3B22C610A}" presName="tx1" presStyleLbl="revTx" presStyleIdx="0" presStyleCnt="10"/>
      <dgm:spPr/>
    </dgm:pt>
    <dgm:pt modelId="{CEAD26E4-7186-4DB7-842A-F875FC645157}" type="pres">
      <dgm:prSet presAssocID="{7AA608CF-E487-4A9F-95DD-AAF3B22C610A}" presName="vert1" presStyleCnt="0"/>
      <dgm:spPr/>
    </dgm:pt>
    <dgm:pt modelId="{B98C33B2-274D-4DCF-8506-72AAC462605C}" type="pres">
      <dgm:prSet presAssocID="{4410E99E-0A4F-4AF8-BE9C-979F371A3CE7}" presName="thickLine" presStyleLbl="alignNode1" presStyleIdx="1" presStyleCnt="10"/>
      <dgm:spPr/>
    </dgm:pt>
    <dgm:pt modelId="{02DFB1BA-DBE3-47E5-AB13-EC4936E8E06B}" type="pres">
      <dgm:prSet presAssocID="{4410E99E-0A4F-4AF8-BE9C-979F371A3CE7}" presName="horz1" presStyleCnt="0"/>
      <dgm:spPr/>
    </dgm:pt>
    <dgm:pt modelId="{9632CC94-69E5-499D-BDAC-13168BD68600}" type="pres">
      <dgm:prSet presAssocID="{4410E99E-0A4F-4AF8-BE9C-979F371A3CE7}" presName="tx1" presStyleLbl="revTx" presStyleIdx="1" presStyleCnt="10"/>
      <dgm:spPr/>
    </dgm:pt>
    <dgm:pt modelId="{352162E8-189F-44D0-B9A0-58A8F7FE57D4}" type="pres">
      <dgm:prSet presAssocID="{4410E99E-0A4F-4AF8-BE9C-979F371A3CE7}" presName="vert1" presStyleCnt="0"/>
      <dgm:spPr/>
    </dgm:pt>
    <dgm:pt modelId="{165E77E5-AFCB-440A-A67D-247C7890DBA3}" type="pres">
      <dgm:prSet presAssocID="{E62E2E85-3DF0-4829-8F16-2AECFE0F4332}" presName="thickLine" presStyleLbl="alignNode1" presStyleIdx="2" presStyleCnt="10"/>
      <dgm:spPr/>
    </dgm:pt>
    <dgm:pt modelId="{7CA82DFA-45A7-479F-9A29-421C6A0B1375}" type="pres">
      <dgm:prSet presAssocID="{E62E2E85-3DF0-4829-8F16-2AECFE0F4332}" presName="horz1" presStyleCnt="0"/>
      <dgm:spPr/>
    </dgm:pt>
    <dgm:pt modelId="{A8EF76F1-B65C-45C3-8B95-5F32FF22E016}" type="pres">
      <dgm:prSet presAssocID="{E62E2E85-3DF0-4829-8F16-2AECFE0F4332}" presName="tx1" presStyleLbl="revTx" presStyleIdx="2" presStyleCnt="10"/>
      <dgm:spPr/>
    </dgm:pt>
    <dgm:pt modelId="{DBF2CE74-0557-406B-A2A4-350F2EC08E8E}" type="pres">
      <dgm:prSet presAssocID="{E62E2E85-3DF0-4829-8F16-2AECFE0F4332}" presName="vert1" presStyleCnt="0"/>
      <dgm:spPr/>
    </dgm:pt>
    <dgm:pt modelId="{DB96DFF8-CE83-4B18-B3B1-B911B664800A}" type="pres">
      <dgm:prSet presAssocID="{BB54A310-CD1A-47B5-95F1-8919277E4924}" presName="thickLine" presStyleLbl="alignNode1" presStyleIdx="3" presStyleCnt="10"/>
      <dgm:spPr/>
    </dgm:pt>
    <dgm:pt modelId="{C7DBAA8D-68DA-4C11-8DB1-3B933CD7E6B8}" type="pres">
      <dgm:prSet presAssocID="{BB54A310-CD1A-47B5-95F1-8919277E4924}" presName="horz1" presStyleCnt="0"/>
      <dgm:spPr/>
    </dgm:pt>
    <dgm:pt modelId="{77952BDC-E950-45F7-BCAF-5C23F9A9A496}" type="pres">
      <dgm:prSet presAssocID="{BB54A310-CD1A-47B5-95F1-8919277E4924}" presName="tx1" presStyleLbl="revTx" presStyleIdx="3" presStyleCnt="10"/>
      <dgm:spPr/>
    </dgm:pt>
    <dgm:pt modelId="{8CF91C5D-4DC7-49AD-97E9-2D5AEBFDA99D}" type="pres">
      <dgm:prSet presAssocID="{BB54A310-CD1A-47B5-95F1-8919277E4924}" presName="vert1" presStyleCnt="0"/>
      <dgm:spPr/>
    </dgm:pt>
    <dgm:pt modelId="{DC592933-5B69-4489-9D17-1D807D003031}" type="pres">
      <dgm:prSet presAssocID="{9FEC35A8-C0D7-4ECD-BC40-300218007AB4}" presName="thickLine" presStyleLbl="alignNode1" presStyleIdx="4" presStyleCnt="10"/>
      <dgm:spPr/>
    </dgm:pt>
    <dgm:pt modelId="{0823EB86-E7DB-4925-AB34-5CACF8B20002}" type="pres">
      <dgm:prSet presAssocID="{9FEC35A8-C0D7-4ECD-BC40-300218007AB4}" presName="horz1" presStyleCnt="0"/>
      <dgm:spPr/>
    </dgm:pt>
    <dgm:pt modelId="{90F6A504-CFF6-44B9-A1C8-F435A120CDFA}" type="pres">
      <dgm:prSet presAssocID="{9FEC35A8-C0D7-4ECD-BC40-300218007AB4}" presName="tx1" presStyleLbl="revTx" presStyleIdx="4" presStyleCnt="10"/>
      <dgm:spPr/>
    </dgm:pt>
    <dgm:pt modelId="{130AA386-D6B0-45E4-907C-C8F55AFDB713}" type="pres">
      <dgm:prSet presAssocID="{9FEC35A8-C0D7-4ECD-BC40-300218007AB4}" presName="vert1" presStyleCnt="0"/>
      <dgm:spPr/>
    </dgm:pt>
    <dgm:pt modelId="{FDDFB6E6-3222-4194-BC35-2BC8E35D356E}" type="pres">
      <dgm:prSet presAssocID="{1F7CF65A-F4D8-4E7C-94DF-E26A51C30CFA}" presName="thickLine" presStyleLbl="alignNode1" presStyleIdx="5" presStyleCnt="10"/>
      <dgm:spPr/>
    </dgm:pt>
    <dgm:pt modelId="{693DD7F7-D4F5-42E1-B853-EB60CEB56446}" type="pres">
      <dgm:prSet presAssocID="{1F7CF65A-F4D8-4E7C-94DF-E26A51C30CFA}" presName="horz1" presStyleCnt="0"/>
      <dgm:spPr/>
    </dgm:pt>
    <dgm:pt modelId="{36058954-19F1-4186-AF18-3467E2700419}" type="pres">
      <dgm:prSet presAssocID="{1F7CF65A-F4D8-4E7C-94DF-E26A51C30CFA}" presName="tx1" presStyleLbl="revTx" presStyleIdx="5" presStyleCnt="10"/>
      <dgm:spPr/>
    </dgm:pt>
    <dgm:pt modelId="{DE1FE372-DD05-46E8-93A7-D5B8F73BC867}" type="pres">
      <dgm:prSet presAssocID="{1F7CF65A-F4D8-4E7C-94DF-E26A51C30CFA}" presName="vert1" presStyleCnt="0"/>
      <dgm:spPr/>
    </dgm:pt>
    <dgm:pt modelId="{ED45D892-3542-4099-A39C-5701271071D2}" type="pres">
      <dgm:prSet presAssocID="{E72A5A6D-36C6-45C1-ACEE-5181E21DF0DE}" presName="thickLine" presStyleLbl="alignNode1" presStyleIdx="6" presStyleCnt="10"/>
      <dgm:spPr/>
    </dgm:pt>
    <dgm:pt modelId="{9D78E799-FAC3-4566-8231-870800E3ECB9}" type="pres">
      <dgm:prSet presAssocID="{E72A5A6D-36C6-45C1-ACEE-5181E21DF0DE}" presName="horz1" presStyleCnt="0"/>
      <dgm:spPr/>
    </dgm:pt>
    <dgm:pt modelId="{E37C4992-93F4-48BA-A5BB-7E6FB5F34178}" type="pres">
      <dgm:prSet presAssocID="{E72A5A6D-36C6-45C1-ACEE-5181E21DF0DE}" presName="tx1" presStyleLbl="revTx" presStyleIdx="6" presStyleCnt="10"/>
      <dgm:spPr/>
    </dgm:pt>
    <dgm:pt modelId="{94D48854-3591-4E41-9A7C-784CCDF386BE}" type="pres">
      <dgm:prSet presAssocID="{E72A5A6D-36C6-45C1-ACEE-5181E21DF0DE}" presName="vert1" presStyleCnt="0"/>
      <dgm:spPr/>
    </dgm:pt>
    <dgm:pt modelId="{4F9535DE-67C2-4BAD-A59C-9412950873F9}" type="pres">
      <dgm:prSet presAssocID="{A0EFA2AB-BE2E-46D3-874D-C3611907B0D2}" presName="thickLine" presStyleLbl="alignNode1" presStyleIdx="7" presStyleCnt="10"/>
      <dgm:spPr/>
    </dgm:pt>
    <dgm:pt modelId="{A588F0D9-53E8-4BA0-B8C3-36988E5F59EC}" type="pres">
      <dgm:prSet presAssocID="{A0EFA2AB-BE2E-46D3-874D-C3611907B0D2}" presName="horz1" presStyleCnt="0"/>
      <dgm:spPr/>
    </dgm:pt>
    <dgm:pt modelId="{1D3A0071-F3B4-400A-9172-4B7BFAAE3518}" type="pres">
      <dgm:prSet presAssocID="{A0EFA2AB-BE2E-46D3-874D-C3611907B0D2}" presName="tx1" presStyleLbl="revTx" presStyleIdx="7" presStyleCnt="10"/>
      <dgm:spPr/>
    </dgm:pt>
    <dgm:pt modelId="{FDB4F10C-5D95-449C-8B72-82C666A47690}" type="pres">
      <dgm:prSet presAssocID="{A0EFA2AB-BE2E-46D3-874D-C3611907B0D2}" presName="vert1" presStyleCnt="0"/>
      <dgm:spPr/>
    </dgm:pt>
    <dgm:pt modelId="{20406AE8-0225-4C4E-846F-4497678D72DD}" type="pres">
      <dgm:prSet presAssocID="{AE8B845F-ED35-43AE-832F-9C5CF93E3998}" presName="thickLine" presStyleLbl="alignNode1" presStyleIdx="8" presStyleCnt="10"/>
      <dgm:spPr/>
    </dgm:pt>
    <dgm:pt modelId="{391DE1E7-039C-461A-9DE3-0822F0437AA6}" type="pres">
      <dgm:prSet presAssocID="{AE8B845F-ED35-43AE-832F-9C5CF93E3998}" presName="horz1" presStyleCnt="0"/>
      <dgm:spPr/>
    </dgm:pt>
    <dgm:pt modelId="{0104E27B-14CB-4EA3-8E79-273729C58415}" type="pres">
      <dgm:prSet presAssocID="{AE8B845F-ED35-43AE-832F-9C5CF93E3998}" presName="tx1" presStyleLbl="revTx" presStyleIdx="8" presStyleCnt="10"/>
      <dgm:spPr/>
    </dgm:pt>
    <dgm:pt modelId="{508E263C-9CC0-436B-9D61-A959E067DB2F}" type="pres">
      <dgm:prSet presAssocID="{AE8B845F-ED35-43AE-832F-9C5CF93E3998}" presName="vert1" presStyleCnt="0"/>
      <dgm:spPr/>
    </dgm:pt>
    <dgm:pt modelId="{7FFE3910-CDAD-42FC-B2DB-BFF4E2DC476A}" type="pres">
      <dgm:prSet presAssocID="{CA127E10-FEDF-45BF-BB2F-E75BD819D2D2}" presName="thickLine" presStyleLbl="alignNode1" presStyleIdx="9" presStyleCnt="10"/>
      <dgm:spPr/>
    </dgm:pt>
    <dgm:pt modelId="{9A89D7DC-DC1E-44DD-88C5-25EA460783F2}" type="pres">
      <dgm:prSet presAssocID="{CA127E10-FEDF-45BF-BB2F-E75BD819D2D2}" presName="horz1" presStyleCnt="0"/>
      <dgm:spPr/>
    </dgm:pt>
    <dgm:pt modelId="{FDAD415C-67B6-4B6E-B223-C77169821490}" type="pres">
      <dgm:prSet presAssocID="{CA127E10-FEDF-45BF-BB2F-E75BD819D2D2}" presName="tx1" presStyleLbl="revTx" presStyleIdx="9" presStyleCnt="10"/>
      <dgm:spPr/>
    </dgm:pt>
    <dgm:pt modelId="{2AD6E088-89A8-49D9-90E2-E8565B33D4B3}" type="pres">
      <dgm:prSet presAssocID="{CA127E10-FEDF-45BF-BB2F-E75BD819D2D2}" presName="vert1" presStyleCnt="0"/>
      <dgm:spPr/>
    </dgm:pt>
  </dgm:ptLst>
  <dgm:cxnLst>
    <dgm:cxn modelId="{7DFA9F00-EDD4-43D8-84E6-A53D81B2C730}" srcId="{59485279-0D80-4E34-AFE9-88D2CFE3A532}" destId="{4410E99E-0A4F-4AF8-BE9C-979F371A3CE7}" srcOrd="1" destOrd="0" parTransId="{426143E6-AAAB-476A-9FF1-209C15670E51}" sibTransId="{DA5D8EC1-053D-4965-AB94-1DC37405F6B0}"/>
    <dgm:cxn modelId="{988AC507-B565-42EA-B8CC-F66195BE563D}" type="presOf" srcId="{1F7CF65A-F4D8-4E7C-94DF-E26A51C30CFA}" destId="{36058954-19F1-4186-AF18-3467E2700419}" srcOrd="0" destOrd="0" presId="urn:microsoft.com/office/officeart/2008/layout/LinedList"/>
    <dgm:cxn modelId="{16892E10-9917-46FE-91B5-DD1F266F1993}" srcId="{59485279-0D80-4E34-AFE9-88D2CFE3A532}" destId="{BB54A310-CD1A-47B5-95F1-8919277E4924}" srcOrd="3" destOrd="0" parTransId="{864AEFA9-6B19-4C0C-AD0F-A5F0FEB00197}" sibTransId="{294C56B3-11EF-44E8-9D69-2126968F6AC4}"/>
    <dgm:cxn modelId="{FEC54919-A3E1-4991-8CF1-0D6ED8E1F0AB}" srcId="{59485279-0D80-4E34-AFE9-88D2CFE3A532}" destId="{1F7CF65A-F4D8-4E7C-94DF-E26A51C30CFA}" srcOrd="5" destOrd="0" parTransId="{B862105A-04B0-4B9D-B7E7-CD7C692E1EC7}" sibTransId="{14A279C2-A8AF-4F2B-AB5B-8FE8372EB02C}"/>
    <dgm:cxn modelId="{AE0B8638-176C-4C4E-81C9-CA051C58A2D9}" type="presOf" srcId="{E62E2E85-3DF0-4829-8F16-2AECFE0F4332}" destId="{A8EF76F1-B65C-45C3-8B95-5F32FF22E016}" srcOrd="0" destOrd="0" presId="urn:microsoft.com/office/officeart/2008/layout/LinedList"/>
    <dgm:cxn modelId="{976BA93D-8386-4B66-A774-E70AF43FE1C6}" type="presOf" srcId="{E72A5A6D-36C6-45C1-ACEE-5181E21DF0DE}" destId="{E37C4992-93F4-48BA-A5BB-7E6FB5F34178}" srcOrd="0" destOrd="0" presId="urn:microsoft.com/office/officeart/2008/layout/LinedList"/>
    <dgm:cxn modelId="{3E311562-B14F-4B29-8476-AC78EC4CEFD0}" srcId="{59485279-0D80-4E34-AFE9-88D2CFE3A532}" destId="{CA127E10-FEDF-45BF-BB2F-E75BD819D2D2}" srcOrd="9" destOrd="0" parTransId="{46F04009-46CF-414E-86A1-F2B93E518F28}" sibTransId="{FF4F378F-9E04-49DD-8D0C-40F7340F011F}"/>
    <dgm:cxn modelId="{05D67769-238D-4349-A4BE-99FEBF63048D}" srcId="{59485279-0D80-4E34-AFE9-88D2CFE3A532}" destId="{A0EFA2AB-BE2E-46D3-874D-C3611907B0D2}" srcOrd="7" destOrd="0" parTransId="{96D36365-4929-4B93-975D-F7E3E8A28ED5}" sibTransId="{AE1FC064-8732-485A-9DFF-94DA36B0B133}"/>
    <dgm:cxn modelId="{D29D9A79-B78A-48DB-9973-C8688706CE97}" type="presOf" srcId="{BB54A310-CD1A-47B5-95F1-8919277E4924}" destId="{77952BDC-E950-45F7-BCAF-5C23F9A9A496}" srcOrd="0" destOrd="0" presId="urn:microsoft.com/office/officeart/2008/layout/LinedList"/>
    <dgm:cxn modelId="{1C8B2B90-7AE9-42A3-BD10-0D1DBD7FD0D6}" type="presOf" srcId="{AE8B845F-ED35-43AE-832F-9C5CF93E3998}" destId="{0104E27B-14CB-4EA3-8E79-273729C58415}" srcOrd="0" destOrd="0" presId="urn:microsoft.com/office/officeart/2008/layout/LinedList"/>
    <dgm:cxn modelId="{6FCDD596-AD3E-4BB7-A775-21A6DE337176}" srcId="{59485279-0D80-4E34-AFE9-88D2CFE3A532}" destId="{7AA608CF-E487-4A9F-95DD-AAF3B22C610A}" srcOrd="0" destOrd="0" parTransId="{3742C1FC-0898-402C-B98D-87328538F353}" sibTransId="{D2CB56C5-ECB7-4AA6-ACCD-E8E5A695D450}"/>
    <dgm:cxn modelId="{3312459D-267E-4C7C-A750-7D2784149ECD}" type="presOf" srcId="{9FEC35A8-C0D7-4ECD-BC40-300218007AB4}" destId="{90F6A504-CFF6-44B9-A1C8-F435A120CDFA}" srcOrd="0" destOrd="0" presId="urn:microsoft.com/office/officeart/2008/layout/LinedList"/>
    <dgm:cxn modelId="{7EBF75A3-E190-4726-9123-A05D806E4ED4}" type="presOf" srcId="{7AA608CF-E487-4A9F-95DD-AAF3B22C610A}" destId="{7C8568EC-2183-4357-B002-CB5A9BC9D296}" srcOrd="0" destOrd="0" presId="urn:microsoft.com/office/officeart/2008/layout/LinedList"/>
    <dgm:cxn modelId="{BAF31DA9-543D-4939-A9B8-1CE936732FBB}" type="presOf" srcId="{4410E99E-0A4F-4AF8-BE9C-979F371A3CE7}" destId="{9632CC94-69E5-499D-BDAC-13168BD68600}" srcOrd="0" destOrd="0" presId="urn:microsoft.com/office/officeart/2008/layout/LinedList"/>
    <dgm:cxn modelId="{07122EAD-9965-4C7C-B2D9-2130A5A126C5}" srcId="{59485279-0D80-4E34-AFE9-88D2CFE3A532}" destId="{E72A5A6D-36C6-45C1-ACEE-5181E21DF0DE}" srcOrd="6" destOrd="0" parTransId="{3810FF56-1022-4BE4-B561-64B42B55D707}" sibTransId="{0DCC6CE7-5EDF-4EEA-ACC4-8F523F6A4140}"/>
    <dgm:cxn modelId="{3F9590AD-5C25-45B2-98C6-C8C885DB1FE1}" type="presOf" srcId="{A0EFA2AB-BE2E-46D3-874D-C3611907B0D2}" destId="{1D3A0071-F3B4-400A-9172-4B7BFAAE3518}" srcOrd="0" destOrd="0" presId="urn:microsoft.com/office/officeart/2008/layout/LinedList"/>
    <dgm:cxn modelId="{D7CE83BC-42D1-4A34-A12B-C29B61B5DFCF}" srcId="{59485279-0D80-4E34-AFE9-88D2CFE3A532}" destId="{AE8B845F-ED35-43AE-832F-9C5CF93E3998}" srcOrd="8" destOrd="0" parTransId="{9F31F542-56CE-49AA-835A-D5B21F87B7F2}" sibTransId="{023B7796-4E5E-4C95-83D6-3DED8B9DC380}"/>
    <dgm:cxn modelId="{041F92BC-4BC7-4F1C-9E22-5BB61636AD3A}" type="presOf" srcId="{CA127E10-FEDF-45BF-BB2F-E75BD819D2D2}" destId="{FDAD415C-67B6-4B6E-B223-C77169821490}" srcOrd="0" destOrd="0" presId="urn:microsoft.com/office/officeart/2008/layout/LinedList"/>
    <dgm:cxn modelId="{2056D7D7-4915-4274-8500-EE49773015BA}" srcId="{59485279-0D80-4E34-AFE9-88D2CFE3A532}" destId="{E62E2E85-3DF0-4829-8F16-2AECFE0F4332}" srcOrd="2" destOrd="0" parTransId="{571198F6-4541-4E00-8DCF-D710AFD6B2BB}" sibTransId="{63D38603-24CA-4D0D-B1B6-96317CBEAE9A}"/>
    <dgm:cxn modelId="{80F355FA-4F84-4100-B1F3-DFCAFF8F11D5}" type="presOf" srcId="{59485279-0D80-4E34-AFE9-88D2CFE3A532}" destId="{A5914F07-2A00-4B8B-965A-17D0069CF959}" srcOrd="0" destOrd="0" presId="urn:microsoft.com/office/officeart/2008/layout/LinedList"/>
    <dgm:cxn modelId="{3E657EFC-143F-4A45-ABD8-459F0FE58624}" srcId="{59485279-0D80-4E34-AFE9-88D2CFE3A532}" destId="{9FEC35A8-C0D7-4ECD-BC40-300218007AB4}" srcOrd="4" destOrd="0" parTransId="{3F384911-65D8-4C6D-98E1-23C0377E5401}" sibTransId="{9D60AFF5-90BC-4FC2-A6B0-511CB96ED1F7}"/>
    <dgm:cxn modelId="{F4C1EF10-E279-4423-AFAD-3F3D5D03D3D4}" type="presParOf" srcId="{A5914F07-2A00-4B8B-965A-17D0069CF959}" destId="{B718235B-CE5F-4CB0-AF52-0641A815BF06}" srcOrd="0" destOrd="0" presId="urn:microsoft.com/office/officeart/2008/layout/LinedList"/>
    <dgm:cxn modelId="{0E181D48-2D9A-45C1-A956-BD665875228B}" type="presParOf" srcId="{A5914F07-2A00-4B8B-965A-17D0069CF959}" destId="{581C7E89-A6D6-4EDE-B273-FCCDDEC53736}" srcOrd="1" destOrd="0" presId="urn:microsoft.com/office/officeart/2008/layout/LinedList"/>
    <dgm:cxn modelId="{4D0272B2-94D7-4E4E-9611-7A6B320D0C7F}" type="presParOf" srcId="{581C7E89-A6D6-4EDE-B273-FCCDDEC53736}" destId="{7C8568EC-2183-4357-B002-CB5A9BC9D296}" srcOrd="0" destOrd="0" presId="urn:microsoft.com/office/officeart/2008/layout/LinedList"/>
    <dgm:cxn modelId="{B66B21B7-3CEE-4810-B1D4-4712F95AE82C}" type="presParOf" srcId="{581C7E89-A6D6-4EDE-B273-FCCDDEC53736}" destId="{CEAD26E4-7186-4DB7-842A-F875FC645157}" srcOrd="1" destOrd="0" presId="urn:microsoft.com/office/officeart/2008/layout/LinedList"/>
    <dgm:cxn modelId="{EF7FD5A3-7F10-4573-A196-3D8F037710CA}" type="presParOf" srcId="{A5914F07-2A00-4B8B-965A-17D0069CF959}" destId="{B98C33B2-274D-4DCF-8506-72AAC462605C}" srcOrd="2" destOrd="0" presId="urn:microsoft.com/office/officeart/2008/layout/LinedList"/>
    <dgm:cxn modelId="{D7D5D036-1D58-4EF7-845F-44F7C8CDC555}" type="presParOf" srcId="{A5914F07-2A00-4B8B-965A-17D0069CF959}" destId="{02DFB1BA-DBE3-47E5-AB13-EC4936E8E06B}" srcOrd="3" destOrd="0" presId="urn:microsoft.com/office/officeart/2008/layout/LinedList"/>
    <dgm:cxn modelId="{60AB7732-A194-4E6B-B993-6DD0ECB3AB67}" type="presParOf" srcId="{02DFB1BA-DBE3-47E5-AB13-EC4936E8E06B}" destId="{9632CC94-69E5-499D-BDAC-13168BD68600}" srcOrd="0" destOrd="0" presId="urn:microsoft.com/office/officeart/2008/layout/LinedList"/>
    <dgm:cxn modelId="{DB4E6B56-213A-4756-B96E-128331932A8E}" type="presParOf" srcId="{02DFB1BA-DBE3-47E5-AB13-EC4936E8E06B}" destId="{352162E8-189F-44D0-B9A0-58A8F7FE57D4}" srcOrd="1" destOrd="0" presId="urn:microsoft.com/office/officeart/2008/layout/LinedList"/>
    <dgm:cxn modelId="{1CCF34F9-037A-48AF-96C2-6A1349E92FA3}" type="presParOf" srcId="{A5914F07-2A00-4B8B-965A-17D0069CF959}" destId="{165E77E5-AFCB-440A-A67D-247C7890DBA3}" srcOrd="4" destOrd="0" presId="urn:microsoft.com/office/officeart/2008/layout/LinedList"/>
    <dgm:cxn modelId="{A2F333FD-D79B-4248-AE90-75632EB3591E}" type="presParOf" srcId="{A5914F07-2A00-4B8B-965A-17D0069CF959}" destId="{7CA82DFA-45A7-479F-9A29-421C6A0B1375}" srcOrd="5" destOrd="0" presId="urn:microsoft.com/office/officeart/2008/layout/LinedList"/>
    <dgm:cxn modelId="{32A69CFF-FDAE-458A-BDA8-509ED7F1EB0C}" type="presParOf" srcId="{7CA82DFA-45A7-479F-9A29-421C6A0B1375}" destId="{A8EF76F1-B65C-45C3-8B95-5F32FF22E016}" srcOrd="0" destOrd="0" presId="urn:microsoft.com/office/officeart/2008/layout/LinedList"/>
    <dgm:cxn modelId="{E3A96F66-E2CA-48DB-9450-01F47589C287}" type="presParOf" srcId="{7CA82DFA-45A7-479F-9A29-421C6A0B1375}" destId="{DBF2CE74-0557-406B-A2A4-350F2EC08E8E}" srcOrd="1" destOrd="0" presId="urn:microsoft.com/office/officeart/2008/layout/LinedList"/>
    <dgm:cxn modelId="{56A60498-44F2-4C79-889A-AC5D84EA859C}" type="presParOf" srcId="{A5914F07-2A00-4B8B-965A-17D0069CF959}" destId="{DB96DFF8-CE83-4B18-B3B1-B911B664800A}" srcOrd="6" destOrd="0" presId="urn:microsoft.com/office/officeart/2008/layout/LinedList"/>
    <dgm:cxn modelId="{7BA7A225-B3CB-45A2-80B2-B87419F72810}" type="presParOf" srcId="{A5914F07-2A00-4B8B-965A-17D0069CF959}" destId="{C7DBAA8D-68DA-4C11-8DB1-3B933CD7E6B8}" srcOrd="7" destOrd="0" presId="urn:microsoft.com/office/officeart/2008/layout/LinedList"/>
    <dgm:cxn modelId="{B448E78D-C919-46FB-9881-BC2468C65534}" type="presParOf" srcId="{C7DBAA8D-68DA-4C11-8DB1-3B933CD7E6B8}" destId="{77952BDC-E950-45F7-BCAF-5C23F9A9A496}" srcOrd="0" destOrd="0" presId="urn:microsoft.com/office/officeart/2008/layout/LinedList"/>
    <dgm:cxn modelId="{C0BCF1F5-06C7-4639-9616-5112622D7D8D}" type="presParOf" srcId="{C7DBAA8D-68DA-4C11-8DB1-3B933CD7E6B8}" destId="{8CF91C5D-4DC7-49AD-97E9-2D5AEBFDA99D}" srcOrd="1" destOrd="0" presId="urn:microsoft.com/office/officeart/2008/layout/LinedList"/>
    <dgm:cxn modelId="{10E817F2-FD58-43C7-9111-398EBE78C1DF}" type="presParOf" srcId="{A5914F07-2A00-4B8B-965A-17D0069CF959}" destId="{DC592933-5B69-4489-9D17-1D807D003031}" srcOrd="8" destOrd="0" presId="urn:microsoft.com/office/officeart/2008/layout/LinedList"/>
    <dgm:cxn modelId="{0CCB7B8E-1448-4A5F-ADE5-FDA2FE5577A1}" type="presParOf" srcId="{A5914F07-2A00-4B8B-965A-17D0069CF959}" destId="{0823EB86-E7DB-4925-AB34-5CACF8B20002}" srcOrd="9" destOrd="0" presId="urn:microsoft.com/office/officeart/2008/layout/LinedList"/>
    <dgm:cxn modelId="{4B728785-1D65-4307-A908-5455535626D8}" type="presParOf" srcId="{0823EB86-E7DB-4925-AB34-5CACF8B20002}" destId="{90F6A504-CFF6-44B9-A1C8-F435A120CDFA}" srcOrd="0" destOrd="0" presId="urn:microsoft.com/office/officeart/2008/layout/LinedList"/>
    <dgm:cxn modelId="{70B1804C-A6E0-4407-8311-079315E7B789}" type="presParOf" srcId="{0823EB86-E7DB-4925-AB34-5CACF8B20002}" destId="{130AA386-D6B0-45E4-907C-C8F55AFDB713}" srcOrd="1" destOrd="0" presId="urn:microsoft.com/office/officeart/2008/layout/LinedList"/>
    <dgm:cxn modelId="{56406857-9CF5-438D-A076-D062E0336D94}" type="presParOf" srcId="{A5914F07-2A00-4B8B-965A-17D0069CF959}" destId="{FDDFB6E6-3222-4194-BC35-2BC8E35D356E}" srcOrd="10" destOrd="0" presId="urn:microsoft.com/office/officeart/2008/layout/LinedList"/>
    <dgm:cxn modelId="{0159A9BE-DE1B-487C-B2AD-667B0BEE49E9}" type="presParOf" srcId="{A5914F07-2A00-4B8B-965A-17D0069CF959}" destId="{693DD7F7-D4F5-42E1-B853-EB60CEB56446}" srcOrd="11" destOrd="0" presId="urn:microsoft.com/office/officeart/2008/layout/LinedList"/>
    <dgm:cxn modelId="{2020E1EE-1990-4658-B3C0-4C2E01CE85B1}" type="presParOf" srcId="{693DD7F7-D4F5-42E1-B853-EB60CEB56446}" destId="{36058954-19F1-4186-AF18-3467E2700419}" srcOrd="0" destOrd="0" presId="urn:microsoft.com/office/officeart/2008/layout/LinedList"/>
    <dgm:cxn modelId="{52DBCE60-FA26-4841-91AD-3F3739CFBBBC}" type="presParOf" srcId="{693DD7F7-D4F5-42E1-B853-EB60CEB56446}" destId="{DE1FE372-DD05-46E8-93A7-D5B8F73BC867}" srcOrd="1" destOrd="0" presId="urn:microsoft.com/office/officeart/2008/layout/LinedList"/>
    <dgm:cxn modelId="{001585EC-A3B3-440B-9765-582062F7B957}" type="presParOf" srcId="{A5914F07-2A00-4B8B-965A-17D0069CF959}" destId="{ED45D892-3542-4099-A39C-5701271071D2}" srcOrd="12" destOrd="0" presId="urn:microsoft.com/office/officeart/2008/layout/LinedList"/>
    <dgm:cxn modelId="{CCB434FB-0884-415F-A6ED-3BAF1BF95CB7}" type="presParOf" srcId="{A5914F07-2A00-4B8B-965A-17D0069CF959}" destId="{9D78E799-FAC3-4566-8231-870800E3ECB9}" srcOrd="13" destOrd="0" presId="urn:microsoft.com/office/officeart/2008/layout/LinedList"/>
    <dgm:cxn modelId="{41D38E0A-2976-4E4A-9C62-1DBDA20270EE}" type="presParOf" srcId="{9D78E799-FAC3-4566-8231-870800E3ECB9}" destId="{E37C4992-93F4-48BA-A5BB-7E6FB5F34178}" srcOrd="0" destOrd="0" presId="urn:microsoft.com/office/officeart/2008/layout/LinedList"/>
    <dgm:cxn modelId="{A145BB02-D00C-4D1E-B4F4-FEF3FDEF7726}" type="presParOf" srcId="{9D78E799-FAC3-4566-8231-870800E3ECB9}" destId="{94D48854-3591-4E41-9A7C-784CCDF386BE}" srcOrd="1" destOrd="0" presId="urn:microsoft.com/office/officeart/2008/layout/LinedList"/>
    <dgm:cxn modelId="{A428D1F3-521C-4261-9C74-F0BF1014456B}" type="presParOf" srcId="{A5914F07-2A00-4B8B-965A-17D0069CF959}" destId="{4F9535DE-67C2-4BAD-A59C-9412950873F9}" srcOrd="14" destOrd="0" presId="urn:microsoft.com/office/officeart/2008/layout/LinedList"/>
    <dgm:cxn modelId="{199C1BCC-B4B6-40B9-BD16-6E928D9A69F3}" type="presParOf" srcId="{A5914F07-2A00-4B8B-965A-17D0069CF959}" destId="{A588F0D9-53E8-4BA0-B8C3-36988E5F59EC}" srcOrd="15" destOrd="0" presId="urn:microsoft.com/office/officeart/2008/layout/LinedList"/>
    <dgm:cxn modelId="{2AAC556C-3D2C-4AB7-A2B7-11E3A803DC5D}" type="presParOf" srcId="{A588F0D9-53E8-4BA0-B8C3-36988E5F59EC}" destId="{1D3A0071-F3B4-400A-9172-4B7BFAAE3518}" srcOrd="0" destOrd="0" presId="urn:microsoft.com/office/officeart/2008/layout/LinedList"/>
    <dgm:cxn modelId="{B78352B5-E6FE-4712-9558-C26255E9EA74}" type="presParOf" srcId="{A588F0D9-53E8-4BA0-B8C3-36988E5F59EC}" destId="{FDB4F10C-5D95-449C-8B72-82C666A47690}" srcOrd="1" destOrd="0" presId="urn:microsoft.com/office/officeart/2008/layout/LinedList"/>
    <dgm:cxn modelId="{022E6F37-096D-4262-993B-D117452A705E}" type="presParOf" srcId="{A5914F07-2A00-4B8B-965A-17D0069CF959}" destId="{20406AE8-0225-4C4E-846F-4497678D72DD}" srcOrd="16" destOrd="0" presId="urn:microsoft.com/office/officeart/2008/layout/LinedList"/>
    <dgm:cxn modelId="{B8B7BDC9-6304-47D4-B997-DAB6417A1722}" type="presParOf" srcId="{A5914F07-2A00-4B8B-965A-17D0069CF959}" destId="{391DE1E7-039C-461A-9DE3-0822F0437AA6}" srcOrd="17" destOrd="0" presId="urn:microsoft.com/office/officeart/2008/layout/LinedList"/>
    <dgm:cxn modelId="{A6E43010-703A-49FB-8AB7-801DF23B0AFC}" type="presParOf" srcId="{391DE1E7-039C-461A-9DE3-0822F0437AA6}" destId="{0104E27B-14CB-4EA3-8E79-273729C58415}" srcOrd="0" destOrd="0" presId="urn:microsoft.com/office/officeart/2008/layout/LinedList"/>
    <dgm:cxn modelId="{1E3D90B4-241F-4550-BB98-5D8A0FAEE34D}" type="presParOf" srcId="{391DE1E7-039C-461A-9DE3-0822F0437AA6}" destId="{508E263C-9CC0-436B-9D61-A959E067DB2F}" srcOrd="1" destOrd="0" presId="urn:microsoft.com/office/officeart/2008/layout/LinedList"/>
    <dgm:cxn modelId="{E0925334-A69A-441C-99C3-5CDA11E0A115}" type="presParOf" srcId="{A5914F07-2A00-4B8B-965A-17D0069CF959}" destId="{7FFE3910-CDAD-42FC-B2DB-BFF4E2DC476A}" srcOrd="18" destOrd="0" presId="urn:microsoft.com/office/officeart/2008/layout/LinedList"/>
    <dgm:cxn modelId="{3DC24FA6-F021-4F7B-8477-00D6669E7ADC}" type="presParOf" srcId="{A5914F07-2A00-4B8B-965A-17D0069CF959}" destId="{9A89D7DC-DC1E-44DD-88C5-25EA460783F2}" srcOrd="19" destOrd="0" presId="urn:microsoft.com/office/officeart/2008/layout/LinedList"/>
    <dgm:cxn modelId="{6E79BC94-6791-4A17-8F19-E53B0EAEC99C}" type="presParOf" srcId="{9A89D7DC-DC1E-44DD-88C5-25EA460783F2}" destId="{FDAD415C-67B6-4B6E-B223-C77169821490}" srcOrd="0" destOrd="0" presId="urn:microsoft.com/office/officeart/2008/layout/LinedList"/>
    <dgm:cxn modelId="{5018E124-ACF7-4059-9D27-6438EFFED5E6}" type="presParOf" srcId="{9A89D7DC-DC1E-44DD-88C5-25EA460783F2}" destId="{2AD6E088-89A8-49D9-90E2-E8565B33D4B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1C59AFD-7A75-46AE-8623-794FC38B4C8A}" type="doc">
      <dgm:prSet loTypeId="urn:microsoft.com/office/officeart/2008/layout/LinedList" loCatId="list" qsTypeId="urn:microsoft.com/office/officeart/2005/8/quickstyle/simple1" qsCatId="simple" csTypeId="urn:microsoft.com/office/officeart/2005/8/colors/accent4_2" csCatId="accent4" phldr="1"/>
      <dgm:spPr/>
      <dgm:t>
        <a:bodyPr/>
        <a:lstStyle/>
        <a:p>
          <a:endParaRPr lang="en-US"/>
        </a:p>
      </dgm:t>
    </dgm:pt>
    <dgm:pt modelId="{BC442EBB-AD1E-401A-AC9B-A14DE84F778F}">
      <dgm:prSet custT="1"/>
      <dgm:spPr/>
      <dgm:t>
        <a:bodyPr/>
        <a:lstStyle/>
        <a:p>
          <a:r>
            <a:rPr lang="en-US" sz="3200" b="1" dirty="0"/>
            <a:t>Capital Market Conditions</a:t>
          </a:r>
        </a:p>
      </dgm:t>
    </dgm:pt>
    <dgm:pt modelId="{59190BE9-261D-43EE-86FD-D17BC55D6D42}" type="parTrans" cxnId="{E42D33B8-1898-4CF5-A1CC-44F03F374D03}">
      <dgm:prSet/>
      <dgm:spPr/>
      <dgm:t>
        <a:bodyPr/>
        <a:lstStyle/>
        <a:p>
          <a:endParaRPr lang="en-US"/>
        </a:p>
      </dgm:t>
    </dgm:pt>
    <dgm:pt modelId="{3E65EC68-B7C8-4008-BC08-AFF8EAC27EB9}" type="sibTrans" cxnId="{E42D33B8-1898-4CF5-A1CC-44F03F374D03}">
      <dgm:prSet/>
      <dgm:spPr/>
      <dgm:t>
        <a:bodyPr/>
        <a:lstStyle/>
        <a:p>
          <a:endParaRPr lang="en-US"/>
        </a:p>
      </dgm:t>
    </dgm:pt>
    <dgm:pt modelId="{571B6852-851F-411E-A463-F6D6478CF4F3}">
      <dgm:prSet custT="1"/>
      <dgm:spPr/>
      <dgm:t>
        <a:bodyPr/>
        <a:lstStyle/>
        <a:p>
          <a:r>
            <a:rPr lang="en-US" sz="3200" b="1" dirty="0"/>
            <a:t>Nature of Investors</a:t>
          </a:r>
        </a:p>
      </dgm:t>
    </dgm:pt>
    <dgm:pt modelId="{F1270B57-0723-4A6E-B0B0-0492F37CBFB3}" type="parTrans" cxnId="{97F23A09-4312-40CA-A592-2281C1C8A715}">
      <dgm:prSet/>
      <dgm:spPr/>
      <dgm:t>
        <a:bodyPr/>
        <a:lstStyle/>
        <a:p>
          <a:endParaRPr lang="en-US"/>
        </a:p>
      </dgm:t>
    </dgm:pt>
    <dgm:pt modelId="{C0CFD15F-81E1-445A-8541-3C7A1C9F74EB}" type="sibTrans" cxnId="{97F23A09-4312-40CA-A592-2281C1C8A715}">
      <dgm:prSet/>
      <dgm:spPr/>
      <dgm:t>
        <a:bodyPr/>
        <a:lstStyle/>
        <a:p>
          <a:endParaRPr lang="en-US"/>
        </a:p>
      </dgm:t>
    </dgm:pt>
    <dgm:pt modelId="{C69AEEE0-588B-4F21-9AFE-7616511A3DA9}">
      <dgm:prSet custT="1"/>
      <dgm:spPr/>
      <dgm:t>
        <a:bodyPr/>
        <a:lstStyle/>
        <a:p>
          <a:r>
            <a:rPr lang="en-US" sz="3200" b="1" dirty="0"/>
            <a:t>Statutory Requirements</a:t>
          </a:r>
        </a:p>
      </dgm:t>
    </dgm:pt>
    <dgm:pt modelId="{199EB0E2-BF02-4949-B323-883846F88E96}" type="parTrans" cxnId="{D523D022-8B8E-4CCC-9A28-6C017F88B1A6}">
      <dgm:prSet/>
      <dgm:spPr/>
      <dgm:t>
        <a:bodyPr/>
        <a:lstStyle/>
        <a:p>
          <a:endParaRPr lang="en-US"/>
        </a:p>
      </dgm:t>
    </dgm:pt>
    <dgm:pt modelId="{150E02AE-4FA8-46E5-AC1F-7E40136522F6}" type="sibTrans" cxnId="{D523D022-8B8E-4CCC-9A28-6C017F88B1A6}">
      <dgm:prSet/>
      <dgm:spPr/>
      <dgm:t>
        <a:bodyPr/>
        <a:lstStyle/>
        <a:p>
          <a:endParaRPr lang="en-US"/>
        </a:p>
      </dgm:t>
    </dgm:pt>
    <dgm:pt modelId="{C2D10239-19AF-445B-B26F-9DDE891814C5}">
      <dgm:prSet custT="1"/>
      <dgm:spPr/>
      <dgm:t>
        <a:bodyPr/>
        <a:lstStyle/>
        <a:p>
          <a:r>
            <a:rPr lang="en-US" sz="3200" b="1" dirty="0"/>
            <a:t>Taxation Policy</a:t>
          </a:r>
        </a:p>
      </dgm:t>
    </dgm:pt>
    <dgm:pt modelId="{497CC6A1-4413-4878-BAA5-EFFBB0907591}" type="parTrans" cxnId="{4593CF84-7BE4-4DC4-8178-8CC6AAF53A1F}">
      <dgm:prSet/>
      <dgm:spPr/>
      <dgm:t>
        <a:bodyPr/>
        <a:lstStyle/>
        <a:p>
          <a:endParaRPr lang="en-US"/>
        </a:p>
      </dgm:t>
    </dgm:pt>
    <dgm:pt modelId="{C95B919E-EF5A-474E-B057-46FFB356CFB6}" type="sibTrans" cxnId="{4593CF84-7BE4-4DC4-8178-8CC6AAF53A1F}">
      <dgm:prSet/>
      <dgm:spPr/>
      <dgm:t>
        <a:bodyPr/>
        <a:lstStyle/>
        <a:p>
          <a:endParaRPr lang="en-US"/>
        </a:p>
      </dgm:t>
    </dgm:pt>
    <dgm:pt modelId="{B4A37C67-8821-429A-94B8-347D8B1B7801}">
      <dgm:prSet custT="1"/>
      <dgm:spPr/>
      <dgm:t>
        <a:bodyPr/>
        <a:lstStyle/>
        <a:p>
          <a:r>
            <a:rPr lang="en-US" sz="3200" b="1" dirty="0"/>
            <a:t>Policy of Financial Institutions</a:t>
          </a:r>
        </a:p>
      </dgm:t>
    </dgm:pt>
    <dgm:pt modelId="{8EE20A9F-26F6-4867-8644-44A916025593}" type="parTrans" cxnId="{35F1CF18-87D2-49F2-85AB-D46269A49C80}">
      <dgm:prSet/>
      <dgm:spPr/>
      <dgm:t>
        <a:bodyPr/>
        <a:lstStyle/>
        <a:p>
          <a:endParaRPr lang="en-US"/>
        </a:p>
      </dgm:t>
    </dgm:pt>
    <dgm:pt modelId="{252933C8-32F3-4E1C-BB7D-24E244067FB3}" type="sibTrans" cxnId="{35F1CF18-87D2-49F2-85AB-D46269A49C80}">
      <dgm:prSet/>
      <dgm:spPr/>
      <dgm:t>
        <a:bodyPr/>
        <a:lstStyle/>
        <a:p>
          <a:endParaRPr lang="en-US"/>
        </a:p>
      </dgm:t>
    </dgm:pt>
    <dgm:pt modelId="{B2145DFE-28EB-46E9-903C-FA13B9016F0B}">
      <dgm:prSet/>
      <dgm:spPr/>
      <dgm:t>
        <a:bodyPr/>
        <a:lstStyle/>
        <a:p>
          <a:r>
            <a:rPr lang="en-US" b="1" dirty="0"/>
            <a:t>Cost of Financing</a:t>
          </a:r>
        </a:p>
      </dgm:t>
    </dgm:pt>
    <dgm:pt modelId="{661A8DE1-AACE-4F39-A6AD-4DC8B81D63DC}" type="parTrans" cxnId="{D2071561-A160-4D1B-8A98-F2FB64577BE0}">
      <dgm:prSet/>
      <dgm:spPr/>
      <dgm:t>
        <a:bodyPr/>
        <a:lstStyle/>
        <a:p>
          <a:endParaRPr lang="en-US"/>
        </a:p>
      </dgm:t>
    </dgm:pt>
    <dgm:pt modelId="{6398E58E-2877-4546-9241-E3631FAA4A6B}" type="sibTrans" cxnId="{D2071561-A160-4D1B-8A98-F2FB64577BE0}">
      <dgm:prSet/>
      <dgm:spPr/>
      <dgm:t>
        <a:bodyPr/>
        <a:lstStyle/>
        <a:p>
          <a:endParaRPr lang="en-US"/>
        </a:p>
      </dgm:t>
    </dgm:pt>
    <dgm:pt modelId="{AE957FA8-081C-4F22-B01C-ACDADA380113}">
      <dgm:prSet/>
      <dgm:spPr/>
      <dgm:t>
        <a:bodyPr/>
        <a:lstStyle/>
        <a:p>
          <a:r>
            <a:rPr lang="en-US" b="1" dirty="0"/>
            <a:t>Seasonal Variations</a:t>
          </a:r>
        </a:p>
      </dgm:t>
    </dgm:pt>
    <dgm:pt modelId="{C4DAFDFE-CE43-4C6B-AC58-1F85C850195D}" type="parTrans" cxnId="{E3B89192-C5B1-48E6-9891-D36710995F47}">
      <dgm:prSet/>
      <dgm:spPr/>
      <dgm:t>
        <a:bodyPr/>
        <a:lstStyle/>
        <a:p>
          <a:endParaRPr lang="en-US"/>
        </a:p>
      </dgm:t>
    </dgm:pt>
    <dgm:pt modelId="{F8A99F47-C198-48BA-BF37-1260E4F3E3E1}" type="sibTrans" cxnId="{E3B89192-C5B1-48E6-9891-D36710995F47}">
      <dgm:prSet/>
      <dgm:spPr/>
      <dgm:t>
        <a:bodyPr/>
        <a:lstStyle/>
        <a:p>
          <a:endParaRPr lang="en-US"/>
        </a:p>
      </dgm:t>
    </dgm:pt>
    <dgm:pt modelId="{3BA7AF7F-8A12-414D-B808-77E49DD4A40E}">
      <dgm:prSet/>
      <dgm:spPr/>
      <dgm:t>
        <a:bodyPr/>
        <a:lstStyle/>
        <a:p>
          <a:r>
            <a:rPr lang="en-US" b="1" dirty="0"/>
            <a:t>Economic Fluctuations</a:t>
          </a:r>
        </a:p>
      </dgm:t>
    </dgm:pt>
    <dgm:pt modelId="{943C6E59-3F84-47E0-9780-DD707E086C52}" type="parTrans" cxnId="{7503A460-BE3F-4B53-BD6C-35052FDA8101}">
      <dgm:prSet/>
      <dgm:spPr/>
      <dgm:t>
        <a:bodyPr/>
        <a:lstStyle/>
        <a:p>
          <a:endParaRPr lang="en-US"/>
        </a:p>
      </dgm:t>
    </dgm:pt>
    <dgm:pt modelId="{CBF9D98C-96D3-4401-8244-6A88AB8E1BB8}" type="sibTrans" cxnId="{7503A460-BE3F-4B53-BD6C-35052FDA8101}">
      <dgm:prSet/>
      <dgm:spPr/>
      <dgm:t>
        <a:bodyPr/>
        <a:lstStyle/>
        <a:p>
          <a:endParaRPr lang="en-US"/>
        </a:p>
      </dgm:t>
    </dgm:pt>
    <dgm:pt modelId="{4CF98E8F-0748-4C03-8FCE-A8941964B71E}">
      <dgm:prSet/>
      <dgm:spPr/>
      <dgm:t>
        <a:bodyPr/>
        <a:lstStyle/>
        <a:p>
          <a:r>
            <a:rPr lang="en-US" b="1" dirty="0"/>
            <a:t>Nature of Competition</a:t>
          </a:r>
        </a:p>
      </dgm:t>
    </dgm:pt>
    <dgm:pt modelId="{BB064749-FD1C-4D86-8B74-F27532AD7DEF}" type="parTrans" cxnId="{F78AC00A-A5E7-4F3A-9D66-67F5549FC3FE}">
      <dgm:prSet/>
      <dgm:spPr/>
      <dgm:t>
        <a:bodyPr/>
        <a:lstStyle/>
        <a:p>
          <a:endParaRPr lang="en-US"/>
        </a:p>
      </dgm:t>
    </dgm:pt>
    <dgm:pt modelId="{AC3783D8-ACE3-4DC7-9772-82A16073A535}" type="sibTrans" cxnId="{F78AC00A-A5E7-4F3A-9D66-67F5549FC3FE}">
      <dgm:prSet/>
      <dgm:spPr/>
      <dgm:t>
        <a:bodyPr/>
        <a:lstStyle/>
        <a:p>
          <a:endParaRPr lang="en-US"/>
        </a:p>
      </dgm:t>
    </dgm:pt>
    <dgm:pt modelId="{F70AD106-4F92-4A86-9E9D-7877C35F1954}" type="pres">
      <dgm:prSet presAssocID="{41C59AFD-7A75-46AE-8623-794FC38B4C8A}" presName="vert0" presStyleCnt="0">
        <dgm:presLayoutVars>
          <dgm:dir/>
          <dgm:animOne val="branch"/>
          <dgm:animLvl val="lvl"/>
        </dgm:presLayoutVars>
      </dgm:prSet>
      <dgm:spPr/>
    </dgm:pt>
    <dgm:pt modelId="{823CB3B1-01F4-47FA-80E7-AD8973332353}" type="pres">
      <dgm:prSet presAssocID="{BC442EBB-AD1E-401A-AC9B-A14DE84F778F}" presName="thickLine" presStyleLbl="alignNode1" presStyleIdx="0" presStyleCnt="9"/>
      <dgm:spPr/>
    </dgm:pt>
    <dgm:pt modelId="{3C0DBDB0-27B3-4BC1-8336-36335D7BA78B}" type="pres">
      <dgm:prSet presAssocID="{BC442EBB-AD1E-401A-AC9B-A14DE84F778F}" presName="horz1" presStyleCnt="0"/>
      <dgm:spPr/>
    </dgm:pt>
    <dgm:pt modelId="{C2E5B65B-E73A-4EE3-9FC6-61AE3CBDBE74}" type="pres">
      <dgm:prSet presAssocID="{BC442EBB-AD1E-401A-AC9B-A14DE84F778F}" presName="tx1" presStyleLbl="revTx" presStyleIdx="0" presStyleCnt="9"/>
      <dgm:spPr/>
    </dgm:pt>
    <dgm:pt modelId="{15C45179-B255-4DAF-817B-C1D058E9A863}" type="pres">
      <dgm:prSet presAssocID="{BC442EBB-AD1E-401A-AC9B-A14DE84F778F}" presName="vert1" presStyleCnt="0"/>
      <dgm:spPr/>
    </dgm:pt>
    <dgm:pt modelId="{408FBF3D-DB20-4930-9E90-0A63439EE10F}" type="pres">
      <dgm:prSet presAssocID="{571B6852-851F-411E-A463-F6D6478CF4F3}" presName="thickLine" presStyleLbl="alignNode1" presStyleIdx="1" presStyleCnt="9"/>
      <dgm:spPr/>
    </dgm:pt>
    <dgm:pt modelId="{23371EEA-190A-4CBF-BB96-A4865CCD3310}" type="pres">
      <dgm:prSet presAssocID="{571B6852-851F-411E-A463-F6D6478CF4F3}" presName="horz1" presStyleCnt="0"/>
      <dgm:spPr/>
    </dgm:pt>
    <dgm:pt modelId="{AE368227-B185-4CC8-BA6A-9BF40D93F778}" type="pres">
      <dgm:prSet presAssocID="{571B6852-851F-411E-A463-F6D6478CF4F3}" presName="tx1" presStyleLbl="revTx" presStyleIdx="1" presStyleCnt="9"/>
      <dgm:spPr/>
    </dgm:pt>
    <dgm:pt modelId="{F6667F04-84FF-4E07-9672-20CBE6F33875}" type="pres">
      <dgm:prSet presAssocID="{571B6852-851F-411E-A463-F6D6478CF4F3}" presName="vert1" presStyleCnt="0"/>
      <dgm:spPr/>
    </dgm:pt>
    <dgm:pt modelId="{CBDC9FBD-490F-48BE-8A70-3A99552B7342}" type="pres">
      <dgm:prSet presAssocID="{C69AEEE0-588B-4F21-9AFE-7616511A3DA9}" presName="thickLine" presStyleLbl="alignNode1" presStyleIdx="2" presStyleCnt="9"/>
      <dgm:spPr/>
    </dgm:pt>
    <dgm:pt modelId="{CFADF8E4-BB43-4BB7-A9C5-6A5D15D141D9}" type="pres">
      <dgm:prSet presAssocID="{C69AEEE0-588B-4F21-9AFE-7616511A3DA9}" presName="horz1" presStyleCnt="0"/>
      <dgm:spPr/>
    </dgm:pt>
    <dgm:pt modelId="{BDA4B218-E6D1-4FE4-8231-A7DC1EE7C493}" type="pres">
      <dgm:prSet presAssocID="{C69AEEE0-588B-4F21-9AFE-7616511A3DA9}" presName="tx1" presStyleLbl="revTx" presStyleIdx="2" presStyleCnt="9"/>
      <dgm:spPr/>
    </dgm:pt>
    <dgm:pt modelId="{781C47B1-496E-43F7-9720-0A9E3C7FC00E}" type="pres">
      <dgm:prSet presAssocID="{C69AEEE0-588B-4F21-9AFE-7616511A3DA9}" presName="vert1" presStyleCnt="0"/>
      <dgm:spPr/>
    </dgm:pt>
    <dgm:pt modelId="{05650A77-732E-49F9-A217-C0E0AC2B374D}" type="pres">
      <dgm:prSet presAssocID="{C2D10239-19AF-445B-B26F-9DDE891814C5}" presName="thickLine" presStyleLbl="alignNode1" presStyleIdx="3" presStyleCnt="9"/>
      <dgm:spPr/>
    </dgm:pt>
    <dgm:pt modelId="{0D9C2250-A34C-4817-818D-66887CD4BC7D}" type="pres">
      <dgm:prSet presAssocID="{C2D10239-19AF-445B-B26F-9DDE891814C5}" presName="horz1" presStyleCnt="0"/>
      <dgm:spPr/>
    </dgm:pt>
    <dgm:pt modelId="{3DA57992-939D-446A-AEF2-4F4A3421DC2D}" type="pres">
      <dgm:prSet presAssocID="{C2D10239-19AF-445B-B26F-9DDE891814C5}" presName="tx1" presStyleLbl="revTx" presStyleIdx="3" presStyleCnt="9"/>
      <dgm:spPr/>
    </dgm:pt>
    <dgm:pt modelId="{BE8BB7FE-F921-48F0-8145-12497A0D06C6}" type="pres">
      <dgm:prSet presAssocID="{C2D10239-19AF-445B-B26F-9DDE891814C5}" presName="vert1" presStyleCnt="0"/>
      <dgm:spPr/>
    </dgm:pt>
    <dgm:pt modelId="{6AD1DA59-6E81-46A3-A0FE-61B02F8B328D}" type="pres">
      <dgm:prSet presAssocID="{B4A37C67-8821-429A-94B8-347D8B1B7801}" presName="thickLine" presStyleLbl="alignNode1" presStyleIdx="4" presStyleCnt="9"/>
      <dgm:spPr/>
    </dgm:pt>
    <dgm:pt modelId="{706E7E06-EC6C-4903-B584-3909F5A7BAF8}" type="pres">
      <dgm:prSet presAssocID="{B4A37C67-8821-429A-94B8-347D8B1B7801}" presName="horz1" presStyleCnt="0"/>
      <dgm:spPr/>
    </dgm:pt>
    <dgm:pt modelId="{E50C3EB4-2686-40EE-B54E-0B43D774B9A8}" type="pres">
      <dgm:prSet presAssocID="{B4A37C67-8821-429A-94B8-347D8B1B7801}" presName="tx1" presStyleLbl="revTx" presStyleIdx="4" presStyleCnt="9"/>
      <dgm:spPr/>
    </dgm:pt>
    <dgm:pt modelId="{E39D689E-D186-497B-BC78-6DE1490C6678}" type="pres">
      <dgm:prSet presAssocID="{B4A37C67-8821-429A-94B8-347D8B1B7801}" presName="vert1" presStyleCnt="0"/>
      <dgm:spPr/>
    </dgm:pt>
    <dgm:pt modelId="{5EA9D480-F2ED-4BFF-A384-B63523FEDA6C}" type="pres">
      <dgm:prSet presAssocID="{B2145DFE-28EB-46E9-903C-FA13B9016F0B}" presName="thickLine" presStyleLbl="alignNode1" presStyleIdx="5" presStyleCnt="9"/>
      <dgm:spPr/>
    </dgm:pt>
    <dgm:pt modelId="{C38C4218-2213-41CA-8E0B-9F71D4C58D49}" type="pres">
      <dgm:prSet presAssocID="{B2145DFE-28EB-46E9-903C-FA13B9016F0B}" presName="horz1" presStyleCnt="0"/>
      <dgm:spPr/>
    </dgm:pt>
    <dgm:pt modelId="{8E9825ED-3602-4661-80EB-51CE4529D88E}" type="pres">
      <dgm:prSet presAssocID="{B2145DFE-28EB-46E9-903C-FA13B9016F0B}" presName="tx1" presStyleLbl="revTx" presStyleIdx="5" presStyleCnt="9"/>
      <dgm:spPr/>
    </dgm:pt>
    <dgm:pt modelId="{F97F19CA-9D2D-4757-9D17-722E692CA6A2}" type="pres">
      <dgm:prSet presAssocID="{B2145DFE-28EB-46E9-903C-FA13B9016F0B}" presName="vert1" presStyleCnt="0"/>
      <dgm:spPr/>
    </dgm:pt>
    <dgm:pt modelId="{6B544678-996C-4A40-AA82-7713D798816D}" type="pres">
      <dgm:prSet presAssocID="{AE957FA8-081C-4F22-B01C-ACDADA380113}" presName="thickLine" presStyleLbl="alignNode1" presStyleIdx="6" presStyleCnt="9"/>
      <dgm:spPr/>
    </dgm:pt>
    <dgm:pt modelId="{C3C03E92-FAD1-4B4B-8F63-6BB6B1FE85FF}" type="pres">
      <dgm:prSet presAssocID="{AE957FA8-081C-4F22-B01C-ACDADA380113}" presName="horz1" presStyleCnt="0"/>
      <dgm:spPr/>
    </dgm:pt>
    <dgm:pt modelId="{93FB517D-0CA3-44C6-BEC4-9EEB080CDEFF}" type="pres">
      <dgm:prSet presAssocID="{AE957FA8-081C-4F22-B01C-ACDADA380113}" presName="tx1" presStyleLbl="revTx" presStyleIdx="6" presStyleCnt="9"/>
      <dgm:spPr/>
    </dgm:pt>
    <dgm:pt modelId="{094BC159-427C-44F8-95BD-A011C2D8FEBD}" type="pres">
      <dgm:prSet presAssocID="{AE957FA8-081C-4F22-B01C-ACDADA380113}" presName="vert1" presStyleCnt="0"/>
      <dgm:spPr/>
    </dgm:pt>
    <dgm:pt modelId="{CB5820AB-46B0-46EC-9142-B85C97454838}" type="pres">
      <dgm:prSet presAssocID="{3BA7AF7F-8A12-414D-B808-77E49DD4A40E}" presName="thickLine" presStyleLbl="alignNode1" presStyleIdx="7" presStyleCnt="9"/>
      <dgm:spPr/>
    </dgm:pt>
    <dgm:pt modelId="{15E5F096-F6FB-4E3F-AA65-E7709587FD1B}" type="pres">
      <dgm:prSet presAssocID="{3BA7AF7F-8A12-414D-B808-77E49DD4A40E}" presName="horz1" presStyleCnt="0"/>
      <dgm:spPr/>
    </dgm:pt>
    <dgm:pt modelId="{769CC262-E74F-47B1-B3A9-A30236EA26B8}" type="pres">
      <dgm:prSet presAssocID="{3BA7AF7F-8A12-414D-B808-77E49DD4A40E}" presName="tx1" presStyleLbl="revTx" presStyleIdx="7" presStyleCnt="9"/>
      <dgm:spPr/>
    </dgm:pt>
    <dgm:pt modelId="{F4BFF9BE-172A-4C7B-A4C1-50163E9D125D}" type="pres">
      <dgm:prSet presAssocID="{3BA7AF7F-8A12-414D-B808-77E49DD4A40E}" presName="vert1" presStyleCnt="0"/>
      <dgm:spPr/>
    </dgm:pt>
    <dgm:pt modelId="{B2FBF3B3-0E43-4965-B84B-0C4805A6FD39}" type="pres">
      <dgm:prSet presAssocID="{4CF98E8F-0748-4C03-8FCE-A8941964B71E}" presName="thickLine" presStyleLbl="alignNode1" presStyleIdx="8" presStyleCnt="9"/>
      <dgm:spPr/>
    </dgm:pt>
    <dgm:pt modelId="{70C9AD89-2060-470A-BED5-D231D8ABB464}" type="pres">
      <dgm:prSet presAssocID="{4CF98E8F-0748-4C03-8FCE-A8941964B71E}" presName="horz1" presStyleCnt="0"/>
      <dgm:spPr/>
    </dgm:pt>
    <dgm:pt modelId="{E20A6B68-BD07-4B5D-A813-BD2FA2DE3B8F}" type="pres">
      <dgm:prSet presAssocID="{4CF98E8F-0748-4C03-8FCE-A8941964B71E}" presName="tx1" presStyleLbl="revTx" presStyleIdx="8" presStyleCnt="9"/>
      <dgm:spPr/>
    </dgm:pt>
    <dgm:pt modelId="{0D9A5B2C-A78E-48AD-86CA-989FAACE0BD1}" type="pres">
      <dgm:prSet presAssocID="{4CF98E8F-0748-4C03-8FCE-A8941964B71E}" presName="vert1" presStyleCnt="0"/>
      <dgm:spPr/>
    </dgm:pt>
  </dgm:ptLst>
  <dgm:cxnLst>
    <dgm:cxn modelId="{97F23A09-4312-40CA-A592-2281C1C8A715}" srcId="{41C59AFD-7A75-46AE-8623-794FC38B4C8A}" destId="{571B6852-851F-411E-A463-F6D6478CF4F3}" srcOrd="1" destOrd="0" parTransId="{F1270B57-0723-4A6E-B0B0-0492F37CBFB3}" sibTransId="{C0CFD15F-81E1-445A-8541-3C7A1C9F74EB}"/>
    <dgm:cxn modelId="{F78AC00A-A5E7-4F3A-9D66-67F5549FC3FE}" srcId="{41C59AFD-7A75-46AE-8623-794FC38B4C8A}" destId="{4CF98E8F-0748-4C03-8FCE-A8941964B71E}" srcOrd="8" destOrd="0" parTransId="{BB064749-FD1C-4D86-8B74-F27532AD7DEF}" sibTransId="{AC3783D8-ACE3-4DC7-9772-82A16073A535}"/>
    <dgm:cxn modelId="{35F1CF18-87D2-49F2-85AB-D46269A49C80}" srcId="{41C59AFD-7A75-46AE-8623-794FC38B4C8A}" destId="{B4A37C67-8821-429A-94B8-347D8B1B7801}" srcOrd="4" destOrd="0" parTransId="{8EE20A9F-26F6-4867-8644-44A916025593}" sibTransId="{252933C8-32F3-4E1C-BB7D-24E244067FB3}"/>
    <dgm:cxn modelId="{D523D022-8B8E-4CCC-9A28-6C017F88B1A6}" srcId="{41C59AFD-7A75-46AE-8623-794FC38B4C8A}" destId="{C69AEEE0-588B-4F21-9AFE-7616511A3DA9}" srcOrd="2" destOrd="0" parTransId="{199EB0E2-BF02-4949-B323-883846F88E96}" sibTransId="{150E02AE-4FA8-46E5-AC1F-7E40136522F6}"/>
    <dgm:cxn modelId="{24B34C31-01BD-4CA5-B49A-590DA493EE6A}" type="presOf" srcId="{571B6852-851F-411E-A463-F6D6478CF4F3}" destId="{AE368227-B185-4CC8-BA6A-9BF40D93F778}" srcOrd="0" destOrd="0" presId="urn:microsoft.com/office/officeart/2008/layout/LinedList"/>
    <dgm:cxn modelId="{A583023A-6588-43D3-9723-3F4C97FC91CA}" type="presOf" srcId="{41C59AFD-7A75-46AE-8623-794FC38B4C8A}" destId="{F70AD106-4F92-4A86-9E9D-7877C35F1954}" srcOrd="0" destOrd="0" presId="urn:microsoft.com/office/officeart/2008/layout/LinedList"/>
    <dgm:cxn modelId="{7503A460-BE3F-4B53-BD6C-35052FDA8101}" srcId="{41C59AFD-7A75-46AE-8623-794FC38B4C8A}" destId="{3BA7AF7F-8A12-414D-B808-77E49DD4A40E}" srcOrd="7" destOrd="0" parTransId="{943C6E59-3F84-47E0-9780-DD707E086C52}" sibTransId="{CBF9D98C-96D3-4401-8244-6A88AB8E1BB8}"/>
    <dgm:cxn modelId="{D2071561-A160-4D1B-8A98-F2FB64577BE0}" srcId="{41C59AFD-7A75-46AE-8623-794FC38B4C8A}" destId="{B2145DFE-28EB-46E9-903C-FA13B9016F0B}" srcOrd="5" destOrd="0" parTransId="{661A8DE1-AACE-4F39-A6AD-4DC8B81D63DC}" sibTransId="{6398E58E-2877-4546-9241-E3631FAA4A6B}"/>
    <dgm:cxn modelId="{FD46B14A-0F78-4D2A-8A0D-973750E6A99C}" type="presOf" srcId="{C69AEEE0-588B-4F21-9AFE-7616511A3DA9}" destId="{BDA4B218-E6D1-4FE4-8231-A7DC1EE7C493}" srcOrd="0" destOrd="0" presId="urn:microsoft.com/office/officeart/2008/layout/LinedList"/>
    <dgm:cxn modelId="{6A2F876B-4A44-4E13-8B80-D4402180C41B}" type="presOf" srcId="{B2145DFE-28EB-46E9-903C-FA13B9016F0B}" destId="{8E9825ED-3602-4661-80EB-51CE4529D88E}" srcOrd="0" destOrd="0" presId="urn:microsoft.com/office/officeart/2008/layout/LinedList"/>
    <dgm:cxn modelId="{4593CF84-7BE4-4DC4-8178-8CC6AAF53A1F}" srcId="{41C59AFD-7A75-46AE-8623-794FC38B4C8A}" destId="{C2D10239-19AF-445B-B26F-9DDE891814C5}" srcOrd="3" destOrd="0" parTransId="{497CC6A1-4413-4878-BAA5-EFFBB0907591}" sibTransId="{C95B919E-EF5A-474E-B057-46FFB356CFB6}"/>
    <dgm:cxn modelId="{7EB5848A-9CA9-4727-B204-AE42FDD48BEF}" type="presOf" srcId="{AE957FA8-081C-4F22-B01C-ACDADA380113}" destId="{93FB517D-0CA3-44C6-BEC4-9EEB080CDEFF}" srcOrd="0" destOrd="0" presId="urn:microsoft.com/office/officeart/2008/layout/LinedList"/>
    <dgm:cxn modelId="{E3B89192-C5B1-48E6-9891-D36710995F47}" srcId="{41C59AFD-7A75-46AE-8623-794FC38B4C8A}" destId="{AE957FA8-081C-4F22-B01C-ACDADA380113}" srcOrd="6" destOrd="0" parTransId="{C4DAFDFE-CE43-4C6B-AC58-1F85C850195D}" sibTransId="{F8A99F47-C198-48BA-BF37-1260E4F3E3E1}"/>
    <dgm:cxn modelId="{256C779C-8000-436E-9EDA-8D748CE0F203}" type="presOf" srcId="{3BA7AF7F-8A12-414D-B808-77E49DD4A40E}" destId="{769CC262-E74F-47B1-B3A9-A30236EA26B8}" srcOrd="0" destOrd="0" presId="urn:microsoft.com/office/officeart/2008/layout/LinedList"/>
    <dgm:cxn modelId="{B1F8CCA7-27E4-4F76-BD06-F0F0679A181E}" type="presOf" srcId="{C2D10239-19AF-445B-B26F-9DDE891814C5}" destId="{3DA57992-939D-446A-AEF2-4F4A3421DC2D}" srcOrd="0" destOrd="0" presId="urn:microsoft.com/office/officeart/2008/layout/LinedList"/>
    <dgm:cxn modelId="{DEEAE6B4-28B5-4A05-B4CA-FB5F9E744487}" type="presOf" srcId="{BC442EBB-AD1E-401A-AC9B-A14DE84F778F}" destId="{C2E5B65B-E73A-4EE3-9FC6-61AE3CBDBE74}" srcOrd="0" destOrd="0" presId="urn:microsoft.com/office/officeart/2008/layout/LinedList"/>
    <dgm:cxn modelId="{E42D33B8-1898-4CF5-A1CC-44F03F374D03}" srcId="{41C59AFD-7A75-46AE-8623-794FC38B4C8A}" destId="{BC442EBB-AD1E-401A-AC9B-A14DE84F778F}" srcOrd="0" destOrd="0" parTransId="{59190BE9-261D-43EE-86FD-D17BC55D6D42}" sibTransId="{3E65EC68-B7C8-4008-BC08-AFF8EAC27EB9}"/>
    <dgm:cxn modelId="{A9EAFDDA-1366-45F6-AA4E-52F3DB175824}" type="presOf" srcId="{B4A37C67-8821-429A-94B8-347D8B1B7801}" destId="{E50C3EB4-2686-40EE-B54E-0B43D774B9A8}" srcOrd="0" destOrd="0" presId="urn:microsoft.com/office/officeart/2008/layout/LinedList"/>
    <dgm:cxn modelId="{41B76FFF-1E20-4084-BE9B-B87285A7E583}" type="presOf" srcId="{4CF98E8F-0748-4C03-8FCE-A8941964B71E}" destId="{E20A6B68-BD07-4B5D-A813-BD2FA2DE3B8F}" srcOrd="0" destOrd="0" presId="urn:microsoft.com/office/officeart/2008/layout/LinedList"/>
    <dgm:cxn modelId="{A2F2A346-FCC4-4374-AF07-831FB5237635}" type="presParOf" srcId="{F70AD106-4F92-4A86-9E9D-7877C35F1954}" destId="{823CB3B1-01F4-47FA-80E7-AD8973332353}" srcOrd="0" destOrd="0" presId="urn:microsoft.com/office/officeart/2008/layout/LinedList"/>
    <dgm:cxn modelId="{FF40EEB6-D1BE-42A8-A48E-D35C29181C65}" type="presParOf" srcId="{F70AD106-4F92-4A86-9E9D-7877C35F1954}" destId="{3C0DBDB0-27B3-4BC1-8336-36335D7BA78B}" srcOrd="1" destOrd="0" presId="urn:microsoft.com/office/officeart/2008/layout/LinedList"/>
    <dgm:cxn modelId="{702EBA3A-B4B4-4425-A52E-8C783F6B04ED}" type="presParOf" srcId="{3C0DBDB0-27B3-4BC1-8336-36335D7BA78B}" destId="{C2E5B65B-E73A-4EE3-9FC6-61AE3CBDBE74}" srcOrd="0" destOrd="0" presId="urn:microsoft.com/office/officeart/2008/layout/LinedList"/>
    <dgm:cxn modelId="{A29078ED-5CDF-422A-9083-2CD0E57AEDD7}" type="presParOf" srcId="{3C0DBDB0-27B3-4BC1-8336-36335D7BA78B}" destId="{15C45179-B255-4DAF-817B-C1D058E9A863}" srcOrd="1" destOrd="0" presId="urn:microsoft.com/office/officeart/2008/layout/LinedList"/>
    <dgm:cxn modelId="{A7FD3513-3262-4938-8DF4-72507866349C}" type="presParOf" srcId="{F70AD106-4F92-4A86-9E9D-7877C35F1954}" destId="{408FBF3D-DB20-4930-9E90-0A63439EE10F}" srcOrd="2" destOrd="0" presId="urn:microsoft.com/office/officeart/2008/layout/LinedList"/>
    <dgm:cxn modelId="{3ABAAD95-5A3B-4432-91F4-478CCFF350AC}" type="presParOf" srcId="{F70AD106-4F92-4A86-9E9D-7877C35F1954}" destId="{23371EEA-190A-4CBF-BB96-A4865CCD3310}" srcOrd="3" destOrd="0" presId="urn:microsoft.com/office/officeart/2008/layout/LinedList"/>
    <dgm:cxn modelId="{AD9906C7-8B27-44A7-891D-E08E57A3B4A3}" type="presParOf" srcId="{23371EEA-190A-4CBF-BB96-A4865CCD3310}" destId="{AE368227-B185-4CC8-BA6A-9BF40D93F778}" srcOrd="0" destOrd="0" presId="urn:microsoft.com/office/officeart/2008/layout/LinedList"/>
    <dgm:cxn modelId="{A29D28D5-BD6F-4538-9B4E-EE8E7F3F49E4}" type="presParOf" srcId="{23371EEA-190A-4CBF-BB96-A4865CCD3310}" destId="{F6667F04-84FF-4E07-9672-20CBE6F33875}" srcOrd="1" destOrd="0" presId="urn:microsoft.com/office/officeart/2008/layout/LinedList"/>
    <dgm:cxn modelId="{7209A043-5943-4920-A025-0FF981AA83F9}" type="presParOf" srcId="{F70AD106-4F92-4A86-9E9D-7877C35F1954}" destId="{CBDC9FBD-490F-48BE-8A70-3A99552B7342}" srcOrd="4" destOrd="0" presId="urn:microsoft.com/office/officeart/2008/layout/LinedList"/>
    <dgm:cxn modelId="{6034CB62-3122-4B7D-92B5-D797F9C8A10C}" type="presParOf" srcId="{F70AD106-4F92-4A86-9E9D-7877C35F1954}" destId="{CFADF8E4-BB43-4BB7-A9C5-6A5D15D141D9}" srcOrd="5" destOrd="0" presId="urn:microsoft.com/office/officeart/2008/layout/LinedList"/>
    <dgm:cxn modelId="{4985A4F7-FF3C-44B1-A301-4BFA642FD76F}" type="presParOf" srcId="{CFADF8E4-BB43-4BB7-A9C5-6A5D15D141D9}" destId="{BDA4B218-E6D1-4FE4-8231-A7DC1EE7C493}" srcOrd="0" destOrd="0" presId="urn:microsoft.com/office/officeart/2008/layout/LinedList"/>
    <dgm:cxn modelId="{9647EC44-B187-4EEB-87D8-2A404B92B909}" type="presParOf" srcId="{CFADF8E4-BB43-4BB7-A9C5-6A5D15D141D9}" destId="{781C47B1-496E-43F7-9720-0A9E3C7FC00E}" srcOrd="1" destOrd="0" presId="urn:microsoft.com/office/officeart/2008/layout/LinedList"/>
    <dgm:cxn modelId="{0DBCF1C0-1F65-4CB6-BDC8-3E9E2BBC57EC}" type="presParOf" srcId="{F70AD106-4F92-4A86-9E9D-7877C35F1954}" destId="{05650A77-732E-49F9-A217-C0E0AC2B374D}" srcOrd="6" destOrd="0" presId="urn:microsoft.com/office/officeart/2008/layout/LinedList"/>
    <dgm:cxn modelId="{F5733084-65F0-492C-9B61-C1C71E53F838}" type="presParOf" srcId="{F70AD106-4F92-4A86-9E9D-7877C35F1954}" destId="{0D9C2250-A34C-4817-818D-66887CD4BC7D}" srcOrd="7" destOrd="0" presId="urn:microsoft.com/office/officeart/2008/layout/LinedList"/>
    <dgm:cxn modelId="{3EEA4242-3867-4E42-8FD4-2FB5025B48C2}" type="presParOf" srcId="{0D9C2250-A34C-4817-818D-66887CD4BC7D}" destId="{3DA57992-939D-446A-AEF2-4F4A3421DC2D}" srcOrd="0" destOrd="0" presId="urn:microsoft.com/office/officeart/2008/layout/LinedList"/>
    <dgm:cxn modelId="{8AAB0618-69C7-4BAE-87BE-F10FFA0D3381}" type="presParOf" srcId="{0D9C2250-A34C-4817-818D-66887CD4BC7D}" destId="{BE8BB7FE-F921-48F0-8145-12497A0D06C6}" srcOrd="1" destOrd="0" presId="urn:microsoft.com/office/officeart/2008/layout/LinedList"/>
    <dgm:cxn modelId="{25DDD17F-667A-4080-8F2C-D991915F49A3}" type="presParOf" srcId="{F70AD106-4F92-4A86-9E9D-7877C35F1954}" destId="{6AD1DA59-6E81-46A3-A0FE-61B02F8B328D}" srcOrd="8" destOrd="0" presId="urn:microsoft.com/office/officeart/2008/layout/LinedList"/>
    <dgm:cxn modelId="{A48D4B1C-FDA4-4087-A631-26CAF96D20E5}" type="presParOf" srcId="{F70AD106-4F92-4A86-9E9D-7877C35F1954}" destId="{706E7E06-EC6C-4903-B584-3909F5A7BAF8}" srcOrd="9" destOrd="0" presId="urn:microsoft.com/office/officeart/2008/layout/LinedList"/>
    <dgm:cxn modelId="{D3354717-9D09-430B-BEE6-044B0DA1CF53}" type="presParOf" srcId="{706E7E06-EC6C-4903-B584-3909F5A7BAF8}" destId="{E50C3EB4-2686-40EE-B54E-0B43D774B9A8}" srcOrd="0" destOrd="0" presId="urn:microsoft.com/office/officeart/2008/layout/LinedList"/>
    <dgm:cxn modelId="{4BF84B8B-6439-42D2-9578-A0021FBEDB7F}" type="presParOf" srcId="{706E7E06-EC6C-4903-B584-3909F5A7BAF8}" destId="{E39D689E-D186-497B-BC78-6DE1490C6678}" srcOrd="1" destOrd="0" presId="urn:microsoft.com/office/officeart/2008/layout/LinedList"/>
    <dgm:cxn modelId="{0D36A32C-8382-43B2-8DBD-C3419E3A296A}" type="presParOf" srcId="{F70AD106-4F92-4A86-9E9D-7877C35F1954}" destId="{5EA9D480-F2ED-4BFF-A384-B63523FEDA6C}" srcOrd="10" destOrd="0" presId="urn:microsoft.com/office/officeart/2008/layout/LinedList"/>
    <dgm:cxn modelId="{BCD3E745-9A09-4052-A8D5-F72E4AB7E668}" type="presParOf" srcId="{F70AD106-4F92-4A86-9E9D-7877C35F1954}" destId="{C38C4218-2213-41CA-8E0B-9F71D4C58D49}" srcOrd="11" destOrd="0" presId="urn:microsoft.com/office/officeart/2008/layout/LinedList"/>
    <dgm:cxn modelId="{8154E210-0DF6-493A-8666-5DB0540ED683}" type="presParOf" srcId="{C38C4218-2213-41CA-8E0B-9F71D4C58D49}" destId="{8E9825ED-3602-4661-80EB-51CE4529D88E}" srcOrd="0" destOrd="0" presId="urn:microsoft.com/office/officeart/2008/layout/LinedList"/>
    <dgm:cxn modelId="{63CAA974-AE8F-45DD-8098-80CEE2E051EA}" type="presParOf" srcId="{C38C4218-2213-41CA-8E0B-9F71D4C58D49}" destId="{F97F19CA-9D2D-4757-9D17-722E692CA6A2}" srcOrd="1" destOrd="0" presId="urn:microsoft.com/office/officeart/2008/layout/LinedList"/>
    <dgm:cxn modelId="{24FF9291-DE75-4A05-9878-EE385AC729C8}" type="presParOf" srcId="{F70AD106-4F92-4A86-9E9D-7877C35F1954}" destId="{6B544678-996C-4A40-AA82-7713D798816D}" srcOrd="12" destOrd="0" presId="urn:microsoft.com/office/officeart/2008/layout/LinedList"/>
    <dgm:cxn modelId="{9B56295F-0EE3-476F-8A27-406292FBC33D}" type="presParOf" srcId="{F70AD106-4F92-4A86-9E9D-7877C35F1954}" destId="{C3C03E92-FAD1-4B4B-8F63-6BB6B1FE85FF}" srcOrd="13" destOrd="0" presId="urn:microsoft.com/office/officeart/2008/layout/LinedList"/>
    <dgm:cxn modelId="{AA7A299C-4602-41A4-9266-A71DB5AFC0CA}" type="presParOf" srcId="{C3C03E92-FAD1-4B4B-8F63-6BB6B1FE85FF}" destId="{93FB517D-0CA3-44C6-BEC4-9EEB080CDEFF}" srcOrd="0" destOrd="0" presId="urn:microsoft.com/office/officeart/2008/layout/LinedList"/>
    <dgm:cxn modelId="{D0454B1E-1ECE-4556-956F-950529CC2EF9}" type="presParOf" srcId="{C3C03E92-FAD1-4B4B-8F63-6BB6B1FE85FF}" destId="{094BC159-427C-44F8-95BD-A011C2D8FEBD}" srcOrd="1" destOrd="0" presId="urn:microsoft.com/office/officeart/2008/layout/LinedList"/>
    <dgm:cxn modelId="{D569CC13-EBE1-426A-AEE5-4FD66ABCB5F0}" type="presParOf" srcId="{F70AD106-4F92-4A86-9E9D-7877C35F1954}" destId="{CB5820AB-46B0-46EC-9142-B85C97454838}" srcOrd="14" destOrd="0" presId="urn:microsoft.com/office/officeart/2008/layout/LinedList"/>
    <dgm:cxn modelId="{24362922-9906-421B-ABBC-FB9C03860199}" type="presParOf" srcId="{F70AD106-4F92-4A86-9E9D-7877C35F1954}" destId="{15E5F096-F6FB-4E3F-AA65-E7709587FD1B}" srcOrd="15" destOrd="0" presId="urn:microsoft.com/office/officeart/2008/layout/LinedList"/>
    <dgm:cxn modelId="{D7B99F8C-3320-4D9C-A1E3-C560128A82BD}" type="presParOf" srcId="{15E5F096-F6FB-4E3F-AA65-E7709587FD1B}" destId="{769CC262-E74F-47B1-B3A9-A30236EA26B8}" srcOrd="0" destOrd="0" presId="urn:microsoft.com/office/officeart/2008/layout/LinedList"/>
    <dgm:cxn modelId="{0D45C680-021D-459E-A016-89293B5ACC31}" type="presParOf" srcId="{15E5F096-F6FB-4E3F-AA65-E7709587FD1B}" destId="{F4BFF9BE-172A-4C7B-A4C1-50163E9D125D}" srcOrd="1" destOrd="0" presId="urn:microsoft.com/office/officeart/2008/layout/LinedList"/>
    <dgm:cxn modelId="{4715F4FB-949E-4DB3-B3FF-D72AC438B98D}" type="presParOf" srcId="{F70AD106-4F92-4A86-9E9D-7877C35F1954}" destId="{B2FBF3B3-0E43-4965-B84B-0C4805A6FD39}" srcOrd="16" destOrd="0" presId="urn:microsoft.com/office/officeart/2008/layout/LinedList"/>
    <dgm:cxn modelId="{B1A14F39-1479-4120-A511-18D5311AECAD}" type="presParOf" srcId="{F70AD106-4F92-4A86-9E9D-7877C35F1954}" destId="{70C9AD89-2060-470A-BED5-D231D8ABB464}" srcOrd="17" destOrd="0" presId="urn:microsoft.com/office/officeart/2008/layout/LinedList"/>
    <dgm:cxn modelId="{5EFB80FE-FB34-4179-ABC1-8778CC73AEB2}" type="presParOf" srcId="{70C9AD89-2060-470A-BED5-D231D8ABB464}" destId="{E20A6B68-BD07-4B5D-A813-BD2FA2DE3B8F}" srcOrd="0" destOrd="0" presId="urn:microsoft.com/office/officeart/2008/layout/LinedList"/>
    <dgm:cxn modelId="{59556383-0F11-4386-8030-0C17C329236D}" type="presParOf" srcId="{70C9AD89-2060-470A-BED5-D231D8ABB464}" destId="{0D9A5B2C-A78E-48AD-86CA-989FAACE0BD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805A00F-32BA-4770-9B9A-8EA0CB4AD4C0}" type="doc">
      <dgm:prSet loTypeId="urn:microsoft.com/office/officeart/2005/8/layout/process4" loCatId="process" qsTypeId="urn:microsoft.com/office/officeart/2005/8/quickstyle/simple3" qsCatId="simple" csTypeId="urn:microsoft.com/office/officeart/2005/8/colors/accent2_3" csCatId="accent2"/>
      <dgm:spPr/>
      <dgm:t>
        <a:bodyPr/>
        <a:lstStyle/>
        <a:p>
          <a:endParaRPr lang="en-US"/>
        </a:p>
      </dgm:t>
    </dgm:pt>
    <dgm:pt modelId="{8A0BCAFF-D5A9-4E3D-8AD2-03C108D883FC}">
      <dgm:prSet custT="1"/>
      <dgm:spPr/>
      <dgm:t>
        <a:bodyPr/>
        <a:lstStyle/>
        <a:p>
          <a:pPr algn="just"/>
          <a:r>
            <a:rPr lang="en-US" sz="3200" b="1" dirty="0"/>
            <a:t>The optimal or the best capital structure implies the most economical and safe ratio between various types of securities.</a:t>
          </a:r>
        </a:p>
      </dgm:t>
    </dgm:pt>
    <dgm:pt modelId="{3EFE38BF-9214-47A1-B299-7B535F454BEB}" type="parTrans" cxnId="{1A298811-650B-4505-AF9B-DB321B8277F0}">
      <dgm:prSet/>
      <dgm:spPr/>
      <dgm:t>
        <a:bodyPr/>
        <a:lstStyle/>
        <a:p>
          <a:endParaRPr lang="en-US"/>
        </a:p>
      </dgm:t>
    </dgm:pt>
    <dgm:pt modelId="{A17547C2-04F1-45E3-8055-05AF18B2BA06}" type="sibTrans" cxnId="{1A298811-650B-4505-AF9B-DB321B8277F0}">
      <dgm:prSet/>
      <dgm:spPr/>
      <dgm:t>
        <a:bodyPr/>
        <a:lstStyle/>
        <a:p>
          <a:endParaRPr lang="en-US"/>
        </a:p>
      </dgm:t>
    </dgm:pt>
    <dgm:pt modelId="{4A238B78-282A-4815-B12F-25140DC283E7}">
      <dgm:prSet custT="1"/>
      <dgm:spPr/>
      <dgm:t>
        <a:bodyPr/>
        <a:lstStyle/>
        <a:p>
          <a:pPr algn="just"/>
          <a:r>
            <a:rPr lang="en-US" sz="3200" b="1" dirty="0"/>
            <a:t>It is that mix of debt and equity which maximizes the value of the company and minimizes the cost of capital.</a:t>
          </a:r>
        </a:p>
      </dgm:t>
    </dgm:pt>
    <dgm:pt modelId="{D0D5B10F-20D0-4328-8E1A-C3CAB2D61C88}" type="parTrans" cxnId="{35CEC682-E8DD-4B65-B966-B95E380DB990}">
      <dgm:prSet/>
      <dgm:spPr/>
      <dgm:t>
        <a:bodyPr/>
        <a:lstStyle/>
        <a:p>
          <a:endParaRPr lang="en-US"/>
        </a:p>
      </dgm:t>
    </dgm:pt>
    <dgm:pt modelId="{B3FBA312-2236-4B20-8FE0-5668A6FEB8A1}" type="sibTrans" cxnId="{35CEC682-E8DD-4B65-B966-B95E380DB990}">
      <dgm:prSet/>
      <dgm:spPr/>
      <dgm:t>
        <a:bodyPr/>
        <a:lstStyle/>
        <a:p>
          <a:endParaRPr lang="en-US"/>
        </a:p>
      </dgm:t>
    </dgm:pt>
    <dgm:pt modelId="{7E36F17A-B9C8-44D1-8F7A-228F4C669E64}" type="pres">
      <dgm:prSet presAssocID="{1805A00F-32BA-4770-9B9A-8EA0CB4AD4C0}" presName="Name0" presStyleCnt="0">
        <dgm:presLayoutVars>
          <dgm:dir/>
          <dgm:animLvl val="lvl"/>
          <dgm:resizeHandles val="exact"/>
        </dgm:presLayoutVars>
      </dgm:prSet>
      <dgm:spPr/>
    </dgm:pt>
    <dgm:pt modelId="{44469018-51E3-44C4-A2CE-5E1A9D6579DB}" type="pres">
      <dgm:prSet presAssocID="{4A238B78-282A-4815-B12F-25140DC283E7}" presName="boxAndChildren" presStyleCnt="0"/>
      <dgm:spPr/>
    </dgm:pt>
    <dgm:pt modelId="{1B413316-4F9B-4E88-A55F-3D79FE368F9C}" type="pres">
      <dgm:prSet presAssocID="{4A238B78-282A-4815-B12F-25140DC283E7}" presName="parentTextBox" presStyleLbl="node1" presStyleIdx="0" presStyleCnt="2"/>
      <dgm:spPr/>
    </dgm:pt>
    <dgm:pt modelId="{8D42F045-67B7-4FB0-A879-2C635DFAA364}" type="pres">
      <dgm:prSet presAssocID="{A17547C2-04F1-45E3-8055-05AF18B2BA06}" presName="sp" presStyleCnt="0"/>
      <dgm:spPr/>
    </dgm:pt>
    <dgm:pt modelId="{F0E5B690-8EF5-4962-99CD-2E1B8076EBFF}" type="pres">
      <dgm:prSet presAssocID="{8A0BCAFF-D5A9-4E3D-8AD2-03C108D883FC}" presName="arrowAndChildren" presStyleCnt="0"/>
      <dgm:spPr/>
    </dgm:pt>
    <dgm:pt modelId="{3D76C766-C191-4130-9939-C2231B27A041}" type="pres">
      <dgm:prSet presAssocID="{8A0BCAFF-D5A9-4E3D-8AD2-03C108D883FC}" presName="parentTextArrow" presStyleLbl="node1" presStyleIdx="1" presStyleCnt="2"/>
      <dgm:spPr/>
    </dgm:pt>
  </dgm:ptLst>
  <dgm:cxnLst>
    <dgm:cxn modelId="{1A298811-650B-4505-AF9B-DB321B8277F0}" srcId="{1805A00F-32BA-4770-9B9A-8EA0CB4AD4C0}" destId="{8A0BCAFF-D5A9-4E3D-8AD2-03C108D883FC}" srcOrd="0" destOrd="0" parTransId="{3EFE38BF-9214-47A1-B299-7B535F454BEB}" sibTransId="{A17547C2-04F1-45E3-8055-05AF18B2BA06}"/>
    <dgm:cxn modelId="{72B4E714-A5CB-44F8-877D-FFE20E087675}" type="presOf" srcId="{8A0BCAFF-D5A9-4E3D-8AD2-03C108D883FC}" destId="{3D76C766-C191-4130-9939-C2231B27A041}" srcOrd="0" destOrd="0" presId="urn:microsoft.com/office/officeart/2005/8/layout/process4"/>
    <dgm:cxn modelId="{9ED49634-75E5-4923-BFE0-694749760226}" type="presOf" srcId="{1805A00F-32BA-4770-9B9A-8EA0CB4AD4C0}" destId="{7E36F17A-B9C8-44D1-8F7A-228F4C669E64}" srcOrd="0" destOrd="0" presId="urn:microsoft.com/office/officeart/2005/8/layout/process4"/>
    <dgm:cxn modelId="{35CEC682-E8DD-4B65-B966-B95E380DB990}" srcId="{1805A00F-32BA-4770-9B9A-8EA0CB4AD4C0}" destId="{4A238B78-282A-4815-B12F-25140DC283E7}" srcOrd="1" destOrd="0" parTransId="{D0D5B10F-20D0-4328-8E1A-C3CAB2D61C88}" sibTransId="{B3FBA312-2236-4B20-8FE0-5668A6FEB8A1}"/>
    <dgm:cxn modelId="{4EC0C5CA-077D-4AC1-9D89-2EE2743F2D1B}" type="presOf" srcId="{4A238B78-282A-4815-B12F-25140DC283E7}" destId="{1B413316-4F9B-4E88-A55F-3D79FE368F9C}" srcOrd="0" destOrd="0" presId="urn:microsoft.com/office/officeart/2005/8/layout/process4"/>
    <dgm:cxn modelId="{6745F201-5F8D-4A1D-83D0-735D4CD39E09}" type="presParOf" srcId="{7E36F17A-B9C8-44D1-8F7A-228F4C669E64}" destId="{44469018-51E3-44C4-A2CE-5E1A9D6579DB}" srcOrd="0" destOrd="0" presId="urn:microsoft.com/office/officeart/2005/8/layout/process4"/>
    <dgm:cxn modelId="{BBEC99AE-ADD8-42E0-A28B-34AE96E7F3BE}" type="presParOf" srcId="{44469018-51E3-44C4-A2CE-5E1A9D6579DB}" destId="{1B413316-4F9B-4E88-A55F-3D79FE368F9C}" srcOrd="0" destOrd="0" presId="urn:microsoft.com/office/officeart/2005/8/layout/process4"/>
    <dgm:cxn modelId="{2A45FB46-80AC-4295-910F-BE9456D97516}" type="presParOf" srcId="{7E36F17A-B9C8-44D1-8F7A-228F4C669E64}" destId="{8D42F045-67B7-4FB0-A879-2C635DFAA364}" srcOrd="1" destOrd="0" presId="urn:microsoft.com/office/officeart/2005/8/layout/process4"/>
    <dgm:cxn modelId="{21DDD7E5-27CB-44C4-8304-86F439730B65}" type="presParOf" srcId="{7E36F17A-B9C8-44D1-8F7A-228F4C669E64}" destId="{F0E5B690-8EF5-4962-99CD-2E1B8076EBFF}" srcOrd="2" destOrd="0" presId="urn:microsoft.com/office/officeart/2005/8/layout/process4"/>
    <dgm:cxn modelId="{3687752C-9F15-4505-8C08-76E01053823D}" type="presParOf" srcId="{F0E5B690-8EF5-4962-99CD-2E1B8076EBFF}" destId="{3D76C766-C191-4130-9939-C2231B27A041}"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5B20E79-5C1C-4731-A9C9-37931C5769D9}"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2ED36FBE-D444-4F89-8829-857CB6D68DB9}">
      <dgm:prSet custT="1">
        <dgm:style>
          <a:lnRef idx="2">
            <a:schemeClr val="accent1">
              <a:shade val="50000"/>
            </a:schemeClr>
          </a:lnRef>
          <a:fillRef idx="1">
            <a:schemeClr val="accent1"/>
          </a:fillRef>
          <a:effectRef idx="0">
            <a:schemeClr val="accent1"/>
          </a:effectRef>
          <a:fontRef idx="minor">
            <a:schemeClr val="lt1"/>
          </a:fontRef>
        </dgm:style>
      </dgm:prSet>
      <dgm:spPr>
        <a:solidFill>
          <a:srgbClr val="FFFF00"/>
        </a:solidFill>
        <a:ln w="19050">
          <a:solidFill>
            <a:srgbClr val="99FFCC"/>
          </a:solidFill>
        </a:ln>
      </dgm:spPr>
      <dgm:t>
        <a:bodyPr/>
        <a:lstStyle/>
        <a:p>
          <a:pPr algn="ctr">
            <a:lnSpc>
              <a:spcPct val="100000"/>
            </a:lnSpc>
            <a:spcAft>
              <a:spcPts val="0"/>
            </a:spcAft>
          </a:pPr>
          <a:r>
            <a:rPr lang="en-US" sz="2800" dirty="0">
              <a:solidFill>
                <a:schemeClr val="tx1"/>
              </a:solidFill>
              <a:latin typeface="Adobe Garamond Pro Bold" panose="02020702060506020403" pitchFamily="18" charset="0"/>
            </a:rPr>
            <a:t>Minimum Cost</a:t>
          </a:r>
        </a:p>
      </dgm:t>
    </dgm:pt>
    <dgm:pt modelId="{A104B663-D836-46BE-8B28-1B681AC115D5}" type="parTrans" cxnId="{CE7E0FA3-D103-47F6-A363-77AAF819C6E0}">
      <dgm:prSet/>
      <dgm:spPr/>
      <dgm:t>
        <a:bodyPr/>
        <a:lstStyle/>
        <a:p>
          <a:endParaRPr lang="en-US"/>
        </a:p>
      </dgm:t>
    </dgm:pt>
    <dgm:pt modelId="{E121EB1F-484B-4C82-A591-E57B76A16432}" type="sibTrans" cxnId="{CE7E0FA3-D103-47F6-A363-77AAF819C6E0}">
      <dgm:prSet/>
      <dgm:spPr/>
      <dgm:t>
        <a:bodyPr/>
        <a:lstStyle/>
        <a:p>
          <a:endParaRPr lang="en-US"/>
        </a:p>
      </dgm:t>
    </dgm:pt>
    <dgm:pt modelId="{3667CF01-E14A-434D-87B7-44CCD57F7CFD}">
      <dgm:prSet custT="1">
        <dgm:style>
          <a:lnRef idx="2">
            <a:schemeClr val="accent1">
              <a:shade val="50000"/>
            </a:schemeClr>
          </a:lnRef>
          <a:fillRef idx="1">
            <a:schemeClr val="accent1"/>
          </a:fillRef>
          <a:effectRef idx="0">
            <a:schemeClr val="accent1"/>
          </a:effectRef>
          <a:fontRef idx="minor">
            <a:schemeClr val="lt1"/>
          </a:fontRef>
        </dgm:style>
      </dgm:prSet>
      <dgm:spPr>
        <a:solidFill>
          <a:srgbClr val="FFFF00"/>
        </a:solidFill>
        <a:ln w="19050">
          <a:solidFill>
            <a:srgbClr val="99FFCC"/>
          </a:solidFill>
        </a:ln>
      </dgm:spPr>
      <dgm:t>
        <a:bodyPr/>
        <a:lstStyle/>
        <a:p>
          <a:pPr algn="ctr">
            <a:lnSpc>
              <a:spcPct val="100000"/>
            </a:lnSpc>
            <a:spcAft>
              <a:spcPts val="0"/>
            </a:spcAft>
          </a:pPr>
          <a:r>
            <a:rPr lang="en-US" sz="2800" b="1" dirty="0">
              <a:solidFill>
                <a:schemeClr val="tx1"/>
              </a:solidFill>
              <a:latin typeface="Adobe Garamond Pro Bold" panose="02020702060506020403" pitchFamily="18" charset="0"/>
            </a:rPr>
            <a:t>Minimum </a:t>
          </a:r>
        </a:p>
        <a:p>
          <a:pPr algn="ctr">
            <a:lnSpc>
              <a:spcPct val="100000"/>
            </a:lnSpc>
            <a:spcAft>
              <a:spcPts val="0"/>
            </a:spcAft>
          </a:pPr>
          <a:r>
            <a:rPr lang="en-US" sz="2800" b="1" dirty="0">
              <a:solidFill>
                <a:schemeClr val="tx1"/>
              </a:solidFill>
              <a:latin typeface="Adobe Garamond Pro Bold" panose="02020702060506020403" pitchFamily="18" charset="0"/>
            </a:rPr>
            <a:t>Risk</a:t>
          </a:r>
        </a:p>
      </dgm:t>
    </dgm:pt>
    <dgm:pt modelId="{21E9EEB5-E33E-40E2-AB08-599E0C5C9091}" type="parTrans" cxnId="{5C06415D-7E45-418B-B60C-418F9469154B}">
      <dgm:prSet/>
      <dgm:spPr/>
      <dgm:t>
        <a:bodyPr/>
        <a:lstStyle/>
        <a:p>
          <a:endParaRPr lang="en-US"/>
        </a:p>
      </dgm:t>
    </dgm:pt>
    <dgm:pt modelId="{3F371949-C4FF-494B-A9F6-06E193F9B198}" type="sibTrans" cxnId="{5C06415D-7E45-418B-B60C-418F9469154B}">
      <dgm:prSet/>
      <dgm:spPr/>
      <dgm:t>
        <a:bodyPr/>
        <a:lstStyle/>
        <a:p>
          <a:endParaRPr lang="en-US"/>
        </a:p>
      </dgm:t>
    </dgm:pt>
    <dgm:pt modelId="{040336CE-4E6C-4874-9D50-49A9196605B1}">
      <dgm:prSet custT="1">
        <dgm:style>
          <a:lnRef idx="2">
            <a:schemeClr val="accent1">
              <a:shade val="50000"/>
            </a:schemeClr>
          </a:lnRef>
          <a:fillRef idx="1">
            <a:schemeClr val="accent1"/>
          </a:fillRef>
          <a:effectRef idx="0">
            <a:schemeClr val="accent1"/>
          </a:effectRef>
          <a:fontRef idx="minor">
            <a:schemeClr val="lt1"/>
          </a:fontRef>
        </dgm:style>
      </dgm:prSet>
      <dgm:spPr>
        <a:solidFill>
          <a:srgbClr val="FFFF00"/>
        </a:solidFill>
        <a:ln w="19050">
          <a:solidFill>
            <a:srgbClr val="99FFCC"/>
          </a:solidFill>
        </a:ln>
      </dgm:spPr>
      <dgm:t>
        <a:bodyPr/>
        <a:lstStyle/>
        <a:p>
          <a:pPr algn="ctr">
            <a:lnSpc>
              <a:spcPct val="100000"/>
            </a:lnSpc>
            <a:spcAft>
              <a:spcPts val="0"/>
            </a:spcAft>
          </a:pPr>
          <a:r>
            <a:rPr lang="en-US" sz="2800" dirty="0">
              <a:solidFill>
                <a:schemeClr val="tx1"/>
              </a:solidFill>
              <a:latin typeface="Adobe Garamond Pro Bold" panose="02020702060506020403" pitchFamily="18" charset="0"/>
            </a:rPr>
            <a:t>Maximum Return</a:t>
          </a:r>
        </a:p>
      </dgm:t>
    </dgm:pt>
    <dgm:pt modelId="{8F65B572-6A5B-414C-8188-E7FEBAC11ECA}" type="parTrans" cxnId="{BA46AB2E-6A3A-41F9-A02E-FBADB58FA779}">
      <dgm:prSet/>
      <dgm:spPr/>
      <dgm:t>
        <a:bodyPr/>
        <a:lstStyle/>
        <a:p>
          <a:endParaRPr lang="en-US"/>
        </a:p>
      </dgm:t>
    </dgm:pt>
    <dgm:pt modelId="{9B1B5BF0-1D96-433E-B229-A01AB882DF25}" type="sibTrans" cxnId="{BA46AB2E-6A3A-41F9-A02E-FBADB58FA779}">
      <dgm:prSet/>
      <dgm:spPr/>
      <dgm:t>
        <a:bodyPr/>
        <a:lstStyle/>
        <a:p>
          <a:endParaRPr lang="en-US"/>
        </a:p>
      </dgm:t>
    </dgm:pt>
    <dgm:pt modelId="{820FE2D2-81DA-4446-A180-D4E248ADF21F}">
      <dgm:prSet custT="1">
        <dgm:style>
          <a:lnRef idx="2">
            <a:schemeClr val="accent1">
              <a:shade val="50000"/>
            </a:schemeClr>
          </a:lnRef>
          <a:fillRef idx="1">
            <a:schemeClr val="accent1"/>
          </a:fillRef>
          <a:effectRef idx="0">
            <a:schemeClr val="accent1"/>
          </a:effectRef>
          <a:fontRef idx="minor">
            <a:schemeClr val="lt1"/>
          </a:fontRef>
        </dgm:style>
      </dgm:prSet>
      <dgm:spPr>
        <a:solidFill>
          <a:srgbClr val="FFFF00"/>
        </a:solidFill>
        <a:ln w="19050">
          <a:solidFill>
            <a:srgbClr val="99FFCC"/>
          </a:solidFill>
        </a:ln>
      </dgm:spPr>
      <dgm:t>
        <a:bodyPr/>
        <a:lstStyle/>
        <a:p>
          <a:pPr algn="ctr">
            <a:lnSpc>
              <a:spcPct val="100000"/>
            </a:lnSpc>
            <a:spcAft>
              <a:spcPts val="0"/>
            </a:spcAft>
          </a:pPr>
          <a:r>
            <a:rPr lang="en-US" sz="2800" b="1" dirty="0">
              <a:solidFill>
                <a:schemeClr val="tx1"/>
              </a:solidFill>
              <a:latin typeface="Adobe Garamond Pro Bold" panose="02020702060506020403" pitchFamily="18" charset="0"/>
            </a:rPr>
            <a:t>Maximum Control</a:t>
          </a:r>
        </a:p>
      </dgm:t>
    </dgm:pt>
    <dgm:pt modelId="{10646D88-E1A4-4C66-B1E5-65533CB5FF6F}" type="parTrans" cxnId="{813A8B9F-40D1-431F-8BA5-0D8C7C83713B}">
      <dgm:prSet/>
      <dgm:spPr/>
      <dgm:t>
        <a:bodyPr/>
        <a:lstStyle/>
        <a:p>
          <a:endParaRPr lang="en-US"/>
        </a:p>
      </dgm:t>
    </dgm:pt>
    <dgm:pt modelId="{6701122B-365B-4EFB-894A-EEB49DE54296}" type="sibTrans" cxnId="{813A8B9F-40D1-431F-8BA5-0D8C7C83713B}">
      <dgm:prSet/>
      <dgm:spPr/>
      <dgm:t>
        <a:bodyPr/>
        <a:lstStyle/>
        <a:p>
          <a:endParaRPr lang="en-US"/>
        </a:p>
      </dgm:t>
    </dgm:pt>
    <dgm:pt modelId="{961F5729-C627-4804-909F-A52F8138A7E8}">
      <dgm:prSet custT="1">
        <dgm:style>
          <a:lnRef idx="2">
            <a:schemeClr val="accent1">
              <a:shade val="50000"/>
            </a:schemeClr>
          </a:lnRef>
          <a:fillRef idx="1">
            <a:schemeClr val="accent1"/>
          </a:fillRef>
          <a:effectRef idx="0">
            <a:schemeClr val="accent1"/>
          </a:effectRef>
          <a:fontRef idx="minor">
            <a:schemeClr val="lt1"/>
          </a:fontRef>
        </dgm:style>
      </dgm:prSet>
      <dgm:spPr>
        <a:solidFill>
          <a:srgbClr val="FFFF00"/>
        </a:solidFill>
        <a:ln w="19050">
          <a:solidFill>
            <a:srgbClr val="99FFCC"/>
          </a:solidFill>
        </a:ln>
      </dgm:spPr>
      <dgm:t>
        <a:bodyPr/>
        <a:lstStyle/>
        <a:p>
          <a:pPr algn="ctr">
            <a:lnSpc>
              <a:spcPct val="100000"/>
            </a:lnSpc>
            <a:spcAft>
              <a:spcPts val="0"/>
            </a:spcAft>
          </a:pPr>
          <a:r>
            <a:rPr lang="en-US" sz="2800" b="1" dirty="0">
              <a:solidFill>
                <a:schemeClr val="tx1"/>
              </a:solidFill>
              <a:latin typeface="Adobe Garamond Pro Bold" panose="02020702060506020403" pitchFamily="18" charset="0"/>
            </a:rPr>
            <a:t>Safety</a:t>
          </a:r>
        </a:p>
      </dgm:t>
    </dgm:pt>
    <dgm:pt modelId="{702A27ED-F9A7-4868-BFEA-18A909748593}" type="parTrans" cxnId="{F451BE01-849C-4D20-9878-A62A89192A29}">
      <dgm:prSet/>
      <dgm:spPr/>
      <dgm:t>
        <a:bodyPr/>
        <a:lstStyle/>
        <a:p>
          <a:endParaRPr lang="en-US"/>
        </a:p>
      </dgm:t>
    </dgm:pt>
    <dgm:pt modelId="{3001B348-B6E1-4430-A3A1-094F70B6D6E2}" type="sibTrans" cxnId="{F451BE01-849C-4D20-9878-A62A89192A29}">
      <dgm:prSet/>
      <dgm:spPr/>
      <dgm:t>
        <a:bodyPr/>
        <a:lstStyle/>
        <a:p>
          <a:endParaRPr lang="en-US"/>
        </a:p>
      </dgm:t>
    </dgm:pt>
    <dgm:pt modelId="{10532754-5204-48B9-889F-0F96E2802DC9}">
      <dgm:prSet custT="1">
        <dgm:style>
          <a:lnRef idx="2">
            <a:schemeClr val="accent1">
              <a:shade val="50000"/>
            </a:schemeClr>
          </a:lnRef>
          <a:fillRef idx="1">
            <a:schemeClr val="accent1"/>
          </a:fillRef>
          <a:effectRef idx="0">
            <a:schemeClr val="accent1"/>
          </a:effectRef>
          <a:fontRef idx="minor">
            <a:schemeClr val="lt1"/>
          </a:fontRef>
        </dgm:style>
      </dgm:prSet>
      <dgm:spPr>
        <a:solidFill>
          <a:srgbClr val="FFFF00"/>
        </a:solidFill>
        <a:ln w="19050">
          <a:solidFill>
            <a:srgbClr val="99FFCC"/>
          </a:solidFill>
        </a:ln>
      </dgm:spPr>
      <dgm:t>
        <a:bodyPr/>
        <a:lstStyle/>
        <a:p>
          <a:pPr algn="ctr">
            <a:lnSpc>
              <a:spcPct val="100000"/>
            </a:lnSpc>
            <a:spcAft>
              <a:spcPts val="0"/>
            </a:spcAft>
          </a:pPr>
          <a:r>
            <a:rPr lang="en-US" sz="2800" dirty="0">
              <a:solidFill>
                <a:schemeClr val="tx1"/>
              </a:solidFill>
              <a:latin typeface="Adobe Garamond Pro Bold" panose="02020702060506020403" pitchFamily="18" charset="0"/>
            </a:rPr>
            <a:t>Simplicity</a:t>
          </a:r>
        </a:p>
      </dgm:t>
    </dgm:pt>
    <dgm:pt modelId="{662165C1-0949-41E0-98EC-E830D6982B1D}" type="parTrans" cxnId="{6D93A567-1610-4DA4-BB89-2138BDD56366}">
      <dgm:prSet/>
      <dgm:spPr/>
      <dgm:t>
        <a:bodyPr/>
        <a:lstStyle/>
        <a:p>
          <a:endParaRPr lang="en-US"/>
        </a:p>
      </dgm:t>
    </dgm:pt>
    <dgm:pt modelId="{68D429F6-4FF9-489E-B170-B11D1BEF625A}" type="sibTrans" cxnId="{6D93A567-1610-4DA4-BB89-2138BDD56366}">
      <dgm:prSet/>
      <dgm:spPr/>
      <dgm:t>
        <a:bodyPr/>
        <a:lstStyle/>
        <a:p>
          <a:endParaRPr lang="en-US"/>
        </a:p>
      </dgm:t>
    </dgm:pt>
    <dgm:pt modelId="{BA5DB7FF-A0F6-4290-AEAE-5FC9D4354FF4}">
      <dgm:prSet custT="1">
        <dgm:style>
          <a:lnRef idx="2">
            <a:schemeClr val="accent1">
              <a:shade val="50000"/>
            </a:schemeClr>
          </a:lnRef>
          <a:fillRef idx="1">
            <a:schemeClr val="accent1"/>
          </a:fillRef>
          <a:effectRef idx="0">
            <a:schemeClr val="accent1"/>
          </a:effectRef>
          <a:fontRef idx="minor">
            <a:schemeClr val="lt1"/>
          </a:fontRef>
        </dgm:style>
      </dgm:prSet>
      <dgm:spPr>
        <a:solidFill>
          <a:srgbClr val="FFFF00"/>
        </a:solidFill>
        <a:ln w="19050">
          <a:solidFill>
            <a:srgbClr val="99FFCC"/>
          </a:solidFill>
        </a:ln>
      </dgm:spPr>
      <dgm:t>
        <a:bodyPr/>
        <a:lstStyle/>
        <a:p>
          <a:pPr algn="ctr">
            <a:lnSpc>
              <a:spcPct val="100000"/>
            </a:lnSpc>
            <a:spcAft>
              <a:spcPts val="0"/>
            </a:spcAft>
          </a:pPr>
          <a:r>
            <a:rPr lang="en-US" sz="2800" b="1" dirty="0">
              <a:solidFill>
                <a:schemeClr val="tx1"/>
              </a:solidFill>
              <a:latin typeface="Adobe Garamond Pro Bold" panose="02020702060506020403" pitchFamily="18" charset="0"/>
            </a:rPr>
            <a:t>Flexibility</a:t>
          </a:r>
        </a:p>
      </dgm:t>
    </dgm:pt>
    <dgm:pt modelId="{7B49C774-ED1C-4660-8F3F-177705F80030}" type="parTrans" cxnId="{421388FC-45AF-41D9-BF3C-FF67CA4CAE95}">
      <dgm:prSet/>
      <dgm:spPr/>
      <dgm:t>
        <a:bodyPr/>
        <a:lstStyle/>
        <a:p>
          <a:endParaRPr lang="en-US"/>
        </a:p>
      </dgm:t>
    </dgm:pt>
    <dgm:pt modelId="{A5A7A5CE-3FDE-4CE6-993E-15209E73C45A}" type="sibTrans" cxnId="{421388FC-45AF-41D9-BF3C-FF67CA4CAE95}">
      <dgm:prSet/>
      <dgm:spPr/>
      <dgm:t>
        <a:bodyPr/>
        <a:lstStyle/>
        <a:p>
          <a:endParaRPr lang="en-US"/>
        </a:p>
      </dgm:t>
    </dgm:pt>
    <dgm:pt modelId="{6E0BD1FF-499F-429B-B351-A3828E539E24}">
      <dgm:prSet custT="1">
        <dgm:style>
          <a:lnRef idx="2">
            <a:schemeClr val="accent1">
              <a:shade val="50000"/>
            </a:schemeClr>
          </a:lnRef>
          <a:fillRef idx="1">
            <a:schemeClr val="accent1"/>
          </a:fillRef>
          <a:effectRef idx="0">
            <a:schemeClr val="accent1"/>
          </a:effectRef>
          <a:fontRef idx="minor">
            <a:schemeClr val="lt1"/>
          </a:fontRef>
        </dgm:style>
      </dgm:prSet>
      <dgm:spPr>
        <a:solidFill>
          <a:srgbClr val="FFFF00"/>
        </a:solidFill>
        <a:ln w="19050">
          <a:solidFill>
            <a:srgbClr val="99FFCC"/>
          </a:solidFill>
        </a:ln>
      </dgm:spPr>
      <dgm:t>
        <a:bodyPr/>
        <a:lstStyle/>
        <a:p>
          <a:pPr algn="ctr">
            <a:lnSpc>
              <a:spcPct val="100000"/>
            </a:lnSpc>
            <a:spcAft>
              <a:spcPts val="0"/>
            </a:spcAft>
          </a:pPr>
          <a:r>
            <a:rPr lang="en-US" sz="2800" b="1" dirty="0">
              <a:solidFill>
                <a:schemeClr val="tx1"/>
              </a:solidFill>
              <a:latin typeface="Adobe Garamond Pro Bold" panose="02020702060506020403" pitchFamily="18" charset="0"/>
            </a:rPr>
            <a:t>Attractive </a:t>
          </a:r>
        </a:p>
        <a:p>
          <a:pPr algn="ctr">
            <a:lnSpc>
              <a:spcPct val="100000"/>
            </a:lnSpc>
            <a:spcAft>
              <a:spcPts val="0"/>
            </a:spcAft>
          </a:pPr>
          <a:r>
            <a:rPr lang="en-US" sz="2800" b="1" dirty="0">
              <a:solidFill>
                <a:schemeClr val="tx1"/>
              </a:solidFill>
              <a:latin typeface="Adobe Garamond Pro Bold" panose="02020702060506020403" pitchFamily="18" charset="0"/>
            </a:rPr>
            <a:t>Rules</a:t>
          </a:r>
        </a:p>
      </dgm:t>
    </dgm:pt>
    <dgm:pt modelId="{560F9EBF-8321-4EC7-A0FE-EFF768C37060}" type="parTrans" cxnId="{4CAF7536-0E1F-4A5D-88D3-FCF9DD6784DD}">
      <dgm:prSet/>
      <dgm:spPr/>
      <dgm:t>
        <a:bodyPr/>
        <a:lstStyle/>
        <a:p>
          <a:endParaRPr lang="en-US"/>
        </a:p>
      </dgm:t>
    </dgm:pt>
    <dgm:pt modelId="{23CEB691-110F-4D12-8CAB-890DB9D028BE}" type="sibTrans" cxnId="{4CAF7536-0E1F-4A5D-88D3-FCF9DD6784DD}">
      <dgm:prSet/>
      <dgm:spPr/>
      <dgm:t>
        <a:bodyPr/>
        <a:lstStyle/>
        <a:p>
          <a:endParaRPr lang="en-US"/>
        </a:p>
      </dgm:t>
    </dgm:pt>
    <dgm:pt modelId="{DE473276-9D99-48E7-AAE6-065A8DEC108B}">
      <dgm:prSet custT="1">
        <dgm:style>
          <a:lnRef idx="2">
            <a:schemeClr val="accent1">
              <a:shade val="50000"/>
            </a:schemeClr>
          </a:lnRef>
          <a:fillRef idx="1">
            <a:schemeClr val="accent1"/>
          </a:fillRef>
          <a:effectRef idx="0">
            <a:schemeClr val="accent1"/>
          </a:effectRef>
          <a:fontRef idx="minor">
            <a:schemeClr val="lt1"/>
          </a:fontRef>
        </dgm:style>
      </dgm:prSet>
      <dgm:spPr>
        <a:solidFill>
          <a:srgbClr val="FFFF00"/>
        </a:solidFill>
        <a:ln w="19050">
          <a:solidFill>
            <a:srgbClr val="99FFCC"/>
          </a:solidFill>
        </a:ln>
      </dgm:spPr>
      <dgm:t>
        <a:bodyPr/>
        <a:lstStyle/>
        <a:p>
          <a:pPr algn="ctr">
            <a:lnSpc>
              <a:spcPct val="100000"/>
            </a:lnSpc>
            <a:spcAft>
              <a:spcPts val="0"/>
            </a:spcAft>
          </a:pPr>
          <a:r>
            <a:rPr lang="en-US" sz="2800" dirty="0">
              <a:solidFill>
                <a:schemeClr val="tx1"/>
              </a:solidFill>
              <a:latin typeface="Adobe Garamond Pro Bold" panose="02020702060506020403" pitchFamily="18" charset="0"/>
            </a:rPr>
            <a:t>Commensurate to Legal Requirements</a:t>
          </a:r>
        </a:p>
      </dgm:t>
    </dgm:pt>
    <dgm:pt modelId="{FF45EC77-CFA4-4678-AA20-37AFF6D746A8}" type="parTrans" cxnId="{3AC72314-3F57-441C-AD1A-605F0763CD74}">
      <dgm:prSet/>
      <dgm:spPr/>
      <dgm:t>
        <a:bodyPr/>
        <a:lstStyle/>
        <a:p>
          <a:endParaRPr lang="en-US"/>
        </a:p>
      </dgm:t>
    </dgm:pt>
    <dgm:pt modelId="{B999774E-0D89-4D6E-B0D9-9EB87A95308B}" type="sibTrans" cxnId="{3AC72314-3F57-441C-AD1A-605F0763CD74}">
      <dgm:prSet/>
      <dgm:spPr/>
      <dgm:t>
        <a:bodyPr/>
        <a:lstStyle/>
        <a:p>
          <a:endParaRPr lang="en-US"/>
        </a:p>
      </dgm:t>
    </dgm:pt>
    <dgm:pt modelId="{8CEDBD0C-92EB-4798-9070-761C128EA68D}" type="pres">
      <dgm:prSet presAssocID="{65B20E79-5C1C-4731-A9C9-37931C5769D9}" presName="diagram" presStyleCnt="0">
        <dgm:presLayoutVars>
          <dgm:dir/>
          <dgm:resizeHandles val="exact"/>
        </dgm:presLayoutVars>
      </dgm:prSet>
      <dgm:spPr/>
    </dgm:pt>
    <dgm:pt modelId="{00B794BE-C75B-4D26-95A4-3E8086E608DB}" type="pres">
      <dgm:prSet presAssocID="{2ED36FBE-D444-4F89-8829-857CB6D68DB9}" presName="node" presStyleLbl="node1" presStyleIdx="0" presStyleCnt="9">
        <dgm:presLayoutVars>
          <dgm:bulletEnabled val="1"/>
        </dgm:presLayoutVars>
      </dgm:prSet>
      <dgm:spPr/>
    </dgm:pt>
    <dgm:pt modelId="{721383F9-77C4-4423-95CD-A82D83EDDEFB}" type="pres">
      <dgm:prSet presAssocID="{E121EB1F-484B-4C82-A591-E57B76A16432}" presName="sibTrans" presStyleCnt="0"/>
      <dgm:spPr/>
    </dgm:pt>
    <dgm:pt modelId="{127E7FEA-2CAC-4415-967B-D8A21760D7DC}" type="pres">
      <dgm:prSet presAssocID="{3667CF01-E14A-434D-87B7-44CCD57F7CFD}" presName="node" presStyleLbl="node1" presStyleIdx="1" presStyleCnt="9">
        <dgm:presLayoutVars>
          <dgm:bulletEnabled val="1"/>
        </dgm:presLayoutVars>
      </dgm:prSet>
      <dgm:spPr/>
    </dgm:pt>
    <dgm:pt modelId="{4B0F138B-C9DB-40FD-9779-38EBAC9AB1C5}" type="pres">
      <dgm:prSet presAssocID="{3F371949-C4FF-494B-A9F6-06E193F9B198}" presName="sibTrans" presStyleCnt="0"/>
      <dgm:spPr/>
    </dgm:pt>
    <dgm:pt modelId="{1E25A2B7-525A-4294-B494-D94E8AE494AC}" type="pres">
      <dgm:prSet presAssocID="{040336CE-4E6C-4874-9D50-49A9196605B1}" presName="node" presStyleLbl="node1" presStyleIdx="2" presStyleCnt="9">
        <dgm:presLayoutVars>
          <dgm:bulletEnabled val="1"/>
        </dgm:presLayoutVars>
      </dgm:prSet>
      <dgm:spPr/>
    </dgm:pt>
    <dgm:pt modelId="{15E5DA0D-42CB-40E9-9C4D-01326A7A8934}" type="pres">
      <dgm:prSet presAssocID="{9B1B5BF0-1D96-433E-B229-A01AB882DF25}" presName="sibTrans" presStyleCnt="0"/>
      <dgm:spPr/>
    </dgm:pt>
    <dgm:pt modelId="{2814772F-594D-4CFE-9365-6CECCCE3EB3F}" type="pres">
      <dgm:prSet presAssocID="{820FE2D2-81DA-4446-A180-D4E248ADF21F}" presName="node" presStyleLbl="node1" presStyleIdx="3" presStyleCnt="9">
        <dgm:presLayoutVars>
          <dgm:bulletEnabled val="1"/>
        </dgm:presLayoutVars>
      </dgm:prSet>
      <dgm:spPr/>
    </dgm:pt>
    <dgm:pt modelId="{E011D7D9-8D0D-44C5-8327-B04161C37D0B}" type="pres">
      <dgm:prSet presAssocID="{6701122B-365B-4EFB-894A-EEB49DE54296}" presName="sibTrans" presStyleCnt="0"/>
      <dgm:spPr/>
    </dgm:pt>
    <dgm:pt modelId="{E45F91D8-1438-4A6F-A7AF-F8CEB0855087}" type="pres">
      <dgm:prSet presAssocID="{961F5729-C627-4804-909F-A52F8138A7E8}" presName="node" presStyleLbl="node1" presStyleIdx="4" presStyleCnt="9">
        <dgm:presLayoutVars>
          <dgm:bulletEnabled val="1"/>
        </dgm:presLayoutVars>
      </dgm:prSet>
      <dgm:spPr/>
    </dgm:pt>
    <dgm:pt modelId="{1F89E566-C901-426C-AEBE-9BB94F8CB216}" type="pres">
      <dgm:prSet presAssocID="{3001B348-B6E1-4430-A3A1-094F70B6D6E2}" presName="sibTrans" presStyleCnt="0"/>
      <dgm:spPr/>
    </dgm:pt>
    <dgm:pt modelId="{0E370445-AE81-4ADF-8925-8D5AD34E4FD8}" type="pres">
      <dgm:prSet presAssocID="{10532754-5204-48B9-889F-0F96E2802DC9}" presName="node" presStyleLbl="node1" presStyleIdx="5" presStyleCnt="9">
        <dgm:presLayoutVars>
          <dgm:bulletEnabled val="1"/>
        </dgm:presLayoutVars>
      </dgm:prSet>
      <dgm:spPr/>
    </dgm:pt>
    <dgm:pt modelId="{30006593-F1A7-4BD0-869C-83DCCF82792D}" type="pres">
      <dgm:prSet presAssocID="{68D429F6-4FF9-489E-B170-B11D1BEF625A}" presName="sibTrans" presStyleCnt="0"/>
      <dgm:spPr/>
    </dgm:pt>
    <dgm:pt modelId="{47A51B2B-2186-4CFF-BDB6-C76A3B449EB8}" type="pres">
      <dgm:prSet presAssocID="{BA5DB7FF-A0F6-4290-AEAE-5FC9D4354FF4}" presName="node" presStyleLbl="node1" presStyleIdx="6" presStyleCnt="9">
        <dgm:presLayoutVars>
          <dgm:bulletEnabled val="1"/>
        </dgm:presLayoutVars>
      </dgm:prSet>
      <dgm:spPr/>
    </dgm:pt>
    <dgm:pt modelId="{11DEEB27-C24E-41AE-8386-43B59CCA01E7}" type="pres">
      <dgm:prSet presAssocID="{A5A7A5CE-3FDE-4CE6-993E-15209E73C45A}" presName="sibTrans" presStyleCnt="0"/>
      <dgm:spPr/>
    </dgm:pt>
    <dgm:pt modelId="{D3F56A02-3267-4538-8B0B-A8D5A79DAAF5}" type="pres">
      <dgm:prSet presAssocID="{6E0BD1FF-499F-429B-B351-A3828E539E24}" presName="node" presStyleLbl="node1" presStyleIdx="7" presStyleCnt="9">
        <dgm:presLayoutVars>
          <dgm:bulletEnabled val="1"/>
        </dgm:presLayoutVars>
      </dgm:prSet>
      <dgm:spPr/>
    </dgm:pt>
    <dgm:pt modelId="{50928139-989D-47B7-8A4A-C96C59783A50}" type="pres">
      <dgm:prSet presAssocID="{23CEB691-110F-4D12-8CAB-890DB9D028BE}" presName="sibTrans" presStyleCnt="0"/>
      <dgm:spPr/>
    </dgm:pt>
    <dgm:pt modelId="{726DD96C-2DB7-46C6-9E66-EFBE3AA66253}" type="pres">
      <dgm:prSet presAssocID="{DE473276-9D99-48E7-AAE6-065A8DEC108B}" presName="node" presStyleLbl="node1" presStyleIdx="8" presStyleCnt="9" custScaleX="212431">
        <dgm:presLayoutVars>
          <dgm:bulletEnabled val="1"/>
        </dgm:presLayoutVars>
      </dgm:prSet>
      <dgm:spPr/>
    </dgm:pt>
  </dgm:ptLst>
  <dgm:cxnLst>
    <dgm:cxn modelId="{52CD3801-A5DE-4171-92DB-0AD074827665}" type="presOf" srcId="{2ED36FBE-D444-4F89-8829-857CB6D68DB9}" destId="{00B794BE-C75B-4D26-95A4-3E8086E608DB}" srcOrd="0" destOrd="0" presId="urn:microsoft.com/office/officeart/2005/8/layout/default"/>
    <dgm:cxn modelId="{F451BE01-849C-4D20-9878-A62A89192A29}" srcId="{65B20E79-5C1C-4731-A9C9-37931C5769D9}" destId="{961F5729-C627-4804-909F-A52F8138A7E8}" srcOrd="4" destOrd="0" parTransId="{702A27ED-F9A7-4868-BFEA-18A909748593}" sibTransId="{3001B348-B6E1-4430-A3A1-094F70B6D6E2}"/>
    <dgm:cxn modelId="{98E27903-C8F7-402A-9CB4-9B5CB284B462}" type="presOf" srcId="{961F5729-C627-4804-909F-A52F8138A7E8}" destId="{E45F91D8-1438-4A6F-A7AF-F8CEB0855087}" srcOrd="0" destOrd="0" presId="urn:microsoft.com/office/officeart/2005/8/layout/default"/>
    <dgm:cxn modelId="{E1594F0C-31FC-48EA-98D3-7452CA6B4E13}" type="presOf" srcId="{820FE2D2-81DA-4446-A180-D4E248ADF21F}" destId="{2814772F-594D-4CFE-9365-6CECCCE3EB3F}" srcOrd="0" destOrd="0" presId="urn:microsoft.com/office/officeart/2005/8/layout/default"/>
    <dgm:cxn modelId="{079F1014-24E9-4C30-A191-01ABF628823F}" type="presOf" srcId="{65B20E79-5C1C-4731-A9C9-37931C5769D9}" destId="{8CEDBD0C-92EB-4798-9070-761C128EA68D}" srcOrd="0" destOrd="0" presId="urn:microsoft.com/office/officeart/2005/8/layout/default"/>
    <dgm:cxn modelId="{3AC72314-3F57-441C-AD1A-605F0763CD74}" srcId="{65B20E79-5C1C-4731-A9C9-37931C5769D9}" destId="{DE473276-9D99-48E7-AAE6-065A8DEC108B}" srcOrd="8" destOrd="0" parTransId="{FF45EC77-CFA4-4678-AA20-37AFF6D746A8}" sibTransId="{B999774E-0D89-4D6E-B0D9-9EB87A95308B}"/>
    <dgm:cxn modelId="{5CC1B218-D69F-4701-96A5-7C0C54D27627}" type="presOf" srcId="{10532754-5204-48B9-889F-0F96E2802DC9}" destId="{0E370445-AE81-4ADF-8925-8D5AD34E4FD8}" srcOrd="0" destOrd="0" presId="urn:microsoft.com/office/officeart/2005/8/layout/default"/>
    <dgm:cxn modelId="{BA46AB2E-6A3A-41F9-A02E-FBADB58FA779}" srcId="{65B20E79-5C1C-4731-A9C9-37931C5769D9}" destId="{040336CE-4E6C-4874-9D50-49A9196605B1}" srcOrd="2" destOrd="0" parTransId="{8F65B572-6A5B-414C-8188-E7FEBAC11ECA}" sibTransId="{9B1B5BF0-1D96-433E-B229-A01AB882DF25}"/>
    <dgm:cxn modelId="{4CAF7536-0E1F-4A5D-88D3-FCF9DD6784DD}" srcId="{65B20E79-5C1C-4731-A9C9-37931C5769D9}" destId="{6E0BD1FF-499F-429B-B351-A3828E539E24}" srcOrd="7" destOrd="0" parTransId="{560F9EBF-8321-4EC7-A0FE-EFF768C37060}" sibTransId="{23CEB691-110F-4D12-8CAB-890DB9D028BE}"/>
    <dgm:cxn modelId="{5C06415D-7E45-418B-B60C-418F9469154B}" srcId="{65B20E79-5C1C-4731-A9C9-37931C5769D9}" destId="{3667CF01-E14A-434D-87B7-44CCD57F7CFD}" srcOrd="1" destOrd="0" parTransId="{21E9EEB5-E33E-40E2-AB08-599E0C5C9091}" sibTransId="{3F371949-C4FF-494B-A9F6-06E193F9B198}"/>
    <dgm:cxn modelId="{6D93A567-1610-4DA4-BB89-2138BDD56366}" srcId="{65B20E79-5C1C-4731-A9C9-37931C5769D9}" destId="{10532754-5204-48B9-889F-0F96E2802DC9}" srcOrd="5" destOrd="0" parTransId="{662165C1-0949-41E0-98EC-E830D6982B1D}" sibTransId="{68D429F6-4FF9-489E-B170-B11D1BEF625A}"/>
    <dgm:cxn modelId="{26FE0C4A-69B5-4D60-9365-96E52ED66AEC}" type="presOf" srcId="{DE473276-9D99-48E7-AAE6-065A8DEC108B}" destId="{726DD96C-2DB7-46C6-9E66-EFBE3AA66253}" srcOrd="0" destOrd="0" presId="urn:microsoft.com/office/officeart/2005/8/layout/default"/>
    <dgm:cxn modelId="{8701FF97-FB45-4EC9-AB45-9EEEAD23B75C}" type="presOf" srcId="{3667CF01-E14A-434D-87B7-44CCD57F7CFD}" destId="{127E7FEA-2CAC-4415-967B-D8A21760D7DC}" srcOrd="0" destOrd="0" presId="urn:microsoft.com/office/officeart/2005/8/layout/default"/>
    <dgm:cxn modelId="{813A8B9F-40D1-431F-8BA5-0D8C7C83713B}" srcId="{65B20E79-5C1C-4731-A9C9-37931C5769D9}" destId="{820FE2D2-81DA-4446-A180-D4E248ADF21F}" srcOrd="3" destOrd="0" parTransId="{10646D88-E1A4-4C66-B1E5-65533CB5FF6F}" sibTransId="{6701122B-365B-4EFB-894A-EEB49DE54296}"/>
    <dgm:cxn modelId="{CE7E0FA3-D103-47F6-A363-77AAF819C6E0}" srcId="{65B20E79-5C1C-4731-A9C9-37931C5769D9}" destId="{2ED36FBE-D444-4F89-8829-857CB6D68DB9}" srcOrd="0" destOrd="0" parTransId="{A104B663-D836-46BE-8B28-1B681AC115D5}" sibTransId="{E121EB1F-484B-4C82-A591-E57B76A16432}"/>
    <dgm:cxn modelId="{168435F5-5A46-44EB-8754-EDCF39B1A55D}" type="presOf" srcId="{BA5DB7FF-A0F6-4290-AEAE-5FC9D4354FF4}" destId="{47A51B2B-2186-4CFF-BDB6-C76A3B449EB8}" srcOrd="0" destOrd="0" presId="urn:microsoft.com/office/officeart/2005/8/layout/default"/>
    <dgm:cxn modelId="{133325F7-BB3D-45E8-BB84-6CA1F7D1177A}" type="presOf" srcId="{040336CE-4E6C-4874-9D50-49A9196605B1}" destId="{1E25A2B7-525A-4294-B494-D94E8AE494AC}" srcOrd="0" destOrd="0" presId="urn:microsoft.com/office/officeart/2005/8/layout/default"/>
    <dgm:cxn modelId="{421388FC-45AF-41D9-BF3C-FF67CA4CAE95}" srcId="{65B20E79-5C1C-4731-A9C9-37931C5769D9}" destId="{BA5DB7FF-A0F6-4290-AEAE-5FC9D4354FF4}" srcOrd="6" destOrd="0" parTransId="{7B49C774-ED1C-4660-8F3F-177705F80030}" sibTransId="{A5A7A5CE-3FDE-4CE6-993E-15209E73C45A}"/>
    <dgm:cxn modelId="{E7DB91FE-6F2A-4402-A316-B84B48F7D81A}" type="presOf" srcId="{6E0BD1FF-499F-429B-B351-A3828E539E24}" destId="{D3F56A02-3267-4538-8B0B-A8D5A79DAAF5}" srcOrd="0" destOrd="0" presId="urn:microsoft.com/office/officeart/2005/8/layout/default"/>
    <dgm:cxn modelId="{0A53D9C8-4139-4041-B9B1-C41EEE52CF11}" type="presParOf" srcId="{8CEDBD0C-92EB-4798-9070-761C128EA68D}" destId="{00B794BE-C75B-4D26-95A4-3E8086E608DB}" srcOrd="0" destOrd="0" presId="urn:microsoft.com/office/officeart/2005/8/layout/default"/>
    <dgm:cxn modelId="{C909A2CC-F560-48A9-BB70-5270A9261D47}" type="presParOf" srcId="{8CEDBD0C-92EB-4798-9070-761C128EA68D}" destId="{721383F9-77C4-4423-95CD-A82D83EDDEFB}" srcOrd="1" destOrd="0" presId="urn:microsoft.com/office/officeart/2005/8/layout/default"/>
    <dgm:cxn modelId="{CBA8BEA2-25C3-428D-A0D6-40E6D99DAE65}" type="presParOf" srcId="{8CEDBD0C-92EB-4798-9070-761C128EA68D}" destId="{127E7FEA-2CAC-4415-967B-D8A21760D7DC}" srcOrd="2" destOrd="0" presId="urn:microsoft.com/office/officeart/2005/8/layout/default"/>
    <dgm:cxn modelId="{4814EE0F-7745-4C32-A479-015FB7EF6FD2}" type="presParOf" srcId="{8CEDBD0C-92EB-4798-9070-761C128EA68D}" destId="{4B0F138B-C9DB-40FD-9779-38EBAC9AB1C5}" srcOrd="3" destOrd="0" presId="urn:microsoft.com/office/officeart/2005/8/layout/default"/>
    <dgm:cxn modelId="{9B524D51-0482-4579-928E-BAC48D98228A}" type="presParOf" srcId="{8CEDBD0C-92EB-4798-9070-761C128EA68D}" destId="{1E25A2B7-525A-4294-B494-D94E8AE494AC}" srcOrd="4" destOrd="0" presId="urn:microsoft.com/office/officeart/2005/8/layout/default"/>
    <dgm:cxn modelId="{DC1DB781-1F7D-47DC-83E2-46EED5E53582}" type="presParOf" srcId="{8CEDBD0C-92EB-4798-9070-761C128EA68D}" destId="{15E5DA0D-42CB-40E9-9C4D-01326A7A8934}" srcOrd="5" destOrd="0" presId="urn:microsoft.com/office/officeart/2005/8/layout/default"/>
    <dgm:cxn modelId="{A13A669A-D661-46CD-93B7-4322C9AB3029}" type="presParOf" srcId="{8CEDBD0C-92EB-4798-9070-761C128EA68D}" destId="{2814772F-594D-4CFE-9365-6CECCCE3EB3F}" srcOrd="6" destOrd="0" presId="urn:microsoft.com/office/officeart/2005/8/layout/default"/>
    <dgm:cxn modelId="{525EA50E-5812-4DDA-AA06-F4B896F6508A}" type="presParOf" srcId="{8CEDBD0C-92EB-4798-9070-761C128EA68D}" destId="{E011D7D9-8D0D-44C5-8327-B04161C37D0B}" srcOrd="7" destOrd="0" presId="urn:microsoft.com/office/officeart/2005/8/layout/default"/>
    <dgm:cxn modelId="{F52B233C-8061-4751-B26E-21A189918058}" type="presParOf" srcId="{8CEDBD0C-92EB-4798-9070-761C128EA68D}" destId="{E45F91D8-1438-4A6F-A7AF-F8CEB0855087}" srcOrd="8" destOrd="0" presId="urn:microsoft.com/office/officeart/2005/8/layout/default"/>
    <dgm:cxn modelId="{194F314A-6A73-4A06-BF55-EC98ACA42B1C}" type="presParOf" srcId="{8CEDBD0C-92EB-4798-9070-761C128EA68D}" destId="{1F89E566-C901-426C-AEBE-9BB94F8CB216}" srcOrd="9" destOrd="0" presId="urn:microsoft.com/office/officeart/2005/8/layout/default"/>
    <dgm:cxn modelId="{7F711B3C-3CBB-4088-9C24-187E770F38FC}" type="presParOf" srcId="{8CEDBD0C-92EB-4798-9070-761C128EA68D}" destId="{0E370445-AE81-4ADF-8925-8D5AD34E4FD8}" srcOrd="10" destOrd="0" presId="urn:microsoft.com/office/officeart/2005/8/layout/default"/>
    <dgm:cxn modelId="{FC236A52-BC12-49FC-AF03-DFBC775CB4CC}" type="presParOf" srcId="{8CEDBD0C-92EB-4798-9070-761C128EA68D}" destId="{30006593-F1A7-4BD0-869C-83DCCF82792D}" srcOrd="11" destOrd="0" presId="urn:microsoft.com/office/officeart/2005/8/layout/default"/>
    <dgm:cxn modelId="{01F86B87-D870-4334-AC33-8B951EEF8B6B}" type="presParOf" srcId="{8CEDBD0C-92EB-4798-9070-761C128EA68D}" destId="{47A51B2B-2186-4CFF-BDB6-C76A3B449EB8}" srcOrd="12" destOrd="0" presId="urn:microsoft.com/office/officeart/2005/8/layout/default"/>
    <dgm:cxn modelId="{9A10AB36-25B3-420F-AD34-52138B0B466B}" type="presParOf" srcId="{8CEDBD0C-92EB-4798-9070-761C128EA68D}" destId="{11DEEB27-C24E-41AE-8386-43B59CCA01E7}" srcOrd="13" destOrd="0" presId="urn:microsoft.com/office/officeart/2005/8/layout/default"/>
    <dgm:cxn modelId="{2C328D17-6414-4A0C-95DD-53B546EE00F8}" type="presParOf" srcId="{8CEDBD0C-92EB-4798-9070-761C128EA68D}" destId="{D3F56A02-3267-4538-8B0B-A8D5A79DAAF5}" srcOrd="14" destOrd="0" presId="urn:microsoft.com/office/officeart/2005/8/layout/default"/>
    <dgm:cxn modelId="{F565878D-62B4-41BC-891C-C46336D0BFFE}" type="presParOf" srcId="{8CEDBD0C-92EB-4798-9070-761C128EA68D}" destId="{50928139-989D-47B7-8A4A-C96C59783A50}" srcOrd="15" destOrd="0" presId="urn:microsoft.com/office/officeart/2005/8/layout/default"/>
    <dgm:cxn modelId="{BD15C080-AC3B-41D1-962E-CF80939F718D}" type="presParOf" srcId="{8CEDBD0C-92EB-4798-9070-761C128EA68D}" destId="{726DD96C-2DB7-46C6-9E66-EFBE3AA66253}"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E77568A-371C-4949-9BC7-A7682A096CA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0F82990A-4C98-49AD-AD14-B4A5464C18F3}">
      <dgm:prSet/>
      <dgm:spPr/>
      <dgm:t>
        <a:bodyPr/>
        <a:lstStyle/>
        <a:p>
          <a:r>
            <a:rPr lang="en-US" b="1">
              <a:solidFill>
                <a:schemeClr val="tx1"/>
              </a:solidFill>
            </a:rPr>
            <a:t>Net Income (NI) Theory</a:t>
          </a:r>
        </a:p>
      </dgm:t>
    </dgm:pt>
    <dgm:pt modelId="{B46D4FC5-354D-474C-9712-A7780A00BBE7}" type="parTrans" cxnId="{11574DC6-9F68-4E19-8674-30B41C9DF963}">
      <dgm:prSet/>
      <dgm:spPr/>
      <dgm:t>
        <a:bodyPr/>
        <a:lstStyle/>
        <a:p>
          <a:endParaRPr lang="en-US"/>
        </a:p>
      </dgm:t>
    </dgm:pt>
    <dgm:pt modelId="{ED594BEA-06BF-40C7-8B6E-F9B7C38C6451}" type="sibTrans" cxnId="{11574DC6-9F68-4E19-8674-30B41C9DF963}">
      <dgm:prSet/>
      <dgm:spPr/>
      <dgm:t>
        <a:bodyPr/>
        <a:lstStyle/>
        <a:p>
          <a:endParaRPr lang="en-US"/>
        </a:p>
      </dgm:t>
    </dgm:pt>
    <dgm:pt modelId="{3D9E9565-5967-4E60-8AA8-C4DE18AA286C}">
      <dgm:prSet/>
      <dgm:spPr/>
      <dgm:t>
        <a:bodyPr/>
        <a:lstStyle/>
        <a:p>
          <a:r>
            <a:rPr lang="en-US" b="1" dirty="0">
              <a:solidFill>
                <a:schemeClr val="tx1"/>
              </a:solidFill>
            </a:rPr>
            <a:t>Net Operating Income (NOI) Theory</a:t>
          </a:r>
        </a:p>
      </dgm:t>
    </dgm:pt>
    <dgm:pt modelId="{2D1E7BBF-E962-4CD1-86FF-85EE6961FA36}" type="parTrans" cxnId="{FE718A63-8034-40E0-93F7-5F99F3985666}">
      <dgm:prSet/>
      <dgm:spPr/>
      <dgm:t>
        <a:bodyPr/>
        <a:lstStyle/>
        <a:p>
          <a:endParaRPr lang="en-US"/>
        </a:p>
      </dgm:t>
    </dgm:pt>
    <dgm:pt modelId="{97C44E78-BF1F-4A6D-8DD1-36248926526B}" type="sibTrans" cxnId="{FE718A63-8034-40E0-93F7-5F99F3985666}">
      <dgm:prSet/>
      <dgm:spPr/>
      <dgm:t>
        <a:bodyPr/>
        <a:lstStyle/>
        <a:p>
          <a:endParaRPr lang="en-US"/>
        </a:p>
      </dgm:t>
    </dgm:pt>
    <dgm:pt modelId="{0F51BFCE-87EA-4433-BE54-D724622CFA5B}">
      <dgm:prSet/>
      <dgm:spPr/>
      <dgm:t>
        <a:bodyPr/>
        <a:lstStyle/>
        <a:p>
          <a:r>
            <a:rPr lang="en-US" b="1">
              <a:solidFill>
                <a:schemeClr val="tx1"/>
              </a:solidFill>
            </a:rPr>
            <a:t>Traditional Theory</a:t>
          </a:r>
        </a:p>
      </dgm:t>
    </dgm:pt>
    <dgm:pt modelId="{F4E34C34-3EAB-4E4A-BCE6-004D737A3757}" type="parTrans" cxnId="{09CC5926-D306-443E-82A5-5218A4582FF2}">
      <dgm:prSet/>
      <dgm:spPr/>
      <dgm:t>
        <a:bodyPr/>
        <a:lstStyle/>
        <a:p>
          <a:endParaRPr lang="en-US"/>
        </a:p>
      </dgm:t>
    </dgm:pt>
    <dgm:pt modelId="{CAA54DD2-E29A-4322-9D0A-B1A8D8B7D382}" type="sibTrans" cxnId="{09CC5926-D306-443E-82A5-5218A4582FF2}">
      <dgm:prSet/>
      <dgm:spPr/>
      <dgm:t>
        <a:bodyPr/>
        <a:lstStyle/>
        <a:p>
          <a:endParaRPr lang="en-US"/>
        </a:p>
      </dgm:t>
    </dgm:pt>
    <dgm:pt modelId="{820F8F93-9DCE-4C15-A0A5-49132CEB550F}">
      <dgm:prSet/>
      <dgm:spPr/>
      <dgm:t>
        <a:bodyPr/>
        <a:lstStyle/>
        <a:p>
          <a:r>
            <a:rPr lang="en-US" b="1" dirty="0">
              <a:solidFill>
                <a:schemeClr val="tx1"/>
              </a:solidFill>
            </a:rPr>
            <a:t>Modigliani-Miller (M-M) Theory</a:t>
          </a:r>
        </a:p>
      </dgm:t>
    </dgm:pt>
    <dgm:pt modelId="{7739A4CC-8993-4F46-ACF5-BA781C1F7C1F}" type="parTrans" cxnId="{39F037EF-DBE2-4B60-A521-94C0C300DCF9}">
      <dgm:prSet/>
      <dgm:spPr/>
      <dgm:t>
        <a:bodyPr/>
        <a:lstStyle/>
        <a:p>
          <a:endParaRPr lang="en-US"/>
        </a:p>
      </dgm:t>
    </dgm:pt>
    <dgm:pt modelId="{949CBE62-FF9C-4354-A6DF-47679B801F5A}" type="sibTrans" cxnId="{39F037EF-DBE2-4B60-A521-94C0C300DCF9}">
      <dgm:prSet/>
      <dgm:spPr/>
      <dgm:t>
        <a:bodyPr/>
        <a:lstStyle/>
        <a:p>
          <a:endParaRPr lang="en-US"/>
        </a:p>
      </dgm:t>
    </dgm:pt>
    <dgm:pt modelId="{795DFE44-08D7-45D2-A24B-D4A506254FE2}" type="pres">
      <dgm:prSet presAssocID="{2E77568A-371C-4949-9BC7-A7682A096CAB}" presName="linear" presStyleCnt="0">
        <dgm:presLayoutVars>
          <dgm:animLvl val="lvl"/>
          <dgm:resizeHandles val="exact"/>
        </dgm:presLayoutVars>
      </dgm:prSet>
      <dgm:spPr/>
    </dgm:pt>
    <dgm:pt modelId="{74BB5A2C-9134-4BD6-940F-A372ADEE2A16}" type="pres">
      <dgm:prSet presAssocID="{0F82990A-4C98-49AD-AD14-B4A5464C18F3}" presName="parentText" presStyleLbl="node1" presStyleIdx="0" presStyleCnt="4">
        <dgm:presLayoutVars>
          <dgm:chMax val="0"/>
          <dgm:bulletEnabled val="1"/>
        </dgm:presLayoutVars>
      </dgm:prSet>
      <dgm:spPr/>
    </dgm:pt>
    <dgm:pt modelId="{A27309CE-FB52-4B75-B42B-BADE33224B3D}" type="pres">
      <dgm:prSet presAssocID="{ED594BEA-06BF-40C7-8B6E-F9B7C38C6451}" presName="spacer" presStyleCnt="0"/>
      <dgm:spPr/>
    </dgm:pt>
    <dgm:pt modelId="{F9D0DD3E-E480-4D93-9B1B-64676D379E0A}" type="pres">
      <dgm:prSet presAssocID="{3D9E9565-5967-4E60-8AA8-C4DE18AA286C}" presName="parentText" presStyleLbl="node1" presStyleIdx="1" presStyleCnt="4" custLinFactY="767" custLinFactNeighborX="-791" custLinFactNeighborY="100000">
        <dgm:presLayoutVars>
          <dgm:chMax val="0"/>
          <dgm:bulletEnabled val="1"/>
        </dgm:presLayoutVars>
      </dgm:prSet>
      <dgm:spPr/>
    </dgm:pt>
    <dgm:pt modelId="{A74D76D4-8959-4439-90B7-067E6B967940}" type="pres">
      <dgm:prSet presAssocID="{97C44E78-BF1F-4A6D-8DD1-36248926526B}" presName="spacer" presStyleCnt="0"/>
      <dgm:spPr/>
    </dgm:pt>
    <dgm:pt modelId="{8A757F97-737B-4AF1-BC58-859E7278AF05}" type="pres">
      <dgm:prSet presAssocID="{0F51BFCE-87EA-4433-BE54-D724622CFA5B}" presName="parentText" presStyleLbl="node1" presStyleIdx="2" presStyleCnt="4" custLinFactNeighborX="-1034" custLinFactNeighborY="39092">
        <dgm:presLayoutVars>
          <dgm:chMax val="0"/>
          <dgm:bulletEnabled val="1"/>
        </dgm:presLayoutVars>
      </dgm:prSet>
      <dgm:spPr/>
    </dgm:pt>
    <dgm:pt modelId="{BD29BE0F-A58C-4FF0-9961-4E4A3B2B487A}" type="pres">
      <dgm:prSet presAssocID="{CAA54DD2-E29A-4322-9D0A-B1A8D8B7D382}" presName="spacer" presStyleCnt="0"/>
      <dgm:spPr/>
    </dgm:pt>
    <dgm:pt modelId="{B4847EBA-F27E-490C-84FC-CD2ECD720247}" type="pres">
      <dgm:prSet presAssocID="{820F8F93-9DCE-4C15-A0A5-49132CEB550F}" presName="parentText" presStyleLbl="node1" presStyleIdx="3" presStyleCnt="4">
        <dgm:presLayoutVars>
          <dgm:chMax val="0"/>
          <dgm:bulletEnabled val="1"/>
        </dgm:presLayoutVars>
      </dgm:prSet>
      <dgm:spPr/>
    </dgm:pt>
  </dgm:ptLst>
  <dgm:cxnLst>
    <dgm:cxn modelId="{9106D21A-1EF0-475A-A0D3-8ABECEE6569C}" type="presOf" srcId="{3D9E9565-5967-4E60-8AA8-C4DE18AA286C}" destId="{F9D0DD3E-E480-4D93-9B1B-64676D379E0A}" srcOrd="0" destOrd="0" presId="urn:microsoft.com/office/officeart/2005/8/layout/vList2"/>
    <dgm:cxn modelId="{09CC5926-D306-443E-82A5-5218A4582FF2}" srcId="{2E77568A-371C-4949-9BC7-A7682A096CAB}" destId="{0F51BFCE-87EA-4433-BE54-D724622CFA5B}" srcOrd="2" destOrd="0" parTransId="{F4E34C34-3EAB-4E4A-BCE6-004D737A3757}" sibTransId="{CAA54DD2-E29A-4322-9D0A-B1A8D8B7D382}"/>
    <dgm:cxn modelId="{FE718A63-8034-40E0-93F7-5F99F3985666}" srcId="{2E77568A-371C-4949-9BC7-A7682A096CAB}" destId="{3D9E9565-5967-4E60-8AA8-C4DE18AA286C}" srcOrd="1" destOrd="0" parTransId="{2D1E7BBF-E962-4CD1-86FF-85EE6961FA36}" sibTransId="{97C44E78-BF1F-4A6D-8DD1-36248926526B}"/>
    <dgm:cxn modelId="{389ADFA6-528C-42F4-B312-0A18887E1E75}" type="presOf" srcId="{0F82990A-4C98-49AD-AD14-B4A5464C18F3}" destId="{74BB5A2C-9134-4BD6-940F-A372ADEE2A16}" srcOrd="0" destOrd="0" presId="urn:microsoft.com/office/officeart/2005/8/layout/vList2"/>
    <dgm:cxn modelId="{A9D85FAB-89C3-4528-9806-6B0825BC04B1}" type="presOf" srcId="{0F51BFCE-87EA-4433-BE54-D724622CFA5B}" destId="{8A757F97-737B-4AF1-BC58-859E7278AF05}" srcOrd="0" destOrd="0" presId="urn:microsoft.com/office/officeart/2005/8/layout/vList2"/>
    <dgm:cxn modelId="{11574DC6-9F68-4E19-8674-30B41C9DF963}" srcId="{2E77568A-371C-4949-9BC7-A7682A096CAB}" destId="{0F82990A-4C98-49AD-AD14-B4A5464C18F3}" srcOrd="0" destOrd="0" parTransId="{B46D4FC5-354D-474C-9712-A7780A00BBE7}" sibTransId="{ED594BEA-06BF-40C7-8B6E-F9B7C38C6451}"/>
    <dgm:cxn modelId="{5D398BDC-B96B-4713-BBCC-BF5F2F0A2209}" type="presOf" srcId="{820F8F93-9DCE-4C15-A0A5-49132CEB550F}" destId="{B4847EBA-F27E-490C-84FC-CD2ECD720247}" srcOrd="0" destOrd="0" presId="urn:microsoft.com/office/officeart/2005/8/layout/vList2"/>
    <dgm:cxn modelId="{8E7C49E2-A39C-48CD-A99C-435A446A6FE3}" type="presOf" srcId="{2E77568A-371C-4949-9BC7-A7682A096CAB}" destId="{795DFE44-08D7-45D2-A24B-D4A506254FE2}" srcOrd="0" destOrd="0" presId="urn:microsoft.com/office/officeart/2005/8/layout/vList2"/>
    <dgm:cxn modelId="{39F037EF-DBE2-4B60-A521-94C0C300DCF9}" srcId="{2E77568A-371C-4949-9BC7-A7682A096CAB}" destId="{820F8F93-9DCE-4C15-A0A5-49132CEB550F}" srcOrd="3" destOrd="0" parTransId="{7739A4CC-8993-4F46-ACF5-BA781C1F7C1F}" sibTransId="{949CBE62-FF9C-4354-A6DF-47679B801F5A}"/>
    <dgm:cxn modelId="{98EA1959-DD01-4493-A217-A78939727616}" type="presParOf" srcId="{795DFE44-08D7-45D2-A24B-D4A506254FE2}" destId="{74BB5A2C-9134-4BD6-940F-A372ADEE2A16}" srcOrd="0" destOrd="0" presId="urn:microsoft.com/office/officeart/2005/8/layout/vList2"/>
    <dgm:cxn modelId="{1D70DAE7-6B95-4076-8D4F-56270B6A63F4}" type="presParOf" srcId="{795DFE44-08D7-45D2-A24B-D4A506254FE2}" destId="{A27309CE-FB52-4B75-B42B-BADE33224B3D}" srcOrd="1" destOrd="0" presId="urn:microsoft.com/office/officeart/2005/8/layout/vList2"/>
    <dgm:cxn modelId="{359975EC-C6C6-46BA-86FD-8472DC0CA8FF}" type="presParOf" srcId="{795DFE44-08D7-45D2-A24B-D4A506254FE2}" destId="{F9D0DD3E-E480-4D93-9B1B-64676D379E0A}" srcOrd="2" destOrd="0" presId="urn:microsoft.com/office/officeart/2005/8/layout/vList2"/>
    <dgm:cxn modelId="{78BBCBF9-DC78-4FF9-9C61-A6920469EF6B}" type="presParOf" srcId="{795DFE44-08D7-45D2-A24B-D4A506254FE2}" destId="{A74D76D4-8959-4439-90B7-067E6B967940}" srcOrd="3" destOrd="0" presId="urn:microsoft.com/office/officeart/2005/8/layout/vList2"/>
    <dgm:cxn modelId="{99CF3B64-F742-4578-B7DB-81ED4344C680}" type="presParOf" srcId="{795DFE44-08D7-45D2-A24B-D4A506254FE2}" destId="{8A757F97-737B-4AF1-BC58-859E7278AF05}" srcOrd="4" destOrd="0" presId="urn:microsoft.com/office/officeart/2005/8/layout/vList2"/>
    <dgm:cxn modelId="{08FAACFE-0161-4E3F-A070-D1A8EEC562CE}" type="presParOf" srcId="{795DFE44-08D7-45D2-A24B-D4A506254FE2}" destId="{BD29BE0F-A58C-4FF0-9961-4E4A3B2B487A}" srcOrd="5" destOrd="0" presId="urn:microsoft.com/office/officeart/2005/8/layout/vList2"/>
    <dgm:cxn modelId="{0A66A07F-73AE-4B67-9E94-4F8FC674AB50}" type="presParOf" srcId="{795DFE44-08D7-45D2-A24B-D4A506254FE2}" destId="{B4847EBA-F27E-490C-84FC-CD2ECD72024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7E8810-824E-416B-8429-0C67490C9F33}">
      <dsp:nvSpPr>
        <dsp:cNvPr id="0" name=""/>
        <dsp:cNvSpPr/>
      </dsp:nvSpPr>
      <dsp:spPr>
        <a:xfrm>
          <a:off x="11424" y="1191596"/>
          <a:ext cx="2067279" cy="19207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4D2356C-E1FC-441B-86BB-CFDC49F162F5}">
      <dsp:nvSpPr>
        <dsp:cNvPr id="0" name=""/>
        <dsp:cNvSpPr/>
      </dsp:nvSpPr>
      <dsp:spPr>
        <a:xfrm>
          <a:off x="3607506" y="980359"/>
          <a:ext cx="2204251" cy="558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22350">
            <a:lnSpc>
              <a:spcPct val="90000"/>
            </a:lnSpc>
            <a:spcBef>
              <a:spcPct val="0"/>
            </a:spcBef>
            <a:spcAft>
              <a:spcPct val="35000"/>
            </a:spcAft>
            <a:buNone/>
            <a:defRPr b="1"/>
          </a:pPr>
          <a:endParaRPr lang="en-US" sz="2300" kern="1200" dirty="0"/>
        </a:p>
      </dsp:txBody>
      <dsp:txXfrm>
        <a:off x="3607506" y="980359"/>
        <a:ext cx="2204251" cy="558173"/>
      </dsp:txXfrm>
    </dsp:sp>
    <dsp:sp modelId="{BDD9E6AD-937B-42F1-81F8-6365AAAFA931}">
      <dsp:nvSpPr>
        <dsp:cNvPr id="0" name=""/>
        <dsp:cNvSpPr/>
      </dsp:nvSpPr>
      <dsp:spPr>
        <a:xfrm>
          <a:off x="312194" y="3247758"/>
          <a:ext cx="2898502" cy="917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90000"/>
            </a:lnSpc>
            <a:spcBef>
              <a:spcPct val="0"/>
            </a:spcBef>
            <a:spcAft>
              <a:spcPct val="35000"/>
            </a:spcAft>
            <a:buNone/>
          </a:pPr>
          <a:r>
            <a:rPr lang="en-US" sz="2400" b="1" kern="1200" dirty="0"/>
            <a:t>Equity &amp;</a:t>
          </a:r>
        </a:p>
        <a:p>
          <a:pPr marL="0" lvl="0" indent="0" algn="l" defTabSz="1066800">
            <a:lnSpc>
              <a:spcPct val="90000"/>
            </a:lnSpc>
            <a:spcBef>
              <a:spcPct val="0"/>
            </a:spcBef>
            <a:spcAft>
              <a:spcPct val="35000"/>
            </a:spcAft>
            <a:buNone/>
          </a:pPr>
          <a:r>
            <a:rPr lang="en-US" sz="2400" b="1" kern="1200" dirty="0"/>
            <a:t>Preference Share Capital</a:t>
          </a:r>
        </a:p>
      </dsp:txBody>
      <dsp:txXfrm>
        <a:off x="312194" y="3247758"/>
        <a:ext cx="2898502" cy="917736"/>
      </dsp:txXfrm>
    </dsp:sp>
    <dsp:sp modelId="{DE61223B-3BE9-463A-B6FD-3426D12E3B68}">
      <dsp:nvSpPr>
        <dsp:cNvPr id="0" name=""/>
        <dsp:cNvSpPr/>
      </dsp:nvSpPr>
      <dsp:spPr>
        <a:xfrm>
          <a:off x="3596441" y="1341178"/>
          <a:ext cx="2432833" cy="13224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3D09CC1-A285-48D6-905D-906E21B607CC}">
      <dsp:nvSpPr>
        <dsp:cNvPr id="0" name=""/>
        <dsp:cNvSpPr/>
      </dsp:nvSpPr>
      <dsp:spPr>
        <a:xfrm>
          <a:off x="3861811" y="3390080"/>
          <a:ext cx="3204188" cy="558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422400">
            <a:lnSpc>
              <a:spcPct val="90000"/>
            </a:lnSpc>
            <a:spcBef>
              <a:spcPct val="0"/>
            </a:spcBef>
            <a:spcAft>
              <a:spcPct val="35000"/>
            </a:spcAft>
            <a:buNone/>
            <a:defRPr b="1"/>
          </a:pPr>
          <a:r>
            <a:rPr lang="en-US" sz="3200" kern="1200" dirty="0"/>
            <a:t>Debentures</a:t>
          </a:r>
        </a:p>
      </dsp:txBody>
      <dsp:txXfrm>
        <a:off x="3861811" y="3390080"/>
        <a:ext cx="3204188" cy="558173"/>
      </dsp:txXfrm>
    </dsp:sp>
    <dsp:sp modelId="{D2634FA5-E728-4E55-AB3B-AE9E698D96EC}">
      <dsp:nvSpPr>
        <dsp:cNvPr id="0" name=""/>
        <dsp:cNvSpPr/>
      </dsp:nvSpPr>
      <dsp:spPr>
        <a:xfrm>
          <a:off x="4427114" y="3098176"/>
          <a:ext cx="2204251" cy="917736"/>
        </a:xfrm>
        <a:prstGeom prst="rect">
          <a:avLst/>
        </a:prstGeom>
        <a:noFill/>
        <a:ln>
          <a:noFill/>
        </a:ln>
        <a:effectLst/>
      </dsp:spPr>
      <dsp:style>
        <a:lnRef idx="0">
          <a:scrgbClr r="0" g="0" b="0"/>
        </a:lnRef>
        <a:fillRef idx="0">
          <a:scrgbClr r="0" g="0" b="0"/>
        </a:fillRef>
        <a:effectRef idx="0">
          <a:scrgbClr r="0" g="0" b="0"/>
        </a:effectRef>
        <a:fontRef idx="minor"/>
      </dsp:style>
    </dsp:sp>
    <dsp:sp modelId="{C89897DE-B6B2-4C86-92CD-B3F93815F651}">
      <dsp:nvSpPr>
        <dsp:cNvPr id="0" name=""/>
        <dsp:cNvSpPr/>
      </dsp:nvSpPr>
      <dsp:spPr>
        <a:xfrm>
          <a:off x="7493493" y="755514"/>
          <a:ext cx="3161635" cy="289086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1038037-7FD4-4F82-BC91-56DCB7709DB8}">
      <dsp:nvSpPr>
        <dsp:cNvPr id="0" name=""/>
        <dsp:cNvSpPr/>
      </dsp:nvSpPr>
      <dsp:spPr>
        <a:xfrm>
          <a:off x="8243704" y="3488923"/>
          <a:ext cx="2204251" cy="558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778000">
            <a:lnSpc>
              <a:spcPct val="90000"/>
            </a:lnSpc>
            <a:spcBef>
              <a:spcPct val="0"/>
            </a:spcBef>
            <a:spcAft>
              <a:spcPct val="35000"/>
            </a:spcAft>
            <a:buNone/>
            <a:defRPr b="1"/>
          </a:pPr>
          <a:r>
            <a:rPr lang="en-US" sz="4000" kern="1200" dirty="0"/>
            <a:t>Bond</a:t>
          </a:r>
        </a:p>
      </dsp:txBody>
      <dsp:txXfrm>
        <a:off x="8243704" y="3488923"/>
        <a:ext cx="2204251" cy="558173"/>
      </dsp:txXfrm>
    </dsp:sp>
    <dsp:sp modelId="{90997226-F9FF-41CD-9115-F05CC348A737}">
      <dsp:nvSpPr>
        <dsp:cNvPr id="0" name=""/>
        <dsp:cNvSpPr/>
      </dsp:nvSpPr>
      <dsp:spPr>
        <a:xfrm>
          <a:off x="8712151" y="3490289"/>
          <a:ext cx="2204251" cy="917736"/>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1457EC-840F-4535-9E1B-7929A127CA75}">
      <dsp:nvSpPr>
        <dsp:cNvPr id="0" name=""/>
        <dsp:cNvSpPr/>
      </dsp:nvSpPr>
      <dsp:spPr>
        <a:xfrm>
          <a:off x="2250914" y="1018593"/>
          <a:ext cx="2196000" cy="2196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1F818C-CAB2-4A13-ACA3-A622E94A0CEA}">
      <dsp:nvSpPr>
        <dsp:cNvPr id="0" name=""/>
        <dsp:cNvSpPr/>
      </dsp:nvSpPr>
      <dsp:spPr>
        <a:xfrm>
          <a:off x="1911632" y="971813"/>
          <a:ext cx="2874563" cy="228955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1947261-013F-4EE3-8240-72286FB48F82}">
      <dsp:nvSpPr>
        <dsp:cNvPr id="0" name=""/>
        <dsp:cNvSpPr/>
      </dsp:nvSpPr>
      <dsp:spPr>
        <a:xfrm>
          <a:off x="1548914" y="3898593"/>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511300">
            <a:lnSpc>
              <a:spcPct val="90000"/>
            </a:lnSpc>
            <a:spcBef>
              <a:spcPct val="0"/>
            </a:spcBef>
            <a:spcAft>
              <a:spcPct val="35000"/>
            </a:spcAft>
            <a:buNone/>
            <a:defRPr cap="all"/>
          </a:pPr>
          <a:r>
            <a:rPr lang="en-US" sz="3400" b="1" kern="1200" dirty="0"/>
            <a:t>Internal Factors</a:t>
          </a:r>
        </a:p>
      </dsp:txBody>
      <dsp:txXfrm>
        <a:off x="1548914" y="3898593"/>
        <a:ext cx="3600000" cy="720000"/>
      </dsp:txXfrm>
    </dsp:sp>
    <dsp:sp modelId="{7A404C03-91F4-4BE1-8F78-4F3A0A87DEE9}">
      <dsp:nvSpPr>
        <dsp:cNvPr id="0" name=""/>
        <dsp:cNvSpPr/>
      </dsp:nvSpPr>
      <dsp:spPr>
        <a:xfrm>
          <a:off x="5881581" y="917223"/>
          <a:ext cx="2196000" cy="2196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BBD6A9-24A7-410B-AA22-8F1F967A92B8}">
      <dsp:nvSpPr>
        <dsp:cNvPr id="0" name=""/>
        <dsp:cNvSpPr/>
      </dsp:nvSpPr>
      <dsp:spPr>
        <a:xfrm>
          <a:off x="5761030" y="948424"/>
          <a:ext cx="2437104" cy="21335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30CD101-7C81-41EA-B5C8-95B124248787}">
      <dsp:nvSpPr>
        <dsp:cNvPr id="0" name=""/>
        <dsp:cNvSpPr/>
      </dsp:nvSpPr>
      <dsp:spPr>
        <a:xfrm>
          <a:off x="5778914" y="3875203"/>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511300">
            <a:lnSpc>
              <a:spcPct val="90000"/>
            </a:lnSpc>
            <a:spcBef>
              <a:spcPct val="0"/>
            </a:spcBef>
            <a:spcAft>
              <a:spcPct val="35000"/>
            </a:spcAft>
            <a:buNone/>
            <a:defRPr cap="all"/>
          </a:pPr>
          <a:r>
            <a:rPr lang="en-US" sz="3400" b="1" kern="1200" dirty="0"/>
            <a:t>External Factors</a:t>
          </a:r>
        </a:p>
      </dsp:txBody>
      <dsp:txXfrm>
        <a:off x="5778914" y="3875203"/>
        <a:ext cx="360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8235B-CE5F-4CB0-AF52-0641A815BF06}">
      <dsp:nvSpPr>
        <dsp:cNvPr id="0" name=""/>
        <dsp:cNvSpPr/>
      </dsp:nvSpPr>
      <dsp:spPr>
        <a:xfrm>
          <a:off x="0" y="929"/>
          <a:ext cx="6872062"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8568EC-2183-4357-B002-CB5A9BC9D296}">
      <dsp:nvSpPr>
        <dsp:cNvPr id="0" name=""/>
        <dsp:cNvSpPr/>
      </dsp:nvSpPr>
      <dsp:spPr>
        <a:xfrm>
          <a:off x="0" y="929"/>
          <a:ext cx="6872062" cy="761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solidFill>
                <a:schemeClr val="tx1"/>
              </a:solidFill>
            </a:rPr>
            <a:t>Size of Business</a:t>
          </a:r>
        </a:p>
      </dsp:txBody>
      <dsp:txXfrm>
        <a:off x="0" y="929"/>
        <a:ext cx="6872062" cy="761276"/>
      </dsp:txXfrm>
    </dsp:sp>
    <dsp:sp modelId="{B98C33B2-274D-4DCF-8506-72AAC462605C}">
      <dsp:nvSpPr>
        <dsp:cNvPr id="0" name=""/>
        <dsp:cNvSpPr/>
      </dsp:nvSpPr>
      <dsp:spPr>
        <a:xfrm>
          <a:off x="0" y="762205"/>
          <a:ext cx="6872062"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32CC94-69E5-499D-BDAC-13168BD68600}">
      <dsp:nvSpPr>
        <dsp:cNvPr id="0" name=""/>
        <dsp:cNvSpPr/>
      </dsp:nvSpPr>
      <dsp:spPr>
        <a:xfrm>
          <a:off x="0" y="762205"/>
          <a:ext cx="6872062" cy="761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Nature of Business</a:t>
          </a:r>
        </a:p>
      </dsp:txBody>
      <dsp:txXfrm>
        <a:off x="0" y="762205"/>
        <a:ext cx="6872062" cy="761276"/>
      </dsp:txXfrm>
    </dsp:sp>
    <dsp:sp modelId="{165E77E5-AFCB-440A-A67D-247C7890DBA3}">
      <dsp:nvSpPr>
        <dsp:cNvPr id="0" name=""/>
        <dsp:cNvSpPr/>
      </dsp:nvSpPr>
      <dsp:spPr>
        <a:xfrm>
          <a:off x="0" y="1523481"/>
          <a:ext cx="6872062"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EF76F1-B65C-45C3-8B95-5F32FF22E016}">
      <dsp:nvSpPr>
        <dsp:cNvPr id="0" name=""/>
        <dsp:cNvSpPr/>
      </dsp:nvSpPr>
      <dsp:spPr>
        <a:xfrm>
          <a:off x="0" y="1523481"/>
          <a:ext cx="6872062" cy="761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Regularity &amp; Certainty of Income</a:t>
          </a:r>
        </a:p>
      </dsp:txBody>
      <dsp:txXfrm>
        <a:off x="0" y="1523481"/>
        <a:ext cx="6872062" cy="761276"/>
      </dsp:txXfrm>
    </dsp:sp>
    <dsp:sp modelId="{DB96DFF8-CE83-4B18-B3B1-B911B664800A}">
      <dsp:nvSpPr>
        <dsp:cNvPr id="0" name=""/>
        <dsp:cNvSpPr/>
      </dsp:nvSpPr>
      <dsp:spPr>
        <a:xfrm>
          <a:off x="0" y="2284758"/>
          <a:ext cx="6872062"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952BDC-E950-45F7-BCAF-5C23F9A9A496}">
      <dsp:nvSpPr>
        <dsp:cNvPr id="0" name=""/>
        <dsp:cNvSpPr/>
      </dsp:nvSpPr>
      <dsp:spPr>
        <a:xfrm>
          <a:off x="0" y="2284758"/>
          <a:ext cx="6872062" cy="761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Assets Structure</a:t>
          </a:r>
        </a:p>
      </dsp:txBody>
      <dsp:txXfrm>
        <a:off x="0" y="2284758"/>
        <a:ext cx="6872062" cy="761276"/>
      </dsp:txXfrm>
    </dsp:sp>
    <dsp:sp modelId="{DC592933-5B69-4489-9D17-1D807D003031}">
      <dsp:nvSpPr>
        <dsp:cNvPr id="0" name=""/>
        <dsp:cNvSpPr/>
      </dsp:nvSpPr>
      <dsp:spPr>
        <a:xfrm>
          <a:off x="0" y="3046034"/>
          <a:ext cx="6872062"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F6A504-CFF6-44B9-A1C8-F435A120CDFA}">
      <dsp:nvSpPr>
        <dsp:cNvPr id="0" name=""/>
        <dsp:cNvSpPr/>
      </dsp:nvSpPr>
      <dsp:spPr>
        <a:xfrm>
          <a:off x="0" y="3046034"/>
          <a:ext cx="6872062" cy="761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Age of the Firm</a:t>
          </a:r>
        </a:p>
      </dsp:txBody>
      <dsp:txXfrm>
        <a:off x="0" y="3046034"/>
        <a:ext cx="6872062" cy="761276"/>
      </dsp:txXfrm>
    </dsp:sp>
    <dsp:sp modelId="{FDDFB6E6-3222-4194-BC35-2BC8E35D356E}">
      <dsp:nvSpPr>
        <dsp:cNvPr id="0" name=""/>
        <dsp:cNvSpPr/>
      </dsp:nvSpPr>
      <dsp:spPr>
        <a:xfrm>
          <a:off x="0" y="3807310"/>
          <a:ext cx="6872062"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058954-19F1-4186-AF18-3467E2700419}">
      <dsp:nvSpPr>
        <dsp:cNvPr id="0" name=""/>
        <dsp:cNvSpPr/>
      </dsp:nvSpPr>
      <dsp:spPr>
        <a:xfrm>
          <a:off x="0" y="3807310"/>
          <a:ext cx="6872062" cy="761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Desire to Retain Control</a:t>
          </a:r>
        </a:p>
      </dsp:txBody>
      <dsp:txXfrm>
        <a:off x="0" y="3807310"/>
        <a:ext cx="6872062" cy="761276"/>
      </dsp:txXfrm>
    </dsp:sp>
    <dsp:sp modelId="{ED45D892-3542-4099-A39C-5701271071D2}">
      <dsp:nvSpPr>
        <dsp:cNvPr id="0" name=""/>
        <dsp:cNvSpPr/>
      </dsp:nvSpPr>
      <dsp:spPr>
        <a:xfrm>
          <a:off x="0" y="4568586"/>
          <a:ext cx="6872062"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7C4992-93F4-48BA-A5BB-7E6FB5F34178}">
      <dsp:nvSpPr>
        <dsp:cNvPr id="0" name=""/>
        <dsp:cNvSpPr/>
      </dsp:nvSpPr>
      <dsp:spPr>
        <a:xfrm>
          <a:off x="0" y="4568586"/>
          <a:ext cx="6872062" cy="761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Future Plans</a:t>
          </a:r>
        </a:p>
      </dsp:txBody>
      <dsp:txXfrm>
        <a:off x="0" y="4568586"/>
        <a:ext cx="6872062" cy="761276"/>
      </dsp:txXfrm>
    </dsp:sp>
    <dsp:sp modelId="{4F9535DE-67C2-4BAD-A59C-9412950873F9}">
      <dsp:nvSpPr>
        <dsp:cNvPr id="0" name=""/>
        <dsp:cNvSpPr/>
      </dsp:nvSpPr>
      <dsp:spPr>
        <a:xfrm>
          <a:off x="0" y="5329862"/>
          <a:ext cx="6872062"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3A0071-F3B4-400A-9172-4B7BFAAE3518}">
      <dsp:nvSpPr>
        <dsp:cNvPr id="0" name=""/>
        <dsp:cNvSpPr/>
      </dsp:nvSpPr>
      <dsp:spPr>
        <a:xfrm>
          <a:off x="0" y="5329862"/>
          <a:ext cx="6872062" cy="761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Operating Ratio</a:t>
          </a:r>
        </a:p>
      </dsp:txBody>
      <dsp:txXfrm>
        <a:off x="0" y="5329862"/>
        <a:ext cx="6872062" cy="761276"/>
      </dsp:txXfrm>
    </dsp:sp>
    <dsp:sp modelId="{20406AE8-0225-4C4E-846F-4497678D72DD}">
      <dsp:nvSpPr>
        <dsp:cNvPr id="0" name=""/>
        <dsp:cNvSpPr/>
      </dsp:nvSpPr>
      <dsp:spPr>
        <a:xfrm>
          <a:off x="0" y="6091139"/>
          <a:ext cx="6872062"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04E27B-14CB-4EA3-8E79-273729C58415}">
      <dsp:nvSpPr>
        <dsp:cNvPr id="0" name=""/>
        <dsp:cNvSpPr/>
      </dsp:nvSpPr>
      <dsp:spPr>
        <a:xfrm>
          <a:off x="0" y="6091139"/>
          <a:ext cx="6872062" cy="761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Trading on Equity</a:t>
          </a:r>
        </a:p>
      </dsp:txBody>
      <dsp:txXfrm>
        <a:off x="0" y="6091139"/>
        <a:ext cx="6872062" cy="761276"/>
      </dsp:txXfrm>
    </dsp:sp>
    <dsp:sp modelId="{7FFE3910-CDAD-42FC-B2DB-BFF4E2DC476A}">
      <dsp:nvSpPr>
        <dsp:cNvPr id="0" name=""/>
        <dsp:cNvSpPr/>
      </dsp:nvSpPr>
      <dsp:spPr>
        <a:xfrm>
          <a:off x="0" y="6852415"/>
          <a:ext cx="6872062"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AD415C-67B6-4B6E-B223-C77169821490}">
      <dsp:nvSpPr>
        <dsp:cNvPr id="0" name=""/>
        <dsp:cNvSpPr/>
      </dsp:nvSpPr>
      <dsp:spPr>
        <a:xfrm>
          <a:off x="0" y="6852415"/>
          <a:ext cx="6872062" cy="761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Period and Purpose of Financing</a:t>
          </a:r>
        </a:p>
      </dsp:txBody>
      <dsp:txXfrm>
        <a:off x="0" y="6852415"/>
        <a:ext cx="6872062" cy="7612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3CB3B1-01F4-47FA-80E7-AD8973332353}">
      <dsp:nvSpPr>
        <dsp:cNvPr id="0" name=""/>
        <dsp:cNvSpPr/>
      </dsp:nvSpPr>
      <dsp:spPr>
        <a:xfrm>
          <a:off x="0" y="906"/>
          <a:ext cx="6634880"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E5B65B-E73A-4EE3-9FC6-61AE3CBDBE74}">
      <dsp:nvSpPr>
        <dsp:cNvPr id="0" name=""/>
        <dsp:cNvSpPr/>
      </dsp:nvSpPr>
      <dsp:spPr>
        <a:xfrm>
          <a:off x="0" y="906"/>
          <a:ext cx="6634880" cy="825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t>Capital Market Conditions</a:t>
          </a:r>
        </a:p>
      </dsp:txBody>
      <dsp:txXfrm>
        <a:off x="0" y="906"/>
        <a:ext cx="6634880" cy="825298"/>
      </dsp:txXfrm>
    </dsp:sp>
    <dsp:sp modelId="{408FBF3D-DB20-4930-9E90-0A63439EE10F}">
      <dsp:nvSpPr>
        <dsp:cNvPr id="0" name=""/>
        <dsp:cNvSpPr/>
      </dsp:nvSpPr>
      <dsp:spPr>
        <a:xfrm>
          <a:off x="0" y="826205"/>
          <a:ext cx="6634880"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368227-B185-4CC8-BA6A-9BF40D93F778}">
      <dsp:nvSpPr>
        <dsp:cNvPr id="0" name=""/>
        <dsp:cNvSpPr/>
      </dsp:nvSpPr>
      <dsp:spPr>
        <a:xfrm>
          <a:off x="0" y="826205"/>
          <a:ext cx="6634880" cy="825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t>Nature of Investors</a:t>
          </a:r>
        </a:p>
      </dsp:txBody>
      <dsp:txXfrm>
        <a:off x="0" y="826205"/>
        <a:ext cx="6634880" cy="825298"/>
      </dsp:txXfrm>
    </dsp:sp>
    <dsp:sp modelId="{CBDC9FBD-490F-48BE-8A70-3A99552B7342}">
      <dsp:nvSpPr>
        <dsp:cNvPr id="0" name=""/>
        <dsp:cNvSpPr/>
      </dsp:nvSpPr>
      <dsp:spPr>
        <a:xfrm>
          <a:off x="0" y="1651504"/>
          <a:ext cx="6634880"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A4B218-E6D1-4FE4-8231-A7DC1EE7C493}">
      <dsp:nvSpPr>
        <dsp:cNvPr id="0" name=""/>
        <dsp:cNvSpPr/>
      </dsp:nvSpPr>
      <dsp:spPr>
        <a:xfrm>
          <a:off x="0" y="1651504"/>
          <a:ext cx="6634880" cy="825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t>Statutory Requirements</a:t>
          </a:r>
        </a:p>
      </dsp:txBody>
      <dsp:txXfrm>
        <a:off x="0" y="1651504"/>
        <a:ext cx="6634880" cy="825298"/>
      </dsp:txXfrm>
    </dsp:sp>
    <dsp:sp modelId="{05650A77-732E-49F9-A217-C0E0AC2B374D}">
      <dsp:nvSpPr>
        <dsp:cNvPr id="0" name=""/>
        <dsp:cNvSpPr/>
      </dsp:nvSpPr>
      <dsp:spPr>
        <a:xfrm>
          <a:off x="0" y="2476802"/>
          <a:ext cx="6634880"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A57992-939D-446A-AEF2-4F4A3421DC2D}">
      <dsp:nvSpPr>
        <dsp:cNvPr id="0" name=""/>
        <dsp:cNvSpPr/>
      </dsp:nvSpPr>
      <dsp:spPr>
        <a:xfrm>
          <a:off x="0" y="2476802"/>
          <a:ext cx="6634880" cy="825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t>Taxation Policy</a:t>
          </a:r>
        </a:p>
      </dsp:txBody>
      <dsp:txXfrm>
        <a:off x="0" y="2476802"/>
        <a:ext cx="6634880" cy="825298"/>
      </dsp:txXfrm>
    </dsp:sp>
    <dsp:sp modelId="{6AD1DA59-6E81-46A3-A0FE-61B02F8B328D}">
      <dsp:nvSpPr>
        <dsp:cNvPr id="0" name=""/>
        <dsp:cNvSpPr/>
      </dsp:nvSpPr>
      <dsp:spPr>
        <a:xfrm>
          <a:off x="0" y="3302101"/>
          <a:ext cx="6634880"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0C3EB4-2686-40EE-B54E-0B43D774B9A8}">
      <dsp:nvSpPr>
        <dsp:cNvPr id="0" name=""/>
        <dsp:cNvSpPr/>
      </dsp:nvSpPr>
      <dsp:spPr>
        <a:xfrm>
          <a:off x="0" y="3302101"/>
          <a:ext cx="6634880" cy="825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t>Policy of Financial Institutions</a:t>
          </a:r>
        </a:p>
      </dsp:txBody>
      <dsp:txXfrm>
        <a:off x="0" y="3302101"/>
        <a:ext cx="6634880" cy="825298"/>
      </dsp:txXfrm>
    </dsp:sp>
    <dsp:sp modelId="{5EA9D480-F2ED-4BFF-A384-B63523FEDA6C}">
      <dsp:nvSpPr>
        <dsp:cNvPr id="0" name=""/>
        <dsp:cNvSpPr/>
      </dsp:nvSpPr>
      <dsp:spPr>
        <a:xfrm>
          <a:off x="0" y="4127399"/>
          <a:ext cx="6634880"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9825ED-3602-4661-80EB-51CE4529D88E}">
      <dsp:nvSpPr>
        <dsp:cNvPr id="0" name=""/>
        <dsp:cNvSpPr/>
      </dsp:nvSpPr>
      <dsp:spPr>
        <a:xfrm>
          <a:off x="0" y="4127399"/>
          <a:ext cx="6634880" cy="825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b="1" kern="1200" dirty="0"/>
            <a:t>Cost of Financing</a:t>
          </a:r>
        </a:p>
      </dsp:txBody>
      <dsp:txXfrm>
        <a:off x="0" y="4127399"/>
        <a:ext cx="6634880" cy="825298"/>
      </dsp:txXfrm>
    </dsp:sp>
    <dsp:sp modelId="{6B544678-996C-4A40-AA82-7713D798816D}">
      <dsp:nvSpPr>
        <dsp:cNvPr id="0" name=""/>
        <dsp:cNvSpPr/>
      </dsp:nvSpPr>
      <dsp:spPr>
        <a:xfrm>
          <a:off x="0" y="4952698"/>
          <a:ext cx="6634880"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FB517D-0CA3-44C6-BEC4-9EEB080CDEFF}">
      <dsp:nvSpPr>
        <dsp:cNvPr id="0" name=""/>
        <dsp:cNvSpPr/>
      </dsp:nvSpPr>
      <dsp:spPr>
        <a:xfrm>
          <a:off x="0" y="4952698"/>
          <a:ext cx="6634880" cy="825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b="1" kern="1200" dirty="0"/>
            <a:t>Seasonal Variations</a:t>
          </a:r>
        </a:p>
      </dsp:txBody>
      <dsp:txXfrm>
        <a:off x="0" y="4952698"/>
        <a:ext cx="6634880" cy="825298"/>
      </dsp:txXfrm>
    </dsp:sp>
    <dsp:sp modelId="{CB5820AB-46B0-46EC-9142-B85C97454838}">
      <dsp:nvSpPr>
        <dsp:cNvPr id="0" name=""/>
        <dsp:cNvSpPr/>
      </dsp:nvSpPr>
      <dsp:spPr>
        <a:xfrm>
          <a:off x="0" y="5777996"/>
          <a:ext cx="6634880"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9CC262-E74F-47B1-B3A9-A30236EA26B8}">
      <dsp:nvSpPr>
        <dsp:cNvPr id="0" name=""/>
        <dsp:cNvSpPr/>
      </dsp:nvSpPr>
      <dsp:spPr>
        <a:xfrm>
          <a:off x="0" y="5777996"/>
          <a:ext cx="6634880" cy="825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b="1" kern="1200" dirty="0"/>
            <a:t>Economic Fluctuations</a:t>
          </a:r>
        </a:p>
      </dsp:txBody>
      <dsp:txXfrm>
        <a:off x="0" y="5777996"/>
        <a:ext cx="6634880" cy="825298"/>
      </dsp:txXfrm>
    </dsp:sp>
    <dsp:sp modelId="{B2FBF3B3-0E43-4965-B84B-0C4805A6FD39}">
      <dsp:nvSpPr>
        <dsp:cNvPr id="0" name=""/>
        <dsp:cNvSpPr/>
      </dsp:nvSpPr>
      <dsp:spPr>
        <a:xfrm>
          <a:off x="0" y="6603295"/>
          <a:ext cx="6634880"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0A6B68-BD07-4B5D-A813-BD2FA2DE3B8F}">
      <dsp:nvSpPr>
        <dsp:cNvPr id="0" name=""/>
        <dsp:cNvSpPr/>
      </dsp:nvSpPr>
      <dsp:spPr>
        <a:xfrm>
          <a:off x="0" y="6603295"/>
          <a:ext cx="6634880" cy="825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b="1" kern="1200" dirty="0"/>
            <a:t>Nature of Competition</a:t>
          </a:r>
        </a:p>
      </dsp:txBody>
      <dsp:txXfrm>
        <a:off x="0" y="6603295"/>
        <a:ext cx="6634880" cy="8252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413316-4F9B-4E88-A55F-3D79FE368F9C}">
      <dsp:nvSpPr>
        <dsp:cNvPr id="0" name=""/>
        <dsp:cNvSpPr/>
      </dsp:nvSpPr>
      <dsp:spPr>
        <a:xfrm>
          <a:off x="0" y="4484097"/>
          <a:ext cx="6269039" cy="2942053"/>
        </a:xfrm>
        <a:prstGeom prst="rect">
          <a:avLst/>
        </a:prstGeom>
        <a:gradFill rotWithShape="0">
          <a:gsLst>
            <a:gs pos="0">
              <a:schemeClr val="accent2">
                <a:shade val="80000"/>
                <a:hueOff val="0"/>
                <a:satOff val="0"/>
                <a:lumOff val="0"/>
                <a:alphaOff val="0"/>
                <a:tint val="50000"/>
                <a:satMod val="300000"/>
              </a:schemeClr>
            </a:gs>
            <a:gs pos="35000">
              <a:schemeClr val="accent2">
                <a:shade val="80000"/>
                <a:hueOff val="0"/>
                <a:satOff val="0"/>
                <a:lumOff val="0"/>
                <a:alphaOff val="0"/>
                <a:tint val="37000"/>
                <a:satMod val="300000"/>
              </a:schemeClr>
            </a:gs>
            <a:gs pos="100000">
              <a:schemeClr val="accent2">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7584" tIns="227584" rIns="227584" bIns="227584" numCol="1" spcCol="1270" anchor="ctr" anchorCtr="0">
          <a:noAutofit/>
        </a:bodyPr>
        <a:lstStyle/>
        <a:p>
          <a:pPr marL="0" lvl="0" indent="0" algn="just" defTabSz="1422400">
            <a:lnSpc>
              <a:spcPct val="90000"/>
            </a:lnSpc>
            <a:spcBef>
              <a:spcPct val="0"/>
            </a:spcBef>
            <a:spcAft>
              <a:spcPct val="35000"/>
            </a:spcAft>
            <a:buNone/>
          </a:pPr>
          <a:r>
            <a:rPr lang="en-US" sz="3200" b="1" kern="1200" dirty="0"/>
            <a:t>It is that mix of debt and equity which maximizes the value of the company and minimizes the cost of capital.</a:t>
          </a:r>
        </a:p>
      </dsp:txBody>
      <dsp:txXfrm>
        <a:off x="0" y="4484097"/>
        <a:ext cx="6269039" cy="2942053"/>
      </dsp:txXfrm>
    </dsp:sp>
    <dsp:sp modelId="{3D76C766-C191-4130-9939-C2231B27A041}">
      <dsp:nvSpPr>
        <dsp:cNvPr id="0" name=""/>
        <dsp:cNvSpPr/>
      </dsp:nvSpPr>
      <dsp:spPr>
        <a:xfrm rot="10800000">
          <a:off x="0" y="3350"/>
          <a:ext cx="6269039" cy="4524878"/>
        </a:xfrm>
        <a:prstGeom prst="upArrowCallout">
          <a:avLst/>
        </a:prstGeom>
        <a:gradFill rotWithShape="0">
          <a:gsLst>
            <a:gs pos="0">
              <a:schemeClr val="accent2">
                <a:shade val="80000"/>
                <a:hueOff val="-35872"/>
                <a:satOff val="-4024"/>
                <a:lumOff val="25680"/>
                <a:alphaOff val="0"/>
                <a:tint val="50000"/>
                <a:satMod val="300000"/>
              </a:schemeClr>
            </a:gs>
            <a:gs pos="35000">
              <a:schemeClr val="accent2">
                <a:shade val="80000"/>
                <a:hueOff val="-35872"/>
                <a:satOff val="-4024"/>
                <a:lumOff val="25680"/>
                <a:alphaOff val="0"/>
                <a:tint val="37000"/>
                <a:satMod val="300000"/>
              </a:schemeClr>
            </a:gs>
            <a:gs pos="100000">
              <a:schemeClr val="accent2">
                <a:shade val="80000"/>
                <a:hueOff val="-35872"/>
                <a:satOff val="-4024"/>
                <a:lumOff val="2568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7584" tIns="227584" rIns="227584" bIns="227584" numCol="1" spcCol="1270" anchor="ctr" anchorCtr="0">
          <a:noAutofit/>
        </a:bodyPr>
        <a:lstStyle/>
        <a:p>
          <a:pPr marL="0" lvl="0" indent="0" algn="just" defTabSz="1422400">
            <a:lnSpc>
              <a:spcPct val="90000"/>
            </a:lnSpc>
            <a:spcBef>
              <a:spcPct val="0"/>
            </a:spcBef>
            <a:spcAft>
              <a:spcPct val="35000"/>
            </a:spcAft>
            <a:buNone/>
          </a:pPr>
          <a:r>
            <a:rPr lang="en-US" sz="3200" b="1" kern="1200" dirty="0"/>
            <a:t>The optimal or the best capital structure implies the most economical and safe ratio between various types of securities.</a:t>
          </a:r>
        </a:p>
      </dsp:txBody>
      <dsp:txXfrm rot="10800000">
        <a:off x="0" y="3350"/>
        <a:ext cx="6269039" cy="29401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794BE-C75B-4D26-95A4-3E8086E608DB}">
      <dsp:nvSpPr>
        <dsp:cNvPr id="0" name=""/>
        <dsp:cNvSpPr/>
      </dsp:nvSpPr>
      <dsp:spPr>
        <a:xfrm>
          <a:off x="0" y="506082"/>
          <a:ext cx="2073400" cy="1244040"/>
        </a:xfrm>
        <a:prstGeom prst="rect">
          <a:avLst/>
        </a:prstGeom>
        <a:solidFill>
          <a:srgbClr val="FFFF00"/>
        </a:solidFill>
        <a:ln w="19050" cap="flat" cmpd="sng" algn="ctr">
          <a:solidFill>
            <a:srgbClr val="99FFCC"/>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ts val="0"/>
            </a:spcAft>
            <a:buNone/>
          </a:pPr>
          <a:r>
            <a:rPr lang="en-US" sz="2800" kern="1200" dirty="0">
              <a:solidFill>
                <a:schemeClr val="tx1"/>
              </a:solidFill>
              <a:latin typeface="Adobe Garamond Pro Bold" panose="02020702060506020403" pitchFamily="18" charset="0"/>
            </a:rPr>
            <a:t>Minimum Cost</a:t>
          </a:r>
        </a:p>
      </dsp:txBody>
      <dsp:txXfrm>
        <a:off x="0" y="506082"/>
        <a:ext cx="2073400" cy="1244040"/>
      </dsp:txXfrm>
    </dsp:sp>
    <dsp:sp modelId="{127E7FEA-2CAC-4415-967B-D8A21760D7DC}">
      <dsp:nvSpPr>
        <dsp:cNvPr id="0" name=""/>
        <dsp:cNvSpPr/>
      </dsp:nvSpPr>
      <dsp:spPr>
        <a:xfrm>
          <a:off x="2280740" y="506082"/>
          <a:ext cx="2073400" cy="1244040"/>
        </a:xfrm>
        <a:prstGeom prst="rect">
          <a:avLst/>
        </a:prstGeom>
        <a:solidFill>
          <a:srgbClr val="FFFF00"/>
        </a:solidFill>
        <a:ln w="19050" cap="flat" cmpd="sng" algn="ctr">
          <a:solidFill>
            <a:srgbClr val="99FFCC"/>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ts val="0"/>
            </a:spcAft>
            <a:buNone/>
          </a:pPr>
          <a:r>
            <a:rPr lang="en-US" sz="2800" b="1" kern="1200" dirty="0">
              <a:solidFill>
                <a:schemeClr val="tx1"/>
              </a:solidFill>
              <a:latin typeface="Adobe Garamond Pro Bold" panose="02020702060506020403" pitchFamily="18" charset="0"/>
            </a:rPr>
            <a:t>Minimum </a:t>
          </a:r>
        </a:p>
        <a:p>
          <a:pPr marL="0" lvl="0" indent="0" algn="ctr" defTabSz="1244600">
            <a:lnSpc>
              <a:spcPct val="100000"/>
            </a:lnSpc>
            <a:spcBef>
              <a:spcPct val="0"/>
            </a:spcBef>
            <a:spcAft>
              <a:spcPts val="0"/>
            </a:spcAft>
            <a:buNone/>
          </a:pPr>
          <a:r>
            <a:rPr lang="en-US" sz="2800" b="1" kern="1200" dirty="0">
              <a:solidFill>
                <a:schemeClr val="tx1"/>
              </a:solidFill>
              <a:latin typeface="Adobe Garamond Pro Bold" panose="02020702060506020403" pitchFamily="18" charset="0"/>
            </a:rPr>
            <a:t>Risk</a:t>
          </a:r>
        </a:p>
      </dsp:txBody>
      <dsp:txXfrm>
        <a:off x="2280740" y="506082"/>
        <a:ext cx="2073400" cy="1244040"/>
      </dsp:txXfrm>
    </dsp:sp>
    <dsp:sp modelId="{1E25A2B7-525A-4294-B494-D94E8AE494AC}">
      <dsp:nvSpPr>
        <dsp:cNvPr id="0" name=""/>
        <dsp:cNvSpPr/>
      </dsp:nvSpPr>
      <dsp:spPr>
        <a:xfrm>
          <a:off x="4561480" y="506082"/>
          <a:ext cx="2073400" cy="1244040"/>
        </a:xfrm>
        <a:prstGeom prst="rect">
          <a:avLst/>
        </a:prstGeom>
        <a:solidFill>
          <a:srgbClr val="FFFF00"/>
        </a:solidFill>
        <a:ln w="19050" cap="flat" cmpd="sng" algn="ctr">
          <a:solidFill>
            <a:srgbClr val="99FFCC"/>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ts val="0"/>
            </a:spcAft>
            <a:buNone/>
          </a:pPr>
          <a:r>
            <a:rPr lang="en-US" sz="2800" kern="1200" dirty="0">
              <a:solidFill>
                <a:schemeClr val="tx1"/>
              </a:solidFill>
              <a:latin typeface="Adobe Garamond Pro Bold" panose="02020702060506020403" pitchFamily="18" charset="0"/>
            </a:rPr>
            <a:t>Maximum Return</a:t>
          </a:r>
        </a:p>
      </dsp:txBody>
      <dsp:txXfrm>
        <a:off x="4561480" y="506082"/>
        <a:ext cx="2073400" cy="1244040"/>
      </dsp:txXfrm>
    </dsp:sp>
    <dsp:sp modelId="{2814772F-594D-4CFE-9365-6CECCCE3EB3F}">
      <dsp:nvSpPr>
        <dsp:cNvPr id="0" name=""/>
        <dsp:cNvSpPr/>
      </dsp:nvSpPr>
      <dsp:spPr>
        <a:xfrm>
          <a:off x="0" y="1957462"/>
          <a:ext cx="2073400" cy="1244040"/>
        </a:xfrm>
        <a:prstGeom prst="rect">
          <a:avLst/>
        </a:prstGeom>
        <a:solidFill>
          <a:srgbClr val="FFFF00"/>
        </a:solidFill>
        <a:ln w="19050" cap="flat" cmpd="sng" algn="ctr">
          <a:solidFill>
            <a:srgbClr val="99FFCC"/>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ts val="0"/>
            </a:spcAft>
            <a:buNone/>
          </a:pPr>
          <a:r>
            <a:rPr lang="en-US" sz="2800" b="1" kern="1200" dirty="0">
              <a:solidFill>
                <a:schemeClr val="tx1"/>
              </a:solidFill>
              <a:latin typeface="Adobe Garamond Pro Bold" panose="02020702060506020403" pitchFamily="18" charset="0"/>
            </a:rPr>
            <a:t>Maximum Control</a:t>
          </a:r>
        </a:p>
      </dsp:txBody>
      <dsp:txXfrm>
        <a:off x="0" y="1957462"/>
        <a:ext cx="2073400" cy="1244040"/>
      </dsp:txXfrm>
    </dsp:sp>
    <dsp:sp modelId="{E45F91D8-1438-4A6F-A7AF-F8CEB0855087}">
      <dsp:nvSpPr>
        <dsp:cNvPr id="0" name=""/>
        <dsp:cNvSpPr/>
      </dsp:nvSpPr>
      <dsp:spPr>
        <a:xfrm>
          <a:off x="2280740" y="1957462"/>
          <a:ext cx="2073400" cy="1244040"/>
        </a:xfrm>
        <a:prstGeom prst="rect">
          <a:avLst/>
        </a:prstGeom>
        <a:solidFill>
          <a:srgbClr val="FFFF00"/>
        </a:solidFill>
        <a:ln w="19050" cap="flat" cmpd="sng" algn="ctr">
          <a:solidFill>
            <a:srgbClr val="99FFCC"/>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ts val="0"/>
            </a:spcAft>
            <a:buNone/>
          </a:pPr>
          <a:r>
            <a:rPr lang="en-US" sz="2800" b="1" kern="1200" dirty="0">
              <a:solidFill>
                <a:schemeClr val="tx1"/>
              </a:solidFill>
              <a:latin typeface="Adobe Garamond Pro Bold" panose="02020702060506020403" pitchFamily="18" charset="0"/>
            </a:rPr>
            <a:t>Safety</a:t>
          </a:r>
        </a:p>
      </dsp:txBody>
      <dsp:txXfrm>
        <a:off x="2280740" y="1957462"/>
        <a:ext cx="2073400" cy="1244040"/>
      </dsp:txXfrm>
    </dsp:sp>
    <dsp:sp modelId="{0E370445-AE81-4ADF-8925-8D5AD34E4FD8}">
      <dsp:nvSpPr>
        <dsp:cNvPr id="0" name=""/>
        <dsp:cNvSpPr/>
      </dsp:nvSpPr>
      <dsp:spPr>
        <a:xfrm>
          <a:off x="4561480" y="1957462"/>
          <a:ext cx="2073400" cy="1244040"/>
        </a:xfrm>
        <a:prstGeom prst="rect">
          <a:avLst/>
        </a:prstGeom>
        <a:solidFill>
          <a:srgbClr val="FFFF00"/>
        </a:solidFill>
        <a:ln w="19050" cap="flat" cmpd="sng" algn="ctr">
          <a:solidFill>
            <a:srgbClr val="99FFCC"/>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ts val="0"/>
            </a:spcAft>
            <a:buNone/>
          </a:pPr>
          <a:r>
            <a:rPr lang="en-US" sz="2800" kern="1200" dirty="0">
              <a:solidFill>
                <a:schemeClr val="tx1"/>
              </a:solidFill>
              <a:latin typeface="Adobe Garamond Pro Bold" panose="02020702060506020403" pitchFamily="18" charset="0"/>
            </a:rPr>
            <a:t>Simplicity</a:t>
          </a:r>
        </a:p>
      </dsp:txBody>
      <dsp:txXfrm>
        <a:off x="4561480" y="1957462"/>
        <a:ext cx="2073400" cy="1244040"/>
      </dsp:txXfrm>
    </dsp:sp>
    <dsp:sp modelId="{47A51B2B-2186-4CFF-BDB6-C76A3B449EB8}">
      <dsp:nvSpPr>
        <dsp:cNvPr id="0" name=""/>
        <dsp:cNvSpPr/>
      </dsp:nvSpPr>
      <dsp:spPr>
        <a:xfrm>
          <a:off x="1140370" y="3408843"/>
          <a:ext cx="2073400" cy="1244040"/>
        </a:xfrm>
        <a:prstGeom prst="rect">
          <a:avLst/>
        </a:prstGeom>
        <a:solidFill>
          <a:srgbClr val="FFFF00"/>
        </a:solidFill>
        <a:ln w="19050" cap="flat" cmpd="sng" algn="ctr">
          <a:solidFill>
            <a:srgbClr val="99FFCC"/>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ts val="0"/>
            </a:spcAft>
            <a:buNone/>
          </a:pPr>
          <a:r>
            <a:rPr lang="en-US" sz="2800" b="1" kern="1200" dirty="0">
              <a:solidFill>
                <a:schemeClr val="tx1"/>
              </a:solidFill>
              <a:latin typeface="Adobe Garamond Pro Bold" panose="02020702060506020403" pitchFamily="18" charset="0"/>
            </a:rPr>
            <a:t>Flexibility</a:t>
          </a:r>
        </a:p>
      </dsp:txBody>
      <dsp:txXfrm>
        <a:off x="1140370" y="3408843"/>
        <a:ext cx="2073400" cy="1244040"/>
      </dsp:txXfrm>
    </dsp:sp>
    <dsp:sp modelId="{D3F56A02-3267-4538-8B0B-A8D5A79DAAF5}">
      <dsp:nvSpPr>
        <dsp:cNvPr id="0" name=""/>
        <dsp:cNvSpPr/>
      </dsp:nvSpPr>
      <dsp:spPr>
        <a:xfrm>
          <a:off x="3421110" y="3408843"/>
          <a:ext cx="2073400" cy="1244040"/>
        </a:xfrm>
        <a:prstGeom prst="rect">
          <a:avLst/>
        </a:prstGeom>
        <a:solidFill>
          <a:srgbClr val="FFFF00"/>
        </a:solidFill>
        <a:ln w="19050" cap="flat" cmpd="sng" algn="ctr">
          <a:solidFill>
            <a:srgbClr val="99FFCC"/>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ts val="0"/>
            </a:spcAft>
            <a:buNone/>
          </a:pPr>
          <a:r>
            <a:rPr lang="en-US" sz="2800" b="1" kern="1200" dirty="0">
              <a:solidFill>
                <a:schemeClr val="tx1"/>
              </a:solidFill>
              <a:latin typeface="Adobe Garamond Pro Bold" panose="02020702060506020403" pitchFamily="18" charset="0"/>
            </a:rPr>
            <a:t>Attractive </a:t>
          </a:r>
        </a:p>
        <a:p>
          <a:pPr marL="0" lvl="0" indent="0" algn="ctr" defTabSz="1244600">
            <a:lnSpc>
              <a:spcPct val="100000"/>
            </a:lnSpc>
            <a:spcBef>
              <a:spcPct val="0"/>
            </a:spcBef>
            <a:spcAft>
              <a:spcPts val="0"/>
            </a:spcAft>
            <a:buNone/>
          </a:pPr>
          <a:r>
            <a:rPr lang="en-US" sz="2800" b="1" kern="1200" dirty="0">
              <a:solidFill>
                <a:schemeClr val="tx1"/>
              </a:solidFill>
              <a:latin typeface="Adobe Garamond Pro Bold" panose="02020702060506020403" pitchFamily="18" charset="0"/>
            </a:rPr>
            <a:t>Rules</a:t>
          </a:r>
        </a:p>
      </dsp:txBody>
      <dsp:txXfrm>
        <a:off x="3421110" y="3408843"/>
        <a:ext cx="2073400" cy="1244040"/>
      </dsp:txXfrm>
    </dsp:sp>
    <dsp:sp modelId="{726DD96C-2DB7-46C6-9E66-EFBE3AA66253}">
      <dsp:nvSpPr>
        <dsp:cNvPr id="0" name=""/>
        <dsp:cNvSpPr/>
      </dsp:nvSpPr>
      <dsp:spPr>
        <a:xfrm>
          <a:off x="1115167" y="4860223"/>
          <a:ext cx="4404545" cy="1244040"/>
        </a:xfrm>
        <a:prstGeom prst="rect">
          <a:avLst/>
        </a:prstGeom>
        <a:solidFill>
          <a:srgbClr val="FFFF00"/>
        </a:solidFill>
        <a:ln w="19050" cap="flat" cmpd="sng" algn="ctr">
          <a:solidFill>
            <a:srgbClr val="99FFCC"/>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ts val="0"/>
            </a:spcAft>
            <a:buNone/>
          </a:pPr>
          <a:r>
            <a:rPr lang="en-US" sz="2800" kern="1200" dirty="0">
              <a:solidFill>
                <a:schemeClr val="tx1"/>
              </a:solidFill>
              <a:latin typeface="Adobe Garamond Pro Bold" panose="02020702060506020403" pitchFamily="18" charset="0"/>
            </a:rPr>
            <a:t>Commensurate to Legal Requirements</a:t>
          </a:r>
        </a:p>
      </dsp:txBody>
      <dsp:txXfrm>
        <a:off x="1115167" y="4860223"/>
        <a:ext cx="4404545" cy="12440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B5A2C-9134-4BD6-940F-A372ADEE2A16}">
      <dsp:nvSpPr>
        <dsp:cNvPr id="0" name=""/>
        <dsp:cNvSpPr/>
      </dsp:nvSpPr>
      <dsp:spPr>
        <a:xfrm>
          <a:off x="0" y="67668"/>
          <a:ext cx="6263640" cy="1708181"/>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b="1" kern="1200">
              <a:solidFill>
                <a:schemeClr val="tx1"/>
              </a:solidFill>
            </a:rPr>
            <a:t>Net Income (NI) Theory</a:t>
          </a:r>
        </a:p>
      </dsp:txBody>
      <dsp:txXfrm>
        <a:off x="83387" y="151055"/>
        <a:ext cx="6096866" cy="1541407"/>
      </dsp:txXfrm>
    </dsp:sp>
    <dsp:sp modelId="{F9D0DD3E-E480-4D93-9B1B-64676D379E0A}">
      <dsp:nvSpPr>
        <dsp:cNvPr id="0" name=""/>
        <dsp:cNvSpPr/>
      </dsp:nvSpPr>
      <dsp:spPr>
        <a:xfrm>
          <a:off x="0" y="2036632"/>
          <a:ext cx="6263640" cy="1708181"/>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b="1" kern="1200" dirty="0">
              <a:solidFill>
                <a:schemeClr val="tx1"/>
              </a:solidFill>
            </a:rPr>
            <a:t>Net Operating Income (NOI) Theory</a:t>
          </a:r>
        </a:p>
      </dsp:txBody>
      <dsp:txXfrm>
        <a:off x="83387" y="2120019"/>
        <a:ext cx="6096866" cy="1541407"/>
      </dsp:txXfrm>
    </dsp:sp>
    <dsp:sp modelId="{8A757F97-737B-4AF1-BC58-859E7278AF05}">
      <dsp:nvSpPr>
        <dsp:cNvPr id="0" name=""/>
        <dsp:cNvSpPr/>
      </dsp:nvSpPr>
      <dsp:spPr>
        <a:xfrm>
          <a:off x="0" y="3780123"/>
          <a:ext cx="6263640" cy="1708181"/>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b="1" kern="1200">
              <a:solidFill>
                <a:schemeClr val="tx1"/>
              </a:solidFill>
            </a:rPr>
            <a:t>Traditional Theory</a:t>
          </a:r>
        </a:p>
      </dsp:txBody>
      <dsp:txXfrm>
        <a:off x="83387" y="3863510"/>
        <a:ext cx="6096866" cy="1541407"/>
      </dsp:txXfrm>
    </dsp:sp>
    <dsp:sp modelId="{B4847EBA-F27E-490C-84FC-CD2ECD720247}">
      <dsp:nvSpPr>
        <dsp:cNvPr id="0" name=""/>
        <dsp:cNvSpPr/>
      </dsp:nvSpPr>
      <dsp:spPr>
        <a:xfrm>
          <a:off x="0" y="5563733"/>
          <a:ext cx="6263640" cy="1708181"/>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b="1" kern="1200" dirty="0">
              <a:solidFill>
                <a:schemeClr val="tx1"/>
              </a:solidFill>
            </a:rPr>
            <a:t>Modigliani-Miller (M-M) Theory</a:t>
          </a:r>
        </a:p>
      </dsp:txBody>
      <dsp:txXfrm>
        <a:off x="83387" y="5647120"/>
        <a:ext cx="6096866" cy="1541407"/>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11" indent="0" algn="ctr">
              <a:buNone/>
              <a:defRPr>
                <a:solidFill>
                  <a:schemeClr val="tx1">
                    <a:tint val="75000"/>
                  </a:schemeClr>
                </a:solidFill>
              </a:defRPr>
            </a:lvl2pPr>
            <a:lvl3pPr marL="1219224" indent="0" algn="ctr">
              <a:buNone/>
              <a:defRPr>
                <a:solidFill>
                  <a:schemeClr val="tx1">
                    <a:tint val="75000"/>
                  </a:schemeClr>
                </a:solidFill>
              </a:defRPr>
            </a:lvl3pPr>
            <a:lvl4pPr marL="1828835" indent="0" algn="ctr">
              <a:buNone/>
              <a:defRPr>
                <a:solidFill>
                  <a:schemeClr val="tx1">
                    <a:tint val="75000"/>
                  </a:schemeClr>
                </a:solidFill>
              </a:defRPr>
            </a:lvl4pPr>
            <a:lvl5pPr marL="2438446" indent="0" algn="ctr">
              <a:buNone/>
              <a:defRPr>
                <a:solidFill>
                  <a:schemeClr val="tx1">
                    <a:tint val="75000"/>
                  </a:schemeClr>
                </a:solidFill>
              </a:defRPr>
            </a:lvl5pPr>
            <a:lvl6pPr marL="3048057" indent="0" algn="ctr">
              <a:buNone/>
              <a:defRPr>
                <a:solidFill>
                  <a:schemeClr val="tx1">
                    <a:tint val="75000"/>
                  </a:schemeClr>
                </a:solidFill>
              </a:defRPr>
            </a:lvl6pPr>
            <a:lvl7pPr marL="3657669" indent="0" algn="ctr">
              <a:buNone/>
              <a:defRPr>
                <a:solidFill>
                  <a:schemeClr val="tx1">
                    <a:tint val="75000"/>
                  </a:schemeClr>
                </a:solidFill>
              </a:defRPr>
            </a:lvl7pPr>
            <a:lvl8pPr marL="4267280" indent="0" algn="ctr">
              <a:buNone/>
              <a:defRPr>
                <a:solidFill>
                  <a:schemeClr val="tx1">
                    <a:tint val="75000"/>
                  </a:schemeClr>
                </a:solidFill>
              </a:defRPr>
            </a:lvl8pPr>
            <a:lvl9pPr marL="4876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61719FAB-74F8-43E4-A796-2EE24FD127DF}" type="datetimeFigureOut">
              <a:rPr lang="en-US" smtClean="0"/>
              <a:pPr>
                <a:defRPr/>
              </a:pPr>
              <a:t>3/29/2023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218AED9-3E18-4B82-A048-4A20D38167AC}"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6CF14CF1-DD2F-4931-8F8E-5FE39E087CAC}" type="datetimeFigureOut">
              <a:rPr lang="en-US" smtClean="0"/>
              <a:pPr>
                <a:defRPr/>
              </a:pPr>
              <a:t>3/29/2023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5A05593-C68B-4A61-AE01-DEA087EDDF4F}"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5458FDD1-4475-43F3-AA38-B5B68A7AC5D5}" type="datetimeFigureOut">
              <a:rPr lang="en-US" smtClean="0"/>
              <a:pPr>
                <a:defRPr/>
              </a:pPr>
              <a:t>3/29/2023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FAD9C41-F43D-4B5F-9D94-44AC0CA4C445}"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0A7C759C-E074-4D79-9CA5-2451E36D0DAA}" type="datetimeFigureOut">
              <a:rPr lang="en-US" smtClean="0"/>
              <a:pPr>
                <a:defRPr/>
              </a:pPr>
              <a:t>3/29/2023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FDD1DB2-3580-4091-BE5A-50264C00B3A4}"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7"/>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667">
                <a:solidFill>
                  <a:schemeClr val="tx1">
                    <a:tint val="75000"/>
                  </a:schemeClr>
                </a:solidFill>
              </a:defRPr>
            </a:lvl1pPr>
            <a:lvl2pPr marL="609611" indent="0">
              <a:buNone/>
              <a:defRPr sz="2400">
                <a:solidFill>
                  <a:schemeClr val="tx1">
                    <a:tint val="75000"/>
                  </a:schemeClr>
                </a:solidFill>
              </a:defRPr>
            </a:lvl2pPr>
            <a:lvl3pPr marL="1219224" indent="0">
              <a:buNone/>
              <a:defRPr sz="2133">
                <a:solidFill>
                  <a:schemeClr val="tx1">
                    <a:tint val="75000"/>
                  </a:schemeClr>
                </a:solidFill>
              </a:defRPr>
            </a:lvl3pPr>
            <a:lvl4pPr marL="1828835" indent="0">
              <a:buNone/>
              <a:defRPr sz="1867">
                <a:solidFill>
                  <a:schemeClr val="tx1">
                    <a:tint val="75000"/>
                  </a:schemeClr>
                </a:solidFill>
              </a:defRPr>
            </a:lvl4pPr>
            <a:lvl5pPr marL="2438446" indent="0">
              <a:buNone/>
              <a:defRPr sz="1867">
                <a:solidFill>
                  <a:schemeClr val="tx1">
                    <a:tint val="75000"/>
                  </a:schemeClr>
                </a:solidFill>
              </a:defRPr>
            </a:lvl5pPr>
            <a:lvl6pPr marL="3048057" indent="0">
              <a:buNone/>
              <a:defRPr sz="1867">
                <a:solidFill>
                  <a:schemeClr val="tx1">
                    <a:tint val="75000"/>
                  </a:schemeClr>
                </a:solidFill>
              </a:defRPr>
            </a:lvl6pPr>
            <a:lvl7pPr marL="3657669" indent="0">
              <a:buNone/>
              <a:defRPr sz="1867">
                <a:solidFill>
                  <a:schemeClr val="tx1">
                    <a:tint val="75000"/>
                  </a:schemeClr>
                </a:solidFill>
              </a:defRPr>
            </a:lvl7pPr>
            <a:lvl8pPr marL="4267280" indent="0">
              <a:buNone/>
              <a:defRPr sz="1867">
                <a:solidFill>
                  <a:schemeClr val="tx1">
                    <a:tint val="75000"/>
                  </a:schemeClr>
                </a:solidFill>
              </a:defRPr>
            </a:lvl8pPr>
            <a:lvl9pPr marL="4876892"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E8E5E7E-7C18-4C43-8ADA-026197D4C3CE}" type="datetimeFigureOut">
              <a:rPr lang="en-US" smtClean="0"/>
              <a:pPr>
                <a:defRPr/>
              </a:pPr>
              <a:t>3/29/2023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CAB8417-981A-4847-95B4-D7BDBF4D6CBF}"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082EF115-17A5-43DA-8F8F-C52B6B48564C}" type="datetimeFigureOut">
              <a:rPr lang="en-US" smtClean="0"/>
              <a:pPr>
                <a:defRPr/>
              </a:pPr>
              <a:t>3/29/2023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24701C8-A634-4146-9000-FA6626607466}"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3200" b="1"/>
            </a:lvl1pPr>
            <a:lvl2pPr marL="609611" indent="0">
              <a:buNone/>
              <a:defRPr sz="2667" b="1"/>
            </a:lvl2pPr>
            <a:lvl3pPr marL="1219224" indent="0">
              <a:buNone/>
              <a:defRPr sz="2400" b="1"/>
            </a:lvl3pPr>
            <a:lvl4pPr marL="1828835" indent="0">
              <a:buNone/>
              <a:defRPr sz="2133" b="1"/>
            </a:lvl4pPr>
            <a:lvl5pPr marL="2438446" indent="0">
              <a:buNone/>
              <a:defRPr sz="2133" b="1"/>
            </a:lvl5pPr>
            <a:lvl6pPr marL="3048057" indent="0">
              <a:buNone/>
              <a:defRPr sz="2133" b="1"/>
            </a:lvl6pPr>
            <a:lvl7pPr marL="3657669" indent="0">
              <a:buNone/>
              <a:defRPr sz="2133" b="1"/>
            </a:lvl7pPr>
            <a:lvl8pPr marL="4267280" indent="0">
              <a:buNone/>
              <a:defRPr sz="2133" b="1"/>
            </a:lvl8pPr>
            <a:lvl9pPr marL="4876892"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4" cy="639762"/>
          </a:xfrm>
        </p:spPr>
        <p:txBody>
          <a:bodyPr anchor="b"/>
          <a:lstStyle>
            <a:lvl1pPr marL="0" indent="0">
              <a:buNone/>
              <a:defRPr sz="3200" b="1"/>
            </a:lvl1pPr>
            <a:lvl2pPr marL="609611" indent="0">
              <a:buNone/>
              <a:defRPr sz="2667" b="1"/>
            </a:lvl2pPr>
            <a:lvl3pPr marL="1219224" indent="0">
              <a:buNone/>
              <a:defRPr sz="2400" b="1"/>
            </a:lvl3pPr>
            <a:lvl4pPr marL="1828835" indent="0">
              <a:buNone/>
              <a:defRPr sz="2133" b="1"/>
            </a:lvl4pPr>
            <a:lvl5pPr marL="2438446" indent="0">
              <a:buNone/>
              <a:defRPr sz="2133" b="1"/>
            </a:lvl5pPr>
            <a:lvl6pPr marL="3048057" indent="0">
              <a:buNone/>
              <a:defRPr sz="2133" b="1"/>
            </a:lvl6pPr>
            <a:lvl7pPr marL="3657669" indent="0">
              <a:buNone/>
              <a:defRPr sz="2133" b="1"/>
            </a:lvl7pPr>
            <a:lvl8pPr marL="4267280" indent="0">
              <a:buNone/>
              <a:defRPr sz="2133" b="1"/>
            </a:lvl8pPr>
            <a:lvl9pPr marL="4876892"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4"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7A0FCA21-6524-4E73-BBB2-9F6CCD8B5618}" type="datetimeFigureOut">
              <a:rPr lang="en-US" smtClean="0"/>
              <a:pPr>
                <a:defRPr/>
              </a:pPr>
              <a:t>3/29/2023</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59EA2AD1-373B-4934-95E4-7001CC0BBD37}"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619D286-F733-4AD4-A367-AB712208E576}" type="datetimeFigureOut">
              <a:rPr lang="en-US" smtClean="0"/>
              <a:pPr>
                <a:defRPr/>
              </a:pPr>
              <a:t>3/29/2023</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BC8DC60-CBCC-4269-BCA3-77AA657580AB}"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172979C-7273-4B76-8618-3667AD82AD5D}" type="datetimeFigureOut">
              <a:rPr lang="en-US" smtClean="0"/>
              <a:pPr>
                <a:defRPr/>
              </a:pPr>
              <a:t>3/29/2023</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263B6378-C20D-4599-9732-411015BDB2C8}"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4" y="273050"/>
            <a:ext cx="4011085" cy="1162050"/>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5" y="273057"/>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4" y="1435103"/>
            <a:ext cx="4011085" cy="4691063"/>
          </a:xfrm>
        </p:spPr>
        <p:txBody>
          <a:bodyPr/>
          <a:lstStyle>
            <a:lvl1pPr marL="0" indent="0">
              <a:buNone/>
              <a:defRPr sz="1867"/>
            </a:lvl1pPr>
            <a:lvl2pPr marL="609611" indent="0">
              <a:buNone/>
              <a:defRPr sz="1600"/>
            </a:lvl2pPr>
            <a:lvl3pPr marL="1219224" indent="0">
              <a:buNone/>
              <a:defRPr sz="1333"/>
            </a:lvl3pPr>
            <a:lvl4pPr marL="1828835" indent="0">
              <a:buNone/>
              <a:defRPr sz="1200"/>
            </a:lvl4pPr>
            <a:lvl5pPr marL="2438446" indent="0">
              <a:buNone/>
              <a:defRPr sz="1200"/>
            </a:lvl5pPr>
            <a:lvl6pPr marL="3048057" indent="0">
              <a:buNone/>
              <a:defRPr sz="1200"/>
            </a:lvl6pPr>
            <a:lvl7pPr marL="3657669" indent="0">
              <a:buNone/>
              <a:defRPr sz="1200"/>
            </a:lvl7pPr>
            <a:lvl8pPr marL="4267280" indent="0">
              <a:buNone/>
              <a:defRPr sz="1200"/>
            </a:lvl8pPr>
            <a:lvl9pPr marL="4876892"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0B47CE06-E6E8-456D-BE06-477E5B89FD79}" type="datetimeFigureOut">
              <a:rPr lang="en-US" smtClean="0"/>
              <a:pPr>
                <a:defRPr/>
              </a:pPr>
              <a:t>3/29/2023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3BAEB57-E7DD-4CC7-9409-D8BA4DA03118}"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267"/>
            </a:lvl1pPr>
            <a:lvl2pPr marL="609611" indent="0">
              <a:buNone/>
              <a:defRPr sz="3733"/>
            </a:lvl2pPr>
            <a:lvl3pPr marL="1219224" indent="0">
              <a:buNone/>
              <a:defRPr sz="3200"/>
            </a:lvl3pPr>
            <a:lvl4pPr marL="1828835" indent="0">
              <a:buNone/>
              <a:defRPr sz="2667"/>
            </a:lvl4pPr>
            <a:lvl5pPr marL="2438446" indent="0">
              <a:buNone/>
              <a:defRPr sz="2667"/>
            </a:lvl5pPr>
            <a:lvl6pPr marL="3048057" indent="0">
              <a:buNone/>
              <a:defRPr sz="2667"/>
            </a:lvl6pPr>
            <a:lvl7pPr marL="3657669" indent="0">
              <a:buNone/>
              <a:defRPr sz="2667"/>
            </a:lvl7pPr>
            <a:lvl8pPr marL="4267280" indent="0">
              <a:buNone/>
              <a:defRPr sz="2667"/>
            </a:lvl8pPr>
            <a:lvl9pPr marL="4876892" indent="0">
              <a:buNone/>
              <a:defRPr sz="2667"/>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867"/>
            </a:lvl1pPr>
            <a:lvl2pPr marL="609611" indent="0">
              <a:buNone/>
              <a:defRPr sz="1600"/>
            </a:lvl2pPr>
            <a:lvl3pPr marL="1219224" indent="0">
              <a:buNone/>
              <a:defRPr sz="1333"/>
            </a:lvl3pPr>
            <a:lvl4pPr marL="1828835" indent="0">
              <a:buNone/>
              <a:defRPr sz="1200"/>
            </a:lvl4pPr>
            <a:lvl5pPr marL="2438446" indent="0">
              <a:buNone/>
              <a:defRPr sz="1200"/>
            </a:lvl5pPr>
            <a:lvl6pPr marL="3048057" indent="0">
              <a:buNone/>
              <a:defRPr sz="1200"/>
            </a:lvl6pPr>
            <a:lvl7pPr marL="3657669" indent="0">
              <a:buNone/>
              <a:defRPr sz="1200"/>
            </a:lvl7pPr>
            <a:lvl8pPr marL="4267280" indent="0">
              <a:buNone/>
              <a:defRPr sz="1200"/>
            </a:lvl8pPr>
            <a:lvl9pPr marL="4876892"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0AE8CC7C-8ED9-4D2D-8451-14852E78DA51}" type="datetimeFigureOut">
              <a:rPr lang="en-US" smtClean="0"/>
              <a:pPr>
                <a:defRPr/>
              </a:pPr>
              <a:t>3/29/2023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36E1337-E497-4F59-B91C-4D4CAE00674D}"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defRPr/>
            </a:pPr>
            <a:fld id="{52D3386E-D54E-4C1E-8FB0-17499BDD5756}" type="datetimeFigureOut">
              <a:rPr lang="en-US" smtClean="0"/>
              <a:pPr>
                <a:defRPr/>
              </a:pPr>
              <a:t>3/29/2023</a:t>
            </a:fld>
            <a:endParaRPr lang="en-US"/>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a:defRPr/>
            </a:pPr>
            <a:fld id="{4FCC6CC8-34B5-4C73-BFA6-325AFC1CF3E2}"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1219224" rtl="0" eaLnBrk="1" latinLnBrk="0" hangingPunct="1">
        <a:spcBef>
          <a:spcPct val="0"/>
        </a:spcBef>
        <a:buNone/>
        <a:defRPr sz="5867" kern="1200">
          <a:solidFill>
            <a:schemeClr val="tx1"/>
          </a:solidFill>
          <a:latin typeface="+mj-lt"/>
          <a:ea typeface="+mj-ea"/>
          <a:cs typeface="+mj-cs"/>
        </a:defRPr>
      </a:lvl1pPr>
    </p:titleStyle>
    <p:bodyStyle>
      <a:lvl1pPr marL="457209" indent="-457209" algn="l" defTabSz="1219224"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619" indent="-381007" algn="l" defTabSz="1219224"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4029" indent="-304806" algn="l" defTabSz="1219224"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640" indent="-304806" algn="l" defTabSz="1219224"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251" indent="-304806" algn="l" defTabSz="1219224"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864" indent="-304806" algn="l" defTabSz="1219224"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475" indent="-304806" algn="l" defTabSz="1219224"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2086" indent="-304806" algn="l" defTabSz="1219224"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697" indent="-304806" algn="l" defTabSz="1219224"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224" rtl="0" eaLnBrk="1" latinLnBrk="0" hangingPunct="1">
        <a:defRPr sz="2400" kern="1200">
          <a:solidFill>
            <a:schemeClr val="tx1"/>
          </a:solidFill>
          <a:latin typeface="+mn-lt"/>
          <a:ea typeface="+mn-ea"/>
          <a:cs typeface="+mn-cs"/>
        </a:defRPr>
      </a:lvl1pPr>
      <a:lvl2pPr marL="609611" algn="l" defTabSz="1219224" rtl="0" eaLnBrk="1" latinLnBrk="0" hangingPunct="1">
        <a:defRPr sz="2400" kern="1200">
          <a:solidFill>
            <a:schemeClr val="tx1"/>
          </a:solidFill>
          <a:latin typeface="+mn-lt"/>
          <a:ea typeface="+mn-ea"/>
          <a:cs typeface="+mn-cs"/>
        </a:defRPr>
      </a:lvl2pPr>
      <a:lvl3pPr marL="1219224" algn="l" defTabSz="1219224" rtl="0" eaLnBrk="1" latinLnBrk="0" hangingPunct="1">
        <a:defRPr sz="2400" kern="1200">
          <a:solidFill>
            <a:schemeClr val="tx1"/>
          </a:solidFill>
          <a:latin typeface="+mn-lt"/>
          <a:ea typeface="+mn-ea"/>
          <a:cs typeface="+mn-cs"/>
        </a:defRPr>
      </a:lvl3pPr>
      <a:lvl4pPr marL="1828835" algn="l" defTabSz="1219224" rtl="0" eaLnBrk="1" latinLnBrk="0" hangingPunct="1">
        <a:defRPr sz="2400" kern="1200">
          <a:solidFill>
            <a:schemeClr val="tx1"/>
          </a:solidFill>
          <a:latin typeface="+mn-lt"/>
          <a:ea typeface="+mn-ea"/>
          <a:cs typeface="+mn-cs"/>
        </a:defRPr>
      </a:lvl4pPr>
      <a:lvl5pPr marL="2438446" algn="l" defTabSz="1219224" rtl="0" eaLnBrk="1" latinLnBrk="0" hangingPunct="1">
        <a:defRPr sz="2400" kern="1200">
          <a:solidFill>
            <a:schemeClr val="tx1"/>
          </a:solidFill>
          <a:latin typeface="+mn-lt"/>
          <a:ea typeface="+mn-ea"/>
          <a:cs typeface="+mn-cs"/>
        </a:defRPr>
      </a:lvl5pPr>
      <a:lvl6pPr marL="3048057" algn="l" defTabSz="1219224" rtl="0" eaLnBrk="1" latinLnBrk="0" hangingPunct="1">
        <a:defRPr sz="2400" kern="1200">
          <a:solidFill>
            <a:schemeClr val="tx1"/>
          </a:solidFill>
          <a:latin typeface="+mn-lt"/>
          <a:ea typeface="+mn-ea"/>
          <a:cs typeface="+mn-cs"/>
        </a:defRPr>
      </a:lvl6pPr>
      <a:lvl7pPr marL="3657669" algn="l" defTabSz="1219224" rtl="0" eaLnBrk="1" latinLnBrk="0" hangingPunct="1">
        <a:defRPr sz="2400" kern="1200">
          <a:solidFill>
            <a:schemeClr val="tx1"/>
          </a:solidFill>
          <a:latin typeface="+mn-lt"/>
          <a:ea typeface="+mn-ea"/>
          <a:cs typeface="+mn-cs"/>
        </a:defRPr>
      </a:lvl7pPr>
      <a:lvl8pPr marL="4267280" algn="l" defTabSz="1219224" rtl="0" eaLnBrk="1" latinLnBrk="0" hangingPunct="1">
        <a:defRPr sz="2400" kern="1200">
          <a:solidFill>
            <a:schemeClr val="tx1"/>
          </a:solidFill>
          <a:latin typeface="+mn-lt"/>
          <a:ea typeface="+mn-ea"/>
          <a:cs typeface="+mn-cs"/>
        </a:defRPr>
      </a:lvl8pPr>
      <a:lvl9pPr marL="4876892" algn="l" defTabSz="1219224"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 y="-1143000"/>
            <a:ext cx="12188952"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9" name="Video 6148">
            <a:extLst>
              <a:ext uri="{FF2B5EF4-FFF2-40B4-BE49-F238E27FC236}">
                <a16:creationId xmlns:a16="http://schemas.microsoft.com/office/drawing/2014/main" id="{958F0151-2469-10C7-EFF7-1A1A5B7B681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854" r="20932" b="-1"/>
          <a:stretch/>
        </p:blipFill>
        <p:spPr>
          <a:xfrm>
            <a:off x="-3042" y="-1142986"/>
            <a:ext cx="12191999" cy="9143987"/>
          </a:xfrm>
          <a:prstGeom prst="rect">
            <a:avLst/>
          </a:prstGeom>
        </p:spPr>
      </p:pic>
      <p:sp>
        <p:nvSpPr>
          <p:cNvPr id="75" name="Rectangle 7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 y="1800470"/>
            <a:ext cx="12191999" cy="4216194"/>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7" name="Title 1"/>
          <p:cNvSpPr>
            <a:spLocks noGrp="1"/>
          </p:cNvSpPr>
          <p:nvPr>
            <p:ph type="ctrTitle"/>
          </p:nvPr>
        </p:nvSpPr>
        <p:spPr>
          <a:xfrm>
            <a:off x="1104393" y="2825657"/>
            <a:ext cx="10058400" cy="4766371"/>
          </a:xfrm>
          <a:effectLst>
            <a:outerShdw blurRad="50800" dist="38100" dir="2700000" algn="tl" rotWithShape="0">
              <a:prstClr val="black">
                <a:alpha val="40000"/>
              </a:prstClr>
            </a:outerShdw>
          </a:effectLst>
        </p:spPr>
        <p:txBody>
          <a:bodyPr>
            <a:normAutofit/>
          </a:bodyPr>
          <a:lstStyle/>
          <a:p>
            <a:pPr eaLnBrk="1" hangingPunct="1"/>
            <a:r>
              <a:rPr lang="en-GB" sz="4267" dirty="0" err="1">
                <a:solidFill>
                  <a:srgbClr val="FFFFFF"/>
                </a:solidFill>
              </a:rPr>
              <a:t>Dr.</a:t>
            </a:r>
            <a:r>
              <a:rPr lang="en-GB" sz="4267" dirty="0">
                <a:solidFill>
                  <a:srgbClr val="FFFFFF"/>
                </a:solidFill>
              </a:rPr>
              <a:t> Manish Dadhich</a:t>
            </a:r>
            <a:br>
              <a:rPr lang="en-GB" sz="4267" dirty="0">
                <a:solidFill>
                  <a:srgbClr val="FFFFFF"/>
                </a:solidFill>
              </a:rPr>
            </a:br>
            <a:r>
              <a:rPr lang="en-GB" sz="4267" dirty="0" err="1">
                <a:solidFill>
                  <a:srgbClr val="FFFFFF"/>
                </a:solidFill>
              </a:rPr>
              <a:t>Phd</a:t>
            </a:r>
            <a:r>
              <a:rPr lang="en-GB" sz="4267" dirty="0">
                <a:solidFill>
                  <a:srgbClr val="FFFFFF"/>
                </a:solidFill>
              </a:rPr>
              <a:t>, M. Com, NET</a:t>
            </a:r>
            <a:br>
              <a:rPr lang="en-GB" sz="4267" dirty="0">
                <a:solidFill>
                  <a:srgbClr val="FFFFFF"/>
                </a:solidFill>
              </a:rPr>
            </a:br>
            <a:r>
              <a:rPr lang="en-GB" sz="4267" dirty="0">
                <a:solidFill>
                  <a:srgbClr val="FFFFFF"/>
                </a:solidFill>
              </a:rPr>
              <a:t>MBA, NET, SET</a:t>
            </a:r>
          </a:p>
        </p:txBody>
      </p:sp>
      <p:sp>
        <p:nvSpPr>
          <p:cNvPr id="6146" name="Subtitle 2"/>
          <p:cNvSpPr>
            <a:spLocks noGrp="1"/>
          </p:cNvSpPr>
          <p:nvPr>
            <p:ph type="subTitle" idx="1"/>
          </p:nvPr>
        </p:nvSpPr>
        <p:spPr>
          <a:xfrm>
            <a:off x="1063753" y="-13796"/>
            <a:ext cx="10058400" cy="1710275"/>
          </a:xfrm>
          <a:effectLst>
            <a:outerShdw blurRad="50800" dist="38100" dir="2700000" algn="tl" rotWithShape="0">
              <a:prstClr val="black">
                <a:alpha val="40000"/>
              </a:prstClr>
            </a:outerShdw>
          </a:effectLst>
        </p:spPr>
        <p:txBody>
          <a:bodyPr>
            <a:normAutofit/>
          </a:bodyPr>
          <a:lstStyle/>
          <a:p>
            <a:pPr eaLnBrk="1" hangingPunct="1"/>
            <a:r>
              <a:rPr lang="en-US" sz="8000" b="1" dirty="0">
                <a:solidFill>
                  <a:srgbClr val="FFFFFF"/>
                </a:solidFill>
              </a:rPr>
              <a:t>Capital Structure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90" fill="hold"/>
                                        <p:tgtEl>
                                          <p:spTgt spid="614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14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149"/>
                                        </p:tgtEl>
                                      </p:cBhvr>
                                    </p:cmd>
                                  </p:childTnLst>
                                </p:cTn>
                              </p:par>
                            </p:childTnLst>
                          </p:cTn>
                        </p:par>
                      </p:childTnLst>
                    </p:cTn>
                  </p:par>
                </p:childTnLst>
              </p:cTn>
              <p:nextCondLst>
                <p:cond evt="onClick" delay="0">
                  <p:tgtEl>
                    <p:spTgt spid="6149"/>
                  </p:tgtEl>
                </p:cond>
              </p:nextCondLst>
            </p:seq>
            <p:video>
              <p:cMediaNode mute="1">
                <p:cTn id="12" repeatCount="indefinite" fill="hold" display="0">
                  <p:stCondLst>
                    <p:cond delay="indefinite"/>
                  </p:stCondLst>
                </p:cTn>
                <p:tgtEl>
                  <p:spTgt spid="6149"/>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143000"/>
            <a:ext cx="5093207"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38" name="Title 1"/>
          <p:cNvSpPr>
            <a:spLocks noGrp="1"/>
          </p:cNvSpPr>
          <p:nvPr>
            <p:ph type="title"/>
          </p:nvPr>
        </p:nvSpPr>
        <p:spPr>
          <a:xfrm>
            <a:off x="524747" y="-315808"/>
            <a:ext cx="3808268" cy="7339584"/>
          </a:xfrm>
        </p:spPr>
        <p:txBody>
          <a:bodyPr>
            <a:normAutofit/>
          </a:bodyPr>
          <a:lstStyle/>
          <a:p>
            <a:pPr eaLnBrk="1" hangingPunct="1"/>
            <a:r>
              <a:rPr lang="en-US" sz="4800">
                <a:solidFill>
                  <a:schemeClr val="bg1"/>
                </a:solidFill>
                <a:latin typeface="Algerian" pitchFamily="82" charset="0"/>
              </a:rPr>
              <a:t>Theories of Capital Structure</a:t>
            </a:r>
          </a:p>
        </p:txBody>
      </p:sp>
      <p:graphicFrame>
        <p:nvGraphicFramePr>
          <p:cNvPr id="14341" name="Content Placeholder 2">
            <a:extLst>
              <a:ext uri="{FF2B5EF4-FFF2-40B4-BE49-F238E27FC236}">
                <a16:creationId xmlns:a16="http://schemas.microsoft.com/office/drawing/2014/main" id="{A6ACA9E8-74EF-6735-526B-D640400E7CBC}"/>
              </a:ext>
            </a:extLst>
          </p:cNvPr>
          <p:cNvGraphicFramePr>
            <a:graphicFrameLocks noGrp="1"/>
          </p:cNvGraphicFramePr>
          <p:nvPr>
            <p:ph idx="1"/>
            <p:extLst>
              <p:ext uri="{D42A27DB-BD31-4B8C-83A1-F6EECF244321}">
                <p14:modId xmlns:p14="http://schemas.microsoft.com/office/powerpoint/2010/main" val="3800958376"/>
              </p:ext>
            </p:extLst>
          </p:nvPr>
        </p:nvGraphicFramePr>
        <p:xfrm>
          <a:off x="5468391" y="-315808"/>
          <a:ext cx="6263640" cy="7339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sz="4800" dirty="0">
                <a:latin typeface="Algerian" pitchFamily="82" charset="0"/>
              </a:rPr>
              <a:t>Net Income (NI) Theory</a:t>
            </a:r>
          </a:p>
        </p:txBody>
      </p:sp>
      <p:sp>
        <p:nvSpPr>
          <p:cNvPr id="3" name="Content Placeholder 2"/>
          <p:cNvSpPr>
            <a:spLocks noGrp="1"/>
          </p:cNvSpPr>
          <p:nvPr>
            <p:ph idx="1"/>
          </p:nvPr>
        </p:nvSpPr>
        <p:spPr>
          <a:xfrm>
            <a:off x="609600" y="482604"/>
            <a:ext cx="10972800" cy="6542618"/>
          </a:xfrm>
        </p:spPr>
        <p:txBody>
          <a:bodyPr>
            <a:normAutofit fontScale="92500" lnSpcReduction="10000"/>
          </a:bodyPr>
          <a:lstStyle/>
          <a:p>
            <a:pPr algn="just"/>
            <a:r>
              <a:rPr lang="en-US" sz="3733" dirty="0">
                <a:latin typeface="Times New Roman" panose="02020603050405020304" pitchFamily="18" charset="0"/>
              </a:rPr>
              <a:t>Suggested By David Durand in 1959. </a:t>
            </a:r>
            <a:endParaRPr lang="en-US" sz="3733" dirty="0">
              <a:latin typeface="Arial" panose="020B0604020202020204" pitchFamily="34" charset="0"/>
            </a:endParaRPr>
          </a:p>
          <a:p>
            <a:pPr algn="just"/>
            <a:r>
              <a:rPr lang="en-US" sz="3733" dirty="0">
                <a:latin typeface="Times New Roman" panose="02020603050405020304" pitchFamily="18" charset="0"/>
              </a:rPr>
              <a:t>The earning of the firm after the payment of all other expenses except interest on debt is called Net Operating Income (NOI) and the earning available for equity shareholders after the payment of interest is called as “Net Income (NI). </a:t>
            </a:r>
            <a:endParaRPr lang="en-US" sz="3733" dirty="0">
              <a:latin typeface="Arial" panose="020B0604020202020204" pitchFamily="34" charset="0"/>
            </a:endParaRPr>
          </a:p>
          <a:p>
            <a:pPr algn="just"/>
            <a:r>
              <a:rPr lang="en-US" sz="3733" dirty="0">
                <a:latin typeface="Times New Roman" panose="02020603050405020304" pitchFamily="18" charset="0"/>
              </a:rPr>
              <a:t>Therefore, Net Income = Net Operating Income (NOI) - Interest on debt (I). </a:t>
            </a:r>
            <a:endParaRPr lang="en-US" sz="3733" dirty="0">
              <a:latin typeface="Arial" panose="020B0604020202020204" pitchFamily="34" charset="0"/>
            </a:endParaRPr>
          </a:p>
          <a:p>
            <a:pPr algn="just"/>
            <a:r>
              <a:rPr lang="en-US" sz="3733" dirty="0">
                <a:latin typeface="Times New Roman" panose="02020603050405020304" pitchFamily="18" charset="0"/>
              </a:rPr>
              <a:t>According to NI approach capital structure decision is relevant for the value of the firm. </a:t>
            </a:r>
            <a:endParaRPr lang="en-US" sz="3733" dirty="0">
              <a:latin typeface="Arial" panose="020B0604020202020204" pitchFamily="34" charset="0"/>
            </a:endParaRPr>
          </a:p>
          <a:p>
            <a:pPr algn="just"/>
            <a:r>
              <a:rPr lang="en-US" sz="3733" dirty="0">
                <a:latin typeface="Times New Roman" panose="02020603050405020304" pitchFamily="18" charset="0"/>
              </a:rPr>
              <a:t>Change in the capital structure will corresponding bring change in the overall cost of capital </a:t>
            </a:r>
            <a:endParaRPr lang="en-US" sz="3733" dirty="0">
              <a:latin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5484D-3885-45E6-A452-6C6824547568}"/>
              </a:ext>
            </a:extLst>
          </p:cNvPr>
          <p:cNvSpPr>
            <a:spLocks noGrp="1"/>
          </p:cNvSpPr>
          <p:nvPr>
            <p:ph type="title"/>
          </p:nvPr>
        </p:nvSpPr>
        <p:spPr/>
        <p:txBody>
          <a:bodyPr>
            <a:normAutofit/>
          </a:bodyPr>
          <a:lstStyle/>
          <a:p>
            <a:r>
              <a:rPr lang="en-US" sz="4400" dirty="0">
                <a:latin typeface="Algerian" pitchFamily="82" charset="0"/>
              </a:rPr>
              <a:t>Net Income (NI) Theory</a:t>
            </a:r>
            <a:endParaRPr lang="en-US" sz="4400" dirty="0"/>
          </a:p>
        </p:txBody>
      </p:sp>
      <p:sp>
        <p:nvSpPr>
          <p:cNvPr id="3" name="Content Placeholder 2">
            <a:extLst>
              <a:ext uri="{FF2B5EF4-FFF2-40B4-BE49-F238E27FC236}">
                <a16:creationId xmlns:a16="http://schemas.microsoft.com/office/drawing/2014/main" id="{D2BFFC57-4BF8-44C3-BB25-C509F993F41C}"/>
              </a:ext>
            </a:extLst>
          </p:cNvPr>
          <p:cNvSpPr>
            <a:spLocks noGrp="1"/>
          </p:cNvSpPr>
          <p:nvPr>
            <p:ph idx="1"/>
          </p:nvPr>
        </p:nvSpPr>
        <p:spPr>
          <a:xfrm>
            <a:off x="575733" y="1478493"/>
            <a:ext cx="11353800" cy="5104869"/>
          </a:xfrm>
        </p:spPr>
        <p:txBody>
          <a:bodyPr>
            <a:normAutofit fontScale="92500" lnSpcReduction="10000"/>
          </a:bodyPr>
          <a:lstStyle/>
          <a:p>
            <a:pPr algn="just"/>
            <a:r>
              <a:rPr lang="en-US" sz="3600" dirty="0">
                <a:latin typeface="Times New Roman" panose="02020603050405020304" pitchFamily="18" charset="0"/>
              </a:rPr>
              <a:t>According to this approach, “a high debt equity ratio in the capital structure (called financial leverage) will result in decline in the overall cost of capital (WACC) of the firm and increase value of firm.” </a:t>
            </a:r>
            <a:endParaRPr lang="en-US" sz="3600" dirty="0">
              <a:latin typeface="Arial" panose="020B0604020202020204" pitchFamily="34" charset="0"/>
            </a:endParaRPr>
          </a:p>
          <a:p>
            <a:pPr algn="just"/>
            <a:r>
              <a:rPr lang="en-US" sz="3600" dirty="0">
                <a:latin typeface="Times New Roman" panose="02020603050405020304" pitchFamily="18" charset="0"/>
              </a:rPr>
              <a:t>According to NI Approach, change in the financial leverage (debt/equity ratio) of a firm will lead to a corresponding change in the WACC and also the value of the firm. </a:t>
            </a:r>
            <a:endParaRPr lang="en-US" sz="3600" dirty="0">
              <a:latin typeface="Arial" panose="020B0604020202020204" pitchFamily="34" charset="0"/>
            </a:endParaRPr>
          </a:p>
          <a:p>
            <a:pPr algn="just"/>
            <a:r>
              <a:rPr lang="en-US" sz="3600" dirty="0">
                <a:latin typeface="Times New Roman" panose="02020603050405020304" pitchFamily="18" charset="0"/>
              </a:rPr>
              <a:t>The NI Approach suggests that with the increase in leverage (proportion of debt), the WACC decreases, and the value of firm increases and vice versa. </a:t>
            </a:r>
            <a:endParaRPr lang="en-US" sz="3600" dirty="0">
              <a:latin typeface="Arial" panose="020B0604020202020204" pitchFamily="34" charset="0"/>
            </a:endParaRPr>
          </a:p>
          <a:p>
            <a:pPr algn="just"/>
            <a:endParaRPr lang="en-US" sz="4800" dirty="0"/>
          </a:p>
        </p:txBody>
      </p:sp>
    </p:spTree>
    <p:extLst>
      <p:ext uri="{BB962C8B-B14F-4D97-AF65-F5344CB8AC3E}">
        <p14:creationId xmlns:p14="http://schemas.microsoft.com/office/powerpoint/2010/main" val="3227042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143000"/>
            <a:ext cx="12188953"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4167273" cy="9144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B9FF2-1DE0-4054-944B-C111404692BC}"/>
              </a:ext>
            </a:extLst>
          </p:cNvPr>
          <p:cNvSpPr>
            <a:spLocks noGrp="1"/>
          </p:cNvSpPr>
          <p:nvPr>
            <p:ph type="title"/>
          </p:nvPr>
        </p:nvSpPr>
        <p:spPr>
          <a:xfrm>
            <a:off x="686834" y="395098"/>
            <a:ext cx="3200400" cy="5948218"/>
          </a:xfrm>
        </p:spPr>
        <p:txBody>
          <a:bodyPr>
            <a:normAutofit/>
          </a:bodyPr>
          <a:lstStyle/>
          <a:p>
            <a:r>
              <a:rPr lang="en-US" sz="4133">
                <a:solidFill>
                  <a:srgbClr val="FFFFFF"/>
                </a:solidFill>
                <a:latin typeface="Calibri" panose="020F0502020204030204" pitchFamily="34" charset="0"/>
              </a:rPr>
              <a:t>Assumptions </a:t>
            </a:r>
            <a:endParaRPr lang="en-US" sz="4133">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7" y="2130979"/>
            <a:ext cx="4083434" cy="5444578"/>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BE903A6-4888-46C3-8407-4AF627DA3AFD}"/>
              </a:ext>
            </a:extLst>
          </p:cNvPr>
          <p:cNvSpPr>
            <a:spLocks noGrp="1"/>
          </p:cNvSpPr>
          <p:nvPr>
            <p:ph idx="1"/>
          </p:nvPr>
        </p:nvSpPr>
        <p:spPr>
          <a:xfrm>
            <a:off x="4571020" y="-990600"/>
            <a:ext cx="6906491" cy="7447492"/>
          </a:xfrm>
        </p:spPr>
        <p:txBody>
          <a:bodyPr anchor="ctr">
            <a:normAutofit fontScale="92500" lnSpcReduction="20000"/>
          </a:bodyPr>
          <a:lstStyle/>
          <a:p>
            <a:pPr marL="0" indent="0" algn="just">
              <a:lnSpc>
                <a:spcPct val="90000"/>
              </a:lnSpc>
              <a:buNone/>
            </a:pPr>
            <a:r>
              <a:rPr lang="en-US" sz="3733" dirty="0">
                <a:latin typeface="Times New Roman" panose="02020603050405020304" pitchFamily="18" charset="0"/>
              </a:rPr>
              <a:t>(</a:t>
            </a:r>
            <a:r>
              <a:rPr lang="en-US" sz="3733" dirty="0" err="1">
                <a:latin typeface="Times New Roman" panose="02020603050405020304" pitchFamily="18" charset="0"/>
              </a:rPr>
              <a:t>i</a:t>
            </a:r>
            <a:r>
              <a:rPr lang="en-US" sz="3733" dirty="0">
                <a:latin typeface="Times New Roman" panose="02020603050405020304" pitchFamily="18" charset="0"/>
              </a:rPr>
              <a:t>) There are no corporate taxes. </a:t>
            </a:r>
            <a:endParaRPr lang="en-US" sz="3733" dirty="0">
              <a:latin typeface="Calibri" panose="020F0502020204030204" pitchFamily="34" charset="0"/>
            </a:endParaRPr>
          </a:p>
          <a:p>
            <a:pPr marL="0" indent="0" algn="just">
              <a:lnSpc>
                <a:spcPct val="90000"/>
              </a:lnSpc>
              <a:buNone/>
            </a:pPr>
            <a:r>
              <a:rPr lang="en-US" sz="3733" dirty="0">
                <a:latin typeface="Times New Roman" panose="02020603050405020304" pitchFamily="18" charset="0"/>
              </a:rPr>
              <a:t>(ii) The cost of debt is less than the cost of equity (</a:t>
            </a:r>
            <a:r>
              <a:rPr lang="en-US" sz="3733" dirty="0" err="1">
                <a:latin typeface="Calibri" panose="020F0502020204030204" pitchFamily="34" charset="0"/>
              </a:rPr>
              <a:t>Kd</a:t>
            </a:r>
            <a:r>
              <a:rPr lang="en-US" sz="3733" dirty="0">
                <a:latin typeface="Calibri" panose="020F0502020204030204" pitchFamily="34" charset="0"/>
              </a:rPr>
              <a:t> &lt; </a:t>
            </a:r>
            <a:r>
              <a:rPr lang="en-US" sz="3733" dirty="0" err="1">
                <a:latin typeface="Calibri" panose="020F0502020204030204" pitchFamily="34" charset="0"/>
              </a:rPr>
              <a:t>Ke</a:t>
            </a:r>
            <a:r>
              <a:rPr lang="en-US" sz="3733" dirty="0">
                <a:latin typeface="Calibri" panose="020F0502020204030204" pitchFamily="34" charset="0"/>
              </a:rPr>
              <a:t> </a:t>
            </a:r>
            <a:r>
              <a:rPr lang="en-US" sz="3733" dirty="0">
                <a:latin typeface="Times New Roman" panose="02020603050405020304" pitchFamily="18" charset="0"/>
              </a:rPr>
              <a:t>) i.e. the capitalization rate of debt is less than the capitalization rate of equity. This prompts the firm to borrow. </a:t>
            </a:r>
            <a:endParaRPr lang="en-US" sz="3733" dirty="0">
              <a:latin typeface="Calibri" panose="020F0502020204030204" pitchFamily="34" charset="0"/>
            </a:endParaRPr>
          </a:p>
          <a:p>
            <a:pPr marL="0" indent="0" algn="just">
              <a:lnSpc>
                <a:spcPct val="90000"/>
              </a:lnSpc>
              <a:buNone/>
            </a:pPr>
            <a:r>
              <a:rPr lang="en-US" sz="3733" dirty="0">
                <a:latin typeface="Times New Roman" panose="02020603050405020304" pitchFamily="18" charset="0"/>
              </a:rPr>
              <a:t>(iii)The debt capitalization rate and the equity capitalization rate remain constant over the time. </a:t>
            </a:r>
            <a:endParaRPr lang="en-US" sz="3733" dirty="0">
              <a:latin typeface="Calibri" panose="020F0502020204030204" pitchFamily="34" charset="0"/>
            </a:endParaRPr>
          </a:p>
          <a:p>
            <a:pPr marL="0" indent="0" algn="just">
              <a:lnSpc>
                <a:spcPct val="90000"/>
              </a:lnSpc>
              <a:buNone/>
            </a:pPr>
            <a:r>
              <a:rPr lang="en-US" sz="3733" dirty="0">
                <a:latin typeface="Times New Roman" panose="02020603050405020304" pitchFamily="18" charset="0"/>
              </a:rPr>
              <a:t>(iv)The proportion of the debt does not affect the risk perception of the investors. Investors are only concerned with their desired return. </a:t>
            </a:r>
            <a:endParaRPr lang="en-US" sz="3733" dirty="0">
              <a:latin typeface="Calibri" panose="020F0502020204030204" pitchFamily="34" charset="0"/>
            </a:endParaRPr>
          </a:p>
          <a:p>
            <a:pPr marL="0" indent="0" algn="just">
              <a:lnSpc>
                <a:spcPct val="90000"/>
              </a:lnSpc>
              <a:buNone/>
            </a:pPr>
            <a:r>
              <a:rPr lang="en-US" sz="3733" dirty="0">
                <a:latin typeface="Times New Roman" panose="02020603050405020304" pitchFamily="18" charset="0"/>
              </a:rPr>
              <a:t>(v) The cost of debt remains constant at any level of debt. </a:t>
            </a:r>
            <a:endParaRPr lang="en-US" sz="3733" dirty="0">
              <a:latin typeface="Calibri" panose="020F0502020204030204" pitchFamily="34" charset="0"/>
            </a:endParaRPr>
          </a:p>
          <a:p>
            <a:pPr marL="0" indent="0" algn="just">
              <a:lnSpc>
                <a:spcPct val="90000"/>
              </a:lnSpc>
              <a:buNone/>
            </a:pPr>
            <a:r>
              <a:rPr lang="en-US" sz="3733" dirty="0">
                <a:latin typeface="Times New Roman" panose="02020603050405020304" pitchFamily="18" charset="0"/>
              </a:rPr>
              <a:t>(vi) Dividend pay out ratio is 100%. </a:t>
            </a:r>
            <a:endParaRPr lang="en-US" sz="3733" dirty="0">
              <a:latin typeface="Calibri" panose="020F0502020204030204" pitchFamily="34" charset="0"/>
            </a:endParaRPr>
          </a:p>
          <a:p>
            <a:pPr algn="just">
              <a:lnSpc>
                <a:spcPct val="90000"/>
              </a:lnSpc>
            </a:pPr>
            <a:endParaRPr lang="en-US" sz="3733" dirty="0"/>
          </a:p>
        </p:txBody>
      </p:sp>
    </p:spTree>
    <p:extLst>
      <p:ext uri="{BB962C8B-B14F-4D97-AF65-F5344CB8AC3E}">
        <p14:creationId xmlns:p14="http://schemas.microsoft.com/office/powerpoint/2010/main" val="3365508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12192000" cy="9144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523618" y="-2666045"/>
            <a:ext cx="9144000" cy="12191234"/>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0" y="-1142999"/>
            <a:ext cx="9070846" cy="914342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833734" y="-1358529"/>
            <a:ext cx="6526086" cy="12193547"/>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756D727C-7006-46BD-B62B-586C0ED44745}"/>
              </a:ext>
            </a:extLst>
          </p:cNvPr>
          <p:cNvPicPr>
            <a:picLocks noGrp="1" noChangeAspect="1"/>
          </p:cNvPicPr>
          <p:nvPr>
            <p:ph idx="1"/>
          </p:nvPr>
        </p:nvPicPr>
        <p:blipFill rotWithShape="1">
          <a:blip r:embed="rId2"/>
          <a:srcRect l="13333" t="18875" r="35000" b="7016"/>
          <a:stretch/>
        </p:blipFill>
        <p:spPr>
          <a:xfrm>
            <a:off x="1184526" y="914400"/>
            <a:ext cx="9822182" cy="6705600"/>
          </a:xfrm>
          <a:prstGeom prst="rect">
            <a:avLst/>
          </a:prstGeom>
        </p:spPr>
      </p:pic>
    </p:spTree>
    <p:extLst>
      <p:ext uri="{BB962C8B-B14F-4D97-AF65-F5344CB8AC3E}">
        <p14:creationId xmlns:p14="http://schemas.microsoft.com/office/powerpoint/2010/main" val="2154271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12192000" cy="9144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523618" y="-2666045"/>
            <a:ext cx="9144000" cy="12191234"/>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0" y="-1142999"/>
            <a:ext cx="9070846" cy="914342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833734" y="-1358529"/>
            <a:ext cx="6526086" cy="12193547"/>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30BAEEE7-0DB1-455D-AD10-90EC5F3EF7FE}"/>
              </a:ext>
            </a:extLst>
          </p:cNvPr>
          <p:cNvPicPr>
            <a:picLocks noGrp="1" noChangeAspect="1"/>
          </p:cNvPicPr>
          <p:nvPr>
            <p:ph idx="1"/>
          </p:nvPr>
        </p:nvPicPr>
        <p:blipFill rotWithShape="1">
          <a:blip r:embed="rId2"/>
          <a:srcRect l="5000" t="21838" r="20833" b="18874"/>
          <a:stretch/>
        </p:blipFill>
        <p:spPr>
          <a:xfrm>
            <a:off x="457199" y="-912091"/>
            <a:ext cx="11734035" cy="7630297"/>
          </a:xfrm>
          <a:prstGeom prst="rect">
            <a:avLst/>
          </a:prstGeom>
        </p:spPr>
      </p:pic>
    </p:spTree>
    <p:extLst>
      <p:ext uri="{BB962C8B-B14F-4D97-AF65-F5344CB8AC3E}">
        <p14:creationId xmlns:p14="http://schemas.microsoft.com/office/powerpoint/2010/main" val="1280296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5" name="Rectangle 137">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727364"/>
            <a:ext cx="3864634" cy="83127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71483" y="50351"/>
            <a:ext cx="3197013" cy="3325091"/>
          </a:xfrm>
        </p:spPr>
        <p:txBody>
          <a:bodyPr anchor="t">
            <a:normAutofit fontScale="90000"/>
          </a:bodyPr>
          <a:lstStyle/>
          <a:p>
            <a:pPr>
              <a:lnSpc>
                <a:spcPct val="90000"/>
              </a:lnSpc>
              <a:defRPr/>
            </a:pPr>
            <a:r>
              <a:rPr lang="en-US" sz="4364" b="1" dirty="0"/>
              <a:t>Computation of the Overall Cost of Capital or Capitalization Rate</a:t>
            </a:r>
          </a:p>
        </p:txBody>
      </p:sp>
      <p:sp>
        <p:nvSpPr>
          <p:cNvPr id="17411" name="Content Placeholder 2"/>
          <p:cNvSpPr>
            <a:spLocks noGrp="1"/>
          </p:cNvSpPr>
          <p:nvPr>
            <p:ph idx="1"/>
          </p:nvPr>
        </p:nvSpPr>
        <p:spPr>
          <a:xfrm>
            <a:off x="4330719" y="50351"/>
            <a:ext cx="7289799" cy="6707268"/>
          </a:xfrm>
        </p:spPr>
        <p:txBody>
          <a:bodyPr anchor="ctr">
            <a:normAutofit/>
          </a:bodyPr>
          <a:lstStyle/>
          <a:p>
            <a:pPr algn="just" eaLnBrk="1" hangingPunct="1"/>
            <a:r>
              <a:rPr lang="en-US" dirty="0"/>
              <a:t>K</a:t>
            </a:r>
            <a:r>
              <a:rPr lang="en-US" i="1" dirty="0"/>
              <a:t>o = </a:t>
            </a:r>
            <a:r>
              <a:rPr lang="en-US" u="sng" dirty="0"/>
              <a:t>EBIT </a:t>
            </a:r>
          </a:p>
          <a:p>
            <a:pPr algn="just" eaLnBrk="1" hangingPunct="1">
              <a:buFontTx/>
              <a:buNone/>
            </a:pPr>
            <a:r>
              <a:rPr lang="en-US" dirty="0"/>
              <a:t>              V</a:t>
            </a:r>
          </a:p>
          <a:p>
            <a:pPr algn="just" eaLnBrk="1" hangingPunct="1">
              <a:buFontTx/>
              <a:buNone/>
            </a:pPr>
            <a:r>
              <a:rPr lang="en-US" dirty="0"/>
              <a:t>Where,</a:t>
            </a:r>
          </a:p>
          <a:p>
            <a:pPr algn="just" eaLnBrk="1" hangingPunct="1">
              <a:buFontTx/>
              <a:buNone/>
            </a:pPr>
            <a:r>
              <a:rPr lang="en-US" dirty="0"/>
              <a:t>K</a:t>
            </a:r>
            <a:r>
              <a:rPr lang="en-US" i="1" dirty="0"/>
              <a:t>o = </a:t>
            </a:r>
            <a:r>
              <a:rPr lang="en-US" dirty="0"/>
              <a:t>Overall Cost of Capital or Capitalization Rate</a:t>
            </a:r>
          </a:p>
          <a:p>
            <a:pPr algn="just" eaLnBrk="1" hangingPunct="1">
              <a:buFontTx/>
              <a:buNone/>
            </a:pPr>
            <a:r>
              <a:rPr lang="en-US" dirty="0"/>
              <a:t>V = Value of the firm</a:t>
            </a:r>
          </a:p>
          <a:p>
            <a:pPr algn="just" eaLnBrk="1" hangingPunct="1"/>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727364"/>
            <a:ext cx="3864634" cy="83127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58" name="Title 1"/>
          <p:cNvSpPr>
            <a:spLocks noGrp="1"/>
          </p:cNvSpPr>
          <p:nvPr>
            <p:ph type="title"/>
          </p:nvPr>
        </p:nvSpPr>
        <p:spPr>
          <a:xfrm>
            <a:off x="333810" y="78895"/>
            <a:ext cx="3197013" cy="3325091"/>
          </a:xfrm>
        </p:spPr>
        <p:txBody>
          <a:bodyPr anchor="t">
            <a:normAutofit/>
          </a:bodyPr>
          <a:lstStyle/>
          <a:p>
            <a:pPr eaLnBrk="1" hangingPunct="1">
              <a:lnSpc>
                <a:spcPct val="90000"/>
              </a:lnSpc>
            </a:pPr>
            <a:r>
              <a:rPr lang="en-US" sz="5333" b="1" dirty="0"/>
              <a:t>Net Operating Income Theory</a:t>
            </a:r>
          </a:p>
        </p:txBody>
      </p:sp>
      <p:pic>
        <p:nvPicPr>
          <p:cNvPr id="71" name="Graphic 70" descr="Bitcoin">
            <a:extLst>
              <a:ext uri="{FF2B5EF4-FFF2-40B4-BE49-F238E27FC236}">
                <a16:creationId xmlns:a16="http://schemas.microsoft.com/office/drawing/2014/main" id="{FA26EB53-78B7-A968-4D48-64942A4BA3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7916" y="4086128"/>
            <a:ext cx="914400" cy="914400"/>
          </a:xfrm>
          <a:prstGeom prst="rect">
            <a:avLst/>
          </a:prstGeom>
        </p:spPr>
      </p:pic>
      <p:sp>
        <p:nvSpPr>
          <p:cNvPr id="19459" name="Content Placeholder 2"/>
          <p:cNvSpPr>
            <a:spLocks noGrp="1"/>
          </p:cNvSpPr>
          <p:nvPr>
            <p:ph idx="1"/>
          </p:nvPr>
        </p:nvSpPr>
        <p:spPr>
          <a:xfrm>
            <a:off x="4198444" y="-228600"/>
            <a:ext cx="7527472" cy="6911111"/>
          </a:xfrm>
        </p:spPr>
        <p:txBody>
          <a:bodyPr anchor="ctr">
            <a:normAutofit/>
          </a:bodyPr>
          <a:lstStyle/>
          <a:p>
            <a:pPr algn="just">
              <a:lnSpc>
                <a:spcPct val="90000"/>
              </a:lnSpc>
            </a:pPr>
            <a:r>
              <a:rPr lang="en-US" sz="3273" dirty="0">
                <a:latin typeface="Times New Roman" panose="02020603050405020304" pitchFamily="18" charset="0"/>
              </a:rPr>
              <a:t>This theory is just opposite to NI approach. NI approach is relevant to capital structure decision. It means decision of debt equity mix does affect the WACC and value of the firm. </a:t>
            </a:r>
          </a:p>
          <a:p>
            <a:pPr algn="just">
              <a:lnSpc>
                <a:spcPct val="90000"/>
              </a:lnSpc>
            </a:pPr>
            <a:r>
              <a:rPr lang="en-US" sz="3273" dirty="0">
                <a:latin typeface="Times New Roman" panose="02020603050405020304" pitchFamily="18" charset="0"/>
              </a:rPr>
              <a:t>As per NOI approach the capital structure decision is irrelevant and the degree of financial leverage does not affect the WACC and market value of the firm. NOI approach evaluates the cost of capital and therefore the optimal Capital Structure based on operating leverage by means of NOI approach. </a:t>
            </a:r>
            <a:endParaRPr lang="en-US" sz="3273"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727364"/>
            <a:ext cx="12188953" cy="83127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8" y="-727359"/>
            <a:ext cx="1135065" cy="579390"/>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19D88B9-30F1-454A-8216-1AE75E2648C3}"/>
              </a:ext>
            </a:extLst>
          </p:cNvPr>
          <p:cNvSpPr>
            <a:spLocks noGrp="1"/>
          </p:cNvSpPr>
          <p:nvPr>
            <p:ph type="title"/>
          </p:nvPr>
        </p:nvSpPr>
        <p:spPr>
          <a:xfrm>
            <a:off x="838200" y="-253036"/>
            <a:ext cx="10515600" cy="758152"/>
          </a:xfrm>
        </p:spPr>
        <p:txBody>
          <a:bodyPr>
            <a:normAutofit fontScale="90000"/>
          </a:bodyPr>
          <a:lstStyle/>
          <a:p>
            <a:r>
              <a:rPr lang="en-US" b="1" dirty="0">
                <a:latin typeface="Times New Roman" panose="02020603050405020304" pitchFamily="18" charset="0"/>
              </a:rPr>
              <a:t>Assumptions </a:t>
            </a:r>
            <a:endParaRPr lang="en-US" b="1" dirty="0"/>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122621" y="2352058"/>
            <a:ext cx="4949616"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8342010-71A5-4B3D-890B-A5B547F8439E}"/>
              </a:ext>
            </a:extLst>
          </p:cNvPr>
          <p:cNvSpPr>
            <a:spLocks noGrp="1"/>
          </p:cNvSpPr>
          <p:nvPr>
            <p:ph idx="1"/>
          </p:nvPr>
        </p:nvSpPr>
        <p:spPr>
          <a:xfrm>
            <a:off x="1143000" y="650158"/>
            <a:ext cx="10806545" cy="5557681"/>
          </a:xfrm>
        </p:spPr>
        <p:txBody>
          <a:bodyPr>
            <a:normAutofit fontScale="92500" lnSpcReduction="20000"/>
          </a:bodyPr>
          <a:lstStyle/>
          <a:p>
            <a:pPr marL="0" indent="0" algn="just">
              <a:lnSpc>
                <a:spcPct val="90000"/>
              </a:lnSpc>
              <a:buNone/>
            </a:pPr>
            <a:r>
              <a:rPr lang="en-US" sz="3879" dirty="0"/>
              <a:t>(</a:t>
            </a:r>
            <a:r>
              <a:rPr lang="en-US" sz="3879" dirty="0" err="1"/>
              <a:t>i</a:t>
            </a:r>
            <a:r>
              <a:rPr lang="en-US" sz="3879" dirty="0"/>
              <a:t>) There are no corporate taxes. </a:t>
            </a:r>
          </a:p>
          <a:p>
            <a:pPr marL="0" indent="0" algn="just">
              <a:lnSpc>
                <a:spcPct val="90000"/>
              </a:lnSpc>
              <a:buNone/>
            </a:pPr>
            <a:r>
              <a:rPr lang="en-US" sz="3879" dirty="0"/>
              <a:t>(ii) Cost of debt remains constant at all level of debt. </a:t>
            </a:r>
          </a:p>
          <a:p>
            <a:pPr marL="0" indent="0" algn="just">
              <a:lnSpc>
                <a:spcPct val="90000"/>
              </a:lnSpc>
              <a:buNone/>
            </a:pPr>
            <a:r>
              <a:rPr lang="en-US" sz="3879" dirty="0"/>
              <a:t>(iii) Overall cost of capital remains constant. </a:t>
            </a:r>
          </a:p>
          <a:p>
            <a:pPr marL="0" indent="0" algn="just">
              <a:lnSpc>
                <a:spcPct val="90000"/>
              </a:lnSpc>
              <a:buNone/>
            </a:pPr>
            <a:r>
              <a:rPr lang="en-US" sz="3879" dirty="0"/>
              <a:t>(iv) Value of the firm depends on expected net operating income and overall capitalization rate or the opportunity cost of capital. </a:t>
            </a:r>
          </a:p>
          <a:p>
            <a:pPr marL="0" indent="0" algn="just">
              <a:lnSpc>
                <a:spcPct val="90000"/>
              </a:lnSpc>
              <a:buNone/>
            </a:pPr>
            <a:r>
              <a:rPr lang="en-US" sz="3879" dirty="0"/>
              <a:t>(v) Net operating income of the firm is not affected by the degree of financial leverage. </a:t>
            </a:r>
          </a:p>
          <a:p>
            <a:pPr marL="0" indent="0" algn="just">
              <a:lnSpc>
                <a:spcPct val="90000"/>
              </a:lnSpc>
              <a:buNone/>
            </a:pPr>
            <a:r>
              <a:rPr lang="en-US" sz="3879" dirty="0"/>
              <a:t>(vi) The operating risk or business risk does not change with the change in debt equity mix. </a:t>
            </a:r>
          </a:p>
          <a:p>
            <a:pPr marL="0" indent="0" algn="just">
              <a:lnSpc>
                <a:spcPct val="90000"/>
              </a:lnSpc>
              <a:buNone/>
            </a:pPr>
            <a:r>
              <a:rPr lang="en-US" sz="3879" dirty="0"/>
              <a:t>(vii) WACC does not change with the change in financial leverage </a:t>
            </a:r>
          </a:p>
          <a:p>
            <a:pPr algn="just">
              <a:lnSpc>
                <a:spcPct val="90000"/>
              </a:lnSpc>
            </a:pPr>
            <a:endParaRPr lang="en-US" sz="3879" dirty="0"/>
          </a:p>
        </p:txBody>
      </p:sp>
    </p:spTree>
    <p:extLst>
      <p:ext uri="{BB962C8B-B14F-4D97-AF65-F5344CB8AC3E}">
        <p14:creationId xmlns:p14="http://schemas.microsoft.com/office/powerpoint/2010/main" val="971073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0675C8-5C4C-4C03-A199-489699DA477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D918682-F4AF-46FC-9C0F-C6E7956324B0}"/>
              </a:ext>
            </a:extLst>
          </p:cNvPr>
          <p:cNvPicPr>
            <a:picLocks noChangeAspect="1"/>
          </p:cNvPicPr>
          <p:nvPr/>
        </p:nvPicPr>
        <p:blipFill rotWithShape="1">
          <a:blip r:embed="rId2"/>
          <a:srcRect l="3332" t="21838" r="20834" b="20356"/>
          <a:stretch/>
        </p:blipFill>
        <p:spPr>
          <a:xfrm>
            <a:off x="406400" y="304800"/>
            <a:ext cx="11176000" cy="6553200"/>
          </a:xfrm>
          <a:prstGeom prst="rect">
            <a:avLst/>
          </a:prstGeom>
        </p:spPr>
      </p:pic>
    </p:spTree>
    <p:extLst>
      <p:ext uri="{BB962C8B-B14F-4D97-AF65-F5344CB8AC3E}">
        <p14:creationId xmlns:p14="http://schemas.microsoft.com/office/powerpoint/2010/main" val="774281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12192000" cy="9144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1143001"/>
            <a:ext cx="12191995" cy="2120989"/>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1143000"/>
            <a:ext cx="8115305" cy="2120989"/>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2" y="-1143001"/>
            <a:ext cx="4076698" cy="2120989"/>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2" y="-1143001"/>
            <a:ext cx="11732647" cy="2129912"/>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71602" y="-750280"/>
            <a:ext cx="9895952" cy="1378225"/>
          </a:xfrm>
        </p:spPr>
        <p:txBody>
          <a:bodyPr>
            <a:normAutofit/>
          </a:bodyPr>
          <a:lstStyle/>
          <a:p>
            <a:pPr>
              <a:defRPr/>
            </a:pPr>
            <a:r>
              <a:rPr lang="en-US" dirty="0">
                <a:solidFill>
                  <a:srgbClr val="FFFFFF"/>
                </a:solidFill>
                <a:latin typeface="Adobe Garamond Pro Bold" panose="02020702060506020403" pitchFamily="18" charset="0"/>
              </a:rPr>
              <a:t>Meaning of Capital Structure </a:t>
            </a:r>
          </a:p>
        </p:txBody>
      </p:sp>
      <p:sp>
        <p:nvSpPr>
          <p:cNvPr id="7171" name="Content Placeholder 2"/>
          <p:cNvSpPr>
            <a:spLocks noGrp="1"/>
          </p:cNvSpPr>
          <p:nvPr>
            <p:ph idx="1"/>
          </p:nvPr>
        </p:nvSpPr>
        <p:spPr>
          <a:xfrm>
            <a:off x="203204" y="1379630"/>
            <a:ext cx="11732647" cy="6621373"/>
          </a:xfrm>
        </p:spPr>
        <p:txBody>
          <a:bodyPr anchor="ctr">
            <a:normAutofit lnSpcReduction="10000"/>
          </a:bodyPr>
          <a:lstStyle/>
          <a:p>
            <a:pPr algn="just" eaLnBrk="1" hangingPunct="1">
              <a:buFont typeface="Wingdings" panose="05000000000000000000" pitchFamily="2" charset="2"/>
              <a:buChar char="§"/>
            </a:pPr>
            <a:r>
              <a:rPr lang="en-US" dirty="0"/>
              <a:t>Refers to the combination or mix of debt and equity which a company uses to finance its long-term operations.</a:t>
            </a:r>
          </a:p>
          <a:p>
            <a:pPr algn="just" eaLnBrk="1" hangingPunct="1">
              <a:buFont typeface="Wingdings" panose="05000000000000000000" pitchFamily="2" charset="2"/>
              <a:buChar char="§"/>
            </a:pPr>
            <a:r>
              <a:rPr lang="en-US" dirty="0"/>
              <a:t>Raising of capital from different sources and their use in different assets by a company is made based on certain principles that provide a system of capital so that the maximum rate of return can be earned at a minimum cost.</a:t>
            </a:r>
          </a:p>
          <a:p>
            <a:pPr algn="just" eaLnBrk="1" hangingPunct="1">
              <a:buFont typeface="Wingdings" panose="05000000000000000000" pitchFamily="2" charset="2"/>
              <a:buChar char="§"/>
            </a:pPr>
            <a:r>
              <a:rPr lang="en-US" dirty="0"/>
              <a:t>This sort of system of capital is known as </a:t>
            </a:r>
            <a:r>
              <a:rPr lang="en-US" b="1" dirty="0"/>
              <a:t>capital structure</a:t>
            </a:r>
            <a:r>
              <a:rPr lang="en-US" dirty="0"/>
              <a:t>.</a:t>
            </a:r>
          </a:p>
          <a:p>
            <a:pPr algn="just" eaLnBrk="1" hangingPunct="1"/>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12192000" cy="9144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523618" y="-2666045"/>
            <a:ext cx="9144000" cy="12191234"/>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0" y="-1142999"/>
            <a:ext cx="9070846" cy="914342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833734" y="-1358529"/>
            <a:ext cx="6526086" cy="12193547"/>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DD4FB360-DE97-408C-B3F4-B91A151334E7}"/>
              </a:ext>
            </a:extLst>
          </p:cNvPr>
          <p:cNvPicPr>
            <a:picLocks noGrp="1" noChangeAspect="1"/>
          </p:cNvPicPr>
          <p:nvPr>
            <p:ph idx="1"/>
          </p:nvPr>
        </p:nvPicPr>
        <p:blipFill rotWithShape="1">
          <a:blip r:embed="rId2"/>
          <a:srcRect l="14166" t="18875" r="25000" b="5533"/>
          <a:stretch/>
        </p:blipFill>
        <p:spPr>
          <a:xfrm>
            <a:off x="723708" y="298869"/>
            <a:ext cx="10744583" cy="7147031"/>
          </a:xfrm>
          <a:prstGeom prst="rect">
            <a:avLst/>
          </a:prstGeom>
        </p:spPr>
      </p:pic>
    </p:spTree>
    <p:extLst>
      <p:ext uri="{BB962C8B-B14F-4D97-AF65-F5344CB8AC3E}">
        <p14:creationId xmlns:p14="http://schemas.microsoft.com/office/powerpoint/2010/main" val="4096737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70302" y="0"/>
            <a:ext cx="7474172" cy="1325562"/>
          </a:xfrm>
        </p:spPr>
        <p:txBody>
          <a:bodyPr>
            <a:normAutofit/>
          </a:bodyPr>
          <a:lstStyle/>
          <a:p>
            <a:pPr>
              <a:lnSpc>
                <a:spcPct val="90000"/>
              </a:lnSpc>
              <a:defRPr/>
            </a:pPr>
            <a:r>
              <a:rPr lang="en-US" sz="4000" b="1" dirty="0"/>
              <a:t>Computation of the Total Value of the Firm</a:t>
            </a:r>
          </a:p>
        </p:txBody>
      </p:sp>
      <p:sp>
        <p:nvSpPr>
          <p:cNvPr id="21507" name="Content Placeholder 2"/>
          <p:cNvSpPr>
            <a:spLocks noGrp="1"/>
          </p:cNvSpPr>
          <p:nvPr>
            <p:ph idx="1"/>
          </p:nvPr>
        </p:nvSpPr>
        <p:spPr>
          <a:xfrm>
            <a:off x="1136435" y="2133600"/>
            <a:ext cx="6710961" cy="4744966"/>
          </a:xfrm>
        </p:spPr>
        <p:txBody>
          <a:bodyPr anchor="ctr">
            <a:normAutofit/>
          </a:bodyPr>
          <a:lstStyle/>
          <a:p>
            <a:pPr eaLnBrk="1" hangingPunct="1">
              <a:buFontTx/>
              <a:buNone/>
            </a:pPr>
            <a:r>
              <a:rPr lang="en-US" dirty="0"/>
              <a:t>V = </a:t>
            </a:r>
            <a:r>
              <a:rPr lang="en-US" u="sng" dirty="0"/>
              <a:t>EBIT</a:t>
            </a:r>
            <a:endParaRPr lang="en-US" dirty="0"/>
          </a:p>
          <a:p>
            <a:pPr eaLnBrk="1" hangingPunct="1">
              <a:buFontTx/>
              <a:buNone/>
            </a:pPr>
            <a:r>
              <a:rPr lang="en-US" dirty="0"/>
              <a:t>        Ko</a:t>
            </a:r>
          </a:p>
          <a:p>
            <a:pPr eaLnBrk="1" hangingPunct="1">
              <a:buFontTx/>
              <a:buNone/>
            </a:pPr>
            <a:r>
              <a:rPr lang="en-US" dirty="0"/>
              <a:t>Where,</a:t>
            </a:r>
          </a:p>
          <a:p>
            <a:pPr eaLnBrk="1" hangingPunct="1">
              <a:buFontTx/>
              <a:buNone/>
            </a:pPr>
            <a:r>
              <a:rPr lang="en-US" dirty="0"/>
              <a:t>Ko = Overall cost of capital</a:t>
            </a:r>
          </a:p>
          <a:p>
            <a:pPr eaLnBrk="1" hangingPunct="1">
              <a:buFontTx/>
              <a:buNone/>
            </a:pPr>
            <a:endParaRPr lang="en-US" u="sng" dirty="0"/>
          </a:p>
          <a:p>
            <a:pPr eaLnBrk="1" hangingPunct="1"/>
            <a:endParaRPr lang="en-US" dirty="0"/>
          </a:p>
        </p:txBody>
      </p:sp>
      <p:sp>
        <p:nvSpPr>
          <p:cNvPr id="74" name="Rectangle 73">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5917" y="-1143000"/>
            <a:ext cx="2606087"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2761" y="2015847"/>
            <a:ext cx="2826314" cy="2826314"/>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Graphic 70" descr="Bitcoin">
            <a:extLst>
              <a:ext uri="{FF2B5EF4-FFF2-40B4-BE49-F238E27FC236}">
                <a16:creationId xmlns:a16="http://schemas.microsoft.com/office/drawing/2014/main" id="{8FE70AF0-31F5-7C8E-76D5-3981DE452C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33292" y="2677193"/>
            <a:ext cx="1524607" cy="152460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12192000" cy="9144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1143001"/>
            <a:ext cx="12191995" cy="2120989"/>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1143000"/>
            <a:ext cx="8115305" cy="2120989"/>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2" y="-1143001"/>
            <a:ext cx="4076698" cy="2120989"/>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2" y="-1143001"/>
            <a:ext cx="11732647" cy="2129912"/>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0" name="Title 1"/>
          <p:cNvSpPr>
            <a:spLocks noGrp="1"/>
          </p:cNvSpPr>
          <p:nvPr>
            <p:ph type="title"/>
          </p:nvPr>
        </p:nvSpPr>
        <p:spPr>
          <a:xfrm>
            <a:off x="1371602" y="-391314"/>
            <a:ext cx="9895952" cy="1378225"/>
          </a:xfrm>
        </p:spPr>
        <p:txBody>
          <a:bodyPr>
            <a:normAutofit/>
          </a:bodyPr>
          <a:lstStyle/>
          <a:p>
            <a:pPr eaLnBrk="1" hangingPunct="1"/>
            <a:r>
              <a:rPr lang="en-US" sz="4667" b="1" dirty="0">
                <a:solidFill>
                  <a:srgbClr val="FFFFFF"/>
                </a:solidFill>
              </a:rPr>
              <a:t>Market Value of Equity Capital</a:t>
            </a:r>
          </a:p>
        </p:txBody>
      </p:sp>
      <p:sp>
        <p:nvSpPr>
          <p:cNvPr id="22531" name="Content Placeholder 2"/>
          <p:cNvSpPr>
            <a:spLocks noGrp="1"/>
          </p:cNvSpPr>
          <p:nvPr>
            <p:ph idx="1"/>
          </p:nvPr>
        </p:nvSpPr>
        <p:spPr>
          <a:xfrm>
            <a:off x="1371602" y="1947929"/>
            <a:ext cx="9448798" cy="4071871"/>
          </a:xfrm>
        </p:spPr>
        <p:txBody>
          <a:bodyPr anchor="ctr">
            <a:normAutofit fontScale="92500" lnSpcReduction="10000"/>
          </a:bodyPr>
          <a:lstStyle/>
          <a:p>
            <a:pPr eaLnBrk="1" hangingPunct="1">
              <a:buFontTx/>
              <a:buNone/>
            </a:pPr>
            <a:r>
              <a:rPr lang="en-US" dirty="0"/>
              <a:t>S = V – D</a:t>
            </a:r>
          </a:p>
          <a:p>
            <a:pPr eaLnBrk="1" hangingPunct="1">
              <a:buFontTx/>
              <a:buNone/>
            </a:pPr>
            <a:endParaRPr lang="en-US" dirty="0"/>
          </a:p>
          <a:p>
            <a:pPr eaLnBrk="1" hangingPunct="1">
              <a:buFontTx/>
              <a:buNone/>
            </a:pPr>
            <a:r>
              <a:rPr lang="en-US" dirty="0"/>
              <a:t>Where,</a:t>
            </a:r>
          </a:p>
          <a:p>
            <a:pPr eaLnBrk="1" hangingPunct="1">
              <a:buFontTx/>
              <a:buNone/>
            </a:pPr>
            <a:r>
              <a:rPr lang="en-US" dirty="0"/>
              <a:t>S = Market Value of Equity Capital</a:t>
            </a:r>
          </a:p>
          <a:p>
            <a:pPr eaLnBrk="1" hangingPunct="1">
              <a:buFontTx/>
              <a:buNone/>
            </a:pPr>
            <a:r>
              <a:rPr lang="en-US" dirty="0"/>
              <a:t>V = Value of the Firm</a:t>
            </a:r>
          </a:p>
          <a:p>
            <a:pPr eaLnBrk="1" hangingPunct="1">
              <a:buFontTx/>
              <a:buNone/>
            </a:pPr>
            <a:r>
              <a:rPr lang="en-US" dirty="0"/>
              <a:t>D = Market value of the Debt</a:t>
            </a:r>
          </a:p>
          <a:p>
            <a:pPr eaLnBrk="1" hangingPunct="1"/>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12192000" cy="9144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1143001"/>
            <a:ext cx="12191995" cy="2120989"/>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1143000"/>
            <a:ext cx="8115305" cy="2120989"/>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2" y="-1143001"/>
            <a:ext cx="4076698" cy="2120989"/>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2" y="-1143001"/>
            <a:ext cx="11732647" cy="2129912"/>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54" name="Title 1"/>
          <p:cNvSpPr>
            <a:spLocks noGrp="1"/>
          </p:cNvSpPr>
          <p:nvPr>
            <p:ph type="title"/>
          </p:nvPr>
        </p:nvSpPr>
        <p:spPr>
          <a:xfrm>
            <a:off x="1371602" y="-750280"/>
            <a:ext cx="9895952" cy="1378225"/>
          </a:xfrm>
        </p:spPr>
        <p:txBody>
          <a:bodyPr>
            <a:normAutofit/>
          </a:bodyPr>
          <a:lstStyle/>
          <a:p>
            <a:pPr eaLnBrk="1" hangingPunct="1"/>
            <a:r>
              <a:rPr lang="en-US" sz="4667" b="1">
                <a:solidFill>
                  <a:srgbClr val="FFFFFF"/>
                </a:solidFill>
              </a:rPr>
              <a:t>Cost of Equity Capital</a:t>
            </a:r>
          </a:p>
        </p:txBody>
      </p:sp>
      <p:sp>
        <p:nvSpPr>
          <p:cNvPr id="23555" name="Content Placeholder 2"/>
          <p:cNvSpPr>
            <a:spLocks noGrp="1"/>
          </p:cNvSpPr>
          <p:nvPr>
            <p:ph idx="1"/>
          </p:nvPr>
        </p:nvSpPr>
        <p:spPr>
          <a:xfrm>
            <a:off x="1371602" y="1947929"/>
            <a:ext cx="9724032" cy="4911144"/>
          </a:xfrm>
        </p:spPr>
        <p:txBody>
          <a:bodyPr anchor="ctr">
            <a:normAutofit lnSpcReduction="10000"/>
          </a:bodyPr>
          <a:lstStyle/>
          <a:p>
            <a:pPr algn="just" eaLnBrk="1" hangingPunct="1"/>
            <a:r>
              <a:rPr lang="en-US" dirty="0" err="1"/>
              <a:t>Ke</a:t>
            </a:r>
            <a:r>
              <a:rPr lang="en-US" dirty="0"/>
              <a:t> = </a:t>
            </a:r>
            <a:r>
              <a:rPr lang="en-US" u="sng" dirty="0"/>
              <a:t>EBIT – I   </a:t>
            </a:r>
            <a:r>
              <a:rPr lang="en-US" dirty="0"/>
              <a:t> X 100</a:t>
            </a:r>
          </a:p>
          <a:p>
            <a:pPr algn="just" eaLnBrk="1" hangingPunct="1">
              <a:buFontTx/>
              <a:buNone/>
            </a:pPr>
            <a:r>
              <a:rPr lang="en-US" dirty="0"/>
              <a:t>                 S</a:t>
            </a:r>
          </a:p>
          <a:p>
            <a:pPr algn="just" eaLnBrk="1" hangingPunct="1">
              <a:buFontTx/>
              <a:buNone/>
            </a:pPr>
            <a:r>
              <a:rPr lang="en-US" dirty="0"/>
              <a:t>Where,</a:t>
            </a:r>
          </a:p>
          <a:p>
            <a:pPr algn="just" eaLnBrk="1" hangingPunct="1">
              <a:buFontTx/>
              <a:buNone/>
            </a:pPr>
            <a:r>
              <a:rPr lang="en-US" dirty="0" err="1"/>
              <a:t>Ke</a:t>
            </a:r>
            <a:r>
              <a:rPr lang="en-US" dirty="0"/>
              <a:t> = Equity capitalization Rate or Cost of Equity</a:t>
            </a:r>
          </a:p>
          <a:p>
            <a:pPr algn="just" eaLnBrk="1" hangingPunct="1">
              <a:buFontTx/>
              <a:buNone/>
            </a:pPr>
            <a:r>
              <a:rPr lang="en-US" dirty="0"/>
              <a:t>I = Interest on Debt</a:t>
            </a:r>
          </a:p>
          <a:p>
            <a:pPr algn="just" eaLnBrk="1" hangingPunct="1">
              <a:buFontTx/>
              <a:buNone/>
            </a:pPr>
            <a:r>
              <a:rPr lang="en-US" dirty="0"/>
              <a:t>S = Market Value of Equity Capital</a:t>
            </a:r>
          </a:p>
          <a:p>
            <a:pPr algn="just" eaLnBrk="1" hangingPunct="1"/>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12192000" cy="9144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4" name="Rectangle 7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12188953" cy="9144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553085" y="1410087"/>
            <a:ext cx="9144000" cy="4037835"/>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553083" y="1423603"/>
            <a:ext cx="9143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50934" y="4314094"/>
            <a:ext cx="3335972"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Freeform: Shape 8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1" y="149956"/>
            <a:ext cx="3900355" cy="5571944"/>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4" name="Rectangle 8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553093" y="1396564"/>
            <a:ext cx="9144005" cy="4037834"/>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78" name="Title 1"/>
          <p:cNvSpPr>
            <a:spLocks noGrp="1"/>
          </p:cNvSpPr>
          <p:nvPr>
            <p:ph type="title"/>
          </p:nvPr>
        </p:nvSpPr>
        <p:spPr>
          <a:xfrm>
            <a:off x="466724" y="-360524"/>
            <a:ext cx="3201367" cy="4516662"/>
          </a:xfrm>
        </p:spPr>
        <p:txBody>
          <a:bodyPr anchor="b">
            <a:normAutofit/>
          </a:bodyPr>
          <a:lstStyle/>
          <a:p>
            <a:pPr algn="r" eaLnBrk="1" hangingPunct="1"/>
            <a:r>
              <a:rPr lang="en-US" sz="4667" b="1">
                <a:solidFill>
                  <a:srgbClr val="FFFFFF"/>
                </a:solidFill>
              </a:rPr>
              <a:t>Traditional Theory</a:t>
            </a:r>
          </a:p>
        </p:txBody>
      </p:sp>
      <p:sp>
        <p:nvSpPr>
          <p:cNvPr id="24579" name="Content Placeholder 2"/>
          <p:cNvSpPr>
            <a:spLocks noGrp="1"/>
          </p:cNvSpPr>
          <p:nvPr>
            <p:ph idx="1"/>
          </p:nvPr>
        </p:nvSpPr>
        <p:spPr>
          <a:xfrm>
            <a:off x="4504551" y="-277020"/>
            <a:ext cx="7502722" cy="7862387"/>
          </a:xfrm>
        </p:spPr>
        <p:txBody>
          <a:bodyPr anchor="ctr">
            <a:normAutofit/>
          </a:bodyPr>
          <a:lstStyle/>
          <a:p>
            <a:pPr algn="just"/>
            <a:r>
              <a:rPr lang="en-US" sz="3200" dirty="0">
                <a:latin typeface="Times New Roman" panose="02020603050405020304" pitchFamily="18" charset="0"/>
              </a:rPr>
              <a:t>The traditional approach was propounded by Ezra </a:t>
            </a:r>
            <a:r>
              <a:rPr lang="en-US" sz="3200" dirty="0" err="1">
                <a:latin typeface="Times New Roman" panose="02020603050405020304" pitchFamily="18" charset="0"/>
              </a:rPr>
              <a:t>Soloman</a:t>
            </a:r>
            <a:r>
              <a:rPr lang="en-US" sz="3200" dirty="0">
                <a:latin typeface="Times New Roman" panose="02020603050405020304" pitchFamily="18" charset="0"/>
              </a:rPr>
              <a:t> in 1963 . This approach is the compromise between NI approach and NOI approach. </a:t>
            </a:r>
          </a:p>
          <a:p>
            <a:pPr algn="just"/>
            <a:r>
              <a:rPr lang="en-US" sz="3200" dirty="0">
                <a:latin typeface="Times New Roman" panose="02020603050405020304" pitchFamily="18" charset="0"/>
              </a:rPr>
              <a:t>The traditional approach rejects both extreme prepositions of relevance approach of NI theory and irrelevance approach of NOI theory. This approach neither assumes constant cost of equity (</a:t>
            </a:r>
            <a:r>
              <a:rPr lang="en-US" sz="3200" dirty="0" err="1">
                <a:latin typeface="Times New Roman" panose="02020603050405020304" pitchFamily="18" charset="0"/>
              </a:rPr>
              <a:t>ke</a:t>
            </a:r>
            <a:r>
              <a:rPr lang="en-US" sz="3200" dirty="0">
                <a:latin typeface="Times New Roman" panose="02020603050405020304" pitchFamily="18" charset="0"/>
              </a:rPr>
              <a:t>) and declining Weighted Average Cost of Capital (WACC) like NI approach nor increasing cost of equity and constant cost of debt (</a:t>
            </a:r>
            <a:r>
              <a:rPr lang="en-US" sz="3200" dirty="0" err="1">
                <a:latin typeface="Times New Roman" panose="02020603050405020304" pitchFamily="18" charset="0"/>
              </a:rPr>
              <a:t>kd</a:t>
            </a:r>
            <a:r>
              <a:rPr lang="en-US" sz="3200" dirty="0">
                <a:latin typeface="Times New Roman" panose="02020603050405020304" pitchFamily="18" charset="0"/>
              </a:rPr>
              <a:t>) and over all cost of capital (ko) like NOI approach. </a:t>
            </a:r>
            <a:endParaRPr lang="en-US" sz="48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143000"/>
            <a:ext cx="12188953"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4167273" cy="9144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4730" y="-1058008"/>
            <a:ext cx="3893122" cy="6611372"/>
          </a:xfrm>
        </p:spPr>
        <p:txBody>
          <a:bodyPr>
            <a:normAutofit/>
          </a:bodyPr>
          <a:lstStyle/>
          <a:p>
            <a:br>
              <a:rPr lang="en-US" sz="4848" b="1" dirty="0">
                <a:solidFill>
                  <a:srgbClr val="FFFF00"/>
                </a:solidFill>
                <a:highlight>
                  <a:srgbClr val="FFFF00"/>
                </a:highlight>
                <a:latin typeface="Times New Roman" panose="02020603050405020304" pitchFamily="18" charset="0"/>
              </a:rPr>
            </a:br>
            <a:r>
              <a:rPr lang="en-US" sz="4848" b="1" dirty="0">
                <a:solidFill>
                  <a:srgbClr val="FFFF00"/>
                </a:solidFill>
                <a:latin typeface="Times New Roman" panose="02020603050405020304" pitchFamily="18" charset="0"/>
              </a:rPr>
              <a:t>Assumptions Under Traditional Approach </a:t>
            </a:r>
            <a:endParaRPr lang="en-US" sz="8727" b="1" dirty="0">
              <a:solidFill>
                <a:srgbClr val="FFFF00"/>
              </a:solidFill>
            </a:endParaRP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7" y="2130979"/>
            <a:ext cx="4083434" cy="5444578"/>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603" name="Content Placeholder 2"/>
          <p:cNvSpPr>
            <a:spLocks noGrp="1"/>
          </p:cNvSpPr>
          <p:nvPr>
            <p:ph idx="1"/>
          </p:nvPr>
        </p:nvSpPr>
        <p:spPr>
          <a:xfrm>
            <a:off x="4167273" y="-1058008"/>
            <a:ext cx="7839999" cy="8150964"/>
          </a:xfrm>
        </p:spPr>
        <p:txBody>
          <a:bodyPr anchor="ctr">
            <a:normAutofit fontScale="92500" lnSpcReduction="10000"/>
          </a:bodyPr>
          <a:lstStyle/>
          <a:p>
            <a:pPr algn="just"/>
            <a:endParaRPr lang="en-US" sz="3879" dirty="0">
              <a:solidFill>
                <a:srgbClr val="000000"/>
              </a:solidFill>
              <a:latin typeface="Times New Roman" panose="02020603050405020304" pitchFamily="18" charset="0"/>
            </a:endParaRPr>
          </a:p>
          <a:p>
            <a:pPr algn="just"/>
            <a:r>
              <a:rPr lang="en-US" sz="3879" dirty="0" err="1">
                <a:latin typeface="Times New Roman" panose="02020603050405020304" pitchFamily="18" charset="0"/>
              </a:rPr>
              <a:t>kd</a:t>
            </a:r>
            <a:r>
              <a:rPr lang="en-US" sz="3879" dirty="0">
                <a:latin typeface="Times New Roman" panose="02020603050405020304" pitchFamily="18" charset="0"/>
              </a:rPr>
              <a:t> remains stable with an increase in the debt ratio to a certain limit after which it begins to grow. </a:t>
            </a:r>
          </a:p>
          <a:p>
            <a:pPr algn="just"/>
            <a:r>
              <a:rPr lang="en-US" sz="3879" dirty="0" err="1">
                <a:latin typeface="Times New Roman" panose="02020603050405020304" pitchFamily="18" charset="0"/>
              </a:rPr>
              <a:t>ke</a:t>
            </a:r>
            <a:r>
              <a:rPr lang="en-US" sz="3879" dirty="0">
                <a:latin typeface="Times New Roman" panose="02020603050405020304" pitchFamily="18" charset="0"/>
              </a:rPr>
              <a:t> remains stable or grows slightly with an increase in the debt ratio to a certain limit after which it begins to grow rapidly. </a:t>
            </a:r>
          </a:p>
          <a:p>
            <a:pPr algn="just"/>
            <a:r>
              <a:rPr lang="en-US" sz="3879" dirty="0">
                <a:latin typeface="Times New Roman" panose="02020603050405020304" pitchFamily="18" charset="0"/>
              </a:rPr>
              <a:t>Weighted average cost of capital decreases to some degree with an increase in the debt ratio and then begins to grow. </a:t>
            </a:r>
          </a:p>
          <a:p>
            <a:pPr algn="just"/>
            <a:r>
              <a:rPr lang="en-US" sz="3879" dirty="0" err="1">
                <a:latin typeface="Times New Roman" panose="02020603050405020304" pitchFamily="18" charset="0"/>
              </a:rPr>
              <a:t>Ke</a:t>
            </a:r>
            <a:r>
              <a:rPr lang="en-US" sz="3879" dirty="0">
                <a:latin typeface="Times New Roman" panose="02020603050405020304" pitchFamily="18" charset="0"/>
              </a:rPr>
              <a:t> is larger than the cost of debt at any capital structure, i.e., </a:t>
            </a:r>
            <a:r>
              <a:rPr lang="en-US" sz="3879" dirty="0" err="1">
                <a:latin typeface="Times New Roman" panose="02020603050405020304" pitchFamily="18" charset="0"/>
              </a:rPr>
              <a:t>ke</a:t>
            </a:r>
            <a:r>
              <a:rPr lang="en-US" sz="3879" dirty="0">
                <a:latin typeface="Times New Roman" panose="02020603050405020304" pitchFamily="18" charset="0"/>
              </a:rPr>
              <a:t>&gt;</a:t>
            </a:r>
            <a:r>
              <a:rPr lang="en-US" sz="3879" dirty="0" err="1">
                <a:latin typeface="Times New Roman" panose="02020603050405020304" pitchFamily="18" charset="0"/>
              </a:rPr>
              <a:t>kd</a:t>
            </a:r>
            <a:r>
              <a:rPr lang="en-US" sz="3879" dirty="0">
                <a:latin typeface="Times New Roman" panose="02020603050405020304" pitchFamily="18" charset="0"/>
              </a:rPr>
              <a:t> at any value of debt ratio. </a:t>
            </a:r>
          </a:p>
          <a:p>
            <a:pPr algn="just" eaLnBrk="1" hangingPunct="1">
              <a:lnSpc>
                <a:spcPct val="90000"/>
              </a:lnSpc>
            </a:pPr>
            <a:endParaRPr lang="en-US" sz="5818"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143000"/>
            <a:ext cx="12188953"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4167273" cy="9144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395098"/>
            <a:ext cx="3200400" cy="5948218"/>
          </a:xfrm>
        </p:spPr>
        <p:txBody>
          <a:bodyPr>
            <a:normAutofit/>
          </a:bodyPr>
          <a:lstStyle/>
          <a:p>
            <a:pPr>
              <a:defRPr/>
            </a:pPr>
            <a:r>
              <a:rPr lang="en-US" sz="5818" b="1" dirty="0">
                <a:solidFill>
                  <a:srgbClr val="FFFFFF"/>
                </a:solidFill>
              </a:rPr>
              <a:t>Effects of Changes in Capital Structure on </a:t>
            </a:r>
            <a:r>
              <a:rPr lang="en-US" sz="5818" b="1" i="1" dirty="0">
                <a:solidFill>
                  <a:srgbClr val="FFFFFF"/>
                </a:solidFill>
              </a:rPr>
              <a:t>‘Ko’</a:t>
            </a:r>
            <a:r>
              <a:rPr lang="en-US" sz="5818" b="1" dirty="0">
                <a:solidFill>
                  <a:srgbClr val="FFFFFF"/>
                </a:solidFill>
              </a:rPr>
              <a:t> and </a:t>
            </a:r>
            <a:r>
              <a:rPr lang="en-US" sz="5818" b="1" i="1" dirty="0">
                <a:solidFill>
                  <a:srgbClr val="FFFFFF"/>
                </a:solidFill>
              </a:rPr>
              <a:t>‘V’</a:t>
            </a:r>
            <a:endParaRPr lang="en-US" sz="5818" b="1" dirty="0">
              <a:solidFill>
                <a:srgbClr val="FFFFFF"/>
              </a:solidFill>
            </a:endParaRP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7" y="2130979"/>
            <a:ext cx="4083434" cy="5444578"/>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627" name="Content Placeholder 2"/>
          <p:cNvSpPr>
            <a:spLocks noGrp="1"/>
          </p:cNvSpPr>
          <p:nvPr>
            <p:ph idx="1"/>
          </p:nvPr>
        </p:nvSpPr>
        <p:spPr>
          <a:xfrm>
            <a:off x="4167274" y="-354537"/>
            <a:ext cx="7840000" cy="8355537"/>
          </a:xfrm>
        </p:spPr>
        <p:txBody>
          <a:bodyPr anchor="ctr">
            <a:normAutofit/>
          </a:bodyPr>
          <a:lstStyle/>
          <a:p>
            <a:pPr algn="just" eaLnBrk="1" hangingPunct="1">
              <a:lnSpc>
                <a:spcPct val="90000"/>
              </a:lnSpc>
            </a:pPr>
            <a:r>
              <a:rPr lang="en-US" sz="3733" b="1" dirty="0"/>
              <a:t>Stage-I </a:t>
            </a:r>
            <a:r>
              <a:rPr lang="en-US" sz="3733" dirty="0"/>
              <a:t>: During this Stage, there is a range in which the </a:t>
            </a:r>
            <a:r>
              <a:rPr lang="en-US" sz="3733" i="1" dirty="0"/>
              <a:t>‘V’</a:t>
            </a:r>
            <a:r>
              <a:rPr lang="en-US" sz="3733" dirty="0"/>
              <a:t> will be maximum and the </a:t>
            </a:r>
            <a:r>
              <a:rPr lang="en-US" sz="3733" i="1" dirty="0"/>
              <a:t>‘Ko’</a:t>
            </a:r>
            <a:r>
              <a:rPr lang="en-US" sz="3733" dirty="0"/>
              <a:t> will be minimum.</a:t>
            </a:r>
          </a:p>
          <a:p>
            <a:pPr lvl="1" algn="just" eaLnBrk="1" hangingPunct="1">
              <a:lnSpc>
                <a:spcPct val="90000"/>
              </a:lnSpc>
            </a:pPr>
            <a:r>
              <a:rPr lang="en-US" dirty="0"/>
              <a:t>Because the increase in the </a:t>
            </a:r>
            <a:r>
              <a:rPr lang="en-US" i="1" dirty="0"/>
              <a:t>‘</a:t>
            </a:r>
            <a:r>
              <a:rPr lang="en-US" i="1" dirty="0" err="1"/>
              <a:t>Ke</a:t>
            </a:r>
            <a:r>
              <a:rPr lang="en-US" i="1" dirty="0"/>
              <a:t>’, </a:t>
            </a:r>
            <a:r>
              <a:rPr lang="en-US" dirty="0"/>
              <a:t>due to increase in financial risk, offset the advantage of using low cost of debt.</a:t>
            </a:r>
          </a:p>
          <a:p>
            <a:pPr algn="just" eaLnBrk="1" hangingPunct="1">
              <a:lnSpc>
                <a:spcPct val="90000"/>
              </a:lnSpc>
            </a:pPr>
            <a:r>
              <a:rPr lang="en-US" sz="3733" b="1" dirty="0"/>
              <a:t>Stage-II</a:t>
            </a:r>
            <a:r>
              <a:rPr lang="en-US" sz="3733" dirty="0"/>
              <a:t>: The ‘V’ will decrease and the ‘Ko’ will increase.</a:t>
            </a:r>
          </a:p>
          <a:p>
            <a:pPr lvl="1" algn="just" eaLnBrk="1" hangingPunct="1">
              <a:lnSpc>
                <a:spcPct val="90000"/>
              </a:lnSpc>
            </a:pPr>
            <a:r>
              <a:rPr lang="en-US" dirty="0"/>
              <a:t>Because further increase of debt in the capital structure, beyond the acceptable limit increases the financial risk.</a:t>
            </a:r>
          </a:p>
          <a:p>
            <a:pPr algn="just" eaLnBrk="1" hangingPunct="1">
              <a:lnSpc>
                <a:spcPct val="90000"/>
              </a:lnSpc>
            </a:pPr>
            <a:endParaRPr lang="en-US" sz="3733"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143000"/>
            <a:ext cx="12188953"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4167273" cy="9144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395101"/>
            <a:ext cx="3200400" cy="4049902"/>
          </a:xfrm>
        </p:spPr>
        <p:txBody>
          <a:bodyPr>
            <a:normAutofit/>
          </a:bodyPr>
          <a:lstStyle/>
          <a:p>
            <a:pPr>
              <a:lnSpc>
                <a:spcPct val="90000"/>
              </a:lnSpc>
              <a:defRPr/>
            </a:pPr>
            <a:r>
              <a:rPr lang="en-US" sz="4133" b="1" dirty="0">
                <a:solidFill>
                  <a:srgbClr val="FFFFFF"/>
                </a:solidFill>
              </a:rPr>
              <a:t>Computation of Market Value of Shares &amp; Value of the Firm</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7" y="2130979"/>
            <a:ext cx="4083434" cy="5444578"/>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651" name="Content Placeholder 2"/>
          <p:cNvSpPr>
            <a:spLocks noGrp="1"/>
          </p:cNvSpPr>
          <p:nvPr>
            <p:ph idx="1"/>
          </p:nvPr>
        </p:nvSpPr>
        <p:spPr>
          <a:xfrm>
            <a:off x="4571023" y="-354536"/>
            <a:ext cx="6782779" cy="6277355"/>
          </a:xfrm>
        </p:spPr>
        <p:txBody>
          <a:bodyPr anchor="ctr">
            <a:normAutofit lnSpcReduction="10000"/>
          </a:bodyPr>
          <a:lstStyle/>
          <a:p>
            <a:pPr eaLnBrk="1" hangingPunct="1">
              <a:buFontTx/>
              <a:buNone/>
            </a:pPr>
            <a:r>
              <a:rPr lang="en-US" sz="5333" dirty="0"/>
              <a:t>S = </a:t>
            </a:r>
            <a:r>
              <a:rPr lang="en-US" sz="5333" u="sng" dirty="0"/>
              <a:t>EBIT – I</a:t>
            </a:r>
            <a:endParaRPr lang="en-US" sz="5333" dirty="0"/>
          </a:p>
          <a:p>
            <a:pPr eaLnBrk="1" hangingPunct="1">
              <a:buFontTx/>
              <a:buNone/>
            </a:pPr>
            <a:r>
              <a:rPr lang="en-US" sz="5333" dirty="0"/>
              <a:t>           </a:t>
            </a:r>
            <a:r>
              <a:rPr lang="en-US" sz="5333" i="1" dirty="0" err="1"/>
              <a:t>Ke</a:t>
            </a:r>
            <a:endParaRPr lang="en-US" sz="5333" i="1" dirty="0"/>
          </a:p>
          <a:p>
            <a:pPr eaLnBrk="1" hangingPunct="1">
              <a:buFontTx/>
              <a:buNone/>
            </a:pPr>
            <a:endParaRPr lang="en-US" sz="5333" i="1" dirty="0"/>
          </a:p>
          <a:p>
            <a:pPr eaLnBrk="1" hangingPunct="1">
              <a:buFontTx/>
              <a:buNone/>
            </a:pPr>
            <a:r>
              <a:rPr lang="en-US" sz="5333" dirty="0"/>
              <a:t>V = S + D</a:t>
            </a:r>
          </a:p>
          <a:p>
            <a:pPr eaLnBrk="1" hangingPunct="1">
              <a:buFontTx/>
              <a:buNone/>
            </a:pPr>
            <a:endParaRPr lang="en-US" sz="5333" dirty="0"/>
          </a:p>
          <a:p>
            <a:pPr eaLnBrk="1" hangingPunct="1">
              <a:buFontTx/>
              <a:buNone/>
            </a:pPr>
            <a:r>
              <a:rPr lang="en-US" sz="5333" i="1" dirty="0"/>
              <a:t>Ko </a:t>
            </a:r>
            <a:r>
              <a:rPr lang="en-US" sz="5333" dirty="0"/>
              <a:t>= </a:t>
            </a:r>
            <a:r>
              <a:rPr lang="en-US" sz="5333" u="sng" dirty="0"/>
              <a:t>EBIT</a:t>
            </a:r>
          </a:p>
          <a:p>
            <a:pPr eaLnBrk="1" hangingPunct="1">
              <a:buFontTx/>
              <a:buNone/>
            </a:pPr>
            <a:r>
              <a:rPr lang="en-US" sz="5333" dirty="0"/>
              <a:t>           V</a:t>
            </a:r>
          </a:p>
          <a:p>
            <a:pPr eaLnBrk="1" hangingPunct="1"/>
            <a:endParaRPr lang="en-US" sz="5333"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143000"/>
            <a:ext cx="12188953"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4167273" cy="9144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74" name="Title 1"/>
          <p:cNvSpPr>
            <a:spLocks noGrp="1"/>
          </p:cNvSpPr>
          <p:nvPr>
            <p:ph type="title"/>
          </p:nvPr>
        </p:nvSpPr>
        <p:spPr>
          <a:xfrm>
            <a:off x="686834" y="395098"/>
            <a:ext cx="3200400" cy="5948218"/>
          </a:xfrm>
        </p:spPr>
        <p:txBody>
          <a:bodyPr>
            <a:normAutofit/>
          </a:bodyPr>
          <a:lstStyle/>
          <a:p>
            <a:pPr eaLnBrk="1" hangingPunct="1"/>
            <a:r>
              <a:rPr lang="en-US" sz="4533" b="1">
                <a:solidFill>
                  <a:srgbClr val="FFFFFF"/>
                </a:solidFill>
              </a:rPr>
              <a:t>Modigliani-Miller Theory</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7" y="2130979"/>
            <a:ext cx="4083434" cy="5444578"/>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8675" name="Content Placeholder 2"/>
          <p:cNvSpPr>
            <a:spLocks noGrp="1"/>
          </p:cNvSpPr>
          <p:nvPr>
            <p:ph idx="1"/>
          </p:nvPr>
        </p:nvSpPr>
        <p:spPr>
          <a:xfrm>
            <a:off x="4447309" y="-1004454"/>
            <a:ext cx="7592291" cy="7347770"/>
          </a:xfrm>
        </p:spPr>
        <p:txBody>
          <a:bodyPr anchor="ctr">
            <a:normAutofit fontScale="92500"/>
          </a:bodyPr>
          <a:lstStyle/>
          <a:p>
            <a:pPr algn="just"/>
            <a:r>
              <a:rPr lang="en-US" sz="3733" dirty="0" err="1">
                <a:latin typeface="Times New Roman" panose="02020603050405020304" pitchFamily="18" charset="0"/>
              </a:rPr>
              <a:t>Ke</a:t>
            </a:r>
            <a:r>
              <a:rPr lang="en-US" sz="3733" dirty="0">
                <a:latin typeface="Times New Roman" panose="02020603050405020304" pitchFamily="18" charset="0"/>
              </a:rPr>
              <a:t> is independent of capital structure and financial leverage does not affect the overall cost of capital and hence there is no optimum capital structure. </a:t>
            </a:r>
          </a:p>
          <a:p>
            <a:pPr algn="just"/>
            <a:r>
              <a:rPr lang="en-US" sz="3733" dirty="0">
                <a:latin typeface="Times New Roman" panose="02020603050405020304" pitchFamily="18" charset="0"/>
              </a:rPr>
              <a:t>MM theory is just like NOI approach with a basic difference. The basic difference is that the NOI approach is purely abased on definitional term, explaining the concept without behavioral justification, whereas M.M. Approach provides behavioral justification in favor of the theory. </a:t>
            </a:r>
            <a:endParaRPr lang="en-US" sz="5867"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143000"/>
            <a:ext cx="12188953"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4167273" cy="9144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2" name="Title 1"/>
          <p:cNvSpPr>
            <a:spLocks noGrp="1"/>
          </p:cNvSpPr>
          <p:nvPr>
            <p:ph type="title"/>
          </p:nvPr>
        </p:nvSpPr>
        <p:spPr>
          <a:xfrm>
            <a:off x="686834" y="395098"/>
            <a:ext cx="3200400" cy="5948218"/>
          </a:xfrm>
        </p:spPr>
        <p:txBody>
          <a:bodyPr>
            <a:normAutofit/>
          </a:bodyPr>
          <a:lstStyle/>
          <a:p>
            <a:pPr eaLnBrk="1" hangingPunct="1"/>
            <a:r>
              <a:rPr lang="en-US" sz="4133" b="1">
                <a:solidFill>
                  <a:srgbClr val="FFFFFF"/>
                </a:solidFill>
              </a:rPr>
              <a:t>Assumptions of M-M Approach</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7" y="2130979"/>
            <a:ext cx="4083434" cy="5444578"/>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0723" name="Content Placeholder 2"/>
          <p:cNvSpPr>
            <a:spLocks noGrp="1"/>
          </p:cNvSpPr>
          <p:nvPr>
            <p:ph idx="1"/>
          </p:nvPr>
        </p:nvSpPr>
        <p:spPr>
          <a:xfrm>
            <a:off x="4447311" y="-354534"/>
            <a:ext cx="6906491" cy="7447492"/>
          </a:xfrm>
        </p:spPr>
        <p:txBody>
          <a:bodyPr anchor="ctr">
            <a:normAutofit fontScale="92500" lnSpcReduction="10000"/>
          </a:bodyPr>
          <a:lstStyle/>
          <a:p>
            <a:pPr marL="0" indent="0" algn="just">
              <a:buNone/>
            </a:pPr>
            <a:r>
              <a:rPr lang="en-US" sz="3879" dirty="0">
                <a:latin typeface="Times New Roman" panose="02020603050405020304" pitchFamily="18" charset="0"/>
              </a:rPr>
              <a:t>(</a:t>
            </a:r>
            <a:r>
              <a:rPr lang="en-US" sz="3879" dirty="0" err="1">
                <a:latin typeface="Times New Roman" panose="02020603050405020304" pitchFamily="18" charset="0"/>
              </a:rPr>
              <a:t>i</a:t>
            </a:r>
            <a:r>
              <a:rPr lang="en-US" sz="3879" dirty="0">
                <a:latin typeface="Times New Roman" panose="02020603050405020304" pitchFamily="18" charset="0"/>
              </a:rPr>
              <a:t>) Capital markets are perfect where individuals and companies can borrow unlimited funds at the same rate of interest. </a:t>
            </a:r>
          </a:p>
          <a:p>
            <a:pPr marL="0" indent="0" algn="just">
              <a:buNone/>
            </a:pPr>
            <a:r>
              <a:rPr lang="en-US" sz="3879" dirty="0">
                <a:latin typeface="Times New Roman" panose="02020603050405020304" pitchFamily="18" charset="0"/>
              </a:rPr>
              <a:t>(ii) Stock markets are perfectly competitive. </a:t>
            </a:r>
          </a:p>
          <a:p>
            <a:pPr marL="0" indent="0" algn="just">
              <a:buNone/>
            </a:pPr>
            <a:r>
              <a:rPr lang="en-US" sz="3879" dirty="0">
                <a:latin typeface="Times New Roman" panose="02020603050405020304" pitchFamily="18" charset="0"/>
              </a:rPr>
              <a:t>(iii) There is no corporate tax </a:t>
            </a:r>
          </a:p>
          <a:p>
            <a:pPr marL="0" indent="0" algn="just">
              <a:buNone/>
            </a:pPr>
            <a:r>
              <a:rPr lang="en-US" sz="3879" dirty="0">
                <a:latin typeface="Times New Roman" panose="02020603050405020304" pitchFamily="18" charset="0"/>
              </a:rPr>
              <a:t>(iv) There is no transaction cost. </a:t>
            </a:r>
          </a:p>
          <a:p>
            <a:pPr marL="0" indent="0" algn="just">
              <a:buNone/>
            </a:pPr>
            <a:r>
              <a:rPr lang="en-US" sz="3879" dirty="0">
                <a:latin typeface="Times New Roman" panose="02020603050405020304" pitchFamily="18" charset="0"/>
              </a:rPr>
              <a:t>(v) Investors are free to buy and sell securities. </a:t>
            </a:r>
          </a:p>
          <a:p>
            <a:pPr marL="0" indent="0" algn="just">
              <a:buNone/>
            </a:pPr>
            <a:r>
              <a:rPr lang="en-US" sz="3879" dirty="0">
                <a:latin typeface="Times New Roman" panose="02020603050405020304" pitchFamily="18" charset="0"/>
              </a:rPr>
              <a:t>(vi) Investors behave rationally. </a:t>
            </a:r>
          </a:p>
          <a:p>
            <a:pPr marL="0" indent="0" algn="just">
              <a:buNone/>
            </a:pPr>
            <a:r>
              <a:rPr lang="en-US" sz="3879" dirty="0">
                <a:latin typeface="Times New Roman" panose="02020603050405020304" pitchFamily="18" charset="0"/>
              </a:rPr>
              <a:t>(vii) Dividend payout ratio is 100% and there are no retained earnings.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12192000" cy="9144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 y="-1142997"/>
            <a:ext cx="12191999" cy="2101274"/>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6" y="-1142999"/>
            <a:ext cx="4063144" cy="210188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45038" y="-6188036"/>
            <a:ext cx="2101927"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94" name="Title 1"/>
          <p:cNvSpPr>
            <a:spLocks noGrp="1"/>
          </p:cNvSpPr>
          <p:nvPr>
            <p:ph type="title"/>
          </p:nvPr>
        </p:nvSpPr>
        <p:spPr>
          <a:xfrm>
            <a:off x="1371595" y="-677842"/>
            <a:ext cx="10044024" cy="1170305"/>
          </a:xfrm>
        </p:spPr>
        <p:txBody>
          <a:bodyPr anchor="ctr">
            <a:normAutofit/>
          </a:bodyPr>
          <a:lstStyle/>
          <a:p>
            <a:pPr eaLnBrk="1" hangingPunct="1"/>
            <a:r>
              <a:rPr lang="en-US" sz="4667" dirty="0">
                <a:solidFill>
                  <a:srgbClr val="FFFFFF"/>
                </a:solidFill>
                <a:latin typeface="Adobe Garamond Pro Bold" panose="02020702060506020403" pitchFamily="18" charset="0"/>
              </a:rPr>
              <a:t>Total Required Capital</a:t>
            </a:r>
          </a:p>
        </p:txBody>
      </p:sp>
      <p:graphicFrame>
        <p:nvGraphicFramePr>
          <p:cNvPr id="8196" name="Content Placeholder 2">
            <a:extLst>
              <a:ext uri="{FF2B5EF4-FFF2-40B4-BE49-F238E27FC236}">
                <a16:creationId xmlns:a16="http://schemas.microsoft.com/office/drawing/2014/main" id="{5801890F-AC30-7582-36B3-B00A85DF0700}"/>
              </a:ext>
            </a:extLst>
          </p:cNvPr>
          <p:cNvGraphicFramePr>
            <a:graphicFrameLocks noGrp="1"/>
          </p:cNvGraphicFramePr>
          <p:nvPr>
            <p:ph idx="1"/>
            <p:extLst>
              <p:ext uri="{D42A27DB-BD31-4B8C-83A1-F6EECF244321}">
                <p14:modId xmlns:p14="http://schemas.microsoft.com/office/powerpoint/2010/main" val="508024852"/>
              </p:ext>
            </p:extLst>
          </p:nvPr>
        </p:nvGraphicFramePr>
        <p:xfrm>
          <a:off x="632090" y="1212274"/>
          <a:ext cx="10927828" cy="53570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143000"/>
            <a:ext cx="12188953"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4167273" cy="9144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8" name="Title 1"/>
          <p:cNvSpPr>
            <a:spLocks noGrp="1"/>
          </p:cNvSpPr>
          <p:nvPr>
            <p:ph type="title"/>
          </p:nvPr>
        </p:nvSpPr>
        <p:spPr>
          <a:xfrm>
            <a:off x="686834" y="395098"/>
            <a:ext cx="3200400" cy="5948218"/>
          </a:xfrm>
        </p:spPr>
        <p:txBody>
          <a:bodyPr>
            <a:normAutofit/>
          </a:bodyPr>
          <a:lstStyle/>
          <a:p>
            <a:pPr eaLnBrk="1" hangingPunct="1"/>
            <a:r>
              <a:rPr lang="en-US" sz="5467" b="1">
                <a:solidFill>
                  <a:srgbClr val="FFFFFF"/>
                </a:solidFill>
              </a:rPr>
              <a:t>In the Absence of Corporate Taxes</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7" y="2130979"/>
            <a:ext cx="4083434" cy="5444578"/>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699" name="Content Placeholder 2"/>
          <p:cNvSpPr>
            <a:spLocks noGrp="1"/>
          </p:cNvSpPr>
          <p:nvPr>
            <p:ph idx="1"/>
          </p:nvPr>
        </p:nvSpPr>
        <p:spPr>
          <a:xfrm>
            <a:off x="4447308" y="-819726"/>
            <a:ext cx="7186530" cy="7912682"/>
          </a:xfrm>
        </p:spPr>
        <p:txBody>
          <a:bodyPr anchor="ctr">
            <a:normAutofit fontScale="92500" lnSpcReduction="10000"/>
          </a:bodyPr>
          <a:lstStyle/>
          <a:p>
            <a:pPr algn="just" eaLnBrk="1" hangingPunct="1">
              <a:lnSpc>
                <a:spcPct val="90000"/>
              </a:lnSpc>
            </a:pPr>
            <a:r>
              <a:rPr lang="en-US" sz="3879" dirty="0"/>
              <a:t>According to this approach the </a:t>
            </a:r>
            <a:r>
              <a:rPr lang="en-US" sz="3879" i="1" dirty="0"/>
              <a:t>‘V’</a:t>
            </a:r>
            <a:r>
              <a:rPr lang="en-US" sz="3879" dirty="0"/>
              <a:t> and its </a:t>
            </a:r>
            <a:r>
              <a:rPr lang="en-US" sz="3879" i="1" dirty="0"/>
              <a:t>‘Ko’</a:t>
            </a:r>
            <a:r>
              <a:rPr lang="en-US" sz="3879" dirty="0"/>
              <a:t> are independent of its capital structure.</a:t>
            </a:r>
          </a:p>
          <a:p>
            <a:pPr algn="just" eaLnBrk="1" hangingPunct="1">
              <a:lnSpc>
                <a:spcPct val="90000"/>
              </a:lnSpc>
            </a:pPr>
            <a:r>
              <a:rPr lang="en-US" sz="3879" dirty="0"/>
              <a:t>The debt-equity mix of the firm is irrelevant in determining the total value of the firm.</a:t>
            </a:r>
          </a:p>
          <a:p>
            <a:pPr algn="just" eaLnBrk="1" hangingPunct="1">
              <a:lnSpc>
                <a:spcPct val="90000"/>
              </a:lnSpc>
            </a:pPr>
            <a:r>
              <a:rPr lang="en-US" sz="3879" dirty="0"/>
              <a:t>Because with increased use of debt as a source of finance, ‘</a:t>
            </a:r>
            <a:r>
              <a:rPr lang="en-US" sz="3879" i="1" dirty="0" err="1"/>
              <a:t>Ke</a:t>
            </a:r>
            <a:r>
              <a:rPr lang="en-US" sz="3879" i="1" dirty="0"/>
              <a:t>’</a:t>
            </a:r>
            <a:r>
              <a:rPr lang="en-US" sz="3879" dirty="0"/>
              <a:t> increases and the advantage of low cost debt is offset equally by the increased ‘</a:t>
            </a:r>
            <a:r>
              <a:rPr lang="en-US" sz="3879" i="1" dirty="0" err="1"/>
              <a:t>Ke</a:t>
            </a:r>
            <a:r>
              <a:rPr lang="en-US" sz="3879" i="1" dirty="0"/>
              <a:t>’.</a:t>
            </a:r>
          </a:p>
          <a:p>
            <a:pPr algn="just" eaLnBrk="1" hangingPunct="1">
              <a:lnSpc>
                <a:spcPct val="90000"/>
              </a:lnSpc>
            </a:pPr>
            <a:r>
              <a:rPr lang="en-US" sz="3879" dirty="0"/>
              <a:t>In the opinion of them, two identical firms in all respect, except their capital structure, cannot have different market value or cost of capital due to Arbitrage Process.</a:t>
            </a:r>
          </a:p>
          <a:p>
            <a:pPr algn="just" eaLnBrk="1" hangingPunct="1">
              <a:lnSpc>
                <a:spcPct val="90000"/>
              </a:lnSpc>
            </a:pPr>
            <a:endParaRPr lang="en-US" sz="3879"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143000"/>
            <a:ext cx="12188953"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4167273" cy="9144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46" name="Title 1"/>
          <p:cNvSpPr>
            <a:spLocks noGrp="1"/>
          </p:cNvSpPr>
          <p:nvPr>
            <p:ph type="title"/>
          </p:nvPr>
        </p:nvSpPr>
        <p:spPr>
          <a:xfrm>
            <a:off x="686834" y="395098"/>
            <a:ext cx="3200400" cy="5948218"/>
          </a:xfrm>
        </p:spPr>
        <p:txBody>
          <a:bodyPr>
            <a:normAutofit/>
          </a:bodyPr>
          <a:lstStyle/>
          <a:p>
            <a:pPr eaLnBrk="1" hangingPunct="1"/>
            <a:r>
              <a:rPr lang="en-US" sz="5467" b="1">
                <a:solidFill>
                  <a:srgbClr val="FFFFFF"/>
                </a:solidFill>
              </a:rPr>
              <a:t>When Corporate Taxes Exist</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7" y="2130979"/>
            <a:ext cx="4083434" cy="5444578"/>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747" name="Content Placeholder 2"/>
          <p:cNvSpPr>
            <a:spLocks noGrp="1"/>
          </p:cNvSpPr>
          <p:nvPr>
            <p:ph idx="1"/>
          </p:nvPr>
        </p:nvSpPr>
        <p:spPr>
          <a:xfrm>
            <a:off x="4447308" y="-819726"/>
            <a:ext cx="7186530" cy="7912682"/>
          </a:xfrm>
        </p:spPr>
        <p:txBody>
          <a:bodyPr anchor="ctr">
            <a:normAutofit/>
          </a:bodyPr>
          <a:lstStyle/>
          <a:p>
            <a:pPr algn="just" eaLnBrk="1" hangingPunct="1">
              <a:lnSpc>
                <a:spcPct val="90000"/>
              </a:lnSpc>
              <a:buFontTx/>
              <a:buNone/>
            </a:pPr>
            <a:r>
              <a:rPr lang="en-US" sz="3600" dirty="0"/>
              <a:t>M-M’s original argument that the ‘V’ and  ‘Ko’ remain constant with the increase of debt in capital structure, does not hold good when corporate taxes are assumed to exist.</a:t>
            </a:r>
          </a:p>
          <a:p>
            <a:pPr algn="just" eaLnBrk="1" hangingPunct="1">
              <a:lnSpc>
                <a:spcPct val="90000"/>
              </a:lnSpc>
              <a:buFontTx/>
              <a:buNone/>
            </a:pPr>
            <a:r>
              <a:rPr lang="en-US" sz="3600" dirty="0"/>
              <a:t>	They </a:t>
            </a:r>
            <a:r>
              <a:rPr lang="en-US" sz="3600" dirty="0" err="1"/>
              <a:t>recognised</a:t>
            </a:r>
            <a:r>
              <a:rPr lang="en-US" sz="3600" dirty="0"/>
              <a:t> that the ‘V’ will increase and ‘Ko’ will decrease with the increase of debt in capital structure.</a:t>
            </a:r>
          </a:p>
          <a:p>
            <a:pPr algn="just" eaLnBrk="1" hangingPunct="1">
              <a:lnSpc>
                <a:spcPct val="90000"/>
              </a:lnSpc>
              <a:buFontTx/>
              <a:buNone/>
            </a:pPr>
            <a:r>
              <a:rPr lang="en-US" sz="3600" dirty="0"/>
              <a:t>	They accepted that the value of levered (V</a:t>
            </a:r>
            <a:r>
              <a:rPr lang="en-US" sz="3600" i="1" dirty="0"/>
              <a:t>L</a:t>
            </a:r>
            <a:r>
              <a:rPr lang="en-US" sz="3600" dirty="0"/>
              <a:t>) firm will be greater than the value of unlevered firm (V</a:t>
            </a:r>
            <a:r>
              <a:rPr lang="en-US" sz="3600" i="1" dirty="0"/>
              <a:t>u</a:t>
            </a:r>
            <a:r>
              <a:rPr lang="en-US" sz="3600" dirty="0"/>
              <a:t>).</a:t>
            </a:r>
            <a:endParaRPr lang="en-US" sz="3600" i="1" dirty="0"/>
          </a:p>
          <a:p>
            <a:pPr algn="just" eaLnBrk="1" hangingPunct="1">
              <a:lnSpc>
                <a:spcPct val="90000"/>
              </a:lnSpc>
            </a:pPr>
            <a:endParaRPr lang="en-US" sz="36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143000"/>
            <a:ext cx="12188953"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4167273" cy="9144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70" name="Title 1"/>
          <p:cNvSpPr>
            <a:spLocks noGrp="1"/>
          </p:cNvSpPr>
          <p:nvPr>
            <p:ph type="title"/>
          </p:nvPr>
        </p:nvSpPr>
        <p:spPr>
          <a:xfrm>
            <a:off x="686834" y="395101"/>
            <a:ext cx="3200400" cy="3033902"/>
          </a:xfrm>
        </p:spPr>
        <p:txBody>
          <a:bodyPr>
            <a:normAutofit/>
          </a:bodyPr>
          <a:lstStyle/>
          <a:p>
            <a:pPr eaLnBrk="1" hangingPunct="1"/>
            <a:r>
              <a:rPr lang="en-US" sz="4133" b="1" dirty="0">
                <a:solidFill>
                  <a:srgbClr val="FFFFFF"/>
                </a:solidFill>
              </a:rPr>
              <a:t>Computation </a:t>
            </a:r>
          </a:p>
        </p:txBody>
      </p:sp>
      <p:sp>
        <p:nvSpPr>
          <p:cNvPr id="75" name="Arc 7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7" y="2130979"/>
            <a:ext cx="4083434" cy="5444578"/>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47311" y="-354534"/>
            <a:ext cx="6906491" cy="7447492"/>
          </a:xfrm>
        </p:spPr>
        <p:txBody>
          <a:bodyPr anchor="ctr">
            <a:normAutofit fontScale="92500" lnSpcReduction="20000"/>
          </a:bodyPr>
          <a:lstStyle/>
          <a:p>
            <a:pPr marL="365767" indent="-365767">
              <a:lnSpc>
                <a:spcPct val="90000"/>
              </a:lnSpc>
              <a:spcBef>
                <a:spcPts val="773"/>
              </a:spcBef>
              <a:buNone/>
              <a:defRPr/>
            </a:pPr>
            <a:r>
              <a:rPr lang="en-US" sz="3879" i="1" u="sng" dirty="0"/>
              <a:t>Value of Unlevered Firm</a:t>
            </a:r>
          </a:p>
          <a:p>
            <a:pPr marL="365767" indent="-365767">
              <a:lnSpc>
                <a:spcPct val="90000"/>
              </a:lnSpc>
              <a:spcBef>
                <a:spcPts val="773"/>
              </a:spcBef>
              <a:buNone/>
              <a:defRPr/>
            </a:pPr>
            <a:endParaRPr lang="en-US" sz="3879" dirty="0"/>
          </a:p>
          <a:p>
            <a:pPr marL="365767" indent="-365767">
              <a:lnSpc>
                <a:spcPct val="90000"/>
              </a:lnSpc>
              <a:spcBef>
                <a:spcPts val="773"/>
              </a:spcBef>
              <a:buNone/>
              <a:defRPr/>
            </a:pPr>
            <a:r>
              <a:rPr lang="en-US" sz="3879" dirty="0"/>
              <a:t>V</a:t>
            </a:r>
            <a:r>
              <a:rPr lang="en-US" sz="3879" i="1" dirty="0"/>
              <a:t>u</a:t>
            </a:r>
            <a:r>
              <a:rPr lang="en-US" sz="3879" dirty="0"/>
              <a:t> = </a:t>
            </a:r>
            <a:r>
              <a:rPr lang="en-US" sz="3879" u="sng" dirty="0"/>
              <a:t>EBIT(1 – T)</a:t>
            </a:r>
            <a:endParaRPr lang="en-US" sz="3879" dirty="0"/>
          </a:p>
          <a:p>
            <a:pPr marL="365767" indent="-365767">
              <a:lnSpc>
                <a:spcPct val="90000"/>
              </a:lnSpc>
              <a:spcBef>
                <a:spcPts val="773"/>
              </a:spcBef>
              <a:buNone/>
              <a:defRPr/>
            </a:pPr>
            <a:r>
              <a:rPr lang="en-US" sz="3879" dirty="0"/>
              <a:t>               </a:t>
            </a:r>
            <a:r>
              <a:rPr lang="en-US" sz="3879" i="1" dirty="0" err="1"/>
              <a:t>Ke</a:t>
            </a:r>
            <a:endParaRPr lang="en-US" sz="3879" i="1" dirty="0"/>
          </a:p>
          <a:p>
            <a:pPr marL="365767" indent="-365767">
              <a:lnSpc>
                <a:spcPct val="90000"/>
              </a:lnSpc>
              <a:spcBef>
                <a:spcPts val="773"/>
              </a:spcBef>
              <a:buNone/>
              <a:defRPr/>
            </a:pPr>
            <a:endParaRPr lang="en-US" sz="3879" dirty="0"/>
          </a:p>
          <a:p>
            <a:pPr marL="365767" indent="-365767">
              <a:lnSpc>
                <a:spcPct val="90000"/>
              </a:lnSpc>
              <a:spcBef>
                <a:spcPts val="773"/>
              </a:spcBef>
              <a:buNone/>
              <a:defRPr/>
            </a:pPr>
            <a:r>
              <a:rPr lang="en-US" sz="3879" i="1" u="sng" dirty="0"/>
              <a:t>Value of Levered Firm</a:t>
            </a:r>
            <a:endParaRPr lang="en-US" sz="3879" dirty="0"/>
          </a:p>
          <a:p>
            <a:pPr marL="365767" indent="-365767">
              <a:lnSpc>
                <a:spcPct val="90000"/>
              </a:lnSpc>
              <a:spcBef>
                <a:spcPts val="773"/>
              </a:spcBef>
              <a:buNone/>
              <a:defRPr/>
            </a:pPr>
            <a:endParaRPr lang="en-US" sz="3879" dirty="0"/>
          </a:p>
          <a:p>
            <a:pPr marL="365767" indent="-365767">
              <a:lnSpc>
                <a:spcPct val="90000"/>
              </a:lnSpc>
              <a:spcBef>
                <a:spcPts val="773"/>
              </a:spcBef>
              <a:buNone/>
              <a:defRPr/>
            </a:pPr>
            <a:r>
              <a:rPr lang="en-US" sz="3879" dirty="0"/>
              <a:t>V</a:t>
            </a:r>
            <a:r>
              <a:rPr lang="en-US" sz="3879" i="1" dirty="0"/>
              <a:t>L = </a:t>
            </a:r>
            <a:r>
              <a:rPr lang="en-US" sz="3879" dirty="0"/>
              <a:t>V</a:t>
            </a:r>
            <a:r>
              <a:rPr lang="en-US" sz="3879" i="1" dirty="0"/>
              <a:t>u</a:t>
            </a:r>
            <a:r>
              <a:rPr lang="en-US" sz="3879" dirty="0"/>
              <a:t> + Dt</a:t>
            </a:r>
            <a:endParaRPr lang="en-US" sz="3879" i="1" dirty="0"/>
          </a:p>
          <a:p>
            <a:pPr marL="365767" indent="-365767">
              <a:lnSpc>
                <a:spcPct val="90000"/>
              </a:lnSpc>
              <a:spcBef>
                <a:spcPts val="773"/>
              </a:spcBef>
              <a:buNone/>
              <a:defRPr/>
            </a:pPr>
            <a:endParaRPr lang="en-US" sz="3879" dirty="0"/>
          </a:p>
          <a:p>
            <a:pPr marL="365767" indent="-365767">
              <a:lnSpc>
                <a:spcPct val="90000"/>
              </a:lnSpc>
              <a:spcBef>
                <a:spcPts val="773"/>
              </a:spcBef>
              <a:buNone/>
              <a:defRPr/>
            </a:pPr>
            <a:r>
              <a:rPr lang="en-US" sz="3879" dirty="0"/>
              <a:t>Where,</a:t>
            </a:r>
          </a:p>
          <a:p>
            <a:pPr marL="365767" indent="-365767">
              <a:lnSpc>
                <a:spcPct val="90000"/>
              </a:lnSpc>
              <a:spcBef>
                <a:spcPts val="773"/>
              </a:spcBef>
              <a:buNone/>
              <a:defRPr/>
            </a:pPr>
            <a:r>
              <a:rPr lang="en-US" sz="3879" dirty="0"/>
              <a:t>V</a:t>
            </a:r>
            <a:r>
              <a:rPr lang="en-US" sz="3879" i="1" dirty="0"/>
              <a:t>u : Value of Unlevered Firm</a:t>
            </a:r>
            <a:endParaRPr lang="en-US" sz="3879" dirty="0"/>
          </a:p>
          <a:p>
            <a:pPr marL="365767" indent="-365767">
              <a:lnSpc>
                <a:spcPct val="90000"/>
              </a:lnSpc>
              <a:spcBef>
                <a:spcPts val="773"/>
              </a:spcBef>
              <a:buNone/>
              <a:defRPr/>
            </a:pPr>
            <a:r>
              <a:rPr lang="en-US" sz="3879" dirty="0"/>
              <a:t>V</a:t>
            </a:r>
            <a:r>
              <a:rPr lang="en-US" sz="3879" i="1" dirty="0"/>
              <a:t>L :Value of Levered Firm</a:t>
            </a:r>
          </a:p>
          <a:p>
            <a:pPr marL="365767" indent="-365767">
              <a:lnSpc>
                <a:spcPct val="90000"/>
              </a:lnSpc>
              <a:spcBef>
                <a:spcPts val="773"/>
              </a:spcBef>
              <a:buNone/>
              <a:defRPr/>
            </a:pPr>
            <a:r>
              <a:rPr lang="en-US" sz="3879" dirty="0"/>
              <a:t>D : Amount of Debt</a:t>
            </a:r>
          </a:p>
          <a:p>
            <a:pPr marL="365767" indent="-365767">
              <a:lnSpc>
                <a:spcPct val="90000"/>
              </a:lnSpc>
              <a:spcBef>
                <a:spcPts val="773"/>
              </a:spcBef>
              <a:buNone/>
              <a:defRPr/>
            </a:pPr>
            <a:r>
              <a:rPr lang="en-US" sz="3879" dirty="0"/>
              <a:t>t : tax rate </a:t>
            </a:r>
          </a:p>
          <a:p>
            <a:pPr marL="365767" indent="-365767">
              <a:lnSpc>
                <a:spcPct val="90000"/>
              </a:lnSpc>
              <a:spcBef>
                <a:spcPts val="773"/>
              </a:spcBef>
              <a:buFont typeface="Wingdings 2"/>
              <a:buChar char=""/>
              <a:defRPr/>
            </a:pPr>
            <a:endParaRPr lang="en-US" sz="3879"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4B63E66-623F-4342-B16F-9D16694EA48F}"/>
              </a:ext>
            </a:extLst>
          </p:cNvPr>
          <p:cNvPicPr>
            <a:picLocks noGrp="1" noChangeAspect="1"/>
          </p:cNvPicPr>
          <p:nvPr>
            <p:ph idx="1"/>
          </p:nvPr>
        </p:nvPicPr>
        <p:blipFill rotWithShape="1">
          <a:blip r:embed="rId2"/>
          <a:srcRect l="8351" t="23571" r="24443" b="22554"/>
          <a:stretch/>
        </p:blipFill>
        <p:spPr>
          <a:xfrm>
            <a:off x="1016000" y="11546"/>
            <a:ext cx="10566400" cy="6557818"/>
          </a:xfrm>
        </p:spPr>
      </p:pic>
    </p:spTree>
    <p:extLst>
      <p:ext uri="{BB962C8B-B14F-4D97-AF65-F5344CB8AC3E}">
        <p14:creationId xmlns:p14="http://schemas.microsoft.com/office/powerpoint/2010/main" val="17135391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143000"/>
            <a:ext cx="12188953"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4167273" cy="9144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7" y="2130979"/>
            <a:ext cx="4083434" cy="5444578"/>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47311" y="-354534"/>
            <a:ext cx="6906491" cy="7447492"/>
          </a:xfrm>
        </p:spPr>
        <p:txBody>
          <a:bodyPr anchor="ctr">
            <a:normAutofit/>
          </a:bodyPr>
          <a:lstStyle/>
          <a:p>
            <a:pPr>
              <a:buNone/>
            </a:pPr>
            <a:r>
              <a:rPr lang="en-US" sz="10666" dirty="0"/>
              <a:t>Thx</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12192000" cy="9144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 y="-1142997"/>
            <a:ext cx="12191999" cy="2101274"/>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6" y="-1142999"/>
            <a:ext cx="4063144" cy="210188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45038" y="-6188036"/>
            <a:ext cx="2101927"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18" name="Title 1"/>
          <p:cNvSpPr>
            <a:spLocks noGrp="1"/>
          </p:cNvSpPr>
          <p:nvPr>
            <p:ph type="title"/>
          </p:nvPr>
        </p:nvSpPr>
        <p:spPr>
          <a:xfrm>
            <a:off x="1371595" y="-677842"/>
            <a:ext cx="10044024" cy="1170305"/>
          </a:xfrm>
        </p:spPr>
        <p:txBody>
          <a:bodyPr anchor="ctr">
            <a:normAutofit/>
          </a:bodyPr>
          <a:lstStyle/>
          <a:p>
            <a:pPr eaLnBrk="1" hangingPunct="1">
              <a:lnSpc>
                <a:spcPct val="90000"/>
              </a:lnSpc>
            </a:pPr>
            <a:r>
              <a:rPr lang="en-US" sz="4267" dirty="0">
                <a:solidFill>
                  <a:srgbClr val="FFFFFF"/>
                </a:solidFill>
                <a:latin typeface="Adobe Gothic Std B" panose="020B0800000000000000" pitchFamily="34" charset="-128"/>
                <a:ea typeface="Adobe Gothic Std B" panose="020B0800000000000000" pitchFamily="34" charset="-128"/>
              </a:rPr>
              <a:t>Factors Influencing Capital Structure</a:t>
            </a:r>
          </a:p>
        </p:txBody>
      </p:sp>
      <p:graphicFrame>
        <p:nvGraphicFramePr>
          <p:cNvPr id="9221" name="Content Placeholder 2">
            <a:extLst>
              <a:ext uri="{FF2B5EF4-FFF2-40B4-BE49-F238E27FC236}">
                <a16:creationId xmlns:a16="http://schemas.microsoft.com/office/drawing/2014/main" id="{5C0F3C19-F561-0F30-7BC9-274FDFF37250}"/>
              </a:ext>
            </a:extLst>
          </p:cNvPr>
          <p:cNvGraphicFramePr>
            <a:graphicFrameLocks noGrp="1"/>
          </p:cNvGraphicFramePr>
          <p:nvPr>
            <p:ph idx="1"/>
            <p:extLst>
              <p:ext uri="{D42A27DB-BD31-4B8C-83A1-F6EECF244321}">
                <p14:modId xmlns:p14="http://schemas.microsoft.com/office/powerpoint/2010/main" val="2132325782"/>
              </p:ext>
            </p:extLst>
          </p:nvPr>
        </p:nvGraphicFramePr>
        <p:xfrm>
          <a:off x="644061" y="1673776"/>
          <a:ext cx="10927828" cy="55904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3E57A3F2-3497-430E-BCD2-151E9B574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12188953"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6">
            <a:extLst>
              <a:ext uri="{FF2B5EF4-FFF2-40B4-BE49-F238E27FC236}">
                <a16:creationId xmlns:a16="http://schemas.microsoft.com/office/drawing/2014/main" id="{88B1F424-0E60-4F04-AFC7-00E1F2110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51" y="71824"/>
            <a:ext cx="687754" cy="7614621"/>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endParaRPr lang="en-US"/>
          </a:p>
        </p:txBody>
      </p:sp>
      <p:sp>
        <p:nvSpPr>
          <p:cNvPr id="77" name="Freeform 7">
            <a:extLst>
              <a:ext uri="{FF2B5EF4-FFF2-40B4-BE49-F238E27FC236}">
                <a16:creationId xmlns:a16="http://schemas.microsoft.com/office/drawing/2014/main" id="{6B509DD1-7F4E-4C4D-9B18-626473A5F7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7" y="-285044"/>
            <a:ext cx="409371" cy="7361886"/>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121920" tIns="60960" rIns="121920" bIns="60960" numCol="1" anchor="t" anchorCtr="0" compatLnSpc="1">
            <a:prstTxWarp prst="textNoShape">
              <a:avLst/>
            </a:prstTxWarp>
          </a:bodyPr>
          <a:lstStyle/>
          <a:p>
            <a:endParaRPr lang="en-US"/>
          </a:p>
        </p:txBody>
      </p:sp>
      <p:sp>
        <p:nvSpPr>
          <p:cNvPr id="79" name="Rectangle 8">
            <a:extLst>
              <a:ext uri="{FF2B5EF4-FFF2-40B4-BE49-F238E27FC236}">
                <a16:creationId xmlns:a16="http://schemas.microsoft.com/office/drawing/2014/main" id="{BB89D3BB-9A77-48E3-8C98-9A0A1DD4F7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283823"/>
            <a:ext cx="3856024" cy="7002194"/>
          </a:xfrm>
          <a:prstGeom prst="rect">
            <a:avLst/>
          </a:prstGeom>
          <a:solidFill>
            <a:schemeClr val="accent1"/>
          </a:solidFill>
          <a:ln>
            <a:noFill/>
          </a:ln>
        </p:spPr>
        <p:txBody>
          <a:bodyPr vert="horz" wrap="square" lIns="121920" tIns="60960" rIns="121920" bIns="60960" numCol="1" anchor="t" anchorCtr="0" compatLnSpc="1">
            <a:prstTxWarp prst="textNoShape">
              <a:avLst/>
            </a:prstTxWarp>
          </a:bodyPr>
          <a:lstStyle/>
          <a:p>
            <a:endParaRPr lang="en-US"/>
          </a:p>
        </p:txBody>
      </p:sp>
      <p:sp>
        <p:nvSpPr>
          <p:cNvPr id="10242" name="Title 1"/>
          <p:cNvSpPr>
            <a:spLocks noGrp="1"/>
          </p:cNvSpPr>
          <p:nvPr>
            <p:ph type="title"/>
          </p:nvPr>
        </p:nvSpPr>
        <p:spPr>
          <a:xfrm>
            <a:off x="1322758" y="887427"/>
            <a:ext cx="2748041" cy="4802553"/>
          </a:xfrm>
        </p:spPr>
        <p:txBody>
          <a:bodyPr anchor="ctr">
            <a:normAutofit/>
          </a:bodyPr>
          <a:lstStyle/>
          <a:p>
            <a:pPr eaLnBrk="1" hangingPunct="1"/>
            <a:r>
              <a:rPr lang="en-US" sz="4800" dirty="0">
                <a:latin typeface="Adobe Gothic Std B" panose="020B0800000000000000" pitchFamily="34" charset="-128"/>
                <a:ea typeface="Adobe Gothic Std B" panose="020B0800000000000000" pitchFamily="34" charset="-128"/>
              </a:rPr>
              <a:t>Internal Factors</a:t>
            </a:r>
          </a:p>
        </p:txBody>
      </p:sp>
      <p:graphicFrame>
        <p:nvGraphicFramePr>
          <p:cNvPr id="10245" name="Content Placeholder 2">
            <a:extLst>
              <a:ext uri="{FF2B5EF4-FFF2-40B4-BE49-F238E27FC236}">
                <a16:creationId xmlns:a16="http://schemas.microsoft.com/office/drawing/2014/main" id="{CE794BEC-16C9-F615-9A75-8B55BF4ADF8F}"/>
              </a:ext>
            </a:extLst>
          </p:cNvPr>
          <p:cNvGraphicFramePr>
            <a:graphicFrameLocks noGrp="1"/>
          </p:cNvGraphicFramePr>
          <p:nvPr>
            <p:ph idx="1"/>
            <p:extLst>
              <p:ext uri="{D42A27DB-BD31-4B8C-83A1-F6EECF244321}">
                <p14:modId xmlns:p14="http://schemas.microsoft.com/office/powerpoint/2010/main" val="2021473968"/>
              </p:ext>
            </p:extLst>
          </p:nvPr>
        </p:nvGraphicFramePr>
        <p:xfrm>
          <a:off x="5042850" y="-285040"/>
          <a:ext cx="6872062" cy="76146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143000"/>
            <a:ext cx="4636007"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6" name="Title 1"/>
          <p:cNvSpPr>
            <a:spLocks noGrp="1"/>
          </p:cNvSpPr>
          <p:nvPr>
            <p:ph type="title"/>
          </p:nvPr>
        </p:nvSpPr>
        <p:spPr>
          <a:xfrm>
            <a:off x="943280" y="-193305"/>
            <a:ext cx="3370999" cy="7336353"/>
          </a:xfrm>
          <a:ln>
            <a:solidFill>
              <a:schemeClr val="accent6"/>
            </a:solidFill>
          </a:ln>
        </p:spPr>
        <p:txBody>
          <a:bodyPr>
            <a:normAutofit/>
          </a:bodyPr>
          <a:lstStyle/>
          <a:p>
            <a:pPr eaLnBrk="1" hangingPunct="1"/>
            <a:r>
              <a:rPr lang="en-US" sz="4364" dirty="0">
                <a:latin typeface="Adobe Gothic Std B" panose="020B0800000000000000" pitchFamily="34" charset="-128"/>
                <a:ea typeface="Adobe Gothic Std B" panose="020B0800000000000000" pitchFamily="34" charset="-128"/>
              </a:rPr>
              <a:t>External Factors</a:t>
            </a:r>
          </a:p>
        </p:txBody>
      </p:sp>
      <p:cxnSp>
        <p:nvCxnSpPr>
          <p:cNvPr id="75" name="Straight Connector 74">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819400"/>
            <a:ext cx="0" cy="12192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11269" name="Content Placeholder 2">
            <a:extLst>
              <a:ext uri="{FF2B5EF4-FFF2-40B4-BE49-F238E27FC236}">
                <a16:creationId xmlns:a16="http://schemas.microsoft.com/office/drawing/2014/main" id="{E70C2522-E002-99BD-9AEA-97A71BF710C1}"/>
              </a:ext>
            </a:extLst>
          </p:cNvPr>
          <p:cNvGraphicFramePr>
            <a:graphicFrameLocks noGrp="1"/>
          </p:cNvGraphicFramePr>
          <p:nvPr>
            <p:ph idx="1"/>
            <p:extLst>
              <p:ext uri="{D42A27DB-BD31-4B8C-83A1-F6EECF244321}">
                <p14:modId xmlns:p14="http://schemas.microsoft.com/office/powerpoint/2010/main" val="2090350475"/>
              </p:ext>
            </p:extLst>
          </p:nvPr>
        </p:nvGraphicFramePr>
        <p:xfrm>
          <a:off x="5280031" y="-285746"/>
          <a:ext cx="6634881" cy="74295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143000"/>
            <a:ext cx="4636007"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0" name="Title 1"/>
          <p:cNvSpPr>
            <a:spLocks noGrp="1"/>
          </p:cNvSpPr>
          <p:nvPr>
            <p:ph type="title"/>
          </p:nvPr>
        </p:nvSpPr>
        <p:spPr>
          <a:xfrm>
            <a:off x="943280" y="-193305"/>
            <a:ext cx="3370999" cy="7336353"/>
          </a:xfrm>
        </p:spPr>
        <p:txBody>
          <a:bodyPr>
            <a:normAutofit/>
          </a:bodyPr>
          <a:lstStyle/>
          <a:p>
            <a:pPr eaLnBrk="1" hangingPunct="1"/>
            <a:r>
              <a:rPr lang="en-US" sz="4533" dirty="0">
                <a:solidFill>
                  <a:srgbClr val="FFFFFF"/>
                </a:solidFill>
                <a:latin typeface="Adobe Garamond Pro Bold" panose="02020702060506020403" pitchFamily="18" charset="0"/>
              </a:rPr>
              <a:t>Optimal Capital Structure</a:t>
            </a:r>
          </a:p>
        </p:txBody>
      </p:sp>
      <p:cxnSp>
        <p:nvCxnSpPr>
          <p:cNvPr id="75" name="Straight Connector 74">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819400"/>
            <a:ext cx="0" cy="12192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12293" name="Content Placeholder 2">
            <a:extLst>
              <a:ext uri="{FF2B5EF4-FFF2-40B4-BE49-F238E27FC236}">
                <a16:creationId xmlns:a16="http://schemas.microsoft.com/office/drawing/2014/main" id="{332660BA-5DC3-A677-64A9-BAC73B1D1871}"/>
              </a:ext>
            </a:extLst>
          </p:cNvPr>
          <p:cNvGraphicFramePr>
            <a:graphicFrameLocks noGrp="1"/>
          </p:cNvGraphicFramePr>
          <p:nvPr>
            <p:ph idx="1"/>
            <p:extLst>
              <p:ext uri="{D42A27DB-BD31-4B8C-83A1-F6EECF244321}">
                <p14:modId xmlns:p14="http://schemas.microsoft.com/office/powerpoint/2010/main" val="611080179"/>
              </p:ext>
            </p:extLst>
          </p:nvPr>
        </p:nvGraphicFramePr>
        <p:xfrm>
          <a:off x="5280031" y="-285746"/>
          <a:ext cx="6269039" cy="74295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143000"/>
            <a:ext cx="4636007"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a:xfrm>
            <a:off x="943280" y="-193305"/>
            <a:ext cx="3370999" cy="6213105"/>
          </a:xfrm>
        </p:spPr>
        <p:txBody>
          <a:bodyPr>
            <a:normAutofit/>
          </a:bodyPr>
          <a:lstStyle/>
          <a:p>
            <a:pPr eaLnBrk="1" hangingPunct="1"/>
            <a:r>
              <a:rPr lang="en-US" sz="5818" dirty="0">
                <a:latin typeface="Adobe Garamond Pro Bold" panose="02020702060506020403" pitchFamily="18" charset="0"/>
              </a:rPr>
              <a:t>Essentials of a Sound or Optimal Capital Structure</a:t>
            </a:r>
          </a:p>
        </p:txBody>
      </p:sp>
      <p:cxnSp>
        <p:nvCxnSpPr>
          <p:cNvPr id="75" name="Straight Connector 74">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819400"/>
            <a:ext cx="0" cy="12192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13318" name="Content Placeholder 2">
            <a:extLst>
              <a:ext uri="{FF2B5EF4-FFF2-40B4-BE49-F238E27FC236}">
                <a16:creationId xmlns:a16="http://schemas.microsoft.com/office/drawing/2014/main" id="{38582F11-39F1-C0EC-7BB6-D9E4CA439AC3}"/>
              </a:ext>
            </a:extLst>
          </p:cNvPr>
          <p:cNvGraphicFramePr>
            <a:graphicFrameLocks noGrp="1"/>
          </p:cNvGraphicFramePr>
          <p:nvPr>
            <p:ph idx="1"/>
            <p:extLst>
              <p:ext uri="{D42A27DB-BD31-4B8C-83A1-F6EECF244321}">
                <p14:modId xmlns:p14="http://schemas.microsoft.com/office/powerpoint/2010/main" val="358148687"/>
              </p:ext>
            </p:extLst>
          </p:nvPr>
        </p:nvGraphicFramePr>
        <p:xfrm>
          <a:off x="5280031" y="-285745"/>
          <a:ext cx="6634881" cy="66103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C8D44-8F66-4034-9AEA-80507F7B02A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7C3172F-23A2-469E-9325-B37F69B4D6F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BD71DAE-8F08-46E9-A9F5-A3FC735B26E8}"/>
              </a:ext>
            </a:extLst>
          </p:cNvPr>
          <p:cNvPicPr>
            <a:picLocks noChangeAspect="1"/>
          </p:cNvPicPr>
          <p:nvPr/>
        </p:nvPicPr>
        <p:blipFill rotWithShape="1">
          <a:blip r:embed="rId2"/>
          <a:srcRect l="3032" t="12271" r="2272" b="16313"/>
          <a:stretch/>
        </p:blipFill>
        <p:spPr>
          <a:xfrm>
            <a:off x="640080" y="0"/>
            <a:ext cx="11453091" cy="6520636"/>
          </a:xfrm>
          <a:prstGeom prst="rect">
            <a:avLst/>
          </a:prstGeom>
        </p:spPr>
      </p:pic>
    </p:spTree>
    <p:extLst>
      <p:ext uri="{BB962C8B-B14F-4D97-AF65-F5344CB8AC3E}">
        <p14:creationId xmlns:p14="http://schemas.microsoft.com/office/powerpoint/2010/main" val="22549434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438</TotalTime>
  <Words>1668</Words>
  <Application>Microsoft Office PowerPoint</Application>
  <PresentationFormat>Widescreen</PresentationFormat>
  <Paragraphs>166</Paragraphs>
  <Slides>34</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Adobe Gothic Std B</vt:lpstr>
      <vt:lpstr>Adobe Garamond Pro Bold</vt:lpstr>
      <vt:lpstr>Algerian</vt:lpstr>
      <vt:lpstr>Arial</vt:lpstr>
      <vt:lpstr>Calibri</vt:lpstr>
      <vt:lpstr>Times New Roman</vt:lpstr>
      <vt:lpstr>Wingdings</vt:lpstr>
      <vt:lpstr>Wingdings 2</vt:lpstr>
      <vt:lpstr>Office Theme</vt:lpstr>
      <vt:lpstr>Dr. Manish Dadhich Phd, M. Com, NET MBA, NET, SET</vt:lpstr>
      <vt:lpstr>Meaning of Capital Structure </vt:lpstr>
      <vt:lpstr>Total Required Capital</vt:lpstr>
      <vt:lpstr>Factors Influencing Capital Structure</vt:lpstr>
      <vt:lpstr>Internal Factors</vt:lpstr>
      <vt:lpstr>External Factors</vt:lpstr>
      <vt:lpstr>Optimal Capital Structure</vt:lpstr>
      <vt:lpstr>Essentials of a Sound or Optimal Capital Structure</vt:lpstr>
      <vt:lpstr>PowerPoint Presentation</vt:lpstr>
      <vt:lpstr>Theories of Capital Structure</vt:lpstr>
      <vt:lpstr>Net Income (NI) Theory</vt:lpstr>
      <vt:lpstr>Net Income (NI) Theory</vt:lpstr>
      <vt:lpstr>Assumptions </vt:lpstr>
      <vt:lpstr>PowerPoint Presentation</vt:lpstr>
      <vt:lpstr>PowerPoint Presentation</vt:lpstr>
      <vt:lpstr>Computation of the Overall Cost of Capital or Capitalization Rate</vt:lpstr>
      <vt:lpstr>Net Operating Income Theory</vt:lpstr>
      <vt:lpstr>Assumptions </vt:lpstr>
      <vt:lpstr>PowerPoint Presentation</vt:lpstr>
      <vt:lpstr>PowerPoint Presentation</vt:lpstr>
      <vt:lpstr>Computation of the Total Value of the Firm</vt:lpstr>
      <vt:lpstr>Market Value of Equity Capital</vt:lpstr>
      <vt:lpstr>Cost of Equity Capital</vt:lpstr>
      <vt:lpstr>Traditional Theory</vt:lpstr>
      <vt:lpstr> Assumptions Under Traditional Approach </vt:lpstr>
      <vt:lpstr>Effects of Changes in Capital Structure on ‘Ko’ and ‘V’</vt:lpstr>
      <vt:lpstr>Computation of Market Value of Shares &amp; Value of the Firm</vt:lpstr>
      <vt:lpstr>Modigliani-Miller Theory</vt:lpstr>
      <vt:lpstr>Assumptions of M-M Approach</vt:lpstr>
      <vt:lpstr>In the Absence of Corporate Taxes</vt:lpstr>
      <vt:lpstr>When Corporate Taxes Exist</vt:lpstr>
      <vt:lpstr>Computation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Kanwal</dc:creator>
  <cp:lastModifiedBy>Manish Dadhich</cp:lastModifiedBy>
  <cp:revision>54</cp:revision>
  <dcterms:created xsi:type="dcterms:W3CDTF">2012-10-31T09:41:25Z</dcterms:created>
  <dcterms:modified xsi:type="dcterms:W3CDTF">2023-03-29T02:12:07Z</dcterms:modified>
</cp:coreProperties>
</file>