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1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9" r:id="rId14"/>
    <p:sldId id="273" r:id="rId15"/>
    <p:sldId id="274" r:id="rId16"/>
    <p:sldId id="275" r:id="rId17"/>
    <p:sldId id="276" r:id="rId18"/>
    <p:sldId id="277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66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683BAE-C2DF-4597-AFA3-A6BFC0C56A5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2FB412F-92BC-4B4F-829A-F32914366B9B}">
      <dgm:prSet/>
      <dgm:spPr/>
      <dgm:t>
        <a:bodyPr/>
        <a:lstStyle/>
        <a:p>
          <a:r>
            <a:rPr lang="en-US"/>
            <a:t>1. Infrastructure Development: Provide funds for large projects.</a:t>
          </a:r>
        </a:p>
      </dgm:t>
    </dgm:pt>
    <dgm:pt modelId="{4F8B2585-4124-4F08-BF08-4721355EF308}" type="parTrans" cxnId="{D2994981-CBA3-46C0-868B-30A67553F69A}">
      <dgm:prSet/>
      <dgm:spPr/>
      <dgm:t>
        <a:bodyPr/>
        <a:lstStyle/>
        <a:p>
          <a:endParaRPr lang="en-US"/>
        </a:p>
      </dgm:t>
    </dgm:pt>
    <dgm:pt modelId="{1E4C364B-A29C-493B-9C36-6AA54DFC0AA2}" type="sibTrans" cxnId="{D2994981-CBA3-46C0-868B-30A67553F69A}">
      <dgm:prSet/>
      <dgm:spPr/>
      <dgm:t>
        <a:bodyPr/>
        <a:lstStyle/>
        <a:p>
          <a:endParaRPr lang="en-US"/>
        </a:p>
      </dgm:t>
    </dgm:pt>
    <dgm:pt modelId="{99E195BD-C57D-4BF3-B082-ACA557B2E375}">
      <dgm:prSet/>
      <dgm:spPr/>
      <dgm:t>
        <a:bodyPr/>
        <a:lstStyle/>
        <a:p>
          <a:r>
            <a:rPr lang="en-US"/>
            <a:t>2. Promoting Entrepreneurship: Support start-ups and small businesses.</a:t>
          </a:r>
        </a:p>
      </dgm:t>
    </dgm:pt>
    <dgm:pt modelId="{319ED872-9ABF-4652-957C-8DFD10799056}" type="parTrans" cxnId="{F2D52D7E-3899-4690-8922-A782808CA09D}">
      <dgm:prSet/>
      <dgm:spPr/>
      <dgm:t>
        <a:bodyPr/>
        <a:lstStyle/>
        <a:p>
          <a:endParaRPr lang="en-US"/>
        </a:p>
      </dgm:t>
    </dgm:pt>
    <dgm:pt modelId="{69EFCE2C-D7C7-4DE1-9EA7-B63E54858B21}" type="sibTrans" cxnId="{F2D52D7E-3899-4690-8922-A782808CA09D}">
      <dgm:prSet/>
      <dgm:spPr/>
      <dgm:t>
        <a:bodyPr/>
        <a:lstStyle/>
        <a:p>
          <a:endParaRPr lang="en-US"/>
        </a:p>
      </dgm:t>
    </dgm:pt>
    <dgm:pt modelId="{21342B60-90EF-49BB-AB4C-76A4AA999FEE}">
      <dgm:prSet/>
      <dgm:spPr/>
      <dgm:t>
        <a:bodyPr/>
        <a:lstStyle/>
        <a:p>
          <a:r>
            <a:rPr lang="en-US"/>
            <a:t>3. Financial Inclusion: Extend services to rural and underserved areas.</a:t>
          </a:r>
        </a:p>
      </dgm:t>
    </dgm:pt>
    <dgm:pt modelId="{993F322A-7E0F-4C02-8D74-87493FFE9723}" type="parTrans" cxnId="{CF9DCC1D-5AA9-42AA-A5D1-4CA8EB080CF7}">
      <dgm:prSet/>
      <dgm:spPr/>
      <dgm:t>
        <a:bodyPr/>
        <a:lstStyle/>
        <a:p>
          <a:endParaRPr lang="en-US"/>
        </a:p>
      </dgm:t>
    </dgm:pt>
    <dgm:pt modelId="{A04A2534-3EA5-42ED-B0E1-DF22D68A1D4A}" type="sibTrans" cxnId="{CF9DCC1D-5AA9-42AA-A5D1-4CA8EB080CF7}">
      <dgm:prSet/>
      <dgm:spPr/>
      <dgm:t>
        <a:bodyPr/>
        <a:lstStyle/>
        <a:p>
          <a:endParaRPr lang="en-US"/>
        </a:p>
      </dgm:t>
    </dgm:pt>
    <dgm:pt modelId="{7A130BAB-550A-4420-8D63-2F2DD07F341C}">
      <dgm:prSet/>
      <dgm:spPr/>
      <dgm:t>
        <a:bodyPr/>
        <a:lstStyle/>
        <a:p>
          <a:r>
            <a:rPr lang="en-US"/>
            <a:t>4. Capital Market Development: Facilitate trading of stocks and bonds.</a:t>
          </a:r>
        </a:p>
      </dgm:t>
    </dgm:pt>
    <dgm:pt modelId="{A8EDBE9C-D103-4D0F-9859-D6E55B77A50D}" type="parTrans" cxnId="{35E84B17-7927-4124-8EF1-2367522394C7}">
      <dgm:prSet/>
      <dgm:spPr/>
      <dgm:t>
        <a:bodyPr/>
        <a:lstStyle/>
        <a:p>
          <a:endParaRPr lang="en-US"/>
        </a:p>
      </dgm:t>
    </dgm:pt>
    <dgm:pt modelId="{F722A679-10CD-4EF9-9509-B267DBC56422}" type="sibTrans" cxnId="{35E84B17-7927-4124-8EF1-2367522394C7}">
      <dgm:prSet/>
      <dgm:spPr/>
      <dgm:t>
        <a:bodyPr/>
        <a:lstStyle/>
        <a:p>
          <a:endParaRPr lang="en-US"/>
        </a:p>
      </dgm:t>
    </dgm:pt>
    <dgm:pt modelId="{0FF3C0D5-6618-44CA-A39A-D401DC1AA2CF}">
      <dgm:prSet/>
      <dgm:spPr/>
      <dgm:t>
        <a:bodyPr/>
        <a:lstStyle/>
        <a:p>
          <a:r>
            <a:rPr lang="en-US"/>
            <a:t>5. Global Integration: Support international trade and investment.</a:t>
          </a:r>
        </a:p>
      </dgm:t>
    </dgm:pt>
    <dgm:pt modelId="{C962CD2B-E7E0-4AE3-899F-0D7F671F0C4E}" type="parTrans" cxnId="{4B8D4E01-3488-4078-B1BD-A09441F2D5E1}">
      <dgm:prSet/>
      <dgm:spPr/>
      <dgm:t>
        <a:bodyPr/>
        <a:lstStyle/>
        <a:p>
          <a:endParaRPr lang="en-US"/>
        </a:p>
      </dgm:t>
    </dgm:pt>
    <dgm:pt modelId="{3C4C28B0-8384-46F0-83DD-82E7B148CD6A}" type="sibTrans" cxnId="{4B8D4E01-3488-4078-B1BD-A09441F2D5E1}">
      <dgm:prSet/>
      <dgm:spPr/>
      <dgm:t>
        <a:bodyPr/>
        <a:lstStyle/>
        <a:p>
          <a:endParaRPr lang="en-US"/>
        </a:p>
      </dgm:t>
    </dgm:pt>
    <dgm:pt modelId="{4AF01397-0347-42B2-A784-1F4E0B19B4C2}">
      <dgm:prSet/>
      <dgm:spPr/>
      <dgm:t>
        <a:bodyPr/>
        <a:lstStyle/>
        <a:p>
          <a:r>
            <a:rPr lang="en-US"/>
            <a:t>6. Economic Stability: Ensure the efficient allocation of resources.</a:t>
          </a:r>
        </a:p>
      </dgm:t>
    </dgm:pt>
    <dgm:pt modelId="{19774458-248C-4337-B79A-5B6E2A3A7B68}" type="parTrans" cxnId="{2AE2B259-F7FA-48E7-9AA4-0E0B839DD841}">
      <dgm:prSet/>
      <dgm:spPr/>
      <dgm:t>
        <a:bodyPr/>
        <a:lstStyle/>
        <a:p>
          <a:endParaRPr lang="en-US"/>
        </a:p>
      </dgm:t>
    </dgm:pt>
    <dgm:pt modelId="{5CC3DDC7-E21D-4090-973D-1CFAECF6D74A}" type="sibTrans" cxnId="{2AE2B259-F7FA-48E7-9AA4-0E0B839DD841}">
      <dgm:prSet/>
      <dgm:spPr/>
      <dgm:t>
        <a:bodyPr/>
        <a:lstStyle/>
        <a:p>
          <a:endParaRPr lang="en-US"/>
        </a:p>
      </dgm:t>
    </dgm:pt>
    <dgm:pt modelId="{CE5D5CD8-2669-4D73-9224-1671E3A3BABD}" type="pres">
      <dgm:prSet presAssocID="{ED683BAE-C2DF-4597-AFA3-A6BFC0C56A5A}" presName="vert0" presStyleCnt="0">
        <dgm:presLayoutVars>
          <dgm:dir/>
          <dgm:animOne val="branch"/>
          <dgm:animLvl val="lvl"/>
        </dgm:presLayoutVars>
      </dgm:prSet>
      <dgm:spPr/>
    </dgm:pt>
    <dgm:pt modelId="{89A69465-1688-4D97-AE38-9D2C9A3A17C1}" type="pres">
      <dgm:prSet presAssocID="{72FB412F-92BC-4B4F-829A-F32914366B9B}" presName="thickLine" presStyleLbl="alignNode1" presStyleIdx="0" presStyleCnt="6"/>
      <dgm:spPr/>
    </dgm:pt>
    <dgm:pt modelId="{6D3B4C7E-C717-4D20-B4BF-85930045E526}" type="pres">
      <dgm:prSet presAssocID="{72FB412F-92BC-4B4F-829A-F32914366B9B}" presName="horz1" presStyleCnt="0"/>
      <dgm:spPr/>
    </dgm:pt>
    <dgm:pt modelId="{DBD5B96C-7F59-4F02-B286-B17896080BA7}" type="pres">
      <dgm:prSet presAssocID="{72FB412F-92BC-4B4F-829A-F32914366B9B}" presName="tx1" presStyleLbl="revTx" presStyleIdx="0" presStyleCnt="6"/>
      <dgm:spPr/>
    </dgm:pt>
    <dgm:pt modelId="{95628F0B-D533-4DC7-BE56-A0C56DFA0DF4}" type="pres">
      <dgm:prSet presAssocID="{72FB412F-92BC-4B4F-829A-F32914366B9B}" presName="vert1" presStyleCnt="0"/>
      <dgm:spPr/>
    </dgm:pt>
    <dgm:pt modelId="{E6590D97-8936-4CED-A0C3-71B9297DEA88}" type="pres">
      <dgm:prSet presAssocID="{99E195BD-C57D-4BF3-B082-ACA557B2E375}" presName="thickLine" presStyleLbl="alignNode1" presStyleIdx="1" presStyleCnt="6"/>
      <dgm:spPr/>
    </dgm:pt>
    <dgm:pt modelId="{28029174-6966-40A2-B318-A20FF39C6423}" type="pres">
      <dgm:prSet presAssocID="{99E195BD-C57D-4BF3-B082-ACA557B2E375}" presName="horz1" presStyleCnt="0"/>
      <dgm:spPr/>
    </dgm:pt>
    <dgm:pt modelId="{3A3C704E-4578-4990-BA84-A19A0948848D}" type="pres">
      <dgm:prSet presAssocID="{99E195BD-C57D-4BF3-B082-ACA557B2E375}" presName="tx1" presStyleLbl="revTx" presStyleIdx="1" presStyleCnt="6"/>
      <dgm:spPr/>
    </dgm:pt>
    <dgm:pt modelId="{43110E73-E0F0-48F3-A05B-024513444F2D}" type="pres">
      <dgm:prSet presAssocID="{99E195BD-C57D-4BF3-B082-ACA557B2E375}" presName="vert1" presStyleCnt="0"/>
      <dgm:spPr/>
    </dgm:pt>
    <dgm:pt modelId="{373DE7FF-8133-4F30-B32E-DA193DCEC932}" type="pres">
      <dgm:prSet presAssocID="{21342B60-90EF-49BB-AB4C-76A4AA999FEE}" presName="thickLine" presStyleLbl="alignNode1" presStyleIdx="2" presStyleCnt="6"/>
      <dgm:spPr/>
    </dgm:pt>
    <dgm:pt modelId="{1D44AC39-124C-4FD1-A8A6-C3F8C1FA1D48}" type="pres">
      <dgm:prSet presAssocID="{21342B60-90EF-49BB-AB4C-76A4AA999FEE}" presName="horz1" presStyleCnt="0"/>
      <dgm:spPr/>
    </dgm:pt>
    <dgm:pt modelId="{BC81F9F3-6EC5-464A-8A19-763B1A45F60E}" type="pres">
      <dgm:prSet presAssocID="{21342B60-90EF-49BB-AB4C-76A4AA999FEE}" presName="tx1" presStyleLbl="revTx" presStyleIdx="2" presStyleCnt="6"/>
      <dgm:spPr/>
    </dgm:pt>
    <dgm:pt modelId="{9271FE3B-F464-42C2-ACE5-F287F8325598}" type="pres">
      <dgm:prSet presAssocID="{21342B60-90EF-49BB-AB4C-76A4AA999FEE}" presName="vert1" presStyleCnt="0"/>
      <dgm:spPr/>
    </dgm:pt>
    <dgm:pt modelId="{03EC9F56-4BC1-4609-8329-8C9E9729EF72}" type="pres">
      <dgm:prSet presAssocID="{7A130BAB-550A-4420-8D63-2F2DD07F341C}" presName="thickLine" presStyleLbl="alignNode1" presStyleIdx="3" presStyleCnt="6"/>
      <dgm:spPr/>
    </dgm:pt>
    <dgm:pt modelId="{39CC0B88-751E-4B01-A19A-5E520E086E98}" type="pres">
      <dgm:prSet presAssocID="{7A130BAB-550A-4420-8D63-2F2DD07F341C}" presName="horz1" presStyleCnt="0"/>
      <dgm:spPr/>
    </dgm:pt>
    <dgm:pt modelId="{A4F60C5D-3D89-4D7A-B69B-C96181917F0C}" type="pres">
      <dgm:prSet presAssocID="{7A130BAB-550A-4420-8D63-2F2DD07F341C}" presName="tx1" presStyleLbl="revTx" presStyleIdx="3" presStyleCnt="6"/>
      <dgm:spPr/>
    </dgm:pt>
    <dgm:pt modelId="{DDEA10B5-368E-460C-A925-2F0016A043A2}" type="pres">
      <dgm:prSet presAssocID="{7A130BAB-550A-4420-8D63-2F2DD07F341C}" presName="vert1" presStyleCnt="0"/>
      <dgm:spPr/>
    </dgm:pt>
    <dgm:pt modelId="{300206B3-8412-4877-9877-F6D235286790}" type="pres">
      <dgm:prSet presAssocID="{0FF3C0D5-6618-44CA-A39A-D401DC1AA2CF}" presName="thickLine" presStyleLbl="alignNode1" presStyleIdx="4" presStyleCnt="6"/>
      <dgm:spPr/>
    </dgm:pt>
    <dgm:pt modelId="{F8A44FE8-02D1-4C94-8A3B-3FF20A3B1EE0}" type="pres">
      <dgm:prSet presAssocID="{0FF3C0D5-6618-44CA-A39A-D401DC1AA2CF}" presName="horz1" presStyleCnt="0"/>
      <dgm:spPr/>
    </dgm:pt>
    <dgm:pt modelId="{42F114AB-53E9-4A36-8BC5-FAD3E49AD293}" type="pres">
      <dgm:prSet presAssocID="{0FF3C0D5-6618-44CA-A39A-D401DC1AA2CF}" presName="tx1" presStyleLbl="revTx" presStyleIdx="4" presStyleCnt="6"/>
      <dgm:spPr/>
    </dgm:pt>
    <dgm:pt modelId="{2B8D86C0-C006-4EC1-8FFC-34ABB6B9B6A8}" type="pres">
      <dgm:prSet presAssocID="{0FF3C0D5-6618-44CA-A39A-D401DC1AA2CF}" presName="vert1" presStyleCnt="0"/>
      <dgm:spPr/>
    </dgm:pt>
    <dgm:pt modelId="{51538B8E-1101-44F0-BD59-A844D23CBDE0}" type="pres">
      <dgm:prSet presAssocID="{4AF01397-0347-42B2-A784-1F4E0B19B4C2}" presName="thickLine" presStyleLbl="alignNode1" presStyleIdx="5" presStyleCnt="6"/>
      <dgm:spPr/>
    </dgm:pt>
    <dgm:pt modelId="{26770271-C67E-4934-A3AB-412B21430A47}" type="pres">
      <dgm:prSet presAssocID="{4AF01397-0347-42B2-A784-1F4E0B19B4C2}" presName="horz1" presStyleCnt="0"/>
      <dgm:spPr/>
    </dgm:pt>
    <dgm:pt modelId="{3B032DD5-F7AB-483F-8E27-6FBFB018014E}" type="pres">
      <dgm:prSet presAssocID="{4AF01397-0347-42B2-A784-1F4E0B19B4C2}" presName="tx1" presStyleLbl="revTx" presStyleIdx="5" presStyleCnt="6"/>
      <dgm:spPr/>
    </dgm:pt>
    <dgm:pt modelId="{11E60D17-203C-4962-936B-C17DFF1346BB}" type="pres">
      <dgm:prSet presAssocID="{4AF01397-0347-42B2-A784-1F4E0B19B4C2}" presName="vert1" presStyleCnt="0"/>
      <dgm:spPr/>
    </dgm:pt>
  </dgm:ptLst>
  <dgm:cxnLst>
    <dgm:cxn modelId="{4B8D4E01-3488-4078-B1BD-A09441F2D5E1}" srcId="{ED683BAE-C2DF-4597-AFA3-A6BFC0C56A5A}" destId="{0FF3C0D5-6618-44CA-A39A-D401DC1AA2CF}" srcOrd="4" destOrd="0" parTransId="{C962CD2B-E7E0-4AE3-899F-0D7F671F0C4E}" sibTransId="{3C4C28B0-8384-46F0-83DD-82E7B148CD6A}"/>
    <dgm:cxn modelId="{35E84B17-7927-4124-8EF1-2367522394C7}" srcId="{ED683BAE-C2DF-4597-AFA3-A6BFC0C56A5A}" destId="{7A130BAB-550A-4420-8D63-2F2DD07F341C}" srcOrd="3" destOrd="0" parTransId="{A8EDBE9C-D103-4D0F-9859-D6E55B77A50D}" sibTransId="{F722A679-10CD-4EF9-9509-B267DBC56422}"/>
    <dgm:cxn modelId="{CF9DCC1D-5AA9-42AA-A5D1-4CA8EB080CF7}" srcId="{ED683BAE-C2DF-4597-AFA3-A6BFC0C56A5A}" destId="{21342B60-90EF-49BB-AB4C-76A4AA999FEE}" srcOrd="2" destOrd="0" parTransId="{993F322A-7E0F-4C02-8D74-87493FFE9723}" sibTransId="{A04A2534-3EA5-42ED-B0E1-DF22D68A1D4A}"/>
    <dgm:cxn modelId="{1484C036-5EE7-4C3B-9C9A-E7891185EE34}" type="presOf" srcId="{99E195BD-C57D-4BF3-B082-ACA557B2E375}" destId="{3A3C704E-4578-4990-BA84-A19A0948848D}" srcOrd="0" destOrd="0" presId="urn:microsoft.com/office/officeart/2008/layout/LinedList"/>
    <dgm:cxn modelId="{4C36DA45-288A-48C4-BD22-D9E408D18872}" type="presOf" srcId="{72FB412F-92BC-4B4F-829A-F32914366B9B}" destId="{DBD5B96C-7F59-4F02-B286-B17896080BA7}" srcOrd="0" destOrd="0" presId="urn:microsoft.com/office/officeart/2008/layout/LinedList"/>
    <dgm:cxn modelId="{2613C44F-78A8-4830-B84A-4EF31B368832}" type="presOf" srcId="{0FF3C0D5-6618-44CA-A39A-D401DC1AA2CF}" destId="{42F114AB-53E9-4A36-8BC5-FAD3E49AD293}" srcOrd="0" destOrd="0" presId="urn:microsoft.com/office/officeart/2008/layout/LinedList"/>
    <dgm:cxn modelId="{43D05E55-5093-4241-BBD1-D37B92952AE1}" type="presOf" srcId="{ED683BAE-C2DF-4597-AFA3-A6BFC0C56A5A}" destId="{CE5D5CD8-2669-4D73-9224-1671E3A3BABD}" srcOrd="0" destOrd="0" presId="urn:microsoft.com/office/officeart/2008/layout/LinedList"/>
    <dgm:cxn modelId="{2AE2B259-F7FA-48E7-9AA4-0E0B839DD841}" srcId="{ED683BAE-C2DF-4597-AFA3-A6BFC0C56A5A}" destId="{4AF01397-0347-42B2-A784-1F4E0B19B4C2}" srcOrd="5" destOrd="0" parTransId="{19774458-248C-4337-B79A-5B6E2A3A7B68}" sibTransId="{5CC3DDC7-E21D-4090-973D-1CFAECF6D74A}"/>
    <dgm:cxn modelId="{F2D52D7E-3899-4690-8922-A782808CA09D}" srcId="{ED683BAE-C2DF-4597-AFA3-A6BFC0C56A5A}" destId="{99E195BD-C57D-4BF3-B082-ACA557B2E375}" srcOrd="1" destOrd="0" parTransId="{319ED872-9ABF-4652-957C-8DFD10799056}" sibTransId="{69EFCE2C-D7C7-4DE1-9EA7-B63E54858B21}"/>
    <dgm:cxn modelId="{D2994981-CBA3-46C0-868B-30A67553F69A}" srcId="{ED683BAE-C2DF-4597-AFA3-A6BFC0C56A5A}" destId="{72FB412F-92BC-4B4F-829A-F32914366B9B}" srcOrd="0" destOrd="0" parTransId="{4F8B2585-4124-4F08-BF08-4721355EF308}" sibTransId="{1E4C364B-A29C-493B-9C36-6AA54DFC0AA2}"/>
    <dgm:cxn modelId="{31BEBD84-F07A-488A-8F3C-024A76DC07E4}" type="presOf" srcId="{21342B60-90EF-49BB-AB4C-76A4AA999FEE}" destId="{BC81F9F3-6EC5-464A-8A19-763B1A45F60E}" srcOrd="0" destOrd="0" presId="urn:microsoft.com/office/officeart/2008/layout/LinedList"/>
    <dgm:cxn modelId="{649316DA-FD38-4F5E-BFAB-CA4370ECF964}" type="presOf" srcId="{7A130BAB-550A-4420-8D63-2F2DD07F341C}" destId="{A4F60C5D-3D89-4D7A-B69B-C96181917F0C}" srcOrd="0" destOrd="0" presId="urn:microsoft.com/office/officeart/2008/layout/LinedList"/>
    <dgm:cxn modelId="{8A7083DC-7E16-419B-8D4F-1E175D49DCDC}" type="presOf" srcId="{4AF01397-0347-42B2-A784-1F4E0B19B4C2}" destId="{3B032DD5-F7AB-483F-8E27-6FBFB018014E}" srcOrd="0" destOrd="0" presId="urn:microsoft.com/office/officeart/2008/layout/LinedList"/>
    <dgm:cxn modelId="{649820B2-3113-454F-8C1E-F20A789CF511}" type="presParOf" srcId="{CE5D5CD8-2669-4D73-9224-1671E3A3BABD}" destId="{89A69465-1688-4D97-AE38-9D2C9A3A17C1}" srcOrd="0" destOrd="0" presId="urn:microsoft.com/office/officeart/2008/layout/LinedList"/>
    <dgm:cxn modelId="{F7DC74F2-2908-4B69-ADA1-1D00E66AD555}" type="presParOf" srcId="{CE5D5CD8-2669-4D73-9224-1671E3A3BABD}" destId="{6D3B4C7E-C717-4D20-B4BF-85930045E526}" srcOrd="1" destOrd="0" presId="urn:microsoft.com/office/officeart/2008/layout/LinedList"/>
    <dgm:cxn modelId="{482BA83B-1BDD-450A-ABEA-7CFD76B2ED01}" type="presParOf" srcId="{6D3B4C7E-C717-4D20-B4BF-85930045E526}" destId="{DBD5B96C-7F59-4F02-B286-B17896080BA7}" srcOrd="0" destOrd="0" presId="urn:microsoft.com/office/officeart/2008/layout/LinedList"/>
    <dgm:cxn modelId="{AE752294-92D0-4D41-9402-99D78BE14E92}" type="presParOf" srcId="{6D3B4C7E-C717-4D20-B4BF-85930045E526}" destId="{95628F0B-D533-4DC7-BE56-A0C56DFA0DF4}" srcOrd="1" destOrd="0" presId="urn:microsoft.com/office/officeart/2008/layout/LinedList"/>
    <dgm:cxn modelId="{FD87C91F-2EE5-4609-ACCC-A8C95278EAE7}" type="presParOf" srcId="{CE5D5CD8-2669-4D73-9224-1671E3A3BABD}" destId="{E6590D97-8936-4CED-A0C3-71B9297DEA88}" srcOrd="2" destOrd="0" presId="urn:microsoft.com/office/officeart/2008/layout/LinedList"/>
    <dgm:cxn modelId="{2D9699EA-D8AE-4C31-8D95-BA4C8F2F60B3}" type="presParOf" srcId="{CE5D5CD8-2669-4D73-9224-1671E3A3BABD}" destId="{28029174-6966-40A2-B318-A20FF39C6423}" srcOrd="3" destOrd="0" presId="urn:microsoft.com/office/officeart/2008/layout/LinedList"/>
    <dgm:cxn modelId="{1E2DF839-7CD2-487E-AD26-44099A8EB735}" type="presParOf" srcId="{28029174-6966-40A2-B318-A20FF39C6423}" destId="{3A3C704E-4578-4990-BA84-A19A0948848D}" srcOrd="0" destOrd="0" presId="urn:microsoft.com/office/officeart/2008/layout/LinedList"/>
    <dgm:cxn modelId="{EE060DF9-3A18-48C8-AC41-DBEF9CE75E3C}" type="presParOf" srcId="{28029174-6966-40A2-B318-A20FF39C6423}" destId="{43110E73-E0F0-48F3-A05B-024513444F2D}" srcOrd="1" destOrd="0" presId="urn:microsoft.com/office/officeart/2008/layout/LinedList"/>
    <dgm:cxn modelId="{F87F066B-5117-4436-B5DB-2F0E42CF94A8}" type="presParOf" srcId="{CE5D5CD8-2669-4D73-9224-1671E3A3BABD}" destId="{373DE7FF-8133-4F30-B32E-DA193DCEC932}" srcOrd="4" destOrd="0" presId="urn:microsoft.com/office/officeart/2008/layout/LinedList"/>
    <dgm:cxn modelId="{CEFC3DD5-4822-4283-A55B-E2D665843CC3}" type="presParOf" srcId="{CE5D5CD8-2669-4D73-9224-1671E3A3BABD}" destId="{1D44AC39-124C-4FD1-A8A6-C3F8C1FA1D48}" srcOrd="5" destOrd="0" presId="urn:microsoft.com/office/officeart/2008/layout/LinedList"/>
    <dgm:cxn modelId="{8C64299A-7D86-46FF-AF40-DA781F47932B}" type="presParOf" srcId="{1D44AC39-124C-4FD1-A8A6-C3F8C1FA1D48}" destId="{BC81F9F3-6EC5-464A-8A19-763B1A45F60E}" srcOrd="0" destOrd="0" presId="urn:microsoft.com/office/officeart/2008/layout/LinedList"/>
    <dgm:cxn modelId="{2ACA9806-ED07-458B-97A0-CE48A1252472}" type="presParOf" srcId="{1D44AC39-124C-4FD1-A8A6-C3F8C1FA1D48}" destId="{9271FE3B-F464-42C2-ACE5-F287F8325598}" srcOrd="1" destOrd="0" presId="urn:microsoft.com/office/officeart/2008/layout/LinedList"/>
    <dgm:cxn modelId="{37DD85A1-300D-4687-87C7-7A412ACAC508}" type="presParOf" srcId="{CE5D5CD8-2669-4D73-9224-1671E3A3BABD}" destId="{03EC9F56-4BC1-4609-8329-8C9E9729EF72}" srcOrd="6" destOrd="0" presId="urn:microsoft.com/office/officeart/2008/layout/LinedList"/>
    <dgm:cxn modelId="{1543DD97-566A-4AC6-AE64-C2BDCBEA4832}" type="presParOf" srcId="{CE5D5CD8-2669-4D73-9224-1671E3A3BABD}" destId="{39CC0B88-751E-4B01-A19A-5E520E086E98}" srcOrd="7" destOrd="0" presId="urn:microsoft.com/office/officeart/2008/layout/LinedList"/>
    <dgm:cxn modelId="{A13ED70D-9095-454C-8FCA-966C08D91A62}" type="presParOf" srcId="{39CC0B88-751E-4B01-A19A-5E520E086E98}" destId="{A4F60C5D-3D89-4D7A-B69B-C96181917F0C}" srcOrd="0" destOrd="0" presId="urn:microsoft.com/office/officeart/2008/layout/LinedList"/>
    <dgm:cxn modelId="{9F792BA0-2F4D-45F6-8A08-318A0E3A548E}" type="presParOf" srcId="{39CC0B88-751E-4B01-A19A-5E520E086E98}" destId="{DDEA10B5-368E-460C-A925-2F0016A043A2}" srcOrd="1" destOrd="0" presId="urn:microsoft.com/office/officeart/2008/layout/LinedList"/>
    <dgm:cxn modelId="{E391E8A3-B56B-479A-9F13-E09316C23EF5}" type="presParOf" srcId="{CE5D5CD8-2669-4D73-9224-1671E3A3BABD}" destId="{300206B3-8412-4877-9877-F6D235286790}" srcOrd="8" destOrd="0" presId="urn:microsoft.com/office/officeart/2008/layout/LinedList"/>
    <dgm:cxn modelId="{8F8111CB-E778-4AFE-8DDA-F6C48F08335C}" type="presParOf" srcId="{CE5D5CD8-2669-4D73-9224-1671E3A3BABD}" destId="{F8A44FE8-02D1-4C94-8A3B-3FF20A3B1EE0}" srcOrd="9" destOrd="0" presId="urn:microsoft.com/office/officeart/2008/layout/LinedList"/>
    <dgm:cxn modelId="{CD4A1780-2FB9-4B05-8D44-18509C2B8049}" type="presParOf" srcId="{F8A44FE8-02D1-4C94-8A3B-3FF20A3B1EE0}" destId="{42F114AB-53E9-4A36-8BC5-FAD3E49AD293}" srcOrd="0" destOrd="0" presId="urn:microsoft.com/office/officeart/2008/layout/LinedList"/>
    <dgm:cxn modelId="{8FAA5445-0E54-445A-93BC-96AD9511D93B}" type="presParOf" srcId="{F8A44FE8-02D1-4C94-8A3B-3FF20A3B1EE0}" destId="{2B8D86C0-C006-4EC1-8FFC-34ABB6B9B6A8}" srcOrd="1" destOrd="0" presId="urn:microsoft.com/office/officeart/2008/layout/LinedList"/>
    <dgm:cxn modelId="{30E862F4-D59D-40F8-83C3-B06F2958DF88}" type="presParOf" srcId="{CE5D5CD8-2669-4D73-9224-1671E3A3BABD}" destId="{51538B8E-1101-44F0-BD59-A844D23CBDE0}" srcOrd="10" destOrd="0" presId="urn:microsoft.com/office/officeart/2008/layout/LinedList"/>
    <dgm:cxn modelId="{BC7676C7-8E7D-454D-B247-A6492CECA465}" type="presParOf" srcId="{CE5D5CD8-2669-4D73-9224-1671E3A3BABD}" destId="{26770271-C67E-4934-A3AB-412B21430A47}" srcOrd="11" destOrd="0" presId="urn:microsoft.com/office/officeart/2008/layout/LinedList"/>
    <dgm:cxn modelId="{B1E05948-0EC9-4B52-AA3E-0C0B8172220B}" type="presParOf" srcId="{26770271-C67E-4934-A3AB-412B21430A47}" destId="{3B032DD5-F7AB-483F-8E27-6FBFB018014E}" srcOrd="0" destOrd="0" presId="urn:microsoft.com/office/officeart/2008/layout/LinedList"/>
    <dgm:cxn modelId="{88E71DD6-25CB-481D-9433-617105F4BB5D}" type="presParOf" srcId="{26770271-C67E-4934-A3AB-412B21430A47}" destId="{11E60D17-203C-4962-936B-C17DFF1346B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69465-1688-4D97-AE38-9D2C9A3A17C1}">
      <dsp:nvSpPr>
        <dsp:cNvPr id="0" name=""/>
        <dsp:cNvSpPr/>
      </dsp:nvSpPr>
      <dsp:spPr>
        <a:xfrm>
          <a:off x="0" y="2209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5B96C-7F59-4F02-B286-B17896080BA7}">
      <dsp:nvSpPr>
        <dsp:cNvPr id="0" name=""/>
        <dsp:cNvSpPr/>
      </dsp:nvSpPr>
      <dsp:spPr>
        <a:xfrm>
          <a:off x="0" y="2209"/>
          <a:ext cx="10972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1. Infrastructure Development: Provide funds for large projects.</a:t>
          </a:r>
        </a:p>
      </dsp:txBody>
      <dsp:txXfrm>
        <a:off x="0" y="2209"/>
        <a:ext cx="10972800" cy="753590"/>
      </dsp:txXfrm>
    </dsp:sp>
    <dsp:sp modelId="{E6590D97-8936-4CED-A0C3-71B9297DEA88}">
      <dsp:nvSpPr>
        <dsp:cNvPr id="0" name=""/>
        <dsp:cNvSpPr/>
      </dsp:nvSpPr>
      <dsp:spPr>
        <a:xfrm>
          <a:off x="0" y="755800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C704E-4578-4990-BA84-A19A0948848D}">
      <dsp:nvSpPr>
        <dsp:cNvPr id="0" name=""/>
        <dsp:cNvSpPr/>
      </dsp:nvSpPr>
      <dsp:spPr>
        <a:xfrm>
          <a:off x="0" y="755800"/>
          <a:ext cx="10972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2. Promoting Entrepreneurship: Support start-ups and small businesses.</a:t>
          </a:r>
        </a:p>
      </dsp:txBody>
      <dsp:txXfrm>
        <a:off x="0" y="755800"/>
        <a:ext cx="10972800" cy="753590"/>
      </dsp:txXfrm>
    </dsp:sp>
    <dsp:sp modelId="{373DE7FF-8133-4F30-B32E-DA193DCEC932}">
      <dsp:nvSpPr>
        <dsp:cNvPr id="0" name=""/>
        <dsp:cNvSpPr/>
      </dsp:nvSpPr>
      <dsp:spPr>
        <a:xfrm>
          <a:off x="0" y="1509390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81F9F3-6EC5-464A-8A19-763B1A45F60E}">
      <dsp:nvSpPr>
        <dsp:cNvPr id="0" name=""/>
        <dsp:cNvSpPr/>
      </dsp:nvSpPr>
      <dsp:spPr>
        <a:xfrm>
          <a:off x="0" y="1509390"/>
          <a:ext cx="10972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3. Financial Inclusion: Extend services to rural and underserved areas.</a:t>
          </a:r>
        </a:p>
      </dsp:txBody>
      <dsp:txXfrm>
        <a:off x="0" y="1509390"/>
        <a:ext cx="10972800" cy="753590"/>
      </dsp:txXfrm>
    </dsp:sp>
    <dsp:sp modelId="{03EC9F56-4BC1-4609-8329-8C9E9729EF72}">
      <dsp:nvSpPr>
        <dsp:cNvPr id="0" name=""/>
        <dsp:cNvSpPr/>
      </dsp:nvSpPr>
      <dsp:spPr>
        <a:xfrm>
          <a:off x="0" y="2262981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F60C5D-3D89-4D7A-B69B-C96181917F0C}">
      <dsp:nvSpPr>
        <dsp:cNvPr id="0" name=""/>
        <dsp:cNvSpPr/>
      </dsp:nvSpPr>
      <dsp:spPr>
        <a:xfrm>
          <a:off x="0" y="2262981"/>
          <a:ext cx="10972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4. Capital Market Development: Facilitate trading of stocks and bonds.</a:t>
          </a:r>
        </a:p>
      </dsp:txBody>
      <dsp:txXfrm>
        <a:off x="0" y="2262981"/>
        <a:ext cx="10972800" cy="753590"/>
      </dsp:txXfrm>
    </dsp:sp>
    <dsp:sp modelId="{300206B3-8412-4877-9877-F6D235286790}">
      <dsp:nvSpPr>
        <dsp:cNvPr id="0" name=""/>
        <dsp:cNvSpPr/>
      </dsp:nvSpPr>
      <dsp:spPr>
        <a:xfrm>
          <a:off x="0" y="3016572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114AB-53E9-4A36-8BC5-FAD3E49AD293}">
      <dsp:nvSpPr>
        <dsp:cNvPr id="0" name=""/>
        <dsp:cNvSpPr/>
      </dsp:nvSpPr>
      <dsp:spPr>
        <a:xfrm>
          <a:off x="0" y="3016572"/>
          <a:ext cx="10972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5. Global Integration: Support international trade and investment.</a:t>
          </a:r>
        </a:p>
      </dsp:txBody>
      <dsp:txXfrm>
        <a:off x="0" y="3016572"/>
        <a:ext cx="10972800" cy="753590"/>
      </dsp:txXfrm>
    </dsp:sp>
    <dsp:sp modelId="{51538B8E-1101-44F0-BD59-A844D23CBDE0}">
      <dsp:nvSpPr>
        <dsp:cNvPr id="0" name=""/>
        <dsp:cNvSpPr/>
      </dsp:nvSpPr>
      <dsp:spPr>
        <a:xfrm>
          <a:off x="0" y="3770162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32DD5-F7AB-483F-8E27-6FBFB018014E}">
      <dsp:nvSpPr>
        <dsp:cNvPr id="0" name=""/>
        <dsp:cNvSpPr/>
      </dsp:nvSpPr>
      <dsp:spPr>
        <a:xfrm>
          <a:off x="0" y="3770162"/>
          <a:ext cx="10972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6. Economic Stability: Ensure the efficient allocation of resources.</a:t>
          </a:r>
        </a:p>
      </dsp:txBody>
      <dsp:txXfrm>
        <a:off x="0" y="3770162"/>
        <a:ext cx="10972800" cy="753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581EF-FFDE-4895-9B7F-0162A43DF145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7D666-2885-4290-8505-5826698FF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80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07D666-2885-4290-8505-5826698FFD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64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/>
              <a:t>Financial Institutions: Meaning and Types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US"/>
              <a:t>Dr. Manish Dadhich</a:t>
            </a:r>
          </a:p>
          <a:p>
            <a:pPr algn="r"/>
            <a:r>
              <a:rPr lang="en-US"/>
              <a:t>Associate Professor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Functions of NBFIs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b="1" dirty="0"/>
              <a:t>Asset Financing:</a:t>
            </a:r>
          </a:p>
          <a:p>
            <a:pPr marL="0" indent="0" algn="just">
              <a:buNone/>
            </a:pPr>
            <a:r>
              <a:rPr lang="en-US" dirty="0"/>
              <a:t>Provide credit for purchasing fixed assets like machinery and vehicles.</a:t>
            </a:r>
          </a:p>
          <a:p>
            <a:pPr marL="0" indent="0" algn="just">
              <a:buNone/>
            </a:pPr>
            <a:r>
              <a:rPr lang="en-US" b="1" dirty="0"/>
              <a:t>Investment Management: </a:t>
            </a:r>
          </a:p>
          <a:p>
            <a:pPr marL="0" indent="0" algn="just">
              <a:buNone/>
            </a:pPr>
            <a:r>
              <a:rPr lang="en-US" dirty="0"/>
              <a:t>Offer investment options through mutual funds, pension funds, and more.</a:t>
            </a:r>
          </a:p>
          <a:p>
            <a:pPr marL="0" indent="0" algn="just">
              <a:buNone/>
            </a:pPr>
            <a:r>
              <a:rPr lang="en-US" b="1" dirty="0"/>
              <a:t>Risk Management: </a:t>
            </a:r>
          </a:p>
          <a:p>
            <a:pPr marL="0" indent="0" algn="just">
              <a:buNone/>
            </a:pPr>
            <a:r>
              <a:rPr lang="en-US" dirty="0"/>
              <a:t>Help individuals and businesses protect against financial losses through insurance and hedging services.</a:t>
            </a:r>
          </a:p>
          <a:p>
            <a:pPr marL="0" indent="0" algn="just">
              <a:buNone/>
            </a:pPr>
            <a:r>
              <a:rPr lang="en-US" b="1" dirty="0"/>
              <a:t>Promoting Capital Markets:</a:t>
            </a:r>
          </a:p>
          <a:p>
            <a:pPr marL="0" indent="0" algn="just">
              <a:buNone/>
            </a:pPr>
            <a:r>
              <a:rPr lang="en-US" dirty="0"/>
              <a:t>Facilitate trading in stocks and bonds, supporting the growth of capital markets.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sz="4000"/>
              <a:t>Comparison: BFIs vs. NBFIs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678D94C-1283-4C91-02A4-0CE21DC539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181061"/>
              </p:ext>
            </p:extLst>
          </p:nvPr>
        </p:nvGraphicFramePr>
        <p:xfrm>
          <a:off x="930558" y="1737360"/>
          <a:ext cx="10321741" cy="4535427"/>
        </p:xfrm>
        <a:graphic>
          <a:graphicData uri="http://schemas.openxmlformats.org/drawingml/2006/table">
            <a:tbl>
              <a:tblPr/>
              <a:tblGrid>
                <a:gridCol w="2741295">
                  <a:extLst>
                    <a:ext uri="{9D8B030D-6E8A-4147-A177-3AD203B41FA5}">
                      <a16:colId xmlns:a16="http://schemas.microsoft.com/office/drawing/2014/main" val="1621768370"/>
                    </a:ext>
                  </a:extLst>
                </a:gridCol>
                <a:gridCol w="4152415">
                  <a:extLst>
                    <a:ext uri="{9D8B030D-6E8A-4147-A177-3AD203B41FA5}">
                      <a16:colId xmlns:a16="http://schemas.microsoft.com/office/drawing/2014/main" val="2903842008"/>
                    </a:ext>
                  </a:extLst>
                </a:gridCol>
                <a:gridCol w="3428031">
                  <a:extLst>
                    <a:ext uri="{9D8B030D-6E8A-4147-A177-3AD203B41FA5}">
                      <a16:colId xmlns:a16="http://schemas.microsoft.com/office/drawing/2014/main" val="471962730"/>
                    </a:ext>
                  </a:extLst>
                </a:gridCol>
              </a:tblGrid>
              <a:tr h="813607">
                <a:tc>
                  <a:txBody>
                    <a:bodyPr/>
                    <a:lstStyle/>
                    <a:p>
                      <a:r>
                        <a:rPr lang="en-US" sz="2300" b="1"/>
                        <a:t>Feature</a:t>
                      </a:r>
                      <a:endParaRPr lang="en-US" sz="2300"/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/>
                        <a:t>Banking Institutions (BFIs)</a:t>
                      </a:r>
                      <a:endParaRPr lang="en-US" sz="2300"/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/>
                        <a:t>Non-Banking Institutions (NBFIs)</a:t>
                      </a:r>
                      <a:endParaRPr lang="en-US" sz="2300"/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762111"/>
                  </a:ext>
                </a:extLst>
              </a:tr>
              <a:tr h="813607">
                <a:tc>
                  <a:txBody>
                    <a:bodyPr/>
                    <a:lstStyle/>
                    <a:p>
                      <a:r>
                        <a:rPr lang="en-US" sz="2300"/>
                        <a:t>Primary Function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Accept deposits, provide loans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Provide specialized financial services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859914"/>
                  </a:ext>
                </a:extLst>
              </a:tr>
              <a:tr h="467392">
                <a:tc>
                  <a:txBody>
                    <a:bodyPr/>
                    <a:lstStyle/>
                    <a:p>
                      <a:r>
                        <a:rPr lang="en-US" sz="2300"/>
                        <a:t>Deposit Acceptance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Yes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No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195638"/>
                  </a:ext>
                </a:extLst>
              </a:tr>
              <a:tr h="813607">
                <a:tc>
                  <a:txBody>
                    <a:bodyPr/>
                    <a:lstStyle/>
                    <a:p>
                      <a:r>
                        <a:rPr lang="en-US" sz="2300"/>
                        <a:t>Credit Services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General lending (e.g., home loans, business loans)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Specialized lending (e.g., housing finance, leasing)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729889"/>
                  </a:ext>
                </a:extLst>
              </a:tr>
              <a:tr h="813607">
                <a:tc>
                  <a:txBody>
                    <a:bodyPr/>
                    <a:lstStyle/>
                    <a:p>
                      <a:r>
                        <a:rPr lang="en-US" sz="2300"/>
                        <a:t>Regulatory Authority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Central Bank (e.g., RBI, Fed)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Other regulatory bodies (e.g., SEBI, IRDAI)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019761"/>
                  </a:ext>
                </a:extLst>
              </a:tr>
              <a:tr h="813607">
                <a:tc>
                  <a:txBody>
                    <a:bodyPr/>
                    <a:lstStyle/>
                    <a:p>
                      <a:r>
                        <a:rPr lang="en-US" sz="2300"/>
                        <a:t>Examples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Commercial Banks, RRBs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Insurance Companies, Mutual Funds</a:t>
                      </a:r>
                    </a:p>
                  </a:txBody>
                  <a:tcPr marL="86554" marR="86554" marT="43277" marB="432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628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 in Economic Development 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72931B9-ECBB-ACCD-68B6-B548AC85AA3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dirty="0"/>
              <a:t>Financial institutions are essential for economic growth and stability. They facilitate savings, investments, and risk management, ensuring a well-functioning economy.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77CE5-8302-60EF-2B9E-AB5D52C1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1: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CF9B3-118E-11E6-ED62-D3A6EB471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94619"/>
            <a:ext cx="10972800" cy="4931545"/>
          </a:xfrm>
        </p:spPr>
        <p:txBody>
          <a:bodyPr>
            <a:normAutofit fontScale="92500"/>
          </a:bodyPr>
          <a:lstStyle/>
          <a:p>
            <a:r>
              <a:rPr lang="en-US" dirty="0"/>
              <a:t>Assertion (A): Commercial banks are considered the backbone of the financial system.</a:t>
            </a:r>
          </a:p>
          <a:p>
            <a:r>
              <a:rPr lang="en-US" dirty="0"/>
              <a:t>Reason (R): Commercial banks primarily provide long-term financing to businesses for infrastructure projects.</a:t>
            </a:r>
          </a:p>
          <a:p>
            <a:pPr marL="0" indent="0">
              <a:buNone/>
            </a:pPr>
            <a:r>
              <a:rPr lang="en-US" dirty="0"/>
              <a:t>(a) Both A and R are true, and R is the correct explanation of A.</a:t>
            </a:r>
          </a:p>
          <a:p>
            <a:pPr marL="0" indent="0">
              <a:buNone/>
            </a:pPr>
            <a:r>
              <a:rPr lang="en-US" dirty="0"/>
              <a:t>(b) Both A and R are true, but R is not the correct explanation of A.</a:t>
            </a:r>
          </a:p>
          <a:p>
            <a:pPr marL="0" indent="0">
              <a:buNone/>
            </a:pPr>
            <a:r>
              <a:rPr lang="en-US" dirty="0"/>
              <a:t>(c) A is true, but R is false.</a:t>
            </a:r>
          </a:p>
          <a:p>
            <a:pPr marL="0" indent="0">
              <a:buNone/>
            </a:pPr>
            <a:r>
              <a:rPr lang="en-US" dirty="0"/>
              <a:t>(d) A is false, but R is true.</a:t>
            </a:r>
          </a:p>
          <a:p>
            <a:pPr marL="0" indent="0">
              <a:buNone/>
            </a:pPr>
            <a:r>
              <a:rPr lang="en-US" dirty="0"/>
              <a:t>Answer: (c) A is true, but R is false.</a:t>
            </a:r>
          </a:p>
        </p:txBody>
      </p:sp>
    </p:spTree>
    <p:extLst>
      <p:ext uri="{BB962C8B-B14F-4D97-AF65-F5344CB8AC3E}">
        <p14:creationId xmlns:p14="http://schemas.microsoft.com/office/powerpoint/2010/main" val="339861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BAD2E-2093-447C-C5D1-A73CE6A13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65500-36F6-AA40-0743-547F3AEE3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Assertion (A):</a:t>
            </a:r>
            <a:r>
              <a:rPr lang="en-US" dirty="0"/>
              <a:t> Insurance companies are considered financial intermediaries.</a:t>
            </a:r>
            <a:br>
              <a:rPr lang="en-US" dirty="0"/>
            </a:br>
            <a:r>
              <a:rPr lang="en-US" b="1" dirty="0"/>
              <a:t>Reason (R):</a:t>
            </a:r>
            <a:r>
              <a:rPr lang="en-US" dirty="0"/>
              <a:t> Insurance companies collect premiums and invest in financial markets to provide risk coverage.</a:t>
            </a:r>
          </a:p>
          <a:p>
            <a:pPr marL="0" indent="0">
              <a:buNone/>
            </a:pPr>
            <a:r>
              <a:rPr lang="en-US" dirty="0"/>
              <a:t>(a) Both A and R are true, and R is the correct explanation of A.</a:t>
            </a:r>
          </a:p>
          <a:p>
            <a:pPr marL="0" indent="0">
              <a:buNone/>
            </a:pPr>
            <a:r>
              <a:rPr lang="en-US" dirty="0"/>
              <a:t>(b) Both A and R are true, but R is not the correct explanation of A.</a:t>
            </a:r>
          </a:p>
          <a:p>
            <a:pPr marL="0" indent="0">
              <a:buNone/>
            </a:pPr>
            <a:r>
              <a:rPr lang="en-US" dirty="0"/>
              <a:t>(c) A is true, but R is false.</a:t>
            </a:r>
          </a:p>
          <a:p>
            <a:pPr marL="0" indent="0">
              <a:buNone/>
            </a:pPr>
            <a:r>
              <a:rPr lang="en-US" dirty="0"/>
              <a:t>(d) A is false, but R is true.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Answer:</a:t>
            </a:r>
            <a:r>
              <a:rPr lang="en-US" dirty="0"/>
              <a:t> (a) Both A and R are true, and R is the correct explanation of 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1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7779B-9A3D-93F8-8B04-B255FA9D0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Question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D6304-0723-4200-2F5B-1AF0F2CD4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Assertion (A):</a:t>
            </a:r>
            <a:r>
              <a:rPr lang="en-US" dirty="0"/>
              <a:t> Mutual funds pool money from investors to purchase stocks, bonds, and other securities.</a:t>
            </a:r>
            <a:br>
              <a:rPr lang="en-US" dirty="0"/>
            </a:br>
            <a:r>
              <a:rPr lang="en-US" b="1" dirty="0"/>
              <a:t>Reason (R):</a:t>
            </a:r>
            <a:r>
              <a:rPr lang="en-US" dirty="0"/>
              <a:t> Mutual funds only invest in equity instruments for long-term capital appreciation.</a:t>
            </a:r>
          </a:p>
          <a:p>
            <a:pPr marL="0" indent="0">
              <a:buNone/>
            </a:pPr>
            <a:r>
              <a:rPr lang="en-US" dirty="0"/>
              <a:t>(a) Both A and R are true, and R is the correct explanation of A.</a:t>
            </a:r>
          </a:p>
          <a:p>
            <a:pPr marL="0" indent="0">
              <a:buNone/>
            </a:pPr>
            <a:r>
              <a:rPr lang="en-US" dirty="0"/>
              <a:t>(b) Both A and R are true, but R is not the correct explanation of A.</a:t>
            </a:r>
          </a:p>
          <a:p>
            <a:pPr marL="0" indent="0">
              <a:buNone/>
            </a:pPr>
            <a:r>
              <a:rPr lang="en-US" dirty="0"/>
              <a:t>(c) A is true, but R is false.</a:t>
            </a:r>
          </a:p>
          <a:p>
            <a:pPr marL="0" indent="0">
              <a:buNone/>
            </a:pPr>
            <a:r>
              <a:rPr lang="en-US" dirty="0"/>
              <a:t>(d) A is false, but R is true.</a:t>
            </a:r>
          </a:p>
          <a:p>
            <a:pPr marL="0" indent="0">
              <a:buNone/>
            </a:pPr>
            <a:r>
              <a:rPr lang="en-US" b="1" dirty="0"/>
              <a:t>Answer:</a:t>
            </a:r>
            <a:r>
              <a:rPr lang="en-US" dirty="0"/>
              <a:t> (c) A is true, but R is false.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65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B868-F640-C995-4690-6F9693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Question 4: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7E9D3-2031-B18D-7440-E514E0197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Assertion (A):</a:t>
            </a:r>
            <a:r>
              <a:rPr lang="en-US" dirty="0"/>
              <a:t> Development banks primarily focus on financing industrial and infrastructural projects.</a:t>
            </a:r>
            <a:br>
              <a:rPr lang="en-US" dirty="0"/>
            </a:br>
            <a:r>
              <a:rPr lang="en-US" b="1" dirty="0"/>
              <a:t>Reason (R):</a:t>
            </a:r>
            <a:r>
              <a:rPr lang="en-US" dirty="0"/>
              <a:t> Development banks provide short-term loans to meet working capital needs.</a:t>
            </a:r>
          </a:p>
          <a:p>
            <a:pPr marL="0" indent="0">
              <a:buNone/>
            </a:pPr>
            <a:r>
              <a:rPr lang="en-US" dirty="0"/>
              <a:t>(a) Both A and R are true, and R is the correct explanation of A.</a:t>
            </a:r>
          </a:p>
          <a:p>
            <a:pPr marL="0" indent="0">
              <a:buNone/>
            </a:pPr>
            <a:r>
              <a:rPr lang="en-US" dirty="0"/>
              <a:t>(b) Both A and R are true, but R is not the correct explanation of A.</a:t>
            </a:r>
          </a:p>
          <a:p>
            <a:pPr marL="0" indent="0">
              <a:buNone/>
            </a:pPr>
            <a:r>
              <a:rPr lang="en-US" dirty="0"/>
              <a:t>(c) A is true, but R is false.</a:t>
            </a:r>
          </a:p>
          <a:p>
            <a:pPr marL="0" indent="0">
              <a:buNone/>
            </a:pPr>
            <a:r>
              <a:rPr lang="en-US" dirty="0"/>
              <a:t>(d) A is false, but R is true.</a:t>
            </a:r>
          </a:p>
          <a:p>
            <a:pPr marL="0" indent="0">
              <a:buNone/>
            </a:pPr>
            <a:r>
              <a:rPr lang="en-US" b="1" dirty="0"/>
              <a:t>Answer:</a:t>
            </a:r>
            <a:r>
              <a:rPr lang="en-US" dirty="0"/>
              <a:t> (c) A is true, but R is false.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37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7FFD4-CE86-EE5E-2665-85E6B922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Question 5: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7989A-3A2E-C483-17ED-B352069EA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Assertion (A):</a:t>
            </a:r>
            <a:r>
              <a:rPr lang="en-US" dirty="0"/>
              <a:t> Non-banking financial companies (NBFCs) cannot accept demand deposits like banks.</a:t>
            </a:r>
            <a:br>
              <a:rPr lang="en-US" dirty="0"/>
            </a:br>
            <a:r>
              <a:rPr lang="en-US" b="1" dirty="0"/>
              <a:t>Reason (R):</a:t>
            </a:r>
            <a:r>
              <a:rPr lang="en-US" dirty="0"/>
              <a:t> NBFCs are not subject to regulation by central banking authorities.</a:t>
            </a:r>
          </a:p>
          <a:p>
            <a:pPr marL="0" indent="0">
              <a:buNone/>
            </a:pPr>
            <a:r>
              <a:rPr lang="en-US" dirty="0"/>
              <a:t>(a) Both A and R are true, and R is the correct explanation of A.</a:t>
            </a:r>
          </a:p>
          <a:p>
            <a:pPr marL="0" indent="0">
              <a:buNone/>
            </a:pPr>
            <a:r>
              <a:rPr lang="en-US" dirty="0"/>
              <a:t>(b) Both A and R are true, but R is not the correct explanation of A.</a:t>
            </a:r>
          </a:p>
          <a:p>
            <a:pPr marL="0" indent="0">
              <a:buNone/>
            </a:pPr>
            <a:r>
              <a:rPr lang="en-US" dirty="0"/>
              <a:t>(c) A is true, but R is false.</a:t>
            </a:r>
          </a:p>
          <a:p>
            <a:pPr marL="0" indent="0">
              <a:buNone/>
            </a:pPr>
            <a:r>
              <a:rPr lang="en-US" dirty="0"/>
              <a:t>(d) A is false, but R is true.</a:t>
            </a:r>
          </a:p>
          <a:p>
            <a:pPr marL="0" indent="0">
              <a:buNone/>
            </a:pPr>
            <a:r>
              <a:rPr lang="en-US" b="1" dirty="0"/>
              <a:t>Answer:</a:t>
            </a:r>
            <a:r>
              <a:rPr lang="en-US" dirty="0"/>
              <a:t> (c) A is true, but R is false.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1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E396B-276E-3B89-FDFC-E0A269DB8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Thank You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512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Introduction to Financial Institutions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just"/>
            <a:r>
              <a:rPr lang="en-US" dirty="0"/>
              <a:t>Financial institutions are the pillars of the financial system. They serve as intermediaries between those who have surplus funds (savers) and those who need funds (borrowers), ensuring a smooth flow of money in the economy. </a:t>
            </a:r>
          </a:p>
          <a:p>
            <a:pPr algn="just"/>
            <a:r>
              <a:rPr lang="en-US" dirty="0"/>
              <a:t>Without these institutions, economic activities would slow down, and growth would stagnate.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Meaning of Financial Institutions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t>Organizations that provide financial services, such as deposits, loans, investments, and risk management. Examples include commercial banks, insurance companies, and mutual funds.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4000" dirty="0"/>
              <a:t>Importance of Financial Institutions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b="1" dirty="0"/>
              <a:t>1. Promote Capital Formation</a:t>
            </a:r>
            <a:endParaRPr lang="en-US" b="1" dirty="0"/>
          </a:p>
          <a:p>
            <a:pPr algn="just"/>
            <a:r>
              <a:rPr lang="en-US" dirty="0"/>
              <a:t>By channeling savings into productive investments, financial institutions help in capital formation, a critical driver of economic growth.</a:t>
            </a:r>
            <a:endParaRPr dirty="0"/>
          </a:p>
          <a:p>
            <a:pPr marL="0" indent="0" algn="just">
              <a:buNone/>
            </a:pPr>
            <a:r>
              <a:rPr b="1" dirty="0"/>
              <a:t>2. Provide Credit and Liquidity</a:t>
            </a:r>
            <a:endParaRPr lang="en-US" b="1" dirty="0"/>
          </a:p>
          <a:p>
            <a:pPr algn="just"/>
            <a:r>
              <a:rPr lang="en-US" dirty="0"/>
              <a:t>Financial institutions provide loans and advances to individuals, businesses, and governments, helping to finance consumption and investment.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06D83-C17A-0A18-D126-A379C7836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084" y="877530"/>
            <a:ext cx="109728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/>
              <a:t>3. Risk Mitigation: </a:t>
            </a:r>
            <a:r>
              <a:rPr lang="en-US" dirty="0"/>
              <a:t>Through insurance and other financial instruments, they help individuals and organizations manage risks.</a:t>
            </a:r>
          </a:p>
          <a:p>
            <a:pPr marL="0" indent="0" algn="just">
              <a:buNone/>
            </a:pPr>
            <a:r>
              <a:rPr lang="en-US" b="1" dirty="0"/>
              <a:t>4. Efficient Payment Systems: </a:t>
            </a:r>
            <a:r>
              <a:rPr lang="en-US" dirty="0"/>
              <a:t>Institutions like banks facilitate secure and efficient payment systems, enabling trade and commerce.</a:t>
            </a:r>
          </a:p>
          <a:p>
            <a:pPr marL="0" indent="0" algn="just">
              <a:buNone/>
            </a:pPr>
            <a:r>
              <a:rPr lang="en-US" b="1" dirty="0"/>
              <a:t>5. Economic Stability: </a:t>
            </a:r>
            <a:r>
              <a:rPr lang="en-US" dirty="0"/>
              <a:t>By ensuring that funds are allocated to their most productive uses, financial institutions contribute to economic stability and growth.</a:t>
            </a:r>
          </a:p>
        </p:txBody>
      </p:sp>
    </p:spTree>
    <p:extLst>
      <p:ext uri="{BB962C8B-B14F-4D97-AF65-F5344CB8AC3E}">
        <p14:creationId xmlns:p14="http://schemas.microsoft.com/office/powerpoint/2010/main" val="2915725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Types of Financial Institutions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</a:t>
            </a:r>
            <a:r>
              <a:rPr dirty="0"/>
              <a:t>. Banking Financial Institutions (BFIs)</a:t>
            </a:r>
            <a:endParaRPr lang="en-US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lang="en-US" dirty="0"/>
              <a:t>B</a:t>
            </a:r>
            <a:r>
              <a:rPr dirty="0"/>
              <a:t>. Non-Banking Financial Institutions (NBFIs)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A. </a:t>
            </a:r>
            <a:r>
              <a:rPr sz="4000" dirty="0"/>
              <a:t>Banking Financial Institutions (BFIs)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Banking institutions are those that accept deposits from the public, provide loans, and offer a range of other financial services such as payment systems and foreign exchange transactions.</a:t>
            </a:r>
          </a:p>
          <a:p>
            <a:r>
              <a:rPr dirty="0"/>
              <a:t>Examples: Commercial Banks, Cooperative Banks, Regional Rural Banks.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dirty="0"/>
              <a:t>Functions of BFIs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1. Mobilization of Deposits</a:t>
            </a:r>
          </a:p>
          <a:p>
            <a:pPr marL="0" indent="0">
              <a:buNone/>
            </a:pPr>
            <a:r>
              <a:rPr dirty="0"/>
              <a:t>2. Granting Loans and Advances</a:t>
            </a:r>
          </a:p>
          <a:p>
            <a:pPr marL="0" indent="0">
              <a:buNone/>
            </a:pPr>
            <a:r>
              <a:rPr dirty="0"/>
              <a:t>3. Providing Payment and Settlement Services</a:t>
            </a:r>
          </a:p>
          <a:p>
            <a:pPr marL="0" indent="0">
              <a:buNone/>
            </a:pPr>
            <a:r>
              <a:rPr dirty="0"/>
              <a:t>4. Fore</a:t>
            </a:r>
            <a:r>
              <a:rPr lang="en-US" dirty="0"/>
              <a:t>x</a:t>
            </a:r>
            <a:r>
              <a:rPr dirty="0"/>
              <a:t> Services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B. </a:t>
            </a:r>
            <a:r>
              <a:rPr sz="4000" dirty="0"/>
              <a:t>Non-Banking Financial Institutions (NBFIs)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Non-banking financial institutions provide a wide range of financial services but do not hold a banking license. They cannot accept deposits that are repayable on demand but play a vital role in specialized financial services.</a:t>
            </a:r>
          </a:p>
          <a:p>
            <a:pPr algn="just"/>
            <a:r>
              <a:rPr dirty="0"/>
              <a:t>Examples: Insurance Companies, Mutual Funds, Leasing Companies.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1220</Words>
  <Application>Microsoft Office PowerPoint</Application>
  <PresentationFormat>Widescreen</PresentationFormat>
  <Paragraphs>107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Aptos</vt:lpstr>
      <vt:lpstr>Arial</vt:lpstr>
      <vt:lpstr>Calibri</vt:lpstr>
      <vt:lpstr>Office Theme</vt:lpstr>
      <vt:lpstr>Financial Institutions: Meaning and Types</vt:lpstr>
      <vt:lpstr>Introduction to Financial Institutions</vt:lpstr>
      <vt:lpstr>Meaning of Financial Institutions</vt:lpstr>
      <vt:lpstr>Importance of Financial Institutions </vt:lpstr>
      <vt:lpstr>PowerPoint Presentation</vt:lpstr>
      <vt:lpstr>Types of Financial Institutions</vt:lpstr>
      <vt:lpstr>A. Banking Financial Institutions (BFIs)</vt:lpstr>
      <vt:lpstr>Basic Functions of BFIs</vt:lpstr>
      <vt:lpstr>B. Non-Banking Financial Institutions (NBFIs)</vt:lpstr>
      <vt:lpstr>Functions of NBFIs</vt:lpstr>
      <vt:lpstr>Comparison: BFIs vs. NBFIs</vt:lpstr>
      <vt:lpstr>Role in Economic Development </vt:lpstr>
      <vt:lpstr>Conclusion</vt:lpstr>
      <vt:lpstr>Question 1:  </vt:lpstr>
      <vt:lpstr>Question 2:</vt:lpstr>
      <vt:lpstr>Question 3:</vt:lpstr>
      <vt:lpstr>Question 4:</vt:lpstr>
      <vt:lpstr>Question 5: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Manish Dadhich</cp:lastModifiedBy>
  <cp:revision>6</cp:revision>
  <dcterms:created xsi:type="dcterms:W3CDTF">2013-01-27T09:14:16Z</dcterms:created>
  <dcterms:modified xsi:type="dcterms:W3CDTF">2025-01-20T07:45:11Z</dcterms:modified>
  <cp:category/>
</cp:coreProperties>
</file>