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90" r:id="rId14"/>
    <p:sldId id="268" r:id="rId15"/>
    <p:sldId id="269" r:id="rId16"/>
    <p:sldId id="284" r:id="rId17"/>
    <p:sldId id="270" r:id="rId18"/>
    <p:sldId id="285" r:id="rId19"/>
    <p:sldId id="271" r:id="rId20"/>
    <p:sldId id="272" r:id="rId21"/>
    <p:sldId id="274" r:id="rId22"/>
    <p:sldId id="275" r:id="rId23"/>
    <p:sldId id="276" r:id="rId24"/>
    <p:sldId id="277" r:id="rId25"/>
    <p:sldId id="278" r:id="rId26"/>
    <p:sldId id="279" r:id="rId27"/>
    <p:sldId id="280" r:id="rId28"/>
    <p:sldId id="281" r:id="rId29"/>
    <p:sldId id="282" r:id="rId30"/>
    <p:sldId id="287" r:id="rId31"/>
    <p:sldId id="286" r:id="rId32"/>
    <p:sldId id="283" r:id="rId33"/>
    <p:sldId id="289"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omic Sans MS" pitchFamily="66" charset="0"/>
        <a:ea typeface="+mn-ea"/>
        <a:cs typeface="Arial" charset="0"/>
      </a:defRPr>
    </a:lvl1pPr>
    <a:lvl2pPr marL="457200" algn="l" rtl="0" fontAlgn="base">
      <a:spcBef>
        <a:spcPct val="0"/>
      </a:spcBef>
      <a:spcAft>
        <a:spcPct val="0"/>
      </a:spcAft>
      <a:defRPr kern="1200">
        <a:solidFill>
          <a:schemeClr val="tx1"/>
        </a:solidFill>
        <a:latin typeface="Comic Sans MS" pitchFamily="66" charset="0"/>
        <a:ea typeface="+mn-ea"/>
        <a:cs typeface="Arial" charset="0"/>
      </a:defRPr>
    </a:lvl2pPr>
    <a:lvl3pPr marL="914400" algn="l" rtl="0" fontAlgn="base">
      <a:spcBef>
        <a:spcPct val="0"/>
      </a:spcBef>
      <a:spcAft>
        <a:spcPct val="0"/>
      </a:spcAft>
      <a:defRPr kern="1200">
        <a:solidFill>
          <a:schemeClr val="tx1"/>
        </a:solidFill>
        <a:latin typeface="Comic Sans MS" pitchFamily="66" charset="0"/>
        <a:ea typeface="+mn-ea"/>
        <a:cs typeface="Arial" charset="0"/>
      </a:defRPr>
    </a:lvl3pPr>
    <a:lvl4pPr marL="1371600" algn="l" rtl="0" fontAlgn="base">
      <a:spcBef>
        <a:spcPct val="0"/>
      </a:spcBef>
      <a:spcAft>
        <a:spcPct val="0"/>
      </a:spcAft>
      <a:defRPr kern="1200">
        <a:solidFill>
          <a:schemeClr val="tx1"/>
        </a:solidFill>
        <a:latin typeface="Comic Sans MS" pitchFamily="66" charset="0"/>
        <a:ea typeface="+mn-ea"/>
        <a:cs typeface="Arial" charset="0"/>
      </a:defRPr>
    </a:lvl4pPr>
    <a:lvl5pPr marL="1828800" algn="l" rtl="0" fontAlgn="base">
      <a:spcBef>
        <a:spcPct val="0"/>
      </a:spcBef>
      <a:spcAft>
        <a:spcPct val="0"/>
      </a:spcAft>
      <a:defRPr kern="1200">
        <a:solidFill>
          <a:schemeClr val="tx1"/>
        </a:solidFill>
        <a:latin typeface="Comic Sans MS" pitchFamily="66" charset="0"/>
        <a:ea typeface="+mn-ea"/>
        <a:cs typeface="Arial" charset="0"/>
      </a:defRPr>
    </a:lvl5pPr>
    <a:lvl6pPr marL="2286000" algn="l" defTabSz="914400" rtl="0" eaLnBrk="1" latinLnBrk="0" hangingPunct="1">
      <a:defRPr kern="1200">
        <a:solidFill>
          <a:schemeClr val="tx1"/>
        </a:solidFill>
        <a:latin typeface="Comic Sans MS" pitchFamily="66" charset="0"/>
        <a:ea typeface="+mn-ea"/>
        <a:cs typeface="Arial" charset="0"/>
      </a:defRPr>
    </a:lvl6pPr>
    <a:lvl7pPr marL="2743200" algn="l" defTabSz="914400" rtl="0" eaLnBrk="1" latinLnBrk="0" hangingPunct="1">
      <a:defRPr kern="1200">
        <a:solidFill>
          <a:schemeClr val="tx1"/>
        </a:solidFill>
        <a:latin typeface="Comic Sans MS" pitchFamily="66" charset="0"/>
        <a:ea typeface="+mn-ea"/>
        <a:cs typeface="Arial" charset="0"/>
      </a:defRPr>
    </a:lvl7pPr>
    <a:lvl8pPr marL="3200400" algn="l" defTabSz="914400" rtl="0" eaLnBrk="1" latinLnBrk="0" hangingPunct="1">
      <a:defRPr kern="1200">
        <a:solidFill>
          <a:schemeClr val="tx1"/>
        </a:solidFill>
        <a:latin typeface="Comic Sans MS" pitchFamily="66" charset="0"/>
        <a:ea typeface="+mn-ea"/>
        <a:cs typeface="Arial" charset="0"/>
      </a:defRPr>
    </a:lvl8pPr>
    <a:lvl9pPr marL="3657600" algn="l" defTabSz="914400" rtl="0" eaLnBrk="1" latinLnBrk="0" hangingPunct="1">
      <a:defRPr kern="1200">
        <a:solidFill>
          <a:schemeClr val="tx1"/>
        </a:solidFill>
        <a:latin typeface="Comic Sans MS" pitchFamily="66"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8122" autoAdjust="0"/>
  </p:normalViewPr>
  <p:slideViewPr>
    <p:cSldViewPr>
      <p:cViewPr varScale="1">
        <p:scale>
          <a:sx n="72" d="100"/>
          <a:sy n="72" d="100"/>
        </p:scale>
        <p:origin x="-131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37B18BE-CE3F-47E9-98C5-8E1810D2B2AE}"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6907F0F-3E58-4598-85F9-6FE9D40E0582}"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F835322-CAF9-4197-A2B4-FE39B7AF14E6}"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9C935A8-18DD-4396-8299-398B2DD29048}"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A50AFD9-8504-46B6-A379-F8622014D9A8}"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9F23995-3588-4D5C-8A0C-3DB6B172C50F}"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9703A647-6510-4964-9E72-A4A7D105F0AF}"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71EA86D8-F644-44FE-9CC0-D91CE3C9E7C5}"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5A5ABCB3-16B2-43C2-84B9-EFD28998755B}"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CF85E42-479A-45F1-98D3-5CA273F6F2A7}"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BCD58E0-4CCC-4222-85F0-1C26C47B4908}"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C8DA5D9-A25E-4EFC-A151-116CF6D1089B}"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US" smtClean="0"/>
              <a:t>FREE CONSENT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3200" b="1" smtClean="0"/>
              <a:t>CONSEQUENCES OR EFFECT OF COERCION</a:t>
            </a:r>
            <a:r>
              <a:rPr lang="en-US" sz="3200" smtClean="0"/>
              <a:t> </a:t>
            </a:r>
          </a:p>
        </p:txBody>
      </p:sp>
      <p:sp>
        <p:nvSpPr>
          <p:cNvPr id="12291" name="Rectangle 3"/>
          <p:cNvSpPr>
            <a:spLocks noGrp="1" noChangeArrowheads="1"/>
          </p:cNvSpPr>
          <p:nvPr>
            <p:ph idx="1"/>
          </p:nvPr>
        </p:nvSpPr>
        <p:spPr>
          <a:xfrm>
            <a:off x="685800" y="1828800"/>
            <a:ext cx="7696200" cy="4419600"/>
          </a:xfrm>
        </p:spPr>
        <p:txBody>
          <a:bodyPr>
            <a:noAutofit/>
          </a:bodyPr>
          <a:lstStyle/>
          <a:p>
            <a:pPr algn="just" eaLnBrk="1" hangingPunct="1">
              <a:lnSpc>
                <a:spcPct val="90000"/>
              </a:lnSpc>
            </a:pPr>
            <a:r>
              <a:rPr lang="en-US" dirty="0" smtClean="0"/>
              <a:t>The contract is </a:t>
            </a:r>
            <a:r>
              <a:rPr lang="en-US" u="sng" dirty="0" smtClean="0"/>
              <a:t>voidable</a:t>
            </a:r>
            <a:r>
              <a:rPr lang="en-US" dirty="0" smtClean="0"/>
              <a:t> at the option of party whose consent was obtained by coercion.</a:t>
            </a:r>
          </a:p>
          <a:p>
            <a:pPr algn="just" eaLnBrk="1" hangingPunct="1">
              <a:lnSpc>
                <a:spcPct val="90000"/>
              </a:lnSpc>
            </a:pPr>
            <a:r>
              <a:rPr lang="en-US" dirty="0" smtClean="0"/>
              <a:t>Any benefit has to restored back.</a:t>
            </a:r>
          </a:p>
          <a:p>
            <a:pPr algn="just" eaLnBrk="1" hangingPunct="1">
              <a:lnSpc>
                <a:spcPct val="90000"/>
              </a:lnSpc>
            </a:pPr>
            <a:r>
              <a:rPr lang="en-US" dirty="0" smtClean="0"/>
              <a:t>If the aggrieved party does not opt to set aside the contract, it works as a valid contract.</a:t>
            </a:r>
          </a:p>
          <a:p>
            <a:pPr algn="just" eaLnBrk="1" hangingPunct="1">
              <a:lnSpc>
                <a:spcPct val="90000"/>
              </a:lnSpc>
            </a:pPr>
            <a:r>
              <a:rPr lang="en-US" dirty="0" smtClean="0"/>
              <a:t>Does threat to commit suicide amount to coercion – Yes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3200" b="1" smtClean="0"/>
              <a:t>UNDUE INFLUENCE</a:t>
            </a:r>
          </a:p>
        </p:txBody>
      </p:sp>
      <p:sp>
        <p:nvSpPr>
          <p:cNvPr id="13315" name="Rectangle 3"/>
          <p:cNvSpPr>
            <a:spLocks noGrp="1" noChangeArrowheads="1"/>
          </p:cNvSpPr>
          <p:nvPr>
            <p:ph idx="1"/>
          </p:nvPr>
        </p:nvSpPr>
        <p:spPr>
          <a:xfrm>
            <a:off x="685800" y="1828800"/>
            <a:ext cx="7696200" cy="4038600"/>
          </a:xfrm>
        </p:spPr>
        <p:txBody>
          <a:bodyPr>
            <a:normAutofit/>
          </a:bodyPr>
          <a:lstStyle/>
          <a:p>
            <a:pPr algn="just" eaLnBrk="1" hangingPunct="1">
              <a:lnSpc>
                <a:spcPct val="90000"/>
              </a:lnSpc>
            </a:pPr>
            <a:r>
              <a:rPr lang="en-US" dirty="0" smtClean="0"/>
              <a:t>The strong mind overpower the weak mind of a person &amp; induces him to do which he would not have done if left to his own judgment. </a:t>
            </a:r>
            <a:r>
              <a:rPr lang="en-US" u="sng" dirty="0" smtClean="0"/>
              <a:t>It is a kind of mental coercion</a:t>
            </a:r>
            <a:r>
              <a:rPr lang="en-US" dirty="0" smtClean="0"/>
              <a:t>. </a:t>
            </a:r>
          </a:p>
          <a:p>
            <a:pPr algn="just" eaLnBrk="1" hangingPunct="1">
              <a:lnSpc>
                <a:spcPct val="90000"/>
              </a:lnSpc>
            </a:pPr>
            <a:endParaRPr lang="en-US" dirty="0" smtClean="0"/>
          </a:p>
          <a:p>
            <a:pPr algn="just" eaLnBrk="1" hangingPunct="1">
              <a:lnSpc>
                <a:spcPct val="90000"/>
              </a:lnSpc>
            </a:pPr>
            <a:r>
              <a:rPr lang="en-US" dirty="0" smtClean="0"/>
              <a:t>The presence of undue influence at the time of contract has to be proved by the party alleging that undue influence existed.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z="3200" b="1" smtClean="0"/>
              <a:t>UNDUE INFLUENCE… definition</a:t>
            </a:r>
          </a:p>
        </p:txBody>
      </p:sp>
      <p:sp>
        <p:nvSpPr>
          <p:cNvPr id="14339" name="Rectangle 3"/>
          <p:cNvSpPr>
            <a:spLocks noGrp="1" noChangeArrowheads="1"/>
          </p:cNvSpPr>
          <p:nvPr>
            <p:ph idx="1"/>
          </p:nvPr>
        </p:nvSpPr>
        <p:spPr>
          <a:xfrm>
            <a:off x="685800" y="1524000"/>
            <a:ext cx="7696200" cy="4343400"/>
          </a:xfrm>
        </p:spPr>
        <p:txBody>
          <a:bodyPr>
            <a:noAutofit/>
          </a:bodyPr>
          <a:lstStyle/>
          <a:p>
            <a:pPr algn="just" eaLnBrk="1" hangingPunct="1">
              <a:lnSpc>
                <a:spcPct val="90000"/>
              </a:lnSpc>
            </a:pPr>
            <a:r>
              <a:rPr lang="en-US" dirty="0" smtClean="0"/>
              <a:t>Section 16 </a:t>
            </a:r>
          </a:p>
          <a:p>
            <a:pPr algn="just" eaLnBrk="1" hangingPunct="1">
              <a:lnSpc>
                <a:spcPct val="90000"/>
              </a:lnSpc>
              <a:buFontTx/>
              <a:buNone/>
            </a:pPr>
            <a:r>
              <a:rPr lang="en-US" dirty="0" smtClean="0"/>
              <a:t>“ A contract is said to be induced by undue – influence where :</a:t>
            </a:r>
          </a:p>
          <a:p>
            <a:pPr algn="just" eaLnBrk="1" hangingPunct="1">
              <a:lnSpc>
                <a:spcPct val="90000"/>
              </a:lnSpc>
              <a:buFontTx/>
              <a:buNone/>
            </a:pPr>
            <a:r>
              <a:rPr lang="en-US" dirty="0" smtClean="0"/>
              <a:t>(a). The relation subsisting between the parties are such that one of the parties is in a position to dominate the will of the other.</a:t>
            </a:r>
          </a:p>
          <a:p>
            <a:pPr algn="just" eaLnBrk="1" hangingPunct="1">
              <a:lnSpc>
                <a:spcPct val="90000"/>
              </a:lnSpc>
              <a:buFontTx/>
              <a:buNone/>
            </a:pPr>
            <a:r>
              <a:rPr lang="en-US" dirty="0" smtClean="0"/>
              <a:t>(b). He uses the position to obtain an unfair advantage over the other.”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dirty="0" smtClean="0"/>
              <a:t>Essentials of undue influence</a:t>
            </a:r>
            <a:endParaRPr lang="en-US" sz="3600" dirty="0"/>
          </a:p>
        </p:txBody>
      </p:sp>
      <p:sp>
        <p:nvSpPr>
          <p:cNvPr id="3" name="Content Placeholder 2"/>
          <p:cNvSpPr>
            <a:spLocks noGrp="1"/>
          </p:cNvSpPr>
          <p:nvPr>
            <p:ph idx="1"/>
          </p:nvPr>
        </p:nvSpPr>
        <p:spPr>
          <a:xfrm>
            <a:off x="457200" y="1295400"/>
            <a:ext cx="8229600" cy="4830763"/>
          </a:xfrm>
        </p:spPr>
        <p:txBody>
          <a:bodyPr/>
          <a:lstStyle/>
          <a:p>
            <a:r>
              <a:rPr lang="en-US" dirty="0" smtClean="0"/>
              <a:t>1. Relation existing between the parties</a:t>
            </a:r>
          </a:p>
          <a:p>
            <a:r>
              <a:rPr lang="en-US" dirty="0" smtClean="0"/>
              <a:t>2. Position to influence the will</a:t>
            </a:r>
          </a:p>
          <a:p>
            <a:pPr lvl="1"/>
            <a:r>
              <a:rPr lang="en-US" dirty="0" smtClean="0"/>
              <a:t>Real or apparent</a:t>
            </a:r>
          </a:p>
          <a:p>
            <a:pPr lvl="1"/>
            <a:r>
              <a:rPr lang="en-US" dirty="0" smtClean="0"/>
              <a:t>Fiduciary relationship</a:t>
            </a:r>
          </a:p>
          <a:p>
            <a:pPr lvl="1"/>
            <a:r>
              <a:rPr lang="en-US" dirty="0" smtClean="0"/>
              <a:t>Mental condition</a:t>
            </a:r>
          </a:p>
          <a:p>
            <a:pPr lvl="1">
              <a:buNone/>
            </a:pPr>
            <a:r>
              <a:rPr lang="en-US" dirty="0" smtClean="0"/>
              <a:t>3. Use of Mutual relations</a:t>
            </a:r>
          </a:p>
          <a:p>
            <a:pPr lvl="1">
              <a:buNone/>
            </a:pPr>
            <a:r>
              <a:rPr lang="en-US" dirty="0" smtClean="0"/>
              <a:t>4. Unfair Benefits actually </a:t>
            </a:r>
            <a:r>
              <a:rPr lang="en-US" dirty="0" err="1" smtClean="0"/>
              <a:t>abtained</a:t>
            </a:r>
            <a:endParaRPr lang="en-US" dirty="0" smtClean="0"/>
          </a:p>
          <a:p>
            <a:pPr lvl="1">
              <a:buNone/>
            </a:pPr>
            <a:endParaRPr lang="en-US" dirty="0" smtClean="0"/>
          </a:p>
          <a:p>
            <a:pPr lvl="1">
              <a:buNone/>
            </a:pPr>
            <a:r>
              <a:rPr lang="en-US" dirty="0" smtClean="0"/>
              <a:t>Effect: Either valid or voidable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z="3200" b="1" smtClean="0"/>
              <a:t>Person is deemed to be in position to dominate the will of another…</a:t>
            </a:r>
          </a:p>
        </p:txBody>
      </p:sp>
      <p:sp>
        <p:nvSpPr>
          <p:cNvPr id="15363" name="Rectangle 3"/>
          <p:cNvSpPr>
            <a:spLocks noGrp="1" noChangeArrowheads="1"/>
          </p:cNvSpPr>
          <p:nvPr>
            <p:ph idx="1"/>
          </p:nvPr>
        </p:nvSpPr>
        <p:spPr>
          <a:xfrm>
            <a:off x="685800" y="1447800"/>
            <a:ext cx="7696200" cy="4648200"/>
          </a:xfrm>
        </p:spPr>
        <p:txBody>
          <a:bodyPr>
            <a:noAutofit/>
          </a:bodyPr>
          <a:lstStyle/>
          <a:p>
            <a:pPr marL="609600" indent="-609600" eaLnBrk="1" hangingPunct="1">
              <a:buFontTx/>
              <a:buNone/>
            </a:pPr>
            <a:r>
              <a:rPr lang="en-US" sz="2800" dirty="0" smtClean="0"/>
              <a:t>1. Where a person holds a real or apparent authority over the other:-</a:t>
            </a:r>
          </a:p>
          <a:p>
            <a:pPr marL="609600" indent="-609600" eaLnBrk="1" hangingPunct="1">
              <a:buFontTx/>
              <a:buAutoNum type="alphaLcParenBoth"/>
            </a:pPr>
            <a:r>
              <a:rPr lang="en-US" sz="2800" dirty="0" smtClean="0"/>
              <a:t>Master &amp; servant</a:t>
            </a:r>
          </a:p>
          <a:p>
            <a:pPr marL="609600" indent="-609600" eaLnBrk="1" hangingPunct="1">
              <a:buFontTx/>
              <a:buAutoNum type="alphaLcParenBoth"/>
            </a:pPr>
            <a:r>
              <a:rPr lang="en-US" sz="2800" dirty="0" smtClean="0"/>
              <a:t>Moneylender &amp; borrower</a:t>
            </a:r>
          </a:p>
          <a:p>
            <a:pPr marL="609600" indent="-609600" eaLnBrk="1" hangingPunct="1">
              <a:buFontTx/>
              <a:buAutoNum type="alphaLcParenBoth"/>
            </a:pPr>
            <a:r>
              <a:rPr lang="en-US" sz="2800" dirty="0" smtClean="0"/>
              <a:t>Police officer &amp; accused</a:t>
            </a:r>
          </a:p>
          <a:p>
            <a:pPr marL="609600" indent="-609600" eaLnBrk="1" hangingPunct="1">
              <a:buFontTx/>
              <a:buAutoNum type="alphaLcParenBoth"/>
            </a:pPr>
            <a:r>
              <a:rPr lang="en-US" sz="2800" dirty="0" smtClean="0"/>
              <a:t>Income tax officer &amp; </a:t>
            </a:r>
            <a:r>
              <a:rPr lang="en-US" sz="2800" dirty="0" err="1" smtClean="0"/>
              <a:t>assesee</a:t>
            </a:r>
            <a:endParaRPr lang="en-US" sz="2800" dirty="0" smtClean="0"/>
          </a:p>
          <a:p>
            <a:pPr marL="609600" indent="-609600" eaLnBrk="1" hangingPunct="1">
              <a:buFontTx/>
              <a:buAutoNum type="alphaLcParenBoth"/>
            </a:pPr>
            <a:r>
              <a:rPr lang="en-US" sz="2800" dirty="0" smtClean="0"/>
              <a:t>Dr and Patient </a:t>
            </a:r>
          </a:p>
          <a:p>
            <a:pPr marL="609600" indent="-609600" eaLnBrk="1" hangingPunct="1">
              <a:buFontTx/>
              <a:buAutoNum type="alphaLcParenBoth"/>
            </a:pPr>
            <a:r>
              <a:rPr lang="en-US" sz="2800" dirty="0" smtClean="0"/>
              <a:t>Debtor creditor</a:t>
            </a:r>
          </a:p>
          <a:p>
            <a:pPr marL="609600" indent="-609600" eaLnBrk="1" hangingPunct="1">
              <a:buFontTx/>
              <a:buAutoNum type="alphaLcParenBoth"/>
            </a:pPr>
            <a:r>
              <a:rPr lang="en-US" sz="2800" dirty="0" smtClean="0"/>
              <a:t>Father son</a:t>
            </a:r>
          </a:p>
          <a:p>
            <a:pPr marL="609600" indent="-609600" eaLnBrk="1" hangingPunct="1">
              <a:buFontTx/>
              <a:buAutoNum type="alphaLcParenBoth"/>
            </a:pPr>
            <a:r>
              <a:rPr lang="en-US" sz="2800" dirty="0" smtClean="0"/>
              <a:t>Landlord tenant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a:xfrm>
            <a:off x="685800" y="533400"/>
            <a:ext cx="7696200" cy="5867400"/>
          </a:xfrm>
        </p:spPr>
        <p:txBody>
          <a:bodyPr/>
          <a:lstStyle/>
          <a:p>
            <a:pPr marL="609600" indent="-609600" eaLnBrk="1" hangingPunct="1">
              <a:lnSpc>
                <a:spcPct val="90000"/>
              </a:lnSpc>
              <a:buFontTx/>
              <a:buNone/>
            </a:pPr>
            <a:r>
              <a:rPr lang="en-US" sz="2800" dirty="0" smtClean="0"/>
              <a:t>2. Where a person stands in a fiduciary relation to the other: A relationship of trust &amp; confidence. </a:t>
            </a:r>
          </a:p>
          <a:p>
            <a:pPr marL="609600" indent="-609600" eaLnBrk="1" hangingPunct="1">
              <a:lnSpc>
                <a:spcPct val="90000"/>
              </a:lnSpc>
            </a:pPr>
            <a:r>
              <a:rPr lang="en-US" sz="2800" dirty="0" smtClean="0"/>
              <a:t>Father &amp; son, Advocate &amp; client, Doctor &amp; patient</a:t>
            </a:r>
          </a:p>
          <a:p>
            <a:pPr marL="609600" indent="-609600" eaLnBrk="1" hangingPunct="1">
              <a:lnSpc>
                <a:spcPct val="90000"/>
              </a:lnSpc>
              <a:buFontTx/>
              <a:buNone/>
            </a:pPr>
            <a:r>
              <a:rPr lang="en-US" sz="2800" dirty="0" smtClean="0"/>
              <a:t>Case : MOODY V. Cox </a:t>
            </a:r>
          </a:p>
          <a:p>
            <a:pPr marL="609600" indent="-609600" algn="just" eaLnBrk="1" hangingPunct="1">
              <a:lnSpc>
                <a:spcPct val="90000"/>
              </a:lnSpc>
              <a:buFontTx/>
              <a:buNone/>
            </a:pPr>
            <a:r>
              <a:rPr lang="en-US" dirty="0" smtClean="0"/>
              <a:t>X, sold a certain property to one of his clients Y. Y filed a suit upon X claiming that the property was over – valued &amp; that his consent was caused by undue influence. The court held that since the relationship X &amp; Y is of client ( fiduciary) the existence of undue influence can be presumed.</a:t>
            </a:r>
          </a:p>
          <a:p>
            <a:pPr marL="609600" indent="-609600" eaLnBrk="1" hangingPunct="1">
              <a:lnSpc>
                <a:spcPct val="90000"/>
              </a:lnSpc>
              <a:buFontTx/>
              <a:buNone/>
            </a:pPr>
            <a:endParaRPr lang="en-US" sz="28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685800" y="533400"/>
            <a:ext cx="7696200" cy="5257800"/>
          </a:xfrm>
        </p:spPr>
        <p:txBody>
          <a:bodyPr>
            <a:noAutofit/>
          </a:bodyPr>
          <a:lstStyle/>
          <a:p>
            <a:pPr algn="just" eaLnBrk="1" hangingPunct="1">
              <a:buFontTx/>
              <a:buNone/>
            </a:pPr>
            <a:r>
              <a:rPr lang="en-US" sz="4400" dirty="0" smtClean="0"/>
              <a:t>3. </a:t>
            </a:r>
            <a:r>
              <a:rPr lang="en-US" sz="4000" dirty="0" smtClean="0"/>
              <a:t>Where a party to a contract is a person of mental distress – </a:t>
            </a:r>
          </a:p>
          <a:p>
            <a:pPr algn="just" eaLnBrk="1" hangingPunct="1">
              <a:buFontTx/>
              <a:buNone/>
            </a:pPr>
            <a:r>
              <a:rPr lang="en-US" sz="4000" dirty="0" smtClean="0"/>
              <a:t>When a person’s mental capacity is temporarily or permanently affected due to advance age or mental or bodily illness.</a:t>
            </a:r>
          </a:p>
          <a:p>
            <a:pPr algn="just" eaLnBrk="1" hangingPunct="1"/>
            <a:endParaRPr lang="en-US" sz="44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3200" b="1" smtClean="0"/>
              <a:t>CONSEQUENCES OF UNDUE _ INFLUENCES</a:t>
            </a:r>
            <a:r>
              <a:rPr lang="en-US" smtClean="0"/>
              <a:t> </a:t>
            </a:r>
          </a:p>
        </p:txBody>
      </p:sp>
      <p:sp>
        <p:nvSpPr>
          <p:cNvPr id="18435" name="Rectangle 3"/>
          <p:cNvSpPr>
            <a:spLocks noGrp="1" noChangeArrowheads="1"/>
          </p:cNvSpPr>
          <p:nvPr>
            <p:ph idx="1"/>
          </p:nvPr>
        </p:nvSpPr>
        <p:spPr/>
        <p:txBody>
          <a:bodyPr>
            <a:normAutofit/>
          </a:bodyPr>
          <a:lstStyle/>
          <a:p>
            <a:pPr algn="just" eaLnBrk="1" hangingPunct="1"/>
            <a:endParaRPr lang="en-US" dirty="0" smtClean="0"/>
          </a:p>
          <a:p>
            <a:pPr algn="just" eaLnBrk="1" hangingPunct="1"/>
            <a:r>
              <a:rPr lang="en-US" dirty="0" smtClean="0"/>
              <a:t>The agreement becomes voidable at the option of the aggrieved party.</a:t>
            </a:r>
          </a:p>
          <a:p>
            <a:pPr algn="just" eaLnBrk="1" hangingPunct="1"/>
            <a:r>
              <a:rPr lang="en-US" dirty="0" smtClean="0"/>
              <a:t>Aggrieved party may refund the benefit.</a:t>
            </a:r>
          </a:p>
          <a:p>
            <a:pPr algn="just" eaLnBrk="1" hangingPunct="1"/>
            <a:r>
              <a:rPr lang="en-US" dirty="0" smtClean="0"/>
              <a:t>If the aggrieved party does not opt to set aside the contract, it works as a valid contract.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smtClean="0"/>
              <a:t>DIFFERENCE</a:t>
            </a:r>
            <a:endParaRPr lang="en-IN" smtClean="0"/>
          </a:p>
        </p:txBody>
      </p:sp>
      <p:sp>
        <p:nvSpPr>
          <p:cNvPr id="19459" name="Text Placeholder 3"/>
          <p:cNvSpPr>
            <a:spLocks noGrp="1"/>
          </p:cNvSpPr>
          <p:nvPr>
            <p:ph type="body" idx="1"/>
          </p:nvPr>
        </p:nvSpPr>
        <p:spPr/>
        <p:txBody>
          <a:bodyPr>
            <a:normAutofit/>
          </a:bodyPr>
          <a:lstStyle/>
          <a:p>
            <a:pPr eaLnBrk="1" hangingPunct="1"/>
            <a:r>
              <a:rPr lang="en-US" sz="3200" dirty="0" smtClean="0"/>
              <a:t>COERCION</a:t>
            </a:r>
            <a:endParaRPr lang="en-IN" sz="3200" dirty="0" smtClean="0"/>
          </a:p>
        </p:txBody>
      </p:sp>
      <p:sp>
        <p:nvSpPr>
          <p:cNvPr id="19460" name="Content Placeholder 4"/>
          <p:cNvSpPr>
            <a:spLocks noGrp="1"/>
          </p:cNvSpPr>
          <p:nvPr>
            <p:ph sz="half" idx="2"/>
          </p:nvPr>
        </p:nvSpPr>
        <p:spPr/>
        <p:txBody>
          <a:bodyPr>
            <a:normAutofit/>
          </a:bodyPr>
          <a:lstStyle/>
          <a:p>
            <a:pPr eaLnBrk="1" hangingPunct="1"/>
            <a:r>
              <a:rPr lang="en-US" sz="3200" dirty="0" smtClean="0"/>
              <a:t>Threat  of an offence</a:t>
            </a:r>
          </a:p>
          <a:p>
            <a:pPr eaLnBrk="1" hangingPunct="1"/>
            <a:endParaRPr lang="en-US" sz="3200" dirty="0" smtClean="0"/>
          </a:p>
          <a:p>
            <a:pPr eaLnBrk="1" hangingPunct="1"/>
            <a:r>
              <a:rPr lang="en-US" sz="3200" dirty="0" smtClean="0"/>
              <a:t>Physical character</a:t>
            </a:r>
          </a:p>
          <a:p>
            <a:pPr eaLnBrk="1" hangingPunct="1"/>
            <a:r>
              <a:rPr lang="en-US" sz="3200" dirty="0" smtClean="0"/>
              <a:t>Intention to enter into a contract</a:t>
            </a:r>
          </a:p>
          <a:p>
            <a:pPr eaLnBrk="1" hangingPunct="1"/>
            <a:r>
              <a:rPr lang="en-US" sz="3200" dirty="0" smtClean="0"/>
              <a:t>Criminal act is involved</a:t>
            </a:r>
            <a:endParaRPr lang="en-IN" sz="3200" dirty="0" smtClean="0"/>
          </a:p>
        </p:txBody>
      </p:sp>
      <p:sp>
        <p:nvSpPr>
          <p:cNvPr id="19461" name="Text Placeholder 5"/>
          <p:cNvSpPr>
            <a:spLocks noGrp="1"/>
          </p:cNvSpPr>
          <p:nvPr>
            <p:ph type="body" sz="quarter" idx="3"/>
          </p:nvPr>
        </p:nvSpPr>
        <p:spPr/>
        <p:txBody>
          <a:bodyPr>
            <a:normAutofit/>
          </a:bodyPr>
          <a:lstStyle/>
          <a:p>
            <a:pPr eaLnBrk="1" hangingPunct="1"/>
            <a:r>
              <a:rPr lang="en-US" sz="3200" dirty="0" smtClean="0"/>
              <a:t>UNDUE INFLUENCE</a:t>
            </a:r>
            <a:endParaRPr lang="en-IN" sz="3200" dirty="0" smtClean="0"/>
          </a:p>
        </p:txBody>
      </p:sp>
      <p:sp>
        <p:nvSpPr>
          <p:cNvPr id="19462" name="Content Placeholder 6"/>
          <p:cNvSpPr>
            <a:spLocks noGrp="1"/>
          </p:cNvSpPr>
          <p:nvPr>
            <p:ph sz="quarter" idx="4"/>
          </p:nvPr>
        </p:nvSpPr>
        <p:spPr/>
        <p:txBody>
          <a:bodyPr>
            <a:normAutofit/>
          </a:bodyPr>
          <a:lstStyle/>
          <a:p>
            <a:pPr eaLnBrk="1" hangingPunct="1"/>
            <a:r>
              <a:rPr lang="en-US" sz="3200" dirty="0" smtClean="0"/>
              <a:t>Dominate the will of other</a:t>
            </a:r>
          </a:p>
          <a:p>
            <a:pPr eaLnBrk="1" hangingPunct="1"/>
            <a:r>
              <a:rPr lang="en-US" sz="3200" dirty="0" smtClean="0"/>
              <a:t>Moral character</a:t>
            </a:r>
          </a:p>
          <a:p>
            <a:pPr eaLnBrk="1" hangingPunct="1"/>
            <a:r>
              <a:rPr lang="en-US" sz="3200" dirty="0" smtClean="0"/>
              <a:t>Intention to take a unfair advantage</a:t>
            </a:r>
          </a:p>
          <a:p>
            <a:pPr eaLnBrk="1" hangingPunct="1"/>
            <a:r>
              <a:rPr lang="en-US" sz="3200" dirty="0" smtClean="0"/>
              <a:t>No criminal act is involved</a:t>
            </a:r>
            <a:endParaRPr lang="en-IN" sz="32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3200" b="1" smtClean="0"/>
              <a:t>MIS-REPRESENTATION </a:t>
            </a:r>
          </a:p>
        </p:txBody>
      </p:sp>
      <p:sp>
        <p:nvSpPr>
          <p:cNvPr id="20483" name="Rectangle 3"/>
          <p:cNvSpPr>
            <a:spLocks noGrp="1" noChangeArrowheads="1"/>
          </p:cNvSpPr>
          <p:nvPr>
            <p:ph idx="1"/>
          </p:nvPr>
        </p:nvSpPr>
        <p:spPr/>
        <p:txBody>
          <a:bodyPr>
            <a:noAutofit/>
          </a:bodyPr>
          <a:lstStyle/>
          <a:p>
            <a:pPr algn="just" eaLnBrk="1" hangingPunct="1"/>
            <a:endParaRPr lang="en-US" sz="3600" dirty="0" smtClean="0"/>
          </a:p>
          <a:p>
            <a:pPr algn="just" eaLnBrk="1" hangingPunct="1"/>
            <a:r>
              <a:rPr lang="en-US" sz="3600" dirty="0" smtClean="0"/>
              <a:t>The word ‘representation’ means a statement.</a:t>
            </a:r>
          </a:p>
          <a:p>
            <a:pPr algn="just" eaLnBrk="1" hangingPunct="1"/>
            <a:r>
              <a:rPr lang="en-US" sz="3600" dirty="0" smtClean="0"/>
              <a:t>A representation which is false or misleading is known as misrepresentation.</a:t>
            </a:r>
          </a:p>
          <a:p>
            <a:pPr algn="just" eaLnBrk="1" hangingPunct="1"/>
            <a:r>
              <a:rPr lang="en-US" sz="3600" dirty="0" smtClean="0"/>
              <a:t>It may be innocent or intentional </a:t>
            </a:r>
          </a:p>
          <a:p>
            <a:pPr algn="just" eaLnBrk="1" hangingPunct="1">
              <a:buFontTx/>
              <a:buNone/>
            </a:pPr>
            <a:r>
              <a:rPr lang="en-US" sz="3600" dirty="0" smtClean="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3200" b="1" smtClean="0"/>
              <a:t>REQUIREMENTS OF</a:t>
            </a:r>
            <a:br>
              <a:rPr lang="en-US" sz="3200" b="1" smtClean="0"/>
            </a:br>
            <a:r>
              <a:rPr lang="en-US" sz="3200" b="1" smtClean="0"/>
              <a:t> “ FREE CONSENT”</a:t>
            </a:r>
          </a:p>
        </p:txBody>
      </p:sp>
      <p:sp>
        <p:nvSpPr>
          <p:cNvPr id="4099" name="Rectangle 3"/>
          <p:cNvSpPr>
            <a:spLocks noGrp="1" noChangeArrowheads="1"/>
          </p:cNvSpPr>
          <p:nvPr>
            <p:ph idx="1"/>
          </p:nvPr>
        </p:nvSpPr>
        <p:spPr>
          <a:xfrm>
            <a:off x="685800" y="2209800"/>
            <a:ext cx="7696200" cy="2438400"/>
          </a:xfrm>
        </p:spPr>
        <p:txBody>
          <a:bodyPr/>
          <a:lstStyle/>
          <a:p>
            <a:pPr eaLnBrk="1" hangingPunct="1"/>
            <a:r>
              <a:rPr lang="en-US" smtClean="0"/>
              <a:t>There should be consent</a:t>
            </a:r>
          </a:p>
          <a:p>
            <a:pPr eaLnBrk="1" hangingPunct="1"/>
            <a:r>
              <a:rPr lang="en-US" smtClean="0"/>
              <a:t>The consent must be free</a:t>
            </a:r>
          </a:p>
          <a:p>
            <a:pPr eaLnBrk="1" hangingPunct="1"/>
            <a:endParaRPr 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pPr eaLnBrk="1" hangingPunct="1"/>
            <a:r>
              <a:rPr lang="en-US" smtClean="0"/>
              <a:t>Section 18 … defines Mis- representation</a:t>
            </a:r>
          </a:p>
        </p:txBody>
      </p:sp>
      <p:sp>
        <p:nvSpPr>
          <p:cNvPr id="21507" name="Rectangle 3"/>
          <p:cNvSpPr>
            <a:spLocks noGrp="1" noChangeArrowheads="1"/>
          </p:cNvSpPr>
          <p:nvPr>
            <p:ph idx="1"/>
          </p:nvPr>
        </p:nvSpPr>
        <p:spPr/>
        <p:txBody>
          <a:bodyPr>
            <a:normAutofit/>
          </a:bodyPr>
          <a:lstStyle/>
          <a:p>
            <a:pPr algn="just" eaLnBrk="1" hangingPunct="1">
              <a:lnSpc>
                <a:spcPct val="90000"/>
              </a:lnSpc>
            </a:pPr>
            <a:r>
              <a:rPr lang="en-US" dirty="0" smtClean="0"/>
              <a:t>Unwarranted positive assertion – X says to Y who intends to purchase his land that it produces 50 quintals of wheat per acre. X believes the statement to be true, although he did not have sufficient grounds for the belief. Later on, it was found that land produces only 30 quintals of wheat per acre. </a:t>
            </a:r>
          </a:p>
          <a:p>
            <a:pPr algn="just" eaLnBrk="1" hangingPunct="1">
              <a:lnSpc>
                <a:spcPct val="90000"/>
              </a:lnSpc>
            </a:pPr>
            <a:r>
              <a:rPr lang="en-US" dirty="0" err="1" smtClean="0"/>
              <a:t>Eg</a:t>
            </a:r>
            <a:r>
              <a:rPr lang="en-US" dirty="0" smtClean="0"/>
              <a:t>. XY, AB</a:t>
            </a:r>
          </a:p>
          <a:p>
            <a:pPr algn="just" eaLnBrk="1" hangingPunct="1">
              <a:lnSpc>
                <a:spcPct val="90000"/>
              </a:lnSpc>
            </a:pPr>
            <a:r>
              <a:rPr lang="en-US" dirty="0" smtClean="0"/>
              <a:t>This is  </a:t>
            </a:r>
            <a:r>
              <a:rPr lang="en-US" dirty="0" err="1" smtClean="0"/>
              <a:t>mis</a:t>
            </a:r>
            <a:r>
              <a:rPr lang="en-US" dirty="0" smtClean="0"/>
              <a:t> – representation.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4638"/>
            <a:ext cx="8229600" cy="792162"/>
          </a:xfrm>
        </p:spPr>
        <p:txBody>
          <a:bodyPr>
            <a:normAutofit fontScale="90000"/>
          </a:bodyPr>
          <a:lstStyle/>
          <a:p>
            <a:pPr eaLnBrk="1" hangingPunct="1"/>
            <a:r>
              <a:rPr lang="en-US" sz="2800" b="1" dirty="0" smtClean="0"/>
              <a:t>ESSENTIALS OF </a:t>
            </a:r>
            <a:br>
              <a:rPr lang="en-US" sz="2800" b="1" dirty="0" smtClean="0"/>
            </a:br>
            <a:r>
              <a:rPr lang="en-US" sz="2800" b="1" dirty="0" smtClean="0"/>
              <a:t>MIS - REPRESENTATION</a:t>
            </a:r>
          </a:p>
        </p:txBody>
      </p:sp>
      <p:sp>
        <p:nvSpPr>
          <p:cNvPr id="22531" name="Rectangle 3"/>
          <p:cNvSpPr>
            <a:spLocks noGrp="1" noChangeArrowheads="1"/>
          </p:cNvSpPr>
          <p:nvPr>
            <p:ph idx="1"/>
          </p:nvPr>
        </p:nvSpPr>
        <p:spPr>
          <a:xfrm>
            <a:off x="685800" y="1295400"/>
            <a:ext cx="7924800" cy="5257800"/>
          </a:xfrm>
        </p:spPr>
        <p:txBody>
          <a:bodyPr>
            <a:noAutofit/>
          </a:bodyPr>
          <a:lstStyle/>
          <a:p>
            <a:pPr algn="just" eaLnBrk="1" hangingPunct="1"/>
            <a:r>
              <a:rPr lang="en-US" sz="2800" dirty="0" smtClean="0"/>
              <a:t>There should be a representation of facts-not opinion </a:t>
            </a:r>
          </a:p>
          <a:p>
            <a:pPr algn="just" eaLnBrk="1" hangingPunct="1"/>
            <a:r>
              <a:rPr lang="en-US" sz="2800" dirty="0" smtClean="0"/>
              <a:t>Representation is </a:t>
            </a:r>
            <a:r>
              <a:rPr lang="en-US" sz="2800" u="sng" dirty="0" smtClean="0"/>
              <a:t>untrue</a:t>
            </a:r>
            <a:r>
              <a:rPr lang="en-US" sz="2800" dirty="0" smtClean="0"/>
              <a:t> </a:t>
            </a:r>
          </a:p>
          <a:p>
            <a:pPr algn="just" eaLnBrk="1" hangingPunct="1"/>
            <a:r>
              <a:rPr lang="en-US" sz="2800" dirty="0" smtClean="0"/>
              <a:t>The representation induces the other party to enter into a contract.</a:t>
            </a:r>
          </a:p>
          <a:p>
            <a:pPr algn="just" eaLnBrk="1" hangingPunct="1"/>
            <a:r>
              <a:rPr lang="en-US" sz="2800" dirty="0" smtClean="0"/>
              <a:t>The party making representation </a:t>
            </a:r>
            <a:r>
              <a:rPr lang="en-US" sz="2800" u="sng" dirty="0" smtClean="0"/>
              <a:t>does not intend to deceive</a:t>
            </a:r>
            <a:r>
              <a:rPr lang="en-US" sz="2800" dirty="0" smtClean="0"/>
              <a:t> the aggrieved party.</a:t>
            </a:r>
          </a:p>
          <a:p>
            <a:pPr algn="just" eaLnBrk="1" hangingPunct="1"/>
            <a:r>
              <a:rPr lang="en-US" sz="2800" dirty="0" smtClean="0"/>
              <a:t>The party who relied on the untrue statement </a:t>
            </a:r>
            <a:r>
              <a:rPr lang="en-US" sz="2800" u="sng" dirty="0" smtClean="0"/>
              <a:t>suffer from loss</a:t>
            </a:r>
            <a:r>
              <a:rPr lang="en-US" sz="2800" dirty="0" smtClean="0"/>
              <a:t>. </a:t>
            </a:r>
          </a:p>
          <a:p>
            <a:pPr algn="just" eaLnBrk="1" hangingPunct="1"/>
            <a:r>
              <a:rPr lang="en-US" sz="2800" dirty="0" smtClean="0"/>
              <a:t>Object not deceive the party</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z="3200" b="1" smtClean="0"/>
              <a:t>CONSEQUENCES OF MIS- REPRESENTATION</a:t>
            </a:r>
          </a:p>
        </p:txBody>
      </p:sp>
      <p:sp>
        <p:nvSpPr>
          <p:cNvPr id="23555" name="Rectangle 3"/>
          <p:cNvSpPr>
            <a:spLocks noGrp="1" noChangeArrowheads="1"/>
          </p:cNvSpPr>
          <p:nvPr>
            <p:ph idx="1"/>
          </p:nvPr>
        </p:nvSpPr>
        <p:spPr/>
        <p:txBody>
          <a:bodyPr>
            <a:normAutofit/>
          </a:bodyPr>
          <a:lstStyle/>
          <a:p>
            <a:pPr eaLnBrk="1" hangingPunct="1"/>
            <a:r>
              <a:rPr lang="en-US" sz="3600" dirty="0" smtClean="0"/>
              <a:t>The contract is voidable at the option of aggrieved party.</a:t>
            </a:r>
          </a:p>
          <a:p>
            <a:pPr eaLnBrk="1" hangingPunct="1"/>
            <a:r>
              <a:rPr lang="en-US" sz="3600" dirty="0" smtClean="0"/>
              <a:t>Can rescind</a:t>
            </a:r>
          </a:p>
          <a:p>
            <a:pPr eaLnBrk="1" hangingPunct="1">
              <a:buFontTx/>
              <a:buNone/>
            </a:pPr>
            <a:endParaRPr lang="en-US" sz="3600" dirty="0" smtClean="0"/>
          </a:p>
          <a:p>
            <a:pPr eaLnBrk="1" hangingPunct="1"/>
            <a:r>
              <a:rPr lang="en-US" sz="3600" dirty="0" smtClean="0"/>
              <a:t>Loss of </a:t>
            </a:r>
            <a:r>
              <a:rPr lang="en-US" sz="3600" dirty="0" err="1" smtClean="0"/>
              <a:t>recission</a:t>
            </a:r>
            <a:r>
              <a:rPr lang="en-US" sz="3600" dirty="0" smtClean="0"/>
              <a:t>- cant be restored, after knowing further uses it (lorry),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z="3200" b="1" smtClean="0"/>
              <a:t>FRAUD 	</a:t>
            </a:r>
          </a:p>
        </p:txBody>
      </p:sp>
      <p:sp>
        <p:nvSpPr>
          <p:cNvPr id="24579" name="Rectangle 3"/>
          <p:cNvSpPr>
            <a:spLocks noGrp="1" noChangeArrowheads="1"/>
          </p:cNvSpPr>
          <p:nvPr>
            <p:ph idx="1"/>
          </p:nvPr>
        </p:nvSpPr>
        <p:spPr>
          <a:xfrm>
            <a:off x="304800" y="1447800"/>
            <a:ext cx="8458200" cy="5181600"/>
          </a:xfrm>
        </p:spPr>
        <p:txBody>
          <a:bodyPr>
            <a:noAutofit/>
          </a:bodyPr>
          <a:lstStyle/>
          <a:p>
            <a:pPr algn="just" eaLnBrk="1" hangingPunct="1"/>
            <a:r>
              <a:rPr lang="en-US" sz="3600" dirty="0" smtClean="0"/>
              <a:t>When any person makes to another a statement </a:t>
            </a:r>
            <a:r>
              <a:rPr lang="en-US" sz="3600" u="sng" dirty="0" smtClean="0"/>
              <a:t>which he does not himself believes to be true</a:t>
            </a:r>
            <a:r>
              <a:rPr lang="en-US" sz="3600" dirty="0" smtClean="0"/>
              <a:t> to induce the latter to enter into the contract, he commits a fraud. </a:t>
            </a:r>
          </a:p>
          <a:p>
            <a:pPr algn="just" eaLnBrk="1" hangingPunct="1">
              <a:buFontTx/>
              <a:buNone/>
            </a:pPr>
            <a:r>
              <a:rPr lang="en-US" sz="3600" dirty="0" smtClean="0"/>
              <a:t>INTENTIONAL MIS – REPRESENTATION AMOUNTS TO FRAUD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z="3200" b="1" smtClean="0"/>
              <a:t>ELEMENTS OF FRAUD</a:t>
            </a:r>
            <a:r>
              <a:rPr lang="en-US" sz="3200" smtClean="0"/>
              <a:t> </a:t>
            </a:r>
          </a:p>
        </p:txBody>
      </p:sp>
      <p:sp>
        <p:nvSpPr>
          <p:cNvPr id="25603" name="Rectangle 3"/>
          <p:cNvSpPr>
            <a:spLocks noGrp="1" noChangeArrowheads="1"/>
          </p:cNvSpPr>
          <p:nvPr>
            <p:ph idx="1"/>
          </p:nvPr>
        </p:nvSpPr>
        <p:spPr>
          <a:xfrm>
            <a:off x="685800" y="1524000"/>
            <a:ext cx="7696200" cy="4724400"/>
          </a:xfrm>
        </p:spPr>
        <p:txBody>
          <a:bodyPr/>
          <a:lstStyle/>
          <a:p>
            <a:pPr algn="just" eaLnBrk="1" hangingPunct="1"/>
            <a:r>
              <a:rPr lang="en-US" dirty="0" smtClean="0"/>
              <a:t> To constitute fraud there must be </a:t>
            </a:r>
            <a:r>
              <a:rPr lang="en-US" b="1" dirty="0" smtClean="0"/>
              <a:t>making a false suggestion</a:t>
            </a:r>
            <a:r>
              <a:rPr lang="en-US" dirty="0" smtClean="0"/>
              <a:t> –</a:t>
            </a:r>
          </a:p>
          <a:p>
            <a:pPr algn="just" eaLnBrk="1" hangingPunct="1">
              <a:buNone/>
            </a:pPr>
            <a:r>
              <a:rPr lang="en-US" dirty="0" smtClean="0"/>
              <a:t>	</a:t>
            </a:r>
            <a:r>
              <a:rPr lang="en-US" dirty="0" err="1" smtClean="0"/>
              <a:t>Eg</a:t>
            </a:r>
            <a:r>
              <a:rPr lang="en-US" dirty="0" smtClean="0"/>
              <a:t>. X says to Y that his coat is made of pure wool, though he knows that it is untrue. Y purchases the coat believing X’s statement true. It is a fraud by X and contract is voidable.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idx="1"/>
          </p:nvPr>
        </p:nvSpPr>
        <p:spPr>
          <a:xfrm>
            <a:off x="685800" y="533400"/>
            <a:ext cx="7696200" cy="5638800"/>
          </a:xfrm>
        </p:spPr>
        <p:txBody>
          <a:bodyPr>
            <a:noAutofit/>
          </a:bodyPr>
          <a:lstStyle/>
          <a:p>
            <a:pPr algn="just" eaLnBrk="1" hangingPunct="1">
              <a:buFontTx/>
              <a:buNone/>
            </a:pPr>
            <a:endParaRPr lang="en-US" dirty="0" smtClean="0"/>
          </a:p>
          <a:p>
            <a:pPr algn="just" eaLnBrk="1" hangingPunct="1"/>
            <a:r>
              <a:rPr lang="en-US" dirty="0" smtClean="0"/>
              <a:t>Making a false suggestions</a:t>
            </a:r>
          </a:p>
          <a:p>
            <a:pPr algn="just" eaLnBrk="1" hangingPunct="1"/>
            <a:r>
              <a:rPr lang="en-US" u="sng" dirty="0"/>
              <a:t>A</a:t>
            </a:r>
            <a:r>
              <a:rPr lang="en-US" u="sng" dirty="0" smtClean="0"/>
              <a:t>ctive concealment of fact</a:t>
            </a:r>
            <a:r>
              <a:rPr lang="en-US" dirty="0" smtClean="0"/>
              <a:t>. ( Cracked Hoof of a horse )</a:t>
            </a:r>
          </a:p>
          <a:p>
            <a:pPr algn="just" eaLnBrk="1" hangingPunct="1"/>
            <a:r>
              <a:rPr lang="en-US" dirty="0" smtClean="0"/>
              <a:t>Before conclusion of contract- A promise made with any intention of performing it.</a:t>
            </a:r>
          </a:p>
          <a:p>
            <a:pPr algn="just" eaLnBrk="1" hangingPunct="1"/>
            <a:r>
              <a:rPr lang="en-US" dirty="0" smtClean="0"/>
              <a:t>Any act fitted to deceive</a:t>
            </a:r>
          </a:p>
          <a:p>
            <a:pPr algn="just" eaLnBrk="1" hangingPunct="1"/>
            <a:r>
              <a:rPr lang="en-US" dirty="0" smtClean="0"/>
              <a:t>To motivate for making contract</a:t>
            </a:r>
          </a:p>
          <a:p>
            <a:pPr algn="just" eaLnBrk="1" hangingPunct="1"/>
            <a:r>
              <a:rPr lang="en-US" dirty="0" smtClean="0"/>
              <a:t>Party must suffer a loss</a:t>
            </a:r>
          </a:p>
          <a:p>
            <a:pPr algn="just" eaLnBrk="1" hangingPunct="1"/>
            <a:r>
              <a:rPr lang="en-US" dirty="0" smtClean="0"/>
              <a:t>Any act i.e. fraudulent </a:t>
            </a:r>
          </a:p>
          <a:p>
            <a:pPr algn="just" eaLnBrk="1" hangingPunct="1">
              <a:buFontTx/>
              <a:buNone/>
            </a:pPr>
            <a:r>
              <a:rPr lang="en-US" dirty="0" smtClean="0"/>
              <a:t> </a:t>
            </a:r>
          </a:p>
          <a:p>
            <a:pPr algn="just" eaLnBrk="1" hangingPunct="1"/>
            <a:endParaRPr lang="en-US" b="1"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z="3200" b="1" smtClean="0"/>
              <a:t>WHEN DOES SILENCE AMOUNT TO FRAUD</a:t>
            </a:r>
          </a:p>
        </p:txBody>
      </p:sp>
      <p:sp>
        <p:nvSpPr>
          <p:cNvPr id="27651" name="Rectangle 3"/>
          <p:cNvSpPr>
            <a:spLocks noGrp="1" noChangeArrowheads="1"/>
          </p:cNvSpPr>
          <p:nvPr>
            <p:ph idx="1"/>
          </p:nvPr>
        </p:nvSpPr>
        <p:spPr>
          <a:xfrm>
            <a:off x="685800" y="1828800"/>
            <a:ext cx="7924800" cy="3962400"/>
          </a:xfrm>
        </p:spPr>
        <p:txBody>
          <a:bodyPr>
            <a:normAutofit/>
          </a:bodyPr>
          <a:lstStyle/>
          <a:p>
            <a:pPr marL="609600" indent="-609600" eaLnBrk="1" hangingPunct="1"/>
            <a:r>
              <a:rPr lang="en-US" dirty="0" smtClean="0"/>
              <a:t>Ordinarily, a mere silence does not amount to fraud. </a:t>
            </a:r>
          </a:p>
          <a:p>
            <a:pPr marL="609600" indent="-609600" eaLnBrk="1" hangingPunct="1"/>
            <a:r>
              <a:rPr lang="en-US" dirty="0" smtClean="0"/>
              <a:t>Principle of ‘ caveat emptor’</a:t>
            </a:r>
          </a:p>
          <a:p>
            <a:pPr marL="609600" indent="-609600" eaLnBrk="1" hangingPunct="1"/>
            <a:r>
              <a:rPr lang="en-US" dirty="0" smtClean="0"/>
              <a:t>Exceptions :</a:t>
            </a:r>
          </a:p>
          <a:p>
            <a:pPr marL="609600" indent="-609600" eaLnBrk="1" hangingPunct="1">
              <a:buFontTx/>
              <a:buAutoNum type="arabicPeriod"/>
            </a:pPr>
            <a:r>
              <a:rPr lang="en-US" dirty="0" smtClean="0"/>
              <a:t>It is the duty of the person keeping silence to speak – in fiduciary relations.</a:t>
            </a:r>
          </a:p>
          <a:p>
            <a:pPr marL="609600" indent="-609600" eaLnBrk="1" hangingPunct="1">
              <a:buFontTx/>
              <a:buAutoNum type="arabicPeriod"/>
            </a:pPr>
            <a:r>
              <a:rPr lang="en-US" dirty="0" smtClean="0"/>
              <a:t>Silence is, in itself, equivalent to speech- </a:t>
            </a:r>
          </a:p>
          <a:p>
            <a:pPr marL="609600" indent="-609600" eaLnBrk="1" hangingPunct="1"/>
            <a:endParaRPr lang="en-US"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idx="1"/>
          </p:nvPr>
        </p:nvSpPr>
        <p:spPr>
          <a:xfrm>
            <a:off x="685800" y="609600"/>
            <a:ext cx="7924800" cy="5715000"/>
          </a:xfrm>
        </p:spPr>
        <p:txBody>
          <a:bodyPr>
            <a:normAutofit/>
          </a:bodyPr>
          <a:lstStyle/>
          <a:p>
            <a:pPr algn="just" eaLnBrk="1" hangingPunct="1"/>
            <a:r>
              <a:rPr lang="en-US" dirty="0" smtClean="0"/>
              <a:t>A sells by auction to B, a horse which A knows to be unsound. A says nothing about the horse’s unsoundness. B says to A – ‘ if you do not deny, I shall assume that the horse is sound” A says nothing. Here A’s silence is equivalent to speech. </a:t>
            </a:r>
          </a:p>
          <a:p>
            <a:pPr algn="just" eaLnBrk="1" hangingPunct="1">
              <a:buFontTx/>
              <a:buNone/>
            </a:pPr>
            <a:r>
              <a:rPr lang="en-US" dirty="0" smtClean="0"/>
              <a:t>3. Half truth </a:t>
            </a:r>
          </a:p>
          <a:p>
            <a:pPr algn="just" eaLnBrk="1" hangingPunct="1">
              <a:buFontTx/>
              <a:buNone/>
            </a:pPr>
            <a:r>
              <a:rPr lang="en-US" dirty="0" smtClean="0"/>
              <a:t>4. Change in circumstances.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z="3200" b="1" smtClean="0"/>
              <a:t>CONSEQUENCES OF FRAUD</a:t>
            </a:r>
          </a:p>
        </p:txBody>
      </p:sp>
      <p:sp>
        <p:nvSpPr>
          <p:cNvPr id="29699" name="Rectangle 3"/>
          <p:cNvSpPr>
            <a:spLocks noGrp="1" noChangeArrowheads="1"/>
          </p:cNvSpPr>
          <p:nvPr>
            <p:ph idx="1"/>
          </p:nvPr>
        </p:nvSpPr>
        <p:spPr/>
        <p:txBody>
          <a:bodyPr>
            <a:normAutofit/>
          </a:bodyPr>
          <a:lstStyle/>
          <a:p>
            <a:pPr eaLnBrk="1" hangingPunct="1"/>
            <a:r>
              <a:rPr lang="en-US" sz="3600" dirty="0" smtClean="0"/>
              <a:t>Voidable at the option of aggrieved party</a:t>
            </a:r>
          </a:p>
          <a:p>
            <a:pPr eaLnBrk="1" hangingPunct="1"/>
            <a:r>
              <a:rPr lang="en-US" sz="3600" dirty="0" smtClean="0"/>
              <a:t>Can insist on performance if put in same position.</a:t>
            </a:r>
          </a:p>
          <a:p>
            <a:pPr eaLnBrk="1" hangingPunct="1"/>
            <a:r>
              <a:rPr lang="en-US" sz="3600" dirty="0" smtClean="0"/>
              <a:t>May claim damages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z="3200" b="1" smtClean="0"/>
              <a:t>MISTAKE</a:t>
            </a:r>
          </a:p>
        </p:txBody>
      </p:sp>
      <p:sp>
        <p:nvSpPr>
          <p:cNvPr id="30723" name="Rectangle 3"/>
          <p:cNvSpPr>
            <a:spLocks noGrp="1" noChangeArrowheads="1"/>
          </p:cNvSpPr>
          <p:nvPr>
            <p:ph idx="1"/>
          </p:nvPr>
        </p:nvSpPr>
        <p:spPr/>
        <p:txBody>
          <a:bodyPr>
            <a:normAutofit fontScale="92500"/>
          </a:bodyPr>
          <a:lstStyle/>
          <a:p>
            <a:pPr marL="609600" indent="-609600" algn="just" eaLnBrk="1" hangingPunct="1"/>
            <a:r>
              <a:rPr lang="en-US" sz="3600" dirty="0" smtClean="0"/>
              <a:t>When the parties do not agree on the same thing in the same sense because of some misunderstanding, it is known </a:t>
            </a:r>
            <a:r>
              <a:rPr lang="en-US" sz="3600" dirty="0" smtClean="0"/>
              <a:t>as “MISTAKE”</a:t>
            </a:r>
          </a:p>
          <a:p>
            <a:pPr marL="609600" indent="-609600" algn="just" eaLnBrk="1" hangingPunct="1"/>
            <a:r>
              <a:rPr lang="en-US" sz="3600" dirty="0" smtClean="0"/>
              <a:t>Sec. 20 of IPC(Indian Panel Code) “ Where both the parties to an agreement are under a mistake as to a matter of fact essential to the agreement, the agreement is void”</a:t>
            </a:r>
            <a:endParaRPr lang="en-US" sz="36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3200" b="1" smtClean="0"/>
              <a:t>WHAT IS CONSENT…</a:t>
            </a:r>
          </a:p>
        </p:txBody>
      </p:sp>
      <p:sp>
        <p:nvSpPr>
          <p:cNvPr id="5123" name="Rectangle 3"/>
          <p:cNvSpPr>
            <a:spLocks noGrp="1" noChangeArrowheads="1"/>
          </p:cNvSpPr>
          <p:nvPr>
            <p:ph idx="1"/>
          </p:nvPr>
        </p:nvSpPr>
        <p:spPr/>
        <p:txBody>
          <a:bodyPr>
            <a:normAutofit fontScale="92500" lnSpcReduction="20000"/>
          </a:bodyPr>
          <a:lstStyle/>
          <a:p>
            <a:pPr eaLnBrk="1" hangingPunct="1"/>
            <a:r>
              <a:rPr lang="en-US" dirty="0" smtClean="0"/>
              <a:t>Section 13 defines …</a:t>
            </a:r>
          </a:p>
          <a:p>
            <a:pPr eaLnBrk="1" hangingPunct="1">
              <a:buFontTx/>
              <a:buNone/>
            </a:pPr>
            <a:r>
              <a:rPr lang="en-US" dirty="0" smtClean="0"/>
              <a:t>“ Two or more persons are said to consent when they agree upon the same thing in the same sense” </a:t>
            </a:r>
          </a:p>
          <a:p>
            <a:pPr eaLnBrk="1" hangingPunct="1">
              <a:buFontTx/>
              <a:buNone/>
            </a:pPr>
            <a:r>
              <a:rPr lang="en-US" dirty="0" smtClean="0"/>
              <a:t>i.e. Consensus Ad idem </a:t>
            </a:r>
          </a:p>
          <a:p>
            <a:pPr>
              <a:buNone/>
            </a:pPr>
            <a:r>
              <a:rPr lang="en-US" b="1" dirty="0" smtClean="0"/>
              <a:t>Case: </a:t>
            </a:r>
            <a:r>
              <a:rPr lang="en-US" b="1" dirty="0" err="1" smtClean="0"/>
              <a:t>Bala</a:t>
            </a:r>
            <a:r>
              <a:rPr lang="en-US" b="1" dirty="0" smtClean="0"/>
              <a:t> Devi v. S. </a:t>
            </a:r>
            <a:r>
              <a:rPr lang="en-US" b="1" dirty="0" err="1" smtClean="0"/>
              <a:t>Mazumdar</a:t>
            </a:r>
            <a:r>
              <a:rPr lang="en-US" b="1" dirty="0" smtClean="0"/>
              <a:t>]</a:t>
            </a:r>
          </a:p>
          <a:p>
            <a:pPr>
              <a:buNone/>
            </a:pPr>
            <a:r>
              <a:rPr lang="en-US" dirty="0" smtClean="0"/>
              <a:t>	An illiterate lady executed a deed under the impression that she was executing a deed </a:t>
            </a:r>
            <a:r>
              <a:rPr lang="en-US" dirty="0" err="1" smtClean="0"/>
              <a:t>authorising</a:t>
            </a:r>
            <a:r>
              <a:rPr lang="en-US" dirty="0" smtClean="0"/>
              <a:t> her nephew to manage her lands while in fact it was a deed of gift in favor of her nephew.</a:t>
            </a:r>
          </a:p>
          <a:p>
            <a:pPr eaLnBrk="1" hangingPunct="1">
              <a:buFontTx/>
              <a:buNone/>
            </a:pPr>
            <a:endParaRPr lang="en-US"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457200"/>
          </a:xfrm>
        </p:spPr>
        <p:txBody>
          <a:bodyPr>
            <a:noAutofit/>
          </a:bodyPr>
          <a:lstStyle/>
          <a:p>
            <a:pPr marL="609600" indent="-609600"/>
            <a:r>
              <a:rPr lang="en-US" sz="3200" b="1" dirty="0" smtClean="0"/>
              <a:t>TYPES OF MISTAKES :</a:t>
            </a:r>
            <a:br>
              <a:rPr lang="en-US" sz="3200" b="1" dirty="0" smtClean="0"/>
            </a:br>
            <a:r>
              <a:rPr lang="en-US" sz="3200" b="1" dirty="0" smtClean="0"/>
              <a:t/>
            </a:r>
            <a:br>
              <a:rPr lang="en-US" sz="3200" b="1" dirty="0" smtClean="0"/>
            </a:br>
            <a:endParaRPr lang="en-US" sz="3200" b="1" dirty="0"/>
          </a:p>
        </p:txBody>
      </p:sp>
      <p:sp>
        <p:nvSpPr>
          <p:cNvPr id="3" name="Content Placeholder 2"/>
          <p:cNvSpPr>
            <a:spLocks noGrp="1"/>
          </p:cNvSpPr>
          <p:nvPr>
            <p:ph idx="1"/>
          </p:nvPr>
        </p:nvSpPr>
        <p:spPr>
          <a:xfrm>
            <a:off x="457200" y="914400"/>
            <a:ext cx="8229600" cy="5211763"/>
          </a:xfrm>
        </p:spPr>
        <p:txBody>
          <a:bodyPr>
            <a:noAutofit/>
          </a:bodyPr>
          <a:lstStyle/>
          <a:p>
            <a:r>
              <a:rPr lang="en-US" sz="3600" dirty="0" smtClean="0"/>
              <a:t>bilateral and unilateral</a:t>
            </a:r>
          </a:p>
          <a:p>
            <a:pPr>
              <a:buNone/>
            </a:pPr>
            <a:r>
              <a:rPr lang="en-US" sz="3600" dirty="0" smtClean="0"/>
              <a:t> 1. Mistake as to the existence of the subject matter.</a:t>
            </a:r>
          </a:p>
          <a:p>
            <a:pPr>
              <a:buNone/>
            </a:pPr>
            <a:r>
              <a:rPr lang="en-US" sz="3600" dirty="0" smtClean="0"/>
              <a:t>2. Mistake as to identity of the subject matter.</a:t>
            </a:r>
          </a:p>
          <a:p>
            <a:pPr>
              <a:buNone/>
            </a:pPr>
            <a:r>
              <a:rPr lang="en-US" sz="3600" dirty="0" smtClean="0"/>
              <a:t>3. Quality of the sub. Matter.</a:t>
            </a:r>
          </a:p>
          <a:p>
            <a:pPr>
              <a:buNone/>
            </a:pPr>
            <a:r>
              <a:rPr lang="en-US" sz="3600" dirty="0" smtClean="0"/>
              <a:t>4. Quantity of the sub. Matter.</a:t>
            </a:r>
          </a:p>
          <a:p>
            <a:pPr>
              <a:buNone/>
            </a:pPr>
            <a:r>
              <a:rPr lang="en-US" sz="3600" dirty="0" smtClean="0"/>
              <a:t>5. Title of the sub. Matter</a:t>
            </a:r>
          </a:p>
          <a:p>
            <a:pPr>
              <a:buNone/>
            </a:pPr>
            <a:r>
              <a:rPr lang="en-US" sz="3600" dirty="0" smtClean="0"/>
              <a:t>6. Price of the sub. matter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idx="1"/>
          </p:nvPr>
        </p:nvSpPr>
        <p:spPr>
          <a:xfrm>
            <a:off x="685800" y="457200"/>
            <a:ext cx="7696200" cy="5029200"/>
          </a:xfrm>
        </p:spPr>
        <p:txBody>
          <a:bodyPr>
            <a:normAutofit/>
          </a:bodyPr>
          <a:lstStyle/>
          <a:p>
            <a:pPr marL="609600" indent="-609600" algn="just">
              <a:buNone/>
            </a:pPr>
            <a:r>
              <a:rPr lang="en-US" sz="3600" dirty="0" smtClean="0"/>
              <a:t>Other:-</a:t>
            </a:r>
          </a:p>
          <a:p>
            <a:pPr marL="609600" indent="-609600" algn="just">
              <a:buFontTx/>
              <a:buAutoNum type="arabicPeriod"/>
            </a:pPr>
            <a:r>
              <a:rPr lang="en-US" sz="3600" dirty="0" smtClean="0"/>
              <a:t>Subject matter</a:t>
            </a:r>
          </a:p>
          <a:p>
            <a:pPr marL="609600" indent="-609600" algn="just">
              <a:buFontTx/>
              <a:buNone/>
            </a:pPr>
            <a:r>
              <a:rPr lang="en-US" sz="3600" dirty="0" smtClean="0"/>
              <a:t>.&gt; existence, identity, quality, quantity, price</a:t>
            </a:r>
          </a:p>
          <a:p>
            <a:pPr marL="609600" indent="-609600" algn="just">
              <a:buFontTx/>
              <a:buNone/>
            </a:pPr>
            <a:r>
              <a:rPr lang="en-US" sz="3600" dirty="0" smtClean="0"/>
              <a:t>2. Possibility of performance.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idx="1"/>
          </p:nvPr>
        </p:nvSpPr>
        <p:spPr/>
        <p:txBody>
          <a:bodyPr>
            <a:normAutofit/>
          </a:bodyPr>
          <a:lstStyle/>
          <a:p>
            <a:pPr marL="609600" indent="-609600" algn="just" eaLnBrk="1" hangingPunct="1">
              <a:buFontTx/>
              <a:buNone/>
            </a:pPr>
            <a:r>
              <a:rPr lang="en-US" sz="3600" dirty="0" smtClean="0"/>
              <a:t>Unilateral mistake is no mistake:-</a:t>
            </a:r>
          </a:p>
          <a:p>
            <a:pPr marL="609600" indent="-609600" algn="just" eaLnBrk="1" hangingPunct="1">
              <a:buFontTx/>
              <a:buNone/>
            </a:pPr>
            <a:r>
              <a:rPr lang="en-US" sz="3600" dirty="0" smtClean="0"/>
              <a:t>Unless mistake is bought by misrepresentation or fraud by other party.</a:t>
            </a:r>
          </a:p>
          <a:p>
            <a:pPr marL="609600" indent="-609600" algn="just" eaLnBrk="1" hangingPunct="1">
              <a:buFontTx/>
              <a:buNone/>
            </a:pPr>
            <a:r>
              <a:rPr lang="en-US" sz="3600" dirty="0" err="1" smtClean="0"/>
              <a:t>Eg</a:t>
            </a:r>
            <a:r>
              <a:rPr lang="en-US" sz="3600" dirty="0" smtClean="0"/>
              <a:t> painting, oats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a:bodyPr>
          <a:lstStyle/>
          <a:p>
            <a:r>
              <a:rPr lang="en-US" sz="2800" b="1" dirty="0" smtClean="0"/>
              <a:t>Difference between Fraud and </a:t>
            </a:r>
            <a:r>
              <a:rPr lang="en-US" sz="2800" b="1" dirty="0" err="1" smtClean="0"/>
              <a:t>mis</a:t>
            </a:r>
            <a:r>
              <a:rPr lang="en-US" sz="2800" b="1" dirty="0" smtClean="0"/>
              <a:t>-rep..</a:t>
            </a:r>
            <a:endParaRPr lang="en-US" sz="2800" b="1" dirty="0"/>
          </a:p>
        </p:txBody>
      </p:sp>
      <p:sp>
        <p:nvSpPr>
          <p:cNvPr id="3" name="Content Placeholder 2"/>
          <p:cNvSpPr>
            <a:spLocks noGrp="1"/>
          </p:cNvSpPr>
          <p:nvPr>
            <p:ph sz="half" idx="1"/>
          </p:nvPr>
        </p:nvSpPr>
        <p:spPr>
          <a:xfrm>
            <a:off x="228600" y="914400"/>
            <a:ext cx="4267200" cy="5715000"/>
          </a:xfrm>
        </p:spPr>
        <p:txBody>
          <a:bodyPr>
            <a:noAutofit/>
          </a:bodyPr>
          <a:lstStyle/>
          <a:p>
            <a:pPr algn="just"/>
            <a:r>
              <a:rPr lang="en-US" sz="2000" dirty="0" smtClean="0"/>
              <a:t>A deceptive act done intentionally by one party in order to influence the other party to enter into the contract is known as Fraud.</a:t>
            </a:r>
          </a:p>
          <a:p>
            <a:pPr algn="just"/>
            <a:r>
              <a:rPr lang="en-US" sz="2000" dirty="0" smtClean="0"/>
              <a:t>Section 2 (17) of the Indian Contract Act, 1872</a:t>
            </a:r>
          </a:p>
          <a:p>
            <a:pPr algn="just"/>
            <a:r>
              <a:rPr lang="en-US" sz="2000" dirty="0" smtClean="0"/>
              <a:t>Yes (deceive)</a:t>
            </a:r>
          </a:p>
          <a:p>
            <a:pPr algn="just"/>
            <a:r>
              <a:rPr lang="en-US" sz="2000" dirty="0" smtClean="0"/>
              <a:t>In a fraud, the party making the representation knows that the statement is not true</a:t>
            </a:r>
          </a:p>
          <a:p>
            <a:pPr algn="just"/>
            <a:r>
              <a:rPr lang="en-US" sz="2000" dirty="0" smtClean="0"/>
              <a:t>The aggrieved party, has the right to claim for damages.</a:t>
            </a:r>
          </a:p>
          <a:p>
            <a:pPr algn="just"/>
            <a:endParaRPr lang="en-US" sz="2000" dirty="0" smtClean="0"/>
          </a:p>
          <a:p>
            <a:pPr algn="just"/>
            <a:r>
              <a:rPr lang="en-US" sz="2000" dirty="0" smtClean="0"/>
              <a:t>The contract is voidable even if the truth can be discovered in normal diligence.</a:t>
            </a:r>
            <a:br>
              <a:rPr lang="en-US" sz="2000" dirty="0" smtClean="0"/>
            </a:br>
            <a:r>
              <a:rPr lang="en-US" sz="2000" dirty="0" smtClean="0"/>
              <a:t/>
            </a:r>
            <a:br>
              <a:rPr lang="en-US" sz="2000" dirty="0" smtClean="0"/>
            </a:br>
            <a:r>
              <a:rPr lang="en-US" sz="2000" dirty="0" smtClean="0"/>
              <a:t/>
            </a:r>
            <a:br>
              <a:rPr lang="en-US" sz="2000" dirty="0" smtClean="0"/>
            </a:br>
            <a:endParaRPr lang="en-US" sz="2000" dirty="0"/>
          </a:p>
        </p:txBody>
      </p:sp>
      <p:sp>
        <p:nvSpPr>
          <p:cNvPr id="4" name="Content Placeholder 3"/>
          <p:cNvSpPr>
            <a:spLocks noGrp="1"/>
          </p:cNvSpPr>
          <p:nvPr>
            <p:ph sz="half" idx="2"/>
          </p:nvPr>
        </p:nvSpPr>
        <p:spPr>
          <a:xfrm>
            <a:off x="4648200" y="990600"/>
            <a:ext cx="4038600" cy="5486400"/>
          </a:xfrm>
        </p:spPr>
        <p:txBody>
          <a:bodyPr>
            <a:noAutofit/>
          </a:bodyPr>
          <a:lstStyle/>
          <a:p>
            <a:pPr algn="just"/>
            <a:r>
              <a:rPr lang="en-US" sz="2000" dirty="0" smtClean="0"/>
              <a:t>which persuades other party to enter into the contract, is known as misrepresentation.</a:t>
            </a:r>
          </a:p>
          <a:p>
            <a:pPr algn="just"/>
            <a:endParaRPr lang="en-US" sz="2000" dirty="0" smtClean="0"/>
          </a:p>
          <a:p>
            <a:pPr algn="just"/>
            <a:r>
              <a:rPr lang="en-US" sz="2000" dirty="0" smtClean="0"/>
              <a:t>Section 2 (18) of the Indian Contract Act, 1872</a:t>
            </a:r>
          </a:p>
          <a:p>
            <a:pPr algn="just"/>
            <a:r>
              <a:rPr lang="en-US" sz="2000" dirty="0" smtClean="0"/>
              <a:t>No</a:t>
            </a:r>
          </a:p>
          <a:p>
            <a:pPr algn="just"/>
            <a:r>
              <a:rPr lang="en-US" sz="2000" dirty="0" smtClean="0"/>
              <a:t>believes the statement made by him is true, which subsequently turned out as false.</a:t>
            </a:r>
          </a:p>
          <a:p>
            <a:pPr algn="just"/>
            <a:r>
              <a:rPr lang="en-US" sz="2000" dirty="0" smtClean="0"/>
              <a:t>The aggrieved party has no right to sue the other party for damages.</a:t>
            </a:r>
          </a:p>
          <a:p>
            <a:pPr algn="just"/>
            <a:r>
              <a:rPr lang="en-US" sz="2000" dirty="0" smtClean="0"/>
              <a:t>The contract is not voidable if the truth can be discovered in normal diligence.</a:t>
            </a:r>
            <a:br>
              <a:rPr lang="en-US" sz="2000" dirty="0" smtClean="0"/>
            </a:br>
            <a:r>
              <a:rPr lang="en-US" sz="2000" dirty="0" smtClean="0"/>
              <a:t/>
            </a:r>
            <a:br>
              <a:rPr lang="en-US" sz="2000" dirty="0" smtClean="0"/>
            </a:br>
            <a:r>
              <a:rPr lang="en-US" sz="2000" dirty="0" smtClean="0"/>
              <a:t/>
            </a:r>
            <a:br>
              <a:rPr lang="en-US" sz="2000" dirty="0" smtClean="0"/>
            </a:br>
            <a:r>
              <a:rPr lang="en-US" sz="2000" dirty="0" smtClean="0"/>
              <a:t/>
            </a:r>
            <a:br>
              <a:rPr lang="en-US" sz="2000" dirty="0" smtClean="0"/>
            </a:b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z="3200" b="1" smtClean="0"/>
              <a:t>FREE CONSENT</a:t>
            </a:r>
          </a:p>
        </p:txBody>
      </p:sp>
      <p:sp>
        <p:nvSpPr>
          <p:cNvPr id="6147" name="Rectangle 3"/>
          <p:cNvSpPr>
            <a:spLocks noGrp="1" noChangeArrowheads="1"/>
          </p:cNvSpPr>
          <p:nvPr>
            <p:ph idx="1"/>
          </p:nvPr>
        </p:nvSpPr>
        <p:spPr/>
        <p:txBody>
          <a:bodyPr/>
          <a:lstStyle/>
          <a:p>
            <a:pPr eaLnBrk="1" hangingPunct="1">
              <a:lnSpc>
                <a:spcPct val="90000"/>
              </a:lnSpc>
              <a:buFontTx/>
              <a:buNone/>
            </a:pPr>
            <a:r>
              <a:rPr lang="en-US" smtClean="0"/>
              <a:t>  Section 14, consent is said to be free when it is not caused by:</a:t>
            </a:r>
          </a:p>
          <a:p>
            <a:pPr eaLnBrk="1" hangingPunct="1">
              <a:lnSpc>
                <a:spcPct val="90000"/>
              </a:lnSpc>
            </a:pPr>
            <a:r>
              <a:rPr lang="en-US" smtClean="0"/>
              <a:t>Coercion (sec 15)</a:t>
            </a:r>
          </a:p>
          <a:p>
            <a:pPr eaLnBrk="1" hangingPunct="1">
              <a:lnSpc>
                <a:spcPct val="90000"/>
              </a:lnSpc>
            </a:pPr>
            <a:r>
              <a:rPr lang="en-US" smtClean="0"/>
              <a:t>Undue – influence ( sec 16 ) </a:t>
            </a:r>
          </a:p>
          <a:p>
            <a:pPr eaLnBrk="1" hangingPunct="1">
              <a:lnSpc>
                <a:spcPct val="90000"/>
              </a:lnSpc>
            </a:pPr>
            <a:r>
              <a:rPr lang="en-US" smtClean="0"/>
              <a:t>Fraud ( sec 17 )</a:t>
            </a:r>
          </a:p>
          <a:p>
            <a:pPr eaLnBrk="1" hangingPunct="1">
              <a:lnSpc>
                <a:spcPct val="90000"/>
              </a:lnSpc>
            </a:pPr>
            <a:r>
              <a:rPr lang="en-US" smtClean="0"/>
              <a:t>Misrepresentation ( section 18 )</a:t>
            </a:r>
          </a:p>
          <a:p>
            <a:pPr eaLnBrk="1" hangingPunct="1">
              <a:lnSpc>
                <a:spcPct val="90000"/>
              </a:lnSpc>
            </a:pPr>
            <a:r>
              <a:rPr lang="en-US" smtClean="0"/>
              <a:t>Mistake ( sec 20,21,22 )</a:t>
            </a:r>
          </a:p>
          <a:p>
            <a:pPr eaLnBrk="1" hangingPunct="1">
              <a:lnSpc>
                <a:spcPct val="90000"/>
              </a:lnSpc>
            </a:pPr>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5"/>
          <p:cNvSpPr>
            <a:spLocks noGrp="1" noChangeArrowheads="1"/>
          </p:cNvSpPr>
          <p:nvPr>
            <p:ph type="title"/>
          </p:nvPr>
        </p:nvSpPr>
        <p:spPr>
          <a:xfrm>
            <a:off x="685800" y="152400"/>
            <a:ext cx="6870700" cy="1219200"/>
          </a:xfrm>
        </p:spPr>
        <p:txBody>
          <a:bodyPr/>
          <a:lstStyle/>
          <a:p>
            <a:pPr eaLnBrk="1" hangingPunct="1"/>
            <a:r>
              <a:rPr lang="en-US" sz="3200" b="1" dirty="0" smtClean="0"/>
              <a:t>COERCION</a:t>
            </a:r>
          </a:p>
        </p:txBody>
      </p:sp>
      <p:sp>
        <p:nvSpPr>
          <p:cNvPr id="7171" name="Rectangle 3"/>
          <p:cNvSpPr>
            <a:spLocks noGrp="1" noChangeArrowheads="1"/>
          </p:cNvSpPr>
          <p:nvPr>
            <p:ph type="body" idx="4294967295"/>
          </p:nvPr>
        </p:nvSpPr>
        <p:spPr>
          <a:xfrm>
            <a:off x="381000" y="1143000"/>
            <a:ext cx="7620000" cy="5486400"/>
          </a:xfrm>
        </p:spPr>
        <p:txBody>
          <a:bodyPr>
            <a:normAutofit/>
          </a:bodyPr>
          <a:lstStyle/>
          <a:p>
            <a:pPr algn="just" eaLnBrk="1" hangingPunct="1"/>
            <a:r>
              <a:rPr lang="en-US" dirty="0" smtClean="0"/>
              <a:t>In simple words coercion means</a:t>
            </a:r>
            <a:r>
              <a:rPr lang="en-US" u="sng" dirty="0" smtClean="0"/>
              <a:t> forcibly compelling</a:t>
            </a:r>
            <a:r>
              <a:rPr lang="en-US" dirty="0" smtClean="0"/>
              <a:t> a person to enter into a contract. </a:t>
            </a:r>
          </a:p>
          <a:p>
            <a:pPr algn="just" eaLnBrk="1" hangingPunct="1"/>
            <a:r>
              <a:rPr lang="en-US" dirty="0" smtClean="0"/>
              <a:t>X threaten to kidnap Y’s son if he does not lend </a:t>
            </a:r>
            <a:r>
              <a:rPr lang="en-US" dirty="0" err="1" smtClean="0"/>
              <a:t>rs</a:t>
            </a:r>
            <a:r>
              <a:rPr lang="en-US" dirty="0" smtClean="0"/>
              <a:t>. 50,000 to Z. Y agrees to lend the amount to Z. Though the coercion proceeds from X against Y’s son, yet the agreement is entered under coercion. </a:t>
            </a:r>
          </a:p>
          <a:p>
            <a:pPr algn="just" eaLnBrk="1" hangingPunct="1"/>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z="3200" b="1" smtClean="0"/>
              <a:t>COERCION… Definition</a:t>
            </a:r>
          </a:p>
        </p:txBody>
      </p:sp>
      <p:sp>
        <p:nvSpPr>
          <p:cNvPr id="8195" name="Rectangle 3"/>
          <p:cNvSpPr>
            <a:spLocks noGrp="1" noChangeArrowheads="1"/>
          </p:cNvSpPr>
          <p:nvPr>
            <p:ph idx="1"/>
          </p:nvPr>
        </p:nvSpPr>
        <p:spPr/>
        <p:txBody>
          <a:bodyPr>
            <a:noAutofit/>
          </a:bodyPr>
          <a:lstStyle/>
          <a:p>
            <a:pPr algn="just" eaLnBrk="1" hangingPunct="1"/>
            <a:r>
              <a:rPr lang="en-US" sz="3600" dirty="0" smtClean="0"/>
              <a:t>Section 15 defines coercion as follows  -</a:t>
            </a:r>
          </a:p>
          <a:p>
            <a:pPr algn="just" eaLnBrk="1" hangingPunct="1">
              <a:buFontTx/>
              <a:buNone/>
            </a:pPr>
            <a:r>
              <a:rPr lang="en-US" sz="3600" dirty="0" smtClean="0"/>
              <a:t>“ Coercion is committing or threatening to commit any act forbidden by the Indian penal code, or the unlawful detaining or threatening to detain, any property, to the prejudice of any </a:t>
            </a:r>
            <a:r>
              <a:rPr lang="en-US" sz="3600" u="sng" dirty="0" smtClean="0"/>
              <a:t>person whatever</a:t>
            </a:r>
            <a:r>
              <a:rPr lang="en-US" sz="3600" dirty="0" smtClean="0"/>
              <a:t>, with the intention of causing any person to enter into agreement”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3200" b="1" smtClean="0"/>
              <a:t>When is consent caused by coercion…</a:t>
            </a:r>
          </a:p>
        </p:txBody>
      </p:sp>
      <p:sp>
        <p:nvSpPr>
          <p:cNvPr id="9219" name="Rectangle 3"/>
          <p:cNvSpPr>
            <a:spLocks noGrp="1" noChangeArrowheads="1"/>
          </p:cNvSpPr>
          <p:nvPr>
            <p:ph idx="1"/>
          </p:nvPr>
        </p:nvSpPr>
        <p:spPr/>
        <p:txBody>
          <a:bodyPr>
            <a:normAutofit/>
          </a:bodyPr>
          <a:lstStyle/>
          <a:p>
            <a:pPr algn="just" eaLnBrk="1" hangingPunct="1"/>
            <a:r>
              <a:rPr lang="en-US" sz="4000" u="sng" dirty="0" smtClean="0"/>
              <a:t>Committing or threatening to commit any act forbidden by Indian penal code</a:t>
            </a:r>
            <a:r>
              <a:rPr lang="en-US" sz="4000" dirty="0" smtClean="0"/>
              <a:t> </a:t>
            </a:r>
          </a:p>
          <a:p>
            <a:pPr algn="just" eaLnBrk="1" hangingPunct="1"/>
            <a:r>
              <a:rPr lang="en-US" sz="4000" dirty="0" smtClean="0"/>
              <a:t>X threatens to kill Y if the latter does not agree to sell his diamond ring for Rs. 1500. ( Threat to kill is forbidden by IPC )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3200" b="1" dirty="0" smtClean="0"/>
              <a:t>Case: </a:t>
            </a:r>
            <a:r>
              <a:rPr lang="en-US" sz="3200" b="1" dirty="0" err="1" smtClean="0"/>
              <a:t>Ranga</a:t>
            </a:r>
            <a:r>
              <a:rPr lang="en-US" sz="3200" b="1" dirty="0" smtClean="0"/>
              <a:t> </a:t>
            </a:r>
            <a:r>
              <a:rPr lang="en-US" sz="3200" b="1" dirty="0" err="1" smtClean="0"/>
              <a:t>nayakamma</a:t>
            </a:r>
            <a:r>
              <a:rPr lang="en-US" sz="3200" b="1" dirty="0" smtClean="0"/>
              <a:t> Vs. </a:t>
            </a:r>
            <a:r>
              <a:rPr lang="en-US" sz="3200" b="1" dirty="0" err="1" smtClean="0"/>
              <a:t>Alwar</a:t>
            </a:r>
            <a:r>
              <a:rPr lang="en-US" sz="3200" b="1" dirty="0" smtClean="0"/>
              <a:t> </a:t>
            </a:r>
            <a:r>
              <a:rPr lang="en-US" sz="3200" b="1" dirty="0" err="1" smtClean="0"/>
              <a:t>Settey</a:t>
            </a:r>
            <a:endParaRPr lang="en-US" sz="3200" b="1" dirty="0" smtClean="0"/>
          </a:p>
        </p:txBody>
      </p:sp>
      <p:sp>
        <p:nvSpPr>
          <p:cNvPr id="10243" name="Rectangle 3"/>
          <p:cNvSpPr>
            <a:spLocks noGrp="1" noChangeArrowheads="1"/>
          </p:cNvSpPr>
          <p:nvPr>
            <p:ph idx="1"/>
          </p:nvPr>
        </p:nvSpPr>
        <p:spPr>
          <a:xfrm>
            <a:off x="685800" y="1447800"/>
            <a:ext cx="7696200" cy="4724400"/>
          </a:xfrm>
        </p:spPr>
        <p:txBody>
          <a:bodyPr/>
          <a:lstStyle/>
          <a:p>
            <a:pPr algn="just" eaLnBrk="1" hangingPunct="1">
              <a:lnSpc>
                <a:spcPct val="90000"/>
              </a:lnSpc>
            </a:pPr>
            <a:r>
              <a:rPr lang="en-US" sz="2800" dirty="0" smtClean="0"/>
              <a:t>A </a:t>
            </a:r>
            <a:r>
              <a:rPr lang="en-US" sz="2800" u="sng" dirty="0" smtClean="0"/>
              <a:t>Hindu girl</a:t>
            </a:r>
            <a:r>
              <a:rPr lang="en-US" sz="2800" dirty="0" smtClean="0"/>
              <a:t> of 13 years, who had just </a:t>
            </a:r>
            <a:r>
              <a:rPr lang="en-US" sz="2800" u="sng" dirty="0" smtClean="0"/>
              <a:t>lost her husband</a:t>
            </a:r>
            <a:r>
              <a:rPr lang="en-US" sz="2800" dirty="0" smtClean="0"/>
              <a:t>, was forced to adopt a boy of their choice by her relatives who </a:t>
            </a:r>
            <a:r>
              <a:rPr lang="en-US" sz="2800" u="sng" dirty="0" smtClean="0"/>
              <a:t>refuses to remove the dead body of her husband</a:t>
            </a:r>
            <a:r>
              <a:rPr lang="en-US" sz="2800" dirty="0" smtClean="0"/>
              <a:t> unless she consented to the adoption. It was held that the adoption was not binding on her since her consent was obtained by coercion. Any person who obstructed the dead body from being removed would be guilty of an offence under section 297 of IPC.</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533400" y="533400"/>
            <a:ext cx="8001000" cy="5638800"/>
          </a:xfrm>
        </p:spPr>
        <p:txBody>
          <a:bodyPr>
            <a:normAutofit/>
          </a:bodyPr>
          <a:lstStyle/>
          <a:p>
            <a:pPr algn="just" eaLnBrk="1" hangingPunct="1"/>
            <a:endParaRPr lang="en-US" dirty="0" smtClean="0"/>
          </a:p>
          <a:p>
            <a:pPr algn="just" eaLnBrk="1" hangingPunct="1"/>
            <a:r>
              <a:rPr lang="en-US" dirty="0" smtClean="0"/>
              <a:t>Unlawful detaining or threatening to detain any property :</a:t>
            </a:r>
          </a:p>
          <a:p>
            <a:pPr algn="just" eaLnBrk="1" hangingPunct="1">
              <a:buFontTx/>
              <a:buNone/>
            </a:pPr>
            <a:r>
              <a:rPr lang="en-US" dirty="0" err="1" smtClean="0"/>
              <a:t>Muthua</a:t>
            </a:r>
            <a:r>
              <a:rPr lang="en-US" dirty="0" smtClean="0"/>
              <a:t> Vs. </a:t>
            </a:r>
            <a:r>
              <a:rPr lang="en-US" dirty="0" err="1" smtClean="0"/>
              <a:t>Muthu</a:t>
            </a:r>
            <a:r>
              <a:rPr lang="en-US" dirty="0" smtClean="0"/>
              <a:t> </a:t>
            </a:r>
            <a:r>
              <a:rPr lang="en-US" dirty="0" err="1" smtClean="0"/>
              <a:t>Karuppa</a:t>
            </a:r>
            <a:r>
              <a:rPr lang="en-US" dirty="0" smtClean="0"/>
              <a:t> – an agent refused to hand over the account books of business to the new agent sent in his place, unless the principal released him from all liabilities &amp; such release had to be given before the new agent could get the books. Held that the release deed was voidable.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478</TotalTime>
  <Words>1698</Words>
  <Application>Microsoft Office PowerPoint</Application>
  <PresentationFormat>On-screen Show (4:3)</PresentationFormat>
  <Paragraphs>171</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FREE CONSENT </vt:lpstr>
      <vt:lpstr>REQUIREMENTS OF  “ FREE CONSENT”</vt:lpstr>
      <vt:lpstr>WHAT IS CONSENT…</vt:lpstr>
      <vt:lpstr>FREE CONSENT</vt:lpstr>
      <vt:lpstr>COERCION</vt:lpstr>
      <vt:lpstr>COERCION… Definition</vt:lpstr>
      <vt:lpstr>When is consent caused by coercion…</vt:lpstr>
      <vt:lpstr>Case: Ranga nayakamma Vs. Alwar Settey</vt:lpstr>
      <vt:lpstr>Slide 9</vt:lpstr>
      <vt:lpstr>CONSEQUENCES OR EFFECT OF COERCION </vt:lpstr>
      <vt:lpstr>UNDUE INFLUENCE</vt:lpstr>
      <vt:lpstr>UNDUE INFLUENCE… definition</vt:lpstr>
      <vt:lpstr>Essentials of undue influence</vt:lpstr>
      <vt:lpstr>Person is deemed to be in position to dominate the will of another…</vt:lpstr>
      <vt:lpstr>Slide 15</vt:lpstr>
      <vt:lpstr>Slide 16</vt:lpstr>
      <vt:lpstr>CONSEQUENCES OF UNDUE _ INFLUENCES </vt:lpstr>
      <vt:lpstr>DIFFERENCE</vt:lpstr>
      <vt:lpstr>MIS-REPRESENTATION </vt:lpstr>
      <vt:lpstr>Section 18 … defines Mis- representation</vt:lpstr>
      <vt:lpstr>ESSENTIALS OF  MIS - REPRESENTATION</vt:lpstr>
      <vt:lpstr>CONSEQUENCES OF MIS- REPRESENTATION</vt:lpstr>
      <vt:lpstr>FRAUD  </vt:lpstr>
      <vt:lpstr>ELEMENTS OF FRAUD </vt:lpstr>
      <vt:lpstr>Slide 25</vt:lpstr>
      <vt:lpstr>WHEN DOES SILENCE AMOUNT TO FRAUD</vt:lpstr>
      <vt:lpstr>Slide 27</vt:lpstr>
      <vt:lpstr>CONSEQUENCES OF FRAUD</vt:lpstr>
      <vt:lpstr>MISTAKE</vt:lpstr>
      <vt:lpstr>TYPES OF MISTAKES :  </vt:lpstr>
      <vt:lpstr>Slide 31</vt:lpstr>
      <vt:lpstr>Slide 32</vt:lpstr>
      <vt:lpstr>Difference between Fraud and mis-rep..</vt:lpstr>
    </vt:vector>
  </TitlesOfParts>
  <Company>&lt;egyptian hak&gt;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 CONSENT</dc:title>
  <dc:creator>HELLO 2</dc:creator>
  <cp:lastModifiedBy>Manish</cp:lastModifiedBy>
  <cp:revision>52</cp:revision>
  <dcterms:created xsi:type="dcterms:W3CDTF">2009-02-15T21:14:08Z</dcterms:created>
  <dcterms:modified xsi:type="dcterms:W3CDTF">2017-09-01T05:55:17Z</dcterms:modified>
</cp:coreProperties>
</file>