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559675" cy="10691813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3074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17F0C168-DED2-4E4F-90D5-12768EED09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1C01999-3F1F-420C-B049-83AAFA493B53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6925BD4-1A37-451B-A504-DEFA1B2D3AA6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91DB858-4894-4070-B822-F8823AD63BFF}" type="slidenum">
              <a:rPr lang="en-US"/>
              <a:pPr/>
              <a:t>3</a:t>
            </a:fld>
            <a:endParaRPr lang="en-US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4DC182D-B1C2-43B4-ABE0-F6485E3C9329}" type="slidenum">
              <a:rPr lang="en-US"/>
              <a:pPr/>
              <a:t>4</a:t>
            </a:fld>
            <a:endParaRPr lang="en-US"/>
          </a:p>
        </p:txBody>
      </p:sp>
      <p:sp>
        <p:nvSpPr>
          <p:cNvPr id="1536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3FAEB0E-1BDB-4EE9-9A86-5E5EC5A9FDDB}" type="slidenum">
              <a:rPr lang="en-US"/>
              <a:pPr/>
              <a:t>5</a:t>
            </a:fld>
            <a:endParaRPr lang="en-US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91C1F1B-5E53-4CA5-A6E7-D6416399CC79}" type="slidenum">
              <a:rPr lang="en-US"/>
              <a:pPr/>
              <a:t>6</a:t>
            </a:fld>
            <a:endParaRPr 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9D8E08C-CD0D-4209-8F9F-793F43EDB969}" type="slidenum">
              <a:rPr lang="en-US"/>
              <a:pPr/>
              <a:t>7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A6091C3-E378-4F53-B9E0-8056D605D1BA}" type="slidenum">
              <a:rPr lang="en-US"/>
              <a:pPr/>
              <a:t>8</a:t>
            </a:fld>
            <a:endParaRPr 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37C6B57-8DC0-4557-8348-AB73A7902D8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FFAAD2BA-282E-4974-A4F5-070EBF3F13D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57900" y="274638"/>
            <a:ext cx="1865313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448300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C60D0011-E868-4DA2-83F4-7537601251B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6170613" cy="1892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9097963" y="222250"/>
            <a:ext cx="2284412" cy="3794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9097963" y="2544763"/>
            <a:ext cx="3656012" cy="38258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1325563" y="4929188"/>
            <a:ext cx="608012" cy="515937"/>
          </a:xfrm>
        </p:spPr>
        <p:txBody>
          <a:bodyPr/>
          <a:lstStyle>
            <a:lvl1pPr>
              <a:defRPr/>
            </a:lvl1pPr>
          </a:lstStyle>
          <a:p>
            <a:fld id="{38BBACE5-D8B6-438E-A407-B953386CCC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F20DDC7-E8EA-4C93-87EF-8C0FC411191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351883F-54FD-42C3-B832-87534387323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6013" cy="4872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613" y="1600200"/>
            <a:ext cx="3657600" cy="48720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0E96606-B030-4754-8094-92418BC7234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123B190-EAD9-4C4F-A45F-98281A39C32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72C95FE-CC2F-49A5-AB8E-FF8640F064F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90547FB-EE14-423E-8670-005CA066D8E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B15634-1B48-4EF6-9C74-898CB5AC61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9DF6223-91B8-4F05-A0BD-DB13C5FCBC5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NEERAJ CHITKARA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Line 1"/>
          <p:cNvSpPr>
            <a:spLocks noChangeShapeType="1"/>
          </p:cNvSpPr>
          <p:nvPr/>
        </p:nvSpPr>
        <p:spPr bwMode="auto">
          <a:xfrm>
            <a:off x="8763000" y="0"/>
            <a:ext cx="1588" cy="6858000"/>
          </a:xfrm>
          <a:prstGeom prst="line">
            <a:avLst/>
          </a:prstGeom>
          <a:noFill/>
          <a:ln w="38160" cap="flat">
            <a:solidFill>
              <a:srgbClr val="FEC2AE">
                <a:alpha val="92999"/>
              </a:srgbClr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76200" y="0"/>
            <a:ext cx="1588" cy="6858000"/>
          </a:xfrm>
          <a:prstGeom prst="line">
            <a:avLst/>
          </a:prstGeom>
          <a:noFill/>
          <a:ln w="57240" cap="flat">
            <a:solidFill>
              <a:srgbClr val="FEC2AE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8991600" y="0"/>
            <a:ext cx="1588" cy="6858000"/>
          </a:xfrm>
          <a:prstGeom prst="line">
            <a:avLst/>
          </a:prstGeom>
          <a:noFill/>
          <a:ln w="19080" cap="flat">
            <a:solidFill>
              <a:srgbClr val="FE863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rgbClr val="FEC2AE">
              <a:alpha val="87000"/>
            </a:srgbClr>
          </a:solidFill>
          <a:ln w="38160" cap="flat">
            <a:noFill/>
            <a:round/>
            <a:headEnd/>
            <a:tailEnd/>
          </a:ln>
          <a:effectLst>
            <a:outerShdw dist="24840" dir="5400000" algn="ctr" rotWithShape="0">
              <a:srgbClr val="000000">
                <a:alpha val="40033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Line 5"/>
          <p:cNvSpPr>
            <a:spLocks noChangeShapeType="1"/>
          </p:cNvSpPr>
          <p:nvPr/>
        </p:nvSpPr>
        <p:spPr bwMode="auto">
          <a:xfrm>
            <a:off x="8915400" y="0"/>
            <a:ext cx="1588" cy="6858000"/>
          </a:xfrm>
          <a:prstGeom prst="line">
            <a:avLst/>
          </a:prstGeom>
          <a:noFill/>
          <a:ln w="9360" cap="flat">
            <a:solidFill>
              <a:srgbClr val="FE863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8156575" y="5715000"/>
            <a:ext cx="547688" cy="547688"/>
          </a:xfrm>
          <a:custGeom>
            <a:avLst/>
            <a:gdLst>
              <a:gd name="G0" fmla="*/ 1524 1 2"/>
              <a:gd name="G1" fmla="*/ 1 35987 55552"/>
              <a:gd name="G2" fmla="*/ G1 13024 1"/>
              <a:gd name="G3" fmla="*/ G2 1 52096"/>
              <a:gd name="G4" fmla="cos G0 G3"/>
              <a:gd name="G5" fmla="*/ 1524 1 2"/>
              <a:gd name="G6" fmla="*/ 1 35987 55552"/>
              <a:gd name="G7" fmla="*/ G6 13024 1"/>
              <a:gd name="G8" fmla="*/ G7 1 52096"/>
              <a:gd name="G9" fmla="sin G5 G8"/>
              <a:gd name="G10" fmla="*/ 1524 1 2"/>
              <a:gd name="G11" fmla="+- G10 0 G4"/>
              <a:gd name="G12" fmla="+- G10 G4 0"/>
              <a:gd name="G13" fmla="+- G12 0 0"/>
              <a:gd name="G14" fmla="*/ 1524 1 2"/>
              <a:gd name="G15" fmla="+- G14 0 G9"/>
              <a:gd name="G16" fmla="+- G14 G9 0"/>
              <a:gd name="G17" fmla="+- G16 0 0"/>
              <a:gd name="G18" fmla="+- 1524 0 0"/>
              <a:gd name="G19" fmla="+- 1524 0 0"/>
              <a:gd name="G20" fmla="+- 180 0 0"/>
              <a:gd name="G21" fmla="+- 90 0 0"/>
              <a:gd name="G22" fmla="+- 270 0 0"/>
              <a:gd name="G23" fmla="+- 90 0 0"/>
              <a:gd name="G24" fmla="+- 0 0 0"/>
              <a:gd name="G25" fmla="+- 90 0 0"/>
              <a:gd name="G26" fmla="+- 90 0 0"/>
              <a:gd name="G27" fmla="+- 90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>
                <a:moveTo>
                  <a:pt x="0" y="762"/>
                </a:moveTo>
                <a:lnTo>
                  <a:pt x="762" y="762"/>
                </a:lnTo>
                <a:lnTo>
                  <a:pt x="180" y="90"/>
                </a:lnTo>
                <a:lnTo>
                  <a:pt x="762" y="762"/>
                </a:lnTo>
                <a:lnTo>
                  <a:pt x="270" y="90"/>
                </a:lnTo>
                <a:close/>
              </a:path>
            </a:pathLst>
          </a:custGeom>
          <a:solidFill>
            <a:srgbClr val="FE8637"/>
          </a:solidFill>
          <a:ln w="38160" cap="flat">
            <a:noFill/>
            <a:round/>
            <a:headEnd/>
            <a:tailEnd/>
          </a:ln>
          <a:effectLst>
            <a:outerShdw dist="24840" dir="5400000" algn="ctr" rotWithShape="0">
              <a:srgbClr val="000000">
                <a:alpha val="40033"/>
              </a:srgb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466013" cy="11414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7466013" cy="487203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/>
          </p:nvPr>
        </p:nvSpPr>
        <p:spPr bwMode="auto">
          <a:xfrm>
            <a:off x="8786813" y="268288"/>
            <a:ext cx="2009775" cy="3825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eaVert" wrap="square" lIns="90000" tIns="45000" rIns="90000" bIns="4500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575F6D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r>
              <a:rPr lang="en-US"/>
              <a:t>07/20/2017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ldNum"/>
          </p:nvPr>
        </p:nvSpPr>
        <p:spPr bwMode="auto">
          <a:xfrm>
            <a:off x="8129588" y="5734050"/>
            <a:ext cx="608012" cy="51911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ctr" anchorCtr="0" compatLnSpc="1">
            <a:prstTxWarp prst="textNoShape">
              <a:avLst/>
            </a:prstTxWarp>
          </a:bodyPr>
          <a:lstStyle>
            <a:lvl1pPr algn="ctr" hangingPunct="1">
              <a:lnSpc>
                <a:spcPct val="100000"/>
              </a:lnSpc>
              <a:tabLst>
                <a:tab pos="457200" algn="l"/>
              </a:tabLst>
              <a:defRPr sz="1400" b="1">
                <a:solidFill>
                  <a:srgbClr val="FFFFFF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fld id="{4AC7B172-34F7-4E6D-8DE6-9907FC8AA07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ftr"/>
          </p:nvPr>
        </p:nvSpPr>
        <p:spPr bwMode="auto">
          <a:xfrm>
            <a:off x="8772525" y="2319338"/>
            <a:ext cx="3198813" cy="3635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eaVert" wrap="square" lIns="90000" tIns="45000" rIns="90000" bIns="4500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200">
                <a:solidFill>
                  <a:srgbClr val="575F6D"/>
                </a:solidFill>
                <a:latin typeface="+mn-lt"/>
                <a:ea typeface="DejaVu Sans" charset="0"/>
                <a:cs typeface="DejaVu Sans" charset="0"/>
              </a:defRPr>
            </a:lvl1pPr>
          </a:lstStyle>
          <a:p>
            <a:r>
              <a:rPr lang="en-US"/>
              <a:t>NEERAJ CHITKARA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sldNum="0" hdr="0"/>
  <p:txStyles>
    <p:titleStyle>
      <a:lvl1pPr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2pPr>
      <a:lvl3pPr marL="11430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3pPr>
      <a:lvl4pPr marL="16002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4pPr>
      <a:lvl5pPr marL="20574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5pPr>
      <a:lvl6pPr marL="25146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6pPr>
      <a:lvl7pPr marL="29718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7pPr>
      <a:lvl8pPr marL="34290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8pPr>
      <a:lvl9pPr marL="3886200" indent="-228600" algn="l" defTabSz="457200" rtl="0" fontAlgn="base">
        <a:lnSpc>
          <a:spcPct val="12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entury Schoolbook" charset="0"/>
          <a:ea typeface="AR PL SungtiL GB" charset="0"/>
          <a:cs typeface="AR PL SungtiL GB" charset="0"/>
        </a:defRPr>
      </a:lvl9pPr>
    </p:titleStyle>
    <p:bodyStyle>
      <a:lvl1pPr marL="342900" indent="-342900" algn="l" defTabSz="457200" rtl="0" fontAlgn="base">
        <a:lnSpc>
          <a:spcPct val="12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12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12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12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12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12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12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12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12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2057400" y="1447800"/>
            <a:ext cx="6172200" cy="189388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</a:tabLst>
            </a:pPr>
            <a:r>
              <a:rPr lang="en-US" sz="4000" b="1">
                <a:solidFill>
                  <a:srgbClr val="575F6D"/>
                </a:solidFill>
              </a:rPr>
              <a:t>COST OF INVESTING IN SECURITIES </a:t>
            </a:r>
            <a:r>
              <a:rPr lang="en-US" sz="3000" b="1">
                <a:solidFill>
                  <a:srgbClr val="575F6D"/>
                </a:solidFill>
              </a:rPr>
              <a:t/>
            </a:r>
            <a:br>
              <a:rPr lang="en-US" sz="3000" b="1">
                <a:solidFill>
                  <a:srgbClr val="575F6D"/>
                </a:solidFill>
              </a:rPr>
            </a:br>
            <a:endParaRPr lang="en-US" sz="3000" b="1">
              <a:solidFill>
                <a:srgbClr val="575F6D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2971800" y="5003800"/>
            <a:ext cx="6172200" cy="1371600"/>
          </a:xfrm>
          <a:ln/>
        </p:spPr>
        <p:txBody>
          <a:bodyPr lIns="90000" tIns="45000" rIns="90000" bIns="45000"/>
          <a:lstStyle/>
          <a:p>
            <a:r>
              <a:rPr lang="en-US" dirty="0" smtClean="0"/>
              <a:t>Dr. Manish </a:t>
            </a:r>
            <a:r>
              <a:rPr lang="en-US" dirty="0" err="1" smtClean="0"/>
              <a:t>Dadhich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800" b="1" dirty="0">
                <a:solidFill>
                  <a:srgbClr val="575F6D"/>
                </a:solidFill>
              </a:rPr>
              <a:t>COST OF INVESTING IN SECURITIES </a:t>
            </a:r>
            <a:br>
              <a:rPr lang="en-US" sz="2800" b="1" dirty="0">
                <a:solidFill>
                  <a:srgbClr val="575F6D"/>
                </a:solidFill>
              </a:rPr>
            </a:br>
            <a:endParaRPr lang="en-US" sz="2800" b="1" dirty="0">
              <a:solidFill>
                <a:srgbClr val="575F6D"/>
              </a:solidFill>
            </a:endParaRPr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Cost of Investment in securities can be also termed as transaction </a:t>
            </a:r>
            <a:r>
              <a:rPr lang="en-US" sz="2400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cost which arises while purchasing and selling of securities in stock market.</a:t>
            </a:r>
            <a:endParaRPr lang="en-US" sz="24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Which can be divided into broad headings: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Trading Cost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Clearing Cost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Settlement Cost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000" b="1">
                <a:solidFill>
                  <a:srgbClr val="575F6D"/>
                </a:solidFill>
              </a:rPr>
              <a:t>Trading Cost </a:t>
            </a:r>
            <a:r>
              <a:rPr lang="en-US" sz="3000">
                <a:solidFill>
                  <a:srgbClr val="575F6D"/>
                </a:solidFill>
              </a:rPr>
              <a:t/>
            </a:r>
            <a:br>
              <a:rPr lang="en-US" sz="3000">
                <a:solidFill>
                  <a:srgbClr val="575F6D"/>
                </a:solidFill>
              </a:rPr>
            </a:br>
            <a:endParaRPr lang="en-US" sz="3000">
              <a:solidFill>
                <a:srgbClr val="575F6D"/>
              </a:solidFill>
            </a:endParaRPr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57200" y="1143000"/>
            <a:ext cx="7467600" cy="53308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Trading costs consist of brokerage cost, market impact cost and securities transaction cost.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Brokerage Cost</a:t>
            </a: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: Brokerage Cost is the brokerage paid to the broker. Due to heightened competition in stock broking, brokerage cost has fallen significantly.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Market Impact Cost</a:t>
            </a: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: It is the difference between actual transaction price and the 'ideal price'.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Securities Transaction Cost (STT): </a:t>
            </a: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It is the levy on securities transaction. Currently, for delivery based trades in equally b/w the buyer &amp; seller. This means that for a transaction worth Rs. 100, the buyer and seller have to pay 10 </a:t>
            </a:r>
            <a:r>
              <a:rPr lang="en-US" sz="2400" dirty="0" err="1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paise</a:t>
            </a: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 each.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000" b="1">
                <a:solidFill>
                  <a:srgbClr val="575F6D"/>
                </a:solidFill>
              </a:rPr>
              <a:t>Clearing Cost </a:t>
            </a:r>
            <a:r>
              <a:rPr lang="en-US" sz="3000">
                <a:solidFill>
                  <a:srgbClr val="575F6D"/>
                </a:solidFill>
              </a:rPr>
              <a:t/>
            </a:r>
            <a:br>
              <a:rPr lang="en-US" sz="3000">
                <a:solidFill>
                  <a:srgbClr val="575F6D"/>
                </a:solidFill>
              </a:rPr>
            </a:br>
            <a:endParaRPr lang="en-US" sz="3000">
              <a:solidFill>
                <a:srgbClr val="575F6D"/>
              </a:solidFill>
            </a:endParaRPr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When a negotiated trade takes place, the counterparty may default</a:t>
            </a: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 </a:t>
            </a:r>
          </a:p>
          <a:p>
            <a:pPr marL="274638" indent="-273050" algn="ctr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OR</a:t>
            </a:r>
          </a:p>
          <a:p>
            <a:pPr marL="274638" indent="-273050" algn="ctr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When a trade takes place on an exchange, the exchange may default in its payment. Clearing costs are costs experienced in resolving such defaults.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000" b="1">
                <a:solidFill>
                  <a:srgbClr val="575F6D"/>
                </a:solidFill>
              </a:rPr>
              <a:t>Role of clearing corporation </a:t>
            </a:r>
            <a:r>
              <a:rPr lang="en-US" sz="3000">
                <a:solidFill>
                  <a:srgbClr val="575F6D"/>
                </a:solidFill>
              </a:rPr>
              <a:t/>
            </a:r>
            <a:br>
              <a:rPr lang="en-US" sz="3000">
                <a:solidFill>
                  <a:srgbClr val="575F6D"/>
                </a:solidFill>
              </a:rPr>
            </a:br>
            <a:endParaRPr lang="en-US" sz="3000">
              <a:solidFill>
                <a:srgbClr val="575F6D"/>
              </a:solidFill>
            </a:endParaRP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While the stock exchange provides the trading platform, the clearing corporation looks after the post- trade activities such as: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Clearing all trade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Determining the obligation of members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Arranging for pay-in of funds/securities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Arranging for pay-out of funds/securities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Guaranteeing settlement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Collecting &amp; maintaining margins/collateral/base capital/other funds</a:t>
            </a:r>
            <a:r>
              <a:rPr lang="en-US" sz="2100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.</a:t>
            </a:r>
            <a:endParaRPr lang="en-US" sz="21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The clearing corporation is connected electronically to the exchange, the clearing bank, depositories, custodian and members.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000" b="1">
                <a:solidFill>
                  <a:srgbClr val="575F6D"/>
                </a:solidFill>
              </a:rPr>
              <a:t>Settlement costs </a:t>
            </a:r>
            <a:r>
              <a:rPr lang="en-US" sz="3000">
                <a:solidFill>
                  <a:srgbClr val="575F6D"/>
                </a:solidFill>
              </a:rPr>
              <a:t/>
            </a:r>
            <a:br>
              <a:rPr lang="en-US" sz="3000">
                <a:solidFill>
                  <a:srgbClr val="575F6D"/>
                </a:solidFill>
              </a:rPr>
            </a:br>
            <a:endParaRPr lang="en-US" sz="3000">
              <a:solidFill>
                <a:srgbClr val="575F6D"/>
              </a:solidFill>
            </a:endParaRP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7467600" cy="5102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A trade is finally consummated when securities and funds actually change hands. Settlement costs are costs associated with such transfer.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Today settlement costs have come down due to: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Advent of dematerialization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Elimination of stamp duty on dematerialized trades a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425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1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Improvement of banking technology </a:t>
            </a: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467600" cy="579438"/>
          </a:xfrm>
          <a:ln/>
        </p:spPr>
        <p:txBody>
          <a:bodyPr/>
          <a:lstStyle/>
          <a:p>
            <a:pPr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3000" b="1">
                <a:solidFill>
                  <a:srgbClr val="575F6D"/>
                </a:solidFill>
              </a:rPr>
              <a:t>Comparison of Cost</a:t>
            </a:r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57200" y="1371600"/>
            <a:ext cx="7467600" cy="51022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                                                                MID-1993                 TODAY</a:t>
            </a: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TRADING</a:t>
            </a: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 				</a:t>
            </a:r>
            <a:r>
              <a:rPr lang="en-US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			</a:t>
            </a:r>
            <a:r>
              <a:rPr lang="en-US" b="1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3.75</a:t>
            </a: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		  0.40%                            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363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BROKERAGE COST 		</a:t>
            </a:r>
            <a:r>
              <a:rPr lang="en-US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	3.00</a:t>
            </a: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		  0.25%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363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MARKET IMPACT COST 		</a:t>
            </a:r>
            <a:r>
              <a:rPr lang="en-US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0.75</a:t>
            </a: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		  0.15%</a:t>
            </a:r>
          </a:p>
          <a:p>
            <a:pPr hangingPunct="1">
              <a:lnSpc>
                <a:spcPct val="100000"/>
              </a:lnSpc>
              <a:spcBef>
                <a:spcPts val="1425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</a:t>
            </a:r>
            <a:endParaRPr lang="en-US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CLEARING</a:t>
            </a: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 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363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COUNTERPARTY RISK 	</a:t>
            </a: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            Present		Absent</a:t>
            </a:r>
          </a:p>
          <a:p>
            <a:pPr hangingPunct="1">
              <a:lnSpc>
                <a:spcPct val="100000"/>
              </a:lnSpc>
              <a:spcBef>
                <a:spcPts val="1425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SETTLEMENT 				</a:t>
            </a:r>
            <a:r>
              <a:rPr lang="en-US" b="1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		1.25</a:t>
            </a: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		  0.10%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363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PAPERWORK COST 		</a:t>
            </a:r>
            <a:r>
              <a:rPr lang="en-US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	0.75</a:t>
            </a: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		  0.10%</a:t>
            </a:r>
          </a:p>
          <a:p>
            <a:pPr marL="639763" lvl="1" indent="-273050" hangingPunct="1">
              <a:lnSpc>
                <a:spcPct val="100000"/>
              </a:lnSpc>
              <a:spcBef>
                <a:spcPts val="363"/>
              </a:spcBef>
              <a:buClr>
                <a:srgbClr val="FE8637"/>
              </a:buClr>
              <a:buSzPct val="80000"/>
              <a:buFont typeface="Wingdings 2" charset="2"/>
              <a:buChar char=""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BADPAPER RISK 			</a:t>
            </a:r>
            <a:r>
              <a:rPr lang="en-US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	0.50</a:t>
            </a:r>
            <a:r>
              <a:rPr lang="en-US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		  0.00%</a:t>
            </a: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TOTAL 				</a:t>
            </a:r>
            <a:r>
              <a:rPr lang="en-US" b="1" dirty="0" smtClean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				5.00</a:t>
            </a:r>
            <a:r>
              <a:rPr lang="en-US" b="1" dirty="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%(+Risk)	  0.50%</a:t>
            </a:r>
          </a:p>
          <a:p>
            <a:pPr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274638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 dirty="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>
                <a:srgbClr val="FE8637"/>
              </a:buClr>
              <a:buSzPct val="70000"/>
              <a:buFont typeface="Wingdings" charset="2"/>
              <a:buChar char="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TRANSACTION COSTS </a:t>
            </a: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4638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r>
              <a:rPr lang="en-US" sz="2400">
                <a:solidFill>
                  <a:srgbClr val="000000"/>
                </a:solidFill>
                <a:latin typeface="Century Schoolbook" charset="0"/>
                <a:ea typeface="AR PL SungtiL GB" charset="0"/>
                <a:cs typeface="AR PL SungtiL GB" charset="0"/>
              </a:rPr>
              <a:t>Thanks to the introduction of screen-based trading and electronic delivery transaction costs have fallen sharply in India. </a:t>
            </a: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  <a:p>
            <a:pPr marL="273050" indent="-273050" hangingPunct="1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</a:pPr>
            <a:endParaRPr lang="en-US" sz="2400">
              <a:solidFill>
                <a:srgbClr val="000000"/>
              </a:solidFill>
              <a:latin typeface="Century Schoolbook" charset="0"/>
              <a:ea typeface="AR PL SungtiL GB" charset="0"/>
              <a:cs typeface="AR PL SungtiL GB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entury Schoolbook"/>
        <a:ea typeface="AR PL SungtiL GB"/>
        <a:cs typeface="AR PL SungtiL GB"/>
      </a:majorFont>
      <a:minorFont>
        <a:latin typeface="Century Schoolbook"/>
        <a:ea typeface="AR PL SungtiL GB"/>
        <a:cs typeface="AR PL SungtiL GB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360</Words>
  <PresentationFormat>On-screen Show (4:3)</PresentationFormat>
  <Paragraphs>61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COST OF INVESTING IN SECURITIES  </vt:lpstr>
      <vt:lpstr>COST OF INVESTING IN SECURITIES  </vt:lpstr>
      <vt:lpstr>Trading Cost  </vt:lpstr>
      <vt:lpstr>Clearing Cost  </vt:lpstr>
      <vt:lpstr>Role of clearing corporation  </vt:lpstr>
      <vt:lpstr>Settlement costs  </vt:lpstr>
      <vt:lpstr>Comparison of Cost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OF INVESTING IN SECURITIES</dc:title>
  <dc:creator>Shri ram</dc:creator>
  <cp:lastModifiedBy>Manish</cp:lastModifiedBy>
  <cp:revision>6</cp:revision>
  <cp:lastPrinted>1601-01-01T00:00:00Z</cp:lastPrinted>
  <dcterms:created xsi:type="dcterms:W3CDTF">2011-11-08T22:19:57Z</dcterms:created>
  <dcterms:modified xsi:type="dcterms:W3CDTF">2017-07-21T07:25:01Z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Company">
    <vt:lpwstr>GC</vt:lpwstr>
  </property>
  <property fmtid="{D5CDD505-2E9C-101B-9397-08002B2CF9AE}" pid="4" name="HiddenSlides">
    <vt:r8>0</vt:r8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r8>0</vt:r8>
  </property>
  <property fmtid="{D5CDD505-2E9C-101B-9397-08002B2CF9AE}" pid="8" name="Notes">
    <vt:r8>0</vt:r8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r8>8</vt:r8>
  </property>
</Properties>
</file>