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3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524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International Business </a:t>
            </a:r>
            <a:r>
              <a:rPr lang="en-US" sz="3600" b="1" dirty="0" smtClean="0"/>
              <a:t>Negotiations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192150"/>
            <a:ext cx="7871459" cy="5153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59155" marR="652780" indent="746760">
              <a:lnSpc>
                <a:spcPct val="100000"/>
              </a:lnSpc>
              <a:spcBef>
                <a:spcPts val="95"/>
              </a:spcBef>
            </a:pPr>
            <a:r>
              <a:rPr sz="4000" spc="-45" dirty="0">
                <a:latin typeface="Calibri"/>
                <a:cs typeface="Calibri"/>
              </a:rPr>
              <a:t>CULTURAL </a:t>
            </a:r>
            <a:r>
              <a:rPr sz="4000" spc="-15" dirty="0">
                <a:latin typeface="Calibri"/>
                <a:cs typeface="Calibri"/>
              </a:rPr>
              <a:t>PROBLEM </a:t>
            </a:r>
            <a:r>
              <a:rPr sz="4000" spc="-5" dirty="0">
                <a:latin typeface="Calibri"/>
                <a:cs typeface="Calibri"/>
              </a:rPr>
              <a:t>IN  </a:t>
            </a:r>
            <a:r>
              <a:rPr sz="4000" spc="-30" dirty="0">
                <a:latin typeface="Calibri"/>
                <a:cs typeface="Calibri"/>
              </a:rPr>
              <a:t>INTERNATIONAL</a:t>
            </a:r>
            <a:r>
              <a:rPr sz="4000" spc="-20" dirty="0">
                <a:latin typeface="Calibri"/>
                <a:cs typeface="Calibri"/>
              </a:rPr>
              <a:t> </a:t>
            </a:r>
            <a:r>
              <a:rPr sz="4000" spc="-50" dirty="0">
                <a:latin typeface="Calibri"/>
                <a:cs typeface="Calibri"/>
              </a:rPr>
              <a:t>NEGOTIATION</a:t>
            </a:r>
            <a:endParaRPr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4000" spc="-10" dirty="0">
                <a:latin typeface="Calibri"/>
                <a:cs typeface="Calibri"/>
              </a:rPr>
              <a:t>Language </a:t>
            </a:r>
            <a:r>
              <a:rPr sz="4000" spc="-5" dirty="0">
                <a:latin typeface="Calibri"/>
                <a:cs typeface="Calibri"/>
              </a:rPr>
              <a:t>&amp; Non </a:t>
            </a:r>
            <a:r>
              <a:rPr sz="4000" spc="-10" dirty="0">
                <a:latin typeface="Calibri"/>
                <a:cs typeface="Calibri"/>
              </a:rPr>
              <a:t>verbal </a:t>
            </a:r>
            <a:r>
              <a:rPr sz="4000" spc="-55" dirty="0">
                <a:latin typeface="Calibri"/>
                <a:cs typeface="Calibri"/>
              </a:rPr>
              <a:t>behaviour.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spc="-45" dirty="0">
                <a:latin typeface="Calibri"/>
                <a:cs typeface="Calibri"/>
              </a:rPr>
              <a:t>Values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55600" algn="l"/>
              </a:tabLst>
            </a:pPr>
            <a:r>
              <a:rPr sz="4000" spc="-10" dirty="0">
                <a:latin typeface="Calibri"/>
                <a:cs typeface="Calibri"/>
              </a:rPr>
              <a:t>Thinking </a:t>
            </a:r>
            <a:r>
              <a:rPr sz="4000" spc="-5" dirty="0">
                <a:latin typeface="Calibri"/>
                <a:cs typeface="Calibri"/>
              </a:rPr>
              <a:t>&amp; Decision making</a:t>
            </a:r>
            <a:r>
              <a:rPr sz="4000" spc="35" dirty="0">
                <a:latin typeface="Calibri"/>
                <a:cs typeface="Calibri"/>
              </a:rPr>
              <a:t> </a:t>
            </a:r>
            <a:r>
              <a:rPr sz="4000" spc="-15" dirty="0">
                <a:latin typeface="Calibri"/>
                <a:cs typeface="Calibri"/>
              </a:rPr>
              <a:t>process.</a:t>
            </a:r>
            <a:endParaRPr sz="4000">
              <a:latin typeface="Calibri"/>
              <a:cs typeface="Calibri"/>
            </a:endParaRPr>
          </a:p>
          <a:p>
            <a:pPr marL="355600" marR="136525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spc="-20" dirty="0">
                <a:latin typeface="Calibri"/>
                <a:cs typeface="Calibri"/>
              </a:rPr>
              <a:t>Difference </a:t>
            </a:r>
            <a:r>
              <a:rPr sz="4000" spc="-10" dirty="0">
                <a:latin typeface="Calibri"/>
                <a:cs typeface="Calibri"/>
              </a:rPr>
              <a:t>in political </a:t>
            </a:r>
            <a:r>
              <a:rPr sz="4000" spc="-5" dirty="0">
                <a:latin typeface="Calibri"/>
                <a:cs typeface="Calibri"/>
              </a:rPr>
              <a:t>, </a:t>
            </a:r>
            <a:r>
              <a:rPr sz="4000" spc="-20" dirty="0">
                <a:latin typeface="Calibri"/>
                <a:cs typeface="Calibri"/>
              </a:rPr>
              <a:t>legal </a:t>
            </a:r>
            <a:r>
              <a:rPr sz="4000" spc="-5" dirty="0">
                <a:latin typeface="Calibri"/>
                <a:cs typeface="Calibri"/>
              </a:rPr>
              <a:t>&amp;  economic </a:t>
            </a:r>
            <a:r>
              <a:rPr sz="4000" spc="-35" dirty="0">
                <a:latin typeface="Calibri"/>
                <a:cs typeface="Calibri"/>
              </a:rPr>
              <a:t>system.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7354" y="461899"/>
            <a:ext cx="76866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NEGOTIATION </a:t>
            </a:r>
            <a:r>
              <a:rPr sz="4400" dirty="0"/>
              <a:t>WITH</a:t>
            </a:r>
            <a:r>
              <a:rPr sz="4400" spc="-10" dirty="0"/>
              <a:t> </a:t>
            </a:r>
            <a:r>
              <a:rPr sz="4400" spc="-60" dirty="0"/>
              <a:t>REGULATORS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426325" cy="3246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In </a:t>
            </a:r>
            <a:r>
              <a:rPr sz="3200" spc="-15" dirty="0">
                <a:latin typeface="Calibri"/>
                <a:cs typeface="Calibri"/>
              </a:rPr>
              <a:t>many </a:t>
            </a:r>
            <a:r>
              <a:rPr sz="3200" spc="-10" dirty="0">
                <a:latin typeface="Calibri"/>
                <a:cs typeface="Calibri"/>
              </a:rPr>
              <a:t>instances government </a:t>
            </a:r>
            <a:r>
              <a:rPr sz="3200" dirty="0">
                <a:latin typeface="Calibri"/>
                <a:cs typeface="Calibri"/>
              </a:rPr>
              <a:t>is a </a:t>
            </a:r>
            <a:r>
              <a:rPr sz="3200" spc="-5" dirty="0">
                <a:latin typeface="Calibri"/>
                <a:cs typeface="Calibri"/>
              </a:rPr>
              <a:t>party </a:t>
            </a:r>
            <a:r>
              <a:rPr sz="3200" dirty="0">
                <a:latin typeface="Calibri"/>
                <a:cs typeface="Calibri"/>
              </a:rPr>
              <a:t>in  </a:t>
            </a:r>
            <a:r>
              <a:rPr sz="3200" spc="-5" dirty="0">
                <a:latin typeface="Calibri"/>
                <a:cs typeface="Calibri"/>
              </a:rPr>
              <a:t>International Business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Negotiation.</a:t>
            </a:r>
            <a:endParaRPr sz="3200">
              <a:latin typeface="Calibri"/>
              <a:cs typeface="Calibri"/>
            </a:endParaRPr>
          </a:p>
          <a:p>
            <a:pPr marL="355600" marR="53975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There are </a:t>
            </a:r>
            <a:r>
              <a:rPr sz="3200" dirty="0">
                <a:latin typeface="Calibri"/>
                <a:cs typeface="Calibri"/>
              </a:rPr>
              <a:t>2 view </a:t>
            </a:r>
            <a:r>
              <a:rPr sz="3200" spc="-10" dirty="0">
                <a:latin typeface="Calibri"/>
                <a:cs typeface="Calibri"/>
              </a:rPr>
              <a:t>point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governmental  </a:t>
            </a:r>
            <a:r>
              <a:rPr sz="3200" dirty="0">
                <a:latin typeface="Calibri"/>
                <a:cs typeface="Calibri"/>
              </a:rPr>
              <a:t>authority: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5" dirty="0">
                <a:latin typeface="Calibri"/>
                <a:cs typeface="Calibri"/>
              </a:rPr>
              <a:t>Hierarchical</a:t>
            </a:r>
            <a:r>
              <a:rPr sz="3200" spc="-5" dirty="0">
                <a:latin typeface="Calibri"/>
                <a:cs typeface="Calibri"/>
              </a:rPr>
              <a:t> view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5" dirty="0">
                <a:latin typeface="Calibri"/>
                <a:cs typeface="Calibri"/>
              </a:rPr>
              <a:t>Bargaining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view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2941" y="461899"/>
            <a:ext cx="62750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THIRD </a:t>
            </a:r>
            <a:r>
              <a:rPr sz="4400" spc="-75" dirty="0"/>
              <a:t>PARTY</a:t>
            </a:r>
            <a:r>
              <a:rPr sz="4400" spc="-55" dirty="0"/>
              <a:t> </a:t>
            </a:r>
            <a:r>
              <a:rPr sz="4400" spc="-50" dirty="0"/>
              <a:t>NEGOTIATION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26794"/>
            <a:ext cx="7731759" cy="484132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180340" indent="-342900" algn="just">
              <a:lnSpc>
                <a:spcPct val="8000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40" dirty="0">
                <a:latin typeface="Calibri"/>
                <a:cs typeface="Calibri"/>
              </a:rPr>
              <a:t>MEDIATOR </a:t>
            </a:r>
            <a:r>
              <a:rPr sz="3000" dirty="0">
                <a:latin typeface="Calibri"/>
                <a:cs typeface="Calibri"/>
              </a:rPr>
              <a:t>: A </a:t>
            </a:r>
            <a:r>
              <a:rPr sz="3000" spc="-10" dirty="0">
                <a:latin typeface="Calibri"/>
                <a:cs typeface="Calibri"/>
              </a:rPr>
              <a:t>mediator </a:t>
            </a:r>
            <a:r>
              <a:rPr sz="3000" dirty="0">
                <a:latin typeface="Calibri"/>
                <a:cs typeface="Calibri"/>
              </a:rPr>
              <a:t>is a </a:t>
            </a:r>
            <a:r>
              <a:rPr sz="3000" spc="-15" dirty="0">
                <a:latin typeface="Calibri"/>
                <a:cs typeface="Calibri"/>
              </a:rPr>
              <a:t>neutral </a:t>
            </a:r>
            <a:r>
              <a:rPr sz="3000" spc="-10" dirty="0">
                <a:latin typeface="Calibri"/>
                <a:cs typeface="Calibri"/>
              </a:rPr>
              <a:t>third </a:t>
            </a:r>
            <a:r>
              <a:rPr sz="3000" spc="-5" dirty="0">
                <a:latin typeface="Calibri"/>
                <a:cs typeface="Calibri"/>
              </a:rPr>
              <a:t>party  </a:t>
            </a:r>
            <a:r>
              <a:rPr sz="3000" dirty="0">
                <a:latin typeface="Calibri"/>
                <a:cs typeface="Calibri"/>
              </a:rPr>
              <a:t>who </a:t>
            </a:r>
            <a:r>
              <a:rPr sz="3000" spc="-15" dirty="0">
                <a:latin typeface="Calibri"/>
                <a:cs typeface="Calibri"/>
              </a:rPr>
              <a:t>facilitates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15" dirty="0">
                <a:latin typeface="Calibri"/>
                <a:cs typeface="Calibri"/>
              </a:rPr>
              <a:t>negotiated </a:t>
            </a:r>
            <a:r>
              <a:rPr sz="3000" spc="-5" dirty="0">
                <a:latin typeface="Calibri"/>
                <a:cs typeface="Calibri"/>
              </a:rPr>
              <a:t>solution </a:t>
            </a:r>
            <a:r>
              <a:rPr sz="3000" spc="-10" dirty="0">
                <a:latin typeface="Calibri"/>
                <a:cs typeface="Calibri"/>
              </a:rPr>
              <a:t>by </a:t>
            </a:r>
            <a:r>
              <a:rPr sz="3000" spc="-5" dirty="0">
                <a:latin typeface="Calibri"/>
                <a:cs typeface="Calibri"/>
              </a:rPr>
              <a:t>using  </a:t>
            </a:r>
            <a:r>
              <a:rPr sz="3000" spc="-10" dirty="0">
                <a:latin typeface="Calibri"/>
                <a:cs typeface="Calibri"/>
              </a:rPr>
              <a:t>pursuasion </a:t>
            </a:r>
            <a:r>
              <a:rPr sz="3000" dirty="0">
                <a:latin typeface="Calibri"/>
                <a:cs typeface="Calibri"/>
              </a:rPr>
              <a:t>, </a:t>
            </a:r>
            <a:r>
              <a:rPr sz="3000" spc="-10" dirty="0">
                <a:latin typeface="Calibri"/>
                <a:cs typeface="Calibri"/>
              </a:rPr>
              <a:t>reasoning </a:t>
            </a:r>
            <a:r>
              <a:rPr sz="3000" dirty="0">
                <a:latin typeface="Calibri"/>
                <a:cs typeface="Calibri"/>
              </a:rPr>
              <a:t>&amp; </a:t>
            </a:r>
            <a:r>
              <a:rPr sz="3000" spc="-10" dirty="0">
                <a:latin typeface="Calibri"/>
                <a:cs typeface="Calibri"/>
              </a:rPr>
              <a:t>suggestion </a:t>
            </a:r>
            <a:r>
              <a:rPr sz="3000" spc="-25" dirty="0">
                <a:latin typeface="Calibri"/>
                <a:cs typeface="Calibri"/>
              </a:rPr>
              <a:t>for  </a:t>
            </a:r>
            <a:r>
              <a:rPr sz="3000" spc="-10" dirty="0">
                <a:latin typeface="Calibri"/>
                <a:cs typeface="Calibri"/>
              </a:rPr>
              <a:t>alternative.</a:t>
            </a:r>
            <a:endParaRPr sz="3000">
              <a:latin typeface="Calibri"/>
              <a:cs typeface="Calibri"/>
            </a:endParaRPr>
          </a:p>
          <a:p>
            <a:pPr marL="355600" marR="15875" indent="-342900" algn="just">
              <a:lnSpc>
                <a:spcPts val="2880"/>
              </a:lnSpc>
              <a:spcBef>
                <a:spcPts val="6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latin typeface="Calibri"/>
                <a:cs typeface="Calibri"/>
              </a:rPr>
              <a:t>ARBITRATOR </a:t>
            </a:r>
            <a:r>
              <a:rPr sz="3000" dirty="0">
                <a:latin typeface="Calibri"/>
                <a:cs typeface="Calibri"/>
              </a:rPr>
              <a:t>: </a:t>
            </a:r>
            <a:r>
              <a:rPr sz="3000" spc="-15" dirty="0">
                <a:latin typeface="Calibri"/>
                <a:cs typeface="Calibri"/>
              </a:rPr>
              <a:t>Third </a:t>
            </a:r>
            <a:r>
              <a:rPr sz="3000" spc="-5" dirty="0">
                <a:latin typeface="Calibri"/>
                <a:cs typeface="Calibri"/>
              </a:rPr>
              <a:t>party </a:t>
            </a:r>
            <a:r>
              <a:rPr sz="3000" spc="-10" dirty="0">
                <a:latin typeface="Calibri"/>
                <a:cs typeface="Calibri"/>
              </a:rPr>
              <a:t>negotiation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20" dirty="0">
                <a:latin typeface="Calibri"/>
                <a:cs typeface="Calibri"/>
              </a:rPr>
              <a:t>dictate  </a:t>
            </a:r>
            <a:r>
              <a:rPr sz="3000" dirty="0">
                <a:latin typeface="Calibri"/>
                <a:cs typeface="Calibri"/>
              </a:rPr>
              <a:t>an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agreement.</a:t>
            </a:r>
            <a:endParaRPr sz="3000">
              <a:latin typeface="Calibri"/>
              <a:cs typeface="Calibri"/>
            </a:endParaRPr>
          </a:p>
          <a:p>
            <a:pPr marL="355600" marR="918210" indent="-342900" algn="just">
              <a:lnSpc>
                <a:spcPts val="288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Conciliator </a:t>
            </a:r>
            <a:r>
              <a:rPr sz="3000" dirty="0">
                <a:latin typeface="Calibri"/>
                <a:cs typeface="Calibri"/>
              </a:rPr>
              <a:t>: It is a </a:t>
            </a:r>
            <a:r>
              <a:rPr sz="3000" spc="-15" dirty="0">
                <a:latin typeface="Calibri"/>
                <a:cs typeface="Calibri"/>
              </a:rPr>
              <a:t>trusted </a:t>
            </a:r>
            <a:r>
              <a:rPr sz="3000" spc="-10" dirty="0">
                <a:latin typeface="Calibri"/>
                <a:cs typeface="Calibri"/>
              </a:rPr>
              <a:t>third </a:t>
            </a:r>
            <a:r>
              <a:rPr sz="3000" spc="-5" dirty="0">
                <a:latin typeface="Calibri"/>
                <a:cs typeface="Calibri"/>
              </a:rPr>
              <a:t>party </a:t>
            </a:r>
            <a:r>
              <a:rPr sz="3000" dirty="0">
                <a:latin typeface="Calibri"/>
                <a:cs typeface="Calibri"/>
              </a:rPr>
              <a:t>who  </a:t>
            </a:r>
            <a:r>
              <a:rPr sz="3000" spc="-15" dirty="0">
                <a:latin typeface="Calibri"/>
                <a:cs typeface="Calibri"/>
              </a:rPr>
              <a:t>provides </a:t>
            </a:r>
            <a:r>
              <a:rPr sz="3000" dirty="0">
                <a:latin typeface="Calibri"/>
                <a:cs typeface="Calibri"/>
              </a:rPr>
              <a:t>an </a:t>
            </a:r>
            <a:r>
              <a:rPr sz="3000" spc="-15" dirty="0">
                <a:latin typeface="Calibri"/>
                <a:cs typeface="Calibri"/>
              </a:rPr>
              <a:t>informal </a:t>
            </a:r>
            <a:r>
              <a:rPr sz="3000" spc="-5" dirty="0">
                <a:latin typeface="Calibri"/>
                <a:cs typeface="Calibri"/>
              </a:rPr>
              <a:t>communication link  </a:t>
            </a:r>
            <a:r>
              <a:rPr sz="3000" spc="-10" dirty="0">
                <a:latin typeface="Calibri"/>
                <a:cs typeface="Calibri"/>
              </a:rPr>
              <a:t>between </a:t>
            </a:r>
            <a:r>
              <a:rPr sz="3000" dirty="0">
                <a:latin typeface="Calibri"/>
                <a:cs typeface="Calibri"/>
              </a:rPr>
              <a:t>2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parties.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7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latin typeface="Calibri"/>
                <a:cs typeface="Calibri"/>
              </a:rPr>
              <a:t>CONSULTANT </a:t>
            </a:r>
            <a:r>
              <a:rPr sz="3000" dirty="0">
                <a:latin typeface="Calibri"/>
                <a:cs typeface="Calibri"/>
              </a:rPr>
              <a:t>: It is an </a:t>
            </a:r>
            <a:r>
              <a:rPr sz="3000" spc="-5" dirty="0">
                <a:latin typeface="Calibri"/>
                <a:cs typeface="Calibri"/>
              </a:rPr>
              <a:t>important </a:t>
            </a:r>
            <a:r>
              <a:rPr sz="3000" spc="-10" dirty="0">
                <a:latin typeface="Calibri"/>
                <a:cs typeface="Calibri"/>
              </a:rPr>
              <a:t>third </a:t>
            </a:r>
            <a:r>
              <a:rPr sz="3000" spc="-5" dirty="0">
                <a:latin typeface="Calibri"/>
                <a:cs typeface="Calibri"/>
              </a:rPr>
              <a:t>party  skilled </a:t>
            </a:r>
            <a:r>
              <a:rPr sz="3000" dirty="0">
                <a:latin typeface="Calibri"/>
                <a:cs typeface="Calibri"/>
              </a:rPr>
              <a:t>in </a:t>
            </a:r>
            <a:r>
              <a:rPr sz="3000" spc="-10" dirty="0">
                <a:latin typeface="Calibri"/>
                <a:cs typeface="Calibri"/>
              </a:rPr>
              <a:t>conflict management </a:t>
            </a:r>
            <a:r>
              <a:rPr sz="3000" dirty="0">
                <a:latin typeface="Calibri"/>
                <a:cs typeface="Calibri"/>
              </a:rPr>
              <a:t>who </a:t>
            </a:r>
            <a:r>
              <a:rPr sz="3000" spc="-15" dirty="0">
                <a:latin typeface="Calibri"/>
                <a:cs typeface="Calibri"/>
              </a:rPr>
              <a:t>attempts to  </a:t>
            </a:r>
            <a:r>
              <a:rPr sz="3000" spc="-20" dirty="0">
                <a:latin typeface="Calibri"/>
                <a:cs typeface="Calibri"/>
              </a:rPr>
              <a:t>facilitate </a:t>
            </a:r>
            <a:r>
              <a:rPr sz="3000" spc="-10" dirty="0">
                <a:latin typeface="Calibri"/>
                <a:cs typeface="Calibri"/>
              </a:rPr>
              <a:t>by creative </a:t>
            </a:r>
            <a:r>
              <a:rPr sz="3000" spc="-15" dirty="0">
                <a:latin typeface="Calibri"/>
                <a:cs typeface="Calibri"/>
              </a:rPr>
              <a:t>problem </a:t>
            </a:r>
            <a:r>
              <a:rPr sz="3000" spc="-5" dirty="0">
                <a:latin typeface="Calibri"/>
                <a:cs typeface="Calibri"/>
              </a:rPr>
              <a:t>solving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tactics.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36515"/>
          </a:xfrm>
          <a:prstGeom prst="rect">
            <a:avLst/>
          </a:prstGeom>
        </p:spPr>
        <p:txBody>
          <a:bodyPr vert="horz" wrap="square" lIns="0" tIns="150164" rIns="0" bIns="0" rtlCol="0">
            <a:spAutoFit/>
          </a:bodyPr>
          <a:lstStyle/>
          <a:p>
            <a:pPr marL="1536065" marR="5080" indent="-401320">
              <a:lnSpc>
                <a:spcPct val="100000"/>
              </a:lnSpc>
              <a:spcBef>
                <a:spcPts val="95"/>
              </a:spcBef>
            </a:pPr>
            <a:r>
              <a:rPr sz="3200" spc="-10" dirty="0"/>
              <a:t>VERBAL </a:t>
            </a:r>
            <a:r>
              <a:rPr sz="3200" spc="-5" dirty="0"/>
              <a:t>AND NON </a:t>
            </a:r>
            <a:r>
              <a:rPr sz="3200" spc="-10" dirty="0"/>
              <a:t>VERBAL  </a:t>
            </a:r>
            <a:r>
              <a:rPr sz="3200" spc="-50" dirty="0"/>
              <a:t>NEGOTIATION</a:t>
            </a:r>
            <a:r>
              <a:rPr sz="3200" spc="5" dirty="0"/>
              <a:t> </a:t>
            </a:r>
            <a:r>
              <a:rPr sz="3200" spc="-50" dirty="0"/>
              <a:t>TACTICS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7269"/>
            <a:ext cx="3536950" cy="505650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PROMISE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45" dirty="0">
                <a:latin typeface="Calibri"/>
                <a:cs typeface="Calibri"/>
              </a:rPr>
              <a:t>THREAT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25" dirty="0">
                <a:latin typeface="Calibri"/>
                <a:cs typeface="Calibri"/>
              </a:rPr>
              <a:t>RECOMMENDATION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20" dirty="0">
                <a:latin typeface="Calibri"/>
                <a:cs typeface="Calibri"/>
              </a:rPr>
              <a:t>WARNING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20" dirty="0">
                <a:latin typeface="Calibri"/>
                <a:cs typeface="Calibri"/>
              </a:rPr>
              <a:t>REWARD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PUNISHMENT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30" dirty="0">
                <a:latin typeface="Calibri"/>
                <a:cs typeface="Calibri"/>
              </a:rPr>
              <a:t>NORMATIVE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APPEAL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COMMITMENT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SELF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DISCLOSURE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COMMAND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0164" rIns="0" bIns="0" rtlCol="0">
            <a:spAutoFit/>
          </a:bodyPr>
          <a:lstStyle/>
          <a:p>
            <a:pPr marL="914400" marR="5080" indent="-259079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INTERNATIONAL </a:t>
            </a:r>
            <a:r>
              <a:rPr spc="-65" dirty="0"/>
              <a:t>NEGOTIATOR </a:t>
            </a:r>
            <a:r>
              <a:rPr spc="-5" dirty="0"/>
              <a:t>:  </a:t>
            </a:r>
            <a:r>
              <a:rPr spc="-10" dirty="0"/>
              <a:t>PERSONAL</a:t>
            </a:r>
            <a:r>
              <a:rPr spc="-35" dirty="0"/>
              <a:t> </a:t>
            </a:r>
            <a:r>
              <a:rPr spc="-10" dirty="0"/>
              <a:t>CHARACTERSTICS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23770"/>
            <a:ext cx="6634480" cy="3317875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45" dirty="0">
                <a:latin typeface="Calibri"/>
                <a:cs typeface="Calibri"/>
              </a:rPr>
              <a:t>Tolerance </a:t>
            </a:r>
            <a:r>
              <a:rPr sz="3600" spc="-5" dirty="0">
                <a:latin typeface="Calibri"/>
                <a:cs typeface="Calibri"/>
              </a:rPr>
              <a:t>of ambiguous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situation.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Flexibility </a:t>
            </a:r>
            <a:r>
              <a:rPr sz="3600" dirty="0">
                <a:latin typeface="Calibri"/>
                <a:cs typeface="Calibri"/>
              </a:rPr>
              <a:t>&amp;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creativity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Humor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Stamina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Empathy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0046" y="420308"/>
            <a:ext cx="7282180" cy="962123"/>
          </a:xfrm>
          <a:prstGeom prst="rect">
            <a:avLst/>
          </a:prstGeom>
        </p:spPr>
        <p:txBody>
          <a:bodyPr vert="horz" wrap="square" lIns="0" tIns="252095" rIns="0" bIns="0" rtlCol="0">
            <a:spAutoFit/>
          </a:bodyPr>
          <a:lstStyle/>
          <a:p>
            <a:pPr marL="12065" marR="5080" algn="ctr">
              <a:lnSpc>
                <a:spcPct val="109800"/>
              </a:lnSpc>
              <a:spcBef>
                <a:spcPts val="1985"/>
              </a:spcBef>
            </a:pPr>
            <a:r>
              <a:rPr b="1" spc="-10">
                <a:latin typeface="Calibri"/>
                <a:cs typeface="Calibri"/>
              </a:rPr>
              <a:t>THANK</a:t>
            </a:r>
            <a:r>
              <a:rPr b="1" spc="-80">
                <a:latin typeface="Calibri"/>
                <a:cs typeface="Calibri"/>
              </a:rPr>
              <a:t> </a:t>
            </a:r>
            <a:r>
              <a:rPr b="1" spc="-125" smtClean="0">
                <a:latin typeface="Calibri"/>
                <a:cs typeface="Calibri"/>
              </a:rPr>
              <a:t>YOU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6797" y="428371"/>
            <a:ext cx="40093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i="1" spc="-5" dirty="0">
                <a:latin typeface="Calibri"/>
                <a:cs typeface="Calibri"/>
              </a:rPr>
              <a:t>INTRODUCTION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774305" cy="50018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Negotiating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with </a:t>
            </a:r>
            <a:r>
              <a:rPr sz="3200" b="1" spc="-10" dirty="0">
                <a:solidFill>
                  <a:srgbClr val="0F243E"/>
                </a:solidFill>
                <a:latin typeface="Calibri"/>
                <a:cs typeface="Calibri"/>
              </a:rPr>
              <a:t>international customers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,  </a:t>
            </a:r>
            <a:r>
              <a:rPr sz="3200" b="1" spc="-15" dirty="0">
                <a:solidFill>
                  <a:srgbClr val="0F243E"/>
                </a:solidFill>
                <a:latin typeface="Calibri"/>
                <a:cs typeface="Calibri"/>
              </a:rPr>
              <a:t>regulators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and partner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often </a:t>
            </a:r>
            <a:r>
              <a:rPr sz="3200" b="1" spc="-15" dirty="0">
                <a:solidFill>
                  <a:srgbClr val="0F243E"/>
                </a:solidFill>
                <a:latin typeface="Calibri"/>
                <a:cs typeface="Calibri"/>
              </a:rPr>
              <a:t>require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 lot of 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meticulious</a:t>
            </a:r>
            <a:r>
              <a:rPr sz="3200" b="1" spc="-3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spc="-15" dirty="0">
                <a:solidFill>
                  <a:srgbClr val="0F243E"/>
                </a:solidFill>
                <a:latin typeface="Calibri"/>
                <a:cs typeface="Calibri"/>
              </a:rPr>
              <a:t>prepration.</a:t>
            </a:r>
            <a:endParaRPr sz="3200">
              <a:latin typeface="Calibri"/>
              <a:cs typeface="Calibri"/>
            </a:endParaRPr>
          </a:p>
          <a:p>
            <a:pPr marL="355600" marR="12065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Successful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negotiation </a:t>
            </a:r>
            <a:r>
              <a:rPr sz="3200" b="1" spc="-10" dirty="0">
                <a:solidFill>
                  <a:srgbClr val="0F243E"/>
                </a:solidFill>
                <a:latin typeface="Calibri"/>
                <a:cs typeface="Calibri"/>
              </a:rPr>
              <a:t>requires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analysis</a:t>
            </a:r>
            <a:r>
              <a:rPr sz="3200" b="1" spc="-14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and  </a:t>
            </a:r>
            <a:r>
              <a:rPr sz="3200" b="1" spc="-10" dirty="0">
                <a:solidFill>
                  <a:srgbClr val="0F243E"/>
                </a:solidFill>
                <a:latin typeface="Calibri"/>
                <a:cs typeface="Calibri"/>
              </a:rPr>
              <a:t>evaluation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of the </a:t>
            </a:r>
            <a:r>
              <a:rPr sz="3200" b="1" spc="-10" dirty="0">
                <a:solidFill>
                  <a:srgbClr val="0F243E"/>
                </a:solidFill>
                <a:latin typeface="Calibri"/>
                <a:cs typeface="Calibri"/>
              </a:rPr>
              <a:t>commercial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and </a:t>
            </a:r>
            <a:r>
              <a:rPr sz="3200" b="1" spc="-10" dirty="0">
                <a:solidFill>
                  <a:srgbClr val="0F243E"/>
                </a:solidFill>
                <a:latin typeface="Calibri"/>
                <a:cs typeface="Calibri"/>
              </a:rPr>
              <a:t>there 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impressive </a:t>
            </a:r>
            <a:r>
              <a:rPr sz="3200" b="1" spc="-15" dirty="0">
                <a:solidFill>
                  <a:srgbClr val="0F243E"/>
                </a:solidFill>
                <a:latin typeface="Calibri"/>
                <a:cs typeface="Calibri"/>
              </a:rPr>
              <a:t>presenntation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and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proper  </a:t>
            </a:r>
            <a:r>
              <a:rPr sz="3200" b="1" spc="-10" dirty="0">
                <a:solidFill>
                  <a:srgbClr val="0F243E"/>
                </a:solidFill>
                <a:latin typeface="Calibri"/>
                <a:cs typeface="Calibri"/>
              </a:rPr>
              <a:t>understanding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and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appreciation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of </a:t>
            </a:r>
            <a:r>
              <a:rPr sz="3200" b="1" spc="-10" dirty="0">
                <a:solidFill>
                  <a:srgbClr val="0F243E"/>
                </a:solidFill>
                <a:latin typeface="Calibri"/>
                <a:cs typeface="Calibri"/>
              </a:rPr>
              <a:t>cultural 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nuances of the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negotiation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a party and  skillfully </a:t>
            </a:r>
            <a:r>
              <a:rPr sz="3200" b="1" spc="-15" dirty="0">
                <a:solidFill>
                  <a:srgbClr val="0F243E"/>
                </a:solidFill>
                <a:latin typeface="Calibri"/>
                <a:cs typeface="Calibri"/>
              </a:rPr>
              <a:t>navigating </a:t>
            </a:r>
            <a:r>
              <a:rPr sz="3200" b="1" dirty="0">
                <a:solidFill>
                  <a:srgbClr val="0F243E"/>
                </a:solidFill>
                <a:latin typeface="Calibri"/>
                <a:cs typeface="Calibri"/>
              </a:rPr>
              <a:t>the </a:t>
            </a:r>
            <a:r>
              <a:rPr sz="3200" b="1" spc="-5" dirty="0">
                <a:solidFill>
                  <a:srgbClr val="0F243E"/>
                </a:solidFill>
                <a:latin typeface="Calibri"/>
                <a:cs typeface="Calibri"/>
              </a:rPr>
              <a:t>negotiation process </a:t>
            </a:r>
            <a:r>
              <a:rPr sz="32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0D0D0D"/>
                </a:solidFill>
                <a:latin typeface="Calibri"/>
                <a:cs typeface="Calibri"/>
              </a:rPr>
              <a:t>accordingly.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520039"/>
            <a:ext cx="8047355" cy="500126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03505" algn="just">
              <a:lnSpc>
                <a:spcPct val="100000"/>
              </a:lnSpc>
              <a:spcBef>
                <a:spcPts val="865"/>
              </a:spcBef>
            </a:pPr>
            <a:r>
              <a:rPr sz="3200" spc="-10" dirty="0">
                <a:latin typeface="Calibri"/>
                <a:cs typeface="Calibri"/>
              </a:rPr>
              <a:t>Negotiation </a:t>
            </a:r>
            <a:r>
              <a:rPr sz="3200" dirty="0">
                <a:latin typeface="Calibri"/>
                <a:cs typeface="Calibri"/>
              </a:rPr>
              <a:t>is a </a:t>
            </a:r>
            <a:r>
              <a:rPr sz="3200" spc="-10" dirty="0">
                <a:latin typeface="Calibri"/>
                <a:cs typeface="Calibri"/>
              </a:rPr>
              <a:t>process </a:t>
            </a:r>
            <a:r>
              <a:rPr sz="3200" spc="-30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manage</a:t>
            </a:r>
            <a:r>
              <a:rPr sz="3200" spc="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relationship.</a:t>
            </a:r>
            <a:endParaRPr sz="3200">
              <a:latin typeface="Calibri"/>
              <a:cs typeface="Calibri"/>
            </a:endParaRPr>
          </a:p>
          <a:p>
            <a:pPr marL="355600" marR="669290" indent="-251460" algn="just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Calibri"/>
                <a:cs typeface="Calibri"/>
              </a:rPr>
              <a:t>It is </a:t>
            </a:r>
            <a:r>
              <a:rPr sz="3200" spc="-5" dirty="0">
                <a:latin typeface="Calibri"/>
                <a:cs typeface="Calibri"/>
              </a:rPr>
              <a:t>basic human activity </a:t>
            </a:r>
            <a:r>
              <a:rPr sz="3200" spc="-10" dirty="0">
                <a:latin typeface="Calibri"/>
                <a:cs typeface="Calibri"/>
              </a:rPr>
              <a:t>that </a:t>
            </a:r>
            <a:r>
              <a:rPr sz="3200" spc="-20" dirty="0">
                <a:latin typeface="Calibri"/>
                <a:cs typeface="Calibri"/>
              </a:rPr>
              <a:t>exist </a:t>
            </a:r>
            <a:r>
              <a:rPr sz="3200" spc="-10" dirty="0">
                <a:latin typeface="Calibri"/>
                <a:cs typeface="Calibri"/>
              </a:rPr>
              <a:t>between  employers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employee ,buyer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seller 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between business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associates.</a:t>
            </a:r>
            <a:endParaRPr sz="3200">
              <a:latin typeface="Calibri"/>
              <a:cs typeface="Calibri"/>
            </a:endParaRPr>
          </a:p>
          <a:p>
            <a:pPr marL="288290" algn="just">
              <a:lnSpc>
                <a:spcPct val="100000"/>
              </a:lnSpc>
              <a:spcBef>
                <a:spcPts val="770"/>
              </a:spcBef>
            </a:pPr>
            <a:r>
              <a:rPr sz="3200" spc="-15" dirty="0">
                <a:latin typeface="Calibri"/>
                <a:cs typeface="Calibri"/>
              </a:rPr>
              <a:t>Characteristics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negotiation situation</a:t>
            </a:r>
            <a:r>
              <a:rPr sz="3200" spc="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: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There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10" dirty="0">
                <a:latin typeface="Calibri"/>
                <a:cs typeface="Calibri"/>
              </a:rPr>
              <a:t>two </a:t>
            </a:r>
            <a:r>
              <a:rPr sz="3200" dirty="0">
                <a:latin typeface="Calibri"/>
                <a:cs typeface="Calibri"/>
              </a:rPr>
              <a:t>or </a:t>
            </a:r>
            <a:r>
              <a:rPr sz="3200" spc="-10" dirty="0">
                <a:latin typeface="Calibri"/>
                <a:cs typeface="Calibri"/>
              </a:rPr>
              <a:t>more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parties.</a:t>
            </a:r>
            <a:endParaRPr sz="3200">
              <a:latin typeface="Calibri"/>
              <a:cs typeface="Calibri"/>
            </a:endParaRPr>
          </a:p>
          <a:p>
            <a:pPr marL="355600" marR="1459865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There </a:t>
            </a:r>
            <a:r>
              <a:rPr sz="3200" dirty="0">
                <a:latin typeface="Calibri"/>
                <a:cs typeface="Calibri"/>
              </a:rPr>
              <a:t>is a </a:t>
            </a:r>
            <a:r>
              <a:rPr sz="3200" spc="-10" dirty="0">
                <a:latin typeface="Calibri"/>
                <a:cs typeface="Calibri"/>
              </a:rPr>
              <a:t>conflict </a:t>
            </a:r>
            <a:r>
              <a:rPr sz="3200" spc="-5" dirty="0">
                <a:latin typeface="Calibri"/>
                <a:cs typeface="Calibri"/>
              </a:rPr>
              <a:t>of need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desires  </a:t>
            </a:r>
            <a:r>
              <a:rPr sz="3200" spc="-5" dirty="0">
                <a:latin typeface="Calibri"/>
                <a:cs typeface="Calibri"/>
              </a:rPr>
              <a:t>between </a:t>
            </a:r>
            <a:r>
              <a:rPr sz="3200" spc="-10" dirty="0">
                <a:latin typeface="Calibri"/>
                <a:cs typeface="Calibri"/>
              </a:rPr>
              <a:t>two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spc="-10" dirty="0">
                <a:latin typeface="Calibri"/>
                <a:cs typeface="Calibri"/>
              </a:rPr>
              <a:t>more </a:t>
            </a:r>
            <a:r>
              <a:rPr sz="3200" spc="-5" dirty="0">
                <a:latin typeface="Calibri"/>
                <a:cs typeface="Calibri"/>
              </a:rPr>
              <a:t>parties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Parties expect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25" dirty="0">
                <a:latin typeface="Calibri"/>
                <a:cs typeface="Calibri"/>
              </a:rPr>
              <a:t>“give-and-take”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process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0164" rIns="0" bIns="0" rtlCol="0">
            <a:spAutoFit/>
          </a:bodyPr>
          <a:lstStyle/>
          <a:p>
            <a:pPr marL="3078480" marR="5080" indent="-2461895">
              <a:lnSpc>
                <a:spcPct val="100000"/>
              </a:lnSpc>
              <a:spcBef>
                <a:spcPts val="95"/>
              </a:spcBef>
            </a:pPr>
            <a:r>
              <a:rPr spc="-40" dirty="0"/>
              <a:t>Key </a:t>
            </a:r>
            <a:r>
              <a:rPr spc="-30" dirty="0"/>
              <a:t>step </a:t>
            </a:r>
            <a:r>
              <a:rPr spc="-20" dirty="0"/>
              <a:t>to </a:t>
            </a:r>
            <a:r>
              <a:rPr spc="-5" dirty="0"/>
              <a:t>an ideal </a:t>
            </a:r>
            <a:r>
              <a:rPr spc="-10" dirty="0"/>
              <a:t>negotiation  </a:t>
            </a:r>
            <a:r>
              <a:rPr spc="-20" dirty="0"/>
              <a:t>process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509941"/>
            <a:ext cx="5420360" cy="412369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Preparation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Relationship </a:t>
            </a:r>
            <a:r>
              <a:rPr sz="3200" spc="-5" dirty="0">
                <a:latin typeface="Calibri"/>
                <a:cs typeface="Calibri"/>
              </a:rPr>
              <a:t>building</a:t>
            </a:r>
            <a:r>
              <a:rPr sz="3200" spc="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Information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gathering.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Information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using.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Bidding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Closing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deal.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Implementing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agreement 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5267" rIns="0" bIns="0" rtlCol="0">
            <a:spAutoFit/>
          </a:bodyPr>
          <a:lstStyle/>
          <a:p>
            <a:pPr marL="168910" marR="5080" indent="528320">
              <a:lnSpc>
                <a:spcPct val="100000"/>
              </a:lnSpc>
              <a:spcBef>
                <a:spcPts val="100"/>
              </a:spcBef>
            </a:pPr>
            <a:r>
              <a:rPr sz="4400" b="1" i="1" dirty="0">
                <a:latin typeface="Calibri"/>
                <a:cs typeface="Calibri"/>
              </a:rPr>
              <a:t>5 </a:t>
            </a:r>
            <a:r>
              <a:rPr sz="4400" b="1" i="1" spc="-10" dirty="0">
                <a:latin typeface="Calibri"/>
                <a:cs typeface="Calibri"/>
              </a:rPr>
              <a:t>strategies </a:t>
            </a:r>
            <a:r>
              <a:rPr sz="4400" b="1" i="1" spc="-20" dirty="0">
                <a:latin typeface="Calibri"/>
                <a:cs typeface="Calibri"/>
              </a:rPr>
              <a:t>for </a:t>
            </a:r>
            <a:r>
              <a:rPr sz="4400" b="1" i="1" dirty="0">
                <a:latin typeface="Calibri"/>
                <a:cs typeface="Calibri"/>
              </a:rPr>
              <a:t>negotiation  </a:t>
            </a:r>
            <a:r>
              <a:rPr sz="4400" b="1" i="1" spc="-10" dirty="0">
                <a:latin typeface="Calibri"/>
                <a:cs typeface="Calibri"/>
              </a:rPr>
              <a:t>international </a:t>
            </a:r>
            <a:r>
              <a:rPr sz="4400" b="1" i="1" dirty="0">
                <a:latin typeface="Calibri"/>
                <a:cs typeface="Calibri"/>
              </a:rPr>
              <a:t>business</a:t>
            </a:r>
            <a:r>
              <a:rPr sz="4400" b="1" i="1" spc="-30" dirty="0">
                <a:latin typeface="Calibri"/>
                <a:cs typeface="Calibri"/>
              </a:rPr>
              <a:t> </a:t>
            </a:r>
            <a:r>
              <a:rPr sz="4400" b="1" i="1" spc="-10" dirty="0">
                <a:latin typeface="Calibri"/>
                <a:cs typeface="Calibri"/>
              </a:rPr>
              <a:t>contracts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7403465" cy="295338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5" dirty="0">
                <a:latin typeface="Calibri"/>
                <a:cs typeface="Calibri"/>
              </a:rPr>
              <a:t>Hire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5" dirty="0">
                <a:latin typeface="Calibri"/>
                <a:cs typeface="Calibri"/>
              </a:rPr>
              <a:t>consultant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Calibri"/>
                <a:cs typeface="Calibri"/>
              </a:rPr>
              <a:t>Choose </a:t>
            </a:r>
            <a:r>
              <a:rPr sz="3200" spc="-15" dirty="0">
                <a:latin typeface="Calibri"/>
                <a:cs typeface="Calibri"/>
              </a:rPr>
              <a:t>your </a:t>
            </a:r>
            <a:r>
              <a:rPr sz="3200" spc="-10" dirty="0">
                <a:latin typeface="Calibri"/>
                <a:cs typeface="Calibri"/>
              </a:rPr>
              <a:t>team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wisely.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Calibri"/>
                <a:cs typeface="Calibri"/>
              </a:rPr>
              <a:t>Gauge </a:t>
            </a:r>
            <a:r>
              <a:rPr sz="3200" spc="-10" dirty="0">
                <a:latin typeface="Calibri"/>
                <a:cs typeface="Calibri"/>
              </a:rPr>
              <a:t>your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counterpart’s.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Calibri"/>
                <a:cs typeface="Calibri"/>
              </a:rPr>
              <a:t>Meet </a:t>
            </a:r>
            <a:r>
              <a:rPr sz="3200" dirty="0">
                <a:latin typeface="Calibri"/>
                <a:cs typeface="Calibri"/>
              </a:rPr>
              <a:t>them in</a:t>
            </a:r>
            <a:r>
              <a:rPr sz="3200" spc="-15" dirty="0">
                <a:latin typeface="Calibri"/>
                <a:cs typeface="Calibri"/>
              </a:rPr>
              <a:t> person.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Calibri"/>
                <a:cs typeface="Calibri"/>
              </a:rPr>
              <a:t>Fix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agenda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30" dirty="0">
                <a:latin typeface="Calibri"/>
                <a:cs typeface="Calibri"/>
              </a:rPr>
              <a:t>keep </a:t>
            </a:r>
            <a:r>
              <a:rPr sz="3200" spc="-10" dirty="0">
                <a:latin typeface="Calibri"/>
                <a:cs typeface="Calibri"/>
              </a:rPr>
              <a:t>detailed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records.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0164" rIns="0" bIns="0" rtlCol="0">
            <a:spAutoFit/>
          </a:bodyPr>
          <a:lstStyle/>
          <a:p>
            <a:pPr marL="2936875" marR="5080" indent="-2701290">
              <a:lnSpc>
                <a:spcPct val="100000"/>
              </a:lnSpc>
              <a:spcBef>
                <a:spcPts val="95"/>
              </a:spcBef>
            </a:pPr>
            <a:r>
              <a:rPr spc="-60" dirty="0"/>
              <a:t>FACTORS </a:t>
            </a:r>
            <a:r>
              <a:rPr spc="-5" dirty="0"/>
              <a:t>AFFECTING </a:t>
            </a:r>
            <a:r>
              <a:rPr spc="-50" dirty="0"/>
              <a:t>NEGOTIATION  </a:t>
            </a:r>
            <a:r>
              <a:rPr spc="-15"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4551045" cy="353822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AUTHORITY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CREDIBILITY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30" dirty="0">
                <a:latin typeface="Calibri"/>
                <a:cs typeface="Calibri"/>
              </a:rPr>
              <a:t>INFORMATION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TIME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40" dirty="0">
                <a:latin typeface="Calibri"/>
                <a:cs typeface="Calibri"/>
              </a:rPr>
              <a:t>NEGOTIATION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EMOTIONAL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CONTROL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5" dirty="0">
                <a:latin typeface="Calibri"/>
                <a:cs typeface="Calibri"/>
              </a:rPr>
              <a:t>COMMUNICATION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SKILLS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6894" y="534670"/>
            <a:ext cx="74256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i="1" spc="-20" dirty="0">
                <a:latin typeface="Calibri"/>
                <a:cs typeface="Calibri"/>
              </a:rPr>
              <a:t>TWO </a:t>
            </a:r>
            <a:r>
              <a:rPr sz="4800" b="1" i="1" spc="-15" dirty="0">
                <a:latin typeface="Calibri"/>
                <a:cs typeface="Calibri"/>
              </a:rPr>
              <a:t>TYPES </a:t>
            </a:r>
            <a:r>
              <a:rPr sz="4800" b="1" i="1" spc="-5" dirty="0">
                <a:latin typeface="Calibri"/>
                <a:cs typeface="Calibri"/>
              </a:rPr>
              <a:t>OF</a:t>
            </a:r>
            <a:r>
              <a:rPr sz="4800" b="1" i="1" dirty="0">
                <a:latin typeface="Calibri"/>
                <a:cs typeface="Calibri"/>
              </a:rPr>
              <a:t> </a:t>
            </a:r>
            <a:r>
              <a:rPr sz="4800" b="1" i="1" spc="-60" dirty="0">
                <a:latin typeface="Calibri"/>
                <a:cs typeface="Calibri"/>
              </a:rPr>
              <a:t>NEGOTIATION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961" y="2591561"/>
            <a:ext cx="3733800" cy="2895600"/>
          </a:xfrm>
          <a:custGeom>
            <a:avLst/>
            <a:gdLst/>
            <a:ahLst/>
            <a:cxnLst/>
            <a:rect l="l" t="t" r="r" b="b"/>
            <a:pathLst>
              <a:path w="3733800" h="2895600">
                <a:moveTo>
                  <a:pt x="2286000" y="0"/>
                </a:moveTo>
                <a:lnTo>
                  <a:pt x="2286000" y="723900"/>
                </a:lnTo>
                <a:lnTo>
                  <a:pt x="0" y="723900"/>
                </a:lnTo>
                <a:lnTo>
                  <a:pt x="0" y="2171700"/>
                </a:lnTo>
                <a:lnTo>
                  <a:pt x="2286000" y="2171700"/>
                </a:lnTo>
                <a:lnTo>
                  <a:pt x="2286000" y="2895600"/>
                </a:lnTo>
                <a:lnTo>
                  <a:pt x="3733800" y="1447800"/>
                </a:lnTo>
                <a:lnTo>
                  <a:pt x="22860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8961" y="2591561"/>
            <a:ext cx="3733800" cy="2895600"/>
          </a:xfrm>
          <a:custGeom>
            <a:avLst/>
            <a:gdLst/>
            <a:ahLst/>
            <a:cxnLst/>
            <a:rect l="l" t="t" r="r" b="b"/>
            <a:pathLst>
              <a:path w="3733800" h="2895600">
                <a:moveTo>
                  <a:pt x="0" y="723900"/>
                </a:moveTo>
                <a:lnTo>
                  <a:pt x="2286000" y="723900"/>
                </a:lnTo>
                <a:lnTo>
                  <a:pt x="2286000" y="0"/>
                </a:lnTo>
                <a:lnTo>
                  <a:pt x="3733800" y="1447800"/>
                </a:lnTo>
                <a:lnTo>
                  <a:pt x="2286000" y="2895600"/>
                </a:lnTo>
                <a:lnTo>
                  <a:pt x="2286000" y="2171700"/>
                </a:lnTo>
                <a:lnTo>
                  <a:pt x="0" y="2171700"/>
                </a:lnTo>
                <a:lnTo>
                  <a:pt x="0" y="723900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82361" y="2515361"/>
            <a:ext cx="3505200" cy="3048000"/>
          </a:xfrm>
          <a:custGeom>
            <a:avLst/>
            <a:gdLst/>
            <a:ahLst/>
            <a:cxnLst/>
            <a:rect l="l" t="t" r="r" b="b"/>
            <a:pathLst>
              <a:path w="3505200" h="3048000">
                <a:moveTo>
                  <a:pt x="1523999" y="0"/>
                </a:moveTo>
                <a:lnTo>
                  <a:pt x="0" y="1524000"/>
                </a:lnTo>
                <a:lnTo>
                  <a:pt x="1523999" y="3048000"/>
                </a:lnTo>
                <a:lnTo>
                  <a:pt x="1523999" y="2286000"/>
                </a:lnTo>
                <a:lnTo>
                  <a:pt x="3505199" y="2286000"/>
                </a:lnTo>
                <a:lnTo>
                  <a:pt x="3505199" y="762000"/>
                </a:lnTo>
                <a:lnTo>
                  <a:pt x="1523999" y="762000"/>
                </a:lnTo>
                <a:lnTo>
                  <a:pt x="152399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82361" y="2515361"/>
            <a:ext cx="3505200" cy="3048000"/>
          </a:xfrm>
          <a:custGeom>
            <a:avLst/>
            <a:gdLst/>
            <a:ahLst/>
            <a:cxnLst/>
            <a:rect l="l" t="t" r="r" b="b"/>
            <a:pathLst>
              <a:path w="3505200" h="3048000">
                <a:moveTo>
                  <a:pt x="0" y="1524000"/>
                </a:moveTo>
                <a:lnTo>
                  <a:pt x="1523999" y="0"/>
                </a:lnTo>
                <a:lnTo>
                  <a:pt x="1523999" y="762000"/>
                </a:lnTo>
                <a:lnTo>
                  <a:pt x="3505199" y="762000"/>
                </a:lnTo>
                <a:lnTo>
                  <a:pt x="3505199" y="2286000"/>
                </a:lnTo>
                <a:lnTo>
                  <a:pt x="1523999" y="2286000"/>
                </a:lnTo>
                <a:lnTo>
                  <a:pt x="1523999" y="3048000"/>
                </a:lnTo>
                <a:lnTo>
                  <a:pt x="0" y="1524000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08852" y="3427298"/>
            <a:ext cx="20129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9539" algn="just">
              <a:lnSpc>
                <a:spcPct val="100000"/>
              </a:lnSpc>
              <a:spcBef>
                <a:spcPts val="100"/>
              </a:spcBef>
            </a:pP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COMPETITIVE  </a:t>
            </a:r>
            <a:r>
              <a:rPr sz="2400" b="1" i="1" spc="-30" dirty="0">
                <a:solidFill>
                  <a:srgbClr val="FFFFFF"/>
                </a:solidFill>
                <a:latin typeface="Calibri"/>
                <a:cs typeface="Calibri"/>
              </a:rPr>
              <a:t>NEGOTIATION:  </a:t>
            </a:r>
            <a:r>
              <a:rPr sz="2400" b="1" i="1" spc="-5" dirty="0">
                <a:solidFill>
                  <a:srgbClr val="FFFFFF"/>
                </a:solidFill>
                <a:latin typeface="Calibri"/>
                <a:cs typeface="Calibri"/>
              </a:rPr>
              <a:t>ONE TIME</a:t>
            </a:r>
            <a:r>
              <a:rPr sz="2400" b="1" i="1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DEAL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4394" y="3366338"/>
            <a:ext cx="194373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i="1" spc="-25" dirty="0">
                <a:solidFill>
                  <a:srgbClr val="FFFFFF"/>
                </a:solidFill>
                <a:latin typeface="Calibri"/>
                <a:cs typeface="Calibri"/>
              </a:rPr>
              <a:t>COOPERATIVE</a:t>
            </a:r>
            <a:r>
              <a:rPr sz="2400" b="1" i="1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:  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LONG </a:t>
            </a:r>
            <a:r>
              <a:rPr sz="2400" b="1" i="1" spc="-5" dirty="0">
                <a:solidFill>
                  <a:srgbClr val="FFFFFF"/>
                </a:solidFill>
                <a:latin typeface="Calibri"/>
                <a:cs typeface="Calibri"/>
              </a:rPr>
              <a:t>TERM  </a:t>
            </a:r>
            <a:r>
              <a:rPr sz="2400" b="1" i="1" spc="-30" dirty="0">
                <a:solidFill>
                  <a:srgbClr val="FFFFFF"/>
                </a:solidFill>
                <a:latin typeface="Calibri"/>
                <a:cs typeface="Calibri"/>
              </a:rPr>
              <a:t>NEGOTIATION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7864" y="461899"/>
            <a:ext cx="52095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4 </a:t>
            </a:r>
            <a:r>
              <a:rPr sz="4400" spc="65" dirty="0"/>
              <a:t>C’S </a:t>
            </a:r>
            <a:r>
              <a:rPr sz="4400" spc="-5" dirty="0"/>
              <a:t>OF</a:t>
            </a:r>
            <a:r>
              <a:rPr sz="4400" spc="-135" dirty="0"/>
              <a:t> </a:t>
            </a:r>
            <a:r>
              <a:rPr sz="4400" spc="-50" dirty="0"/>
              <a:t>NEGOTIATION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2013099"/>
            <a:ext cx="4265295" cy="2951480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5"/>
              </a:spcBef>
              <a:buFont typeface="Arial"/>
              <a:buChar char="•"/>
              <a:tabLst>
                <a:tab pos="355600" algn="l"/>
              </a:tabLst>
            </a:pPr>
            <a:r>
              <a:rPr sz="4000" spc="-5" dirty="0">
                <a:latin typeface="Calibri"/>
                <a:cs typeface="Calibri"/>
              </a:rPr>
              <a:t>Common</a:t>
            </a:r>
            <a:r>
              <a:rPr sz="4000" spc="-35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Interest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spc="-10" dirty="0">
                <a:latin typeface="Calibri"/>
                <a:cs typeface="Calibri"/>
              </a:rPr>
              <a:t>Conflicting</a:t>
            </a:r>
            <a:r>
              <a:rPr sz="4000" spc="-4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interest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55600" algn="l"/>
              </a:tabLst>
            </a:pPr>
            <a:r>
              <a:rPr sz="4000" spc="-15" dirty="0">
                <a:latin typeface="Calibri"/>
                <a:cs typeface="Calibri"/>
              </a:rPr>
              <a:t>Compromise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spc="-10" dirty="0">
                <a:latin typeface="Calibri"/>
                <a:cs typeface="Calibri"/>
              </a:rPr>
              <a:t>Criteria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44073"/>
          </a:xfrm>
          <a:prstGeom prst="rect">
            <a:avLst/>
          </a:prstGeom>
        </p:spPr>
        <p:txBody>
          <a:bodyPr vert="horz" wrap="square" lIns="0" tIns="150164" rIns="0" bIns="0" rtlCol="0">
            <a:spAutoFit/>
          </a:bodyPr>
          <a:lstStyle/>
          <a:p>
            <a:pPr marL="2423160" marR="5080" indent="-1623695">
              <a:lnSpc>
                <a:spcPct val="100000"/>
              </a:lnSpc>
              <a:spcBef>
                <a:spcPts val="95"/>
              </a:spcBef>
            </a:pPr>
            <a:r>
              <a:rPr sz="3200" spc="-10" dirty="0"/>
              <a:t>PREREQUISITES </a:t>
            </a:r>
            <a:r>
              <a:rPr sz="3200" spc="-5" dirty="0"/>
              <a:t>OF </a:t>
            </a:r>
            <a:r>
              <a:rPr sz="3200" spc="-10" dirty="0"/>
              <a:t>EFFECTIVE  </a:t>
            </a:r>
            <a:r>
              <a:rPr sz="3200" spc="-50" dirty="0"/>
              <a:t>NEGOTIATION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8042909" cy="431927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Selection </a:t>
            </a:r>
            <a:r>
              <a:rPr sz="3200" dirty="0">
                <a:latin typeface="Calibri"/>
                <a:cs typeface="Calibri"/>
              </a:rPr>
              <a:t>of the </a:t>
            </a:r>
            <a:r>
              <a:rPr sz="3200" spc="-10" dirty="0">
                <a:latin typeface="Calibri"/>
                <a:cs typeface="Calibri"/>
              </a:rPr>
              <a:t>appropriate </a:t>
            </a:r>
            <a:r>
              <a:rPr sz="3200" spc="-5" dirty="0">
                <a:latin typeface="Calibri"/>
                <a:cs typeface="Calibri"/>
              </a:rPr>
              <a:t>negotiation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team.</a:t>
            </a:r>
            <a:endParaRPr sz="3200">
              <a:latin typeface="Calibri"/>
              <a:cs typeface="Calibri"/>
            </a:endParaRPr>
          </a:p>
          <a:p>
            <a:pPr marL="355600" marR="817244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Management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preliminaries </a:t>
            </a:r>
            <a:r>
              <a:rPr sz="3200" dirty="0">
                <a:latin typeface="Calibri"/>
                <a:cs typeface="Calibri"/>
              </a:rPr>
              <a:t>, </a:t>
            </a:r>
            <a:r>
              <a:rPr sz="3200" spc="-5" dirty="0">
                <a:latin typeface="Calibri"/>
                <a:cs typeface="Calibri"/>
              </a:rPr>
              <a:t>including  training, </a:t>
            </a:r>
            <a:r>
              <a:rPr sz="3200" spc="-10" dirty="0">
                <a:latin typeface="Calibri"/>
                <a:cs typeface="Calibri"/>
              </a:rPr>
              <a:t>preparation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manipulation of  </a:t>
            </a:r>
            <a:r>
              <a:rPr sz="3200" spc="-10" dirty="0">
                <a:latin typeface="Calibri"/>
                <a:cs typeface="Calibri"/>
              </a:rPr>
              <a:t>negotiating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setting.</a:t>
            </a:r>
            <a:endParaRPr sz="3200">
              <a:latin typeface="Calibri"/>
              <a:cs typeface="Calibri"/>
            </a:endParaRPr>
          </a:p>
          <a:p>
            <a:pPr marL="355600" marR="51435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Management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process </a:t>
            </a:r>
            <a:r>
              <a:rPr sz="3200" spc="-5" dirty="0">
                <a:latin typeface="Calibri"/>
                <a:cs typeface="Calibri"/>
              </a:rPr>
              <a:t>of negotiation,  </a:t>
            </a:r>
            <a:r>
              <a:rPr sz="3200" dirty="0">
                <a:latin typeface="Calibri"/>
                <a:cs typeface="Calibri"/>
              </a:rPr>
              <a:t>i.e., </a:t>
            </a:r>
            <a:r>
              <a:rPr sz="3200" spc="-5" dirty="0">
                <a:latin typeface="Calibri"/>
                <a:cs typeface="Calibri"/>
              </a:rPr>
              <a:t>what happens </a:t>
            </a:r>
            <a:r>
              <a:rPr sz="3200" spc="-10" dirty="0">
                <a:latin typeface="Calibri"/>
                <a:cs typeface="Calibri"/>
              </a:rPr>
              <a:t>at </a:t>
            </a:r>
            <a:r>
              <a:rPr sz="3200" spc="-5" dirty="0">
                <a:latin typeface="Calibri"/>
                <a:cs typeface="Calibri"/>
              </a:rPr>
              <a:t>the negotiation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table.</a:t>
            </a:r>
            <a:endParaRPr sz="3200">
              <a:latin typeface="Calibri"/>
              <a:cs typeface="Calibri"/>
            </a:endParaRPr>
          </a:p>
          <a:p>
            <a:pPr marL="355600" marR="151892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Appropriate follow-up procedure </a:t>
            </a:r>
            <a:r>
              <a:rPr sz="3200" dirty="0">
                <a:latin typeface="Calibri"/>
                <a:cs typeface="Calibri"/>
              </a:rPr>
              <a:t>and  </a:t>
            </a:r>
            <a:r>
              <a:rPr sz="3200" spc="-10" dirty="0">
                <a:latin typeface="Calibri"/>
                <a:cs typeface="Calibri"/>
              </a:rPr>
              <a:t>practices.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435</Words>
  <Application>Microsoft Office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International Business Negotiations</vt:lpstr>
      <vt:lpstr>INTRODUCTION</vt:lpstr>
      <vt:lpstr>Slide 3</vt:lpstr>
      <vt:lpstr>Key step to an ideal negotiation  process</vt:lpstr>
      <vt:lpstr>5 strategies for negotiation  international business contracts</vt:lpstr>
      <vt:lpstr>FACTORS AFFECTING NEGOTIATION  PROCESS</vt:lpstr>
      <vt:lpstr>TWO TYPES OF NEGOTIATION</vt:lpstr>
      <vt:lpstr>4 C’S OF NEGOTIATION</vt:lpstr>
      <vt:lpstr>PREREQUISITES OF EFFECTIVE  NEGOTIATION</vt:lpstr>
      <vt:lpstr>Slide 10</vt:lpstr>
      <vt:lpstr>NEGOTIATION WITH REGULATORS</vt:lpstr>
      <vt:lpstr>THIRD PARTY NEGOTIATION</vt:lpstr>
      <vt:lpstr>VERBAL AND NON VERBAL  NEGOTIATION TACTICS</vt:lpstr>
      <vt:lpstr>INTERNATIONAL NEGOTIATOR :  PERSONAL CHARACTERSTICS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Business Negations</dc:title>
  <dc:creator>Manish</dc:creator>
  <cp:lastModifiedBy>Manish</cp:lastModifiedBy>
  <cp:revision>3</cp:revision>
  <dcterms:created xsi:type="dcterms:W3CDTF">2019-03-26T07:12:39Z</dcterms:created>
  <dcterms:modified xsi:type="dcterms:W3CDTF">2020-03-05T06:08:42Z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2017-04-28T00:00:00Z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2019-03-26T00:00:00Z</vt:filetime>
  </property>
</Properties>
</file>